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277" r:id="rId2"/>
    <p:sldId id="351" r:id="rId3"/>
    <p:sldId id="335" r:id="rId4"/>
    <p:sldId id="356" r:id="rId5"/>
    <p:sldId id="357" r:id="rId6"/>
    <p:sldId id="358" r:id="rId7"/>
    <p:sldId id="331" r:id="rId8"/>
    <p:sldId id="332" r:id="rId9"/>
    <p:sldId id="333" r:id="rId10"/>
    <p:sldId id="295" r:id="rId11"/>
    <p:sldId id="337" r:id="rId12"/>
    <p:sldId id="338" r:id="rId13"/>
    <p:sldId id="339" r:id="rId14"/>
    <p:sldId id="352" r:id="rId15"/>
    <p:sldId id="354" r:id="rId16"/>
    <p:sldId id="355" r:id="rId17"/>
    <p:sldId id="340" r:id="rId18"/>
    <p:sldId id="343" r:id="rId19"/>
    <p:sldId id="344" r:id="rId20"/>
    <p:sldId id="345" r:id="rId21"/>
    <p:sldId id="348" r:id="rId22"/>
    <p:sldId id="347" r:id="rId23"/>
    <p:sldId id="341" r:id="rId24"/>
    <p:sldId id="349" r:id="rId25"/>
    <p:sldId id="350" r:id="rId26"/>
    <p:sldId id="361" r:id="rId27"/>
    <p:sldId id="363" r:id="rId28"/>
    <p:sldId id="364" r:id="rId29"/>
    <p:sldId id="360" r:id="rId30"/>
    <p:sldId id="362" r:id="rId31"/>
    <p:sldId id="368" r:id="rId32"/>
    <p:sldId id="367" r:id="rId33"/>
    <p:sldId id="270" r:id="rId34"/>
  </p:sldIdLst>
  <p:sldSz cx="9144000" cy="5143500" type="screen16x9"/>
  <p:notesSz cx="6858000" cy="9144000"/>
  <p:embeddedFontLst>
    <p:embeddedFont>
      <p:font typeface="Yoon 윤고딕 520_TT" panose="02090603020101020101" pitchFamily="18" charset="-127"/>
      <p:regular r:id="rId36"/>
    </p:embeddedFont>
    <p:embeddedFont>
      <p:font typeface="Yoon 윤고딕 530_TT" panose="02090603020101020101" pitchFamily="18" charset="-127"/>
      <p:regular r:id="rId37"/>
    </p:embeddedFont>
    <p:embeddedFont>
      <p:font typeface="Yoon 윤고딕 540_TT" panose="02090603020101020101" pitchFamily="18" charset="-127"/>
      <p:regular r:id="rId38"/>
    </p:embeddedFont>
    <p:embeddedFont>
      <p:font typeface="맑은 고딕" panose="020B0503020000020004" pitchFamily="50" charset="-127"/>
      <p:regular r:id="rId39"/>
      <p:bold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82828"/>
    <a:srgbClr val="080808"/>
    <a:srgbClr val="01B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2252" autoAdjust="0"/>
  </p:normalViewPr>
  <p:slideViewPr>
    <p:cSldViewPr>
      <p:cViewPr varScale="1">
        <p:scale>
          <a:sx n="105" d="100"/>
          <a:sy n="105" d="100"/>
        </p:scale>
        <p:origin x="797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C0B8E-7D06-4E0D-939A-434AF6FDA1F7}" type="datetimeFigureOut">
              <a:rPr lang="ko-KR" altLang="en-US" smtClean="0"/>
              <a:pPr/>
              <a:t>2020-09-15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D522B-91C8-490B-8DFA-F67D76DDA7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555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446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459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728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204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98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617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748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000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7377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180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09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784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5281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8019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6086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4651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1187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9450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4772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9990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9866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102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8394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9204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4731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  <a:defRPr/>
            </a:pPr>
            <a:endParaRPr lang="en-US" altLang="ko-KR" sz="800" b="0" dirty="0">
              <a:latin typeface="Arial" charset="0"/>
              <a:ea typeface="굴림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384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566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544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485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78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869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287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8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15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78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4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2020-09-15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64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2020-09-15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3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2020-09-15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03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2020-09-15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7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2020-09-15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81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2020-09-15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32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3D627-1896-418B-968F-94F79016106E}" type="datetimeFigureOut">
              <a:rPr lang="ko-KR" altLang="en-US" smtClean="0"/>
              <a:pPr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27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436096" y="4731990"/>
            <a:ext cx="3563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  <a:ea typeface="Yoon 윤고딕 520_TT" pitchFamily="18" charset="-127"/>
              </a:rPr>
              <a:t>Team 4 : </a:t>
            </a:r>
            <a:r>
              <a:rPr lang="ko-KR" altLang="en-US" sz="1000" dirty="0" err="1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  <a:ea typeface="Yoon 윤고딕 520_TT" pitchFamily="18" charset="-127"/>
              </a:rPr>
              <a:t>박혜련</a:t>
            </a:r>
            <a:r>
              <a:rPr lang="en-US" altLang="ko-KR" sz="10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  <a:ea typeface="Yoon 윤고딕 520_TT" pitchFamily="18" charset="-127"/>
              </a:rPr>
              <a:t>, </a:t>
            </a:r>
            <a:r>
              <a:rPr lang="ko-KR" altLang="en-US" sz="10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  <a:ea typeface="Yoon 윤고딕 520_TT" pitchFamily="18" charset="-127"/>
              </a:rPr>
              <a:t>신동화</a:t>
            </a:r>
            <a:r>
              <a:rPr lang="en-US" altLang="ko-KR" sz="10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  <a:ea typeface="Yoon 윤고딕 520_TT" pitchFamily="18" charset="-127"/>
              </a:rPr>
              <a:t>, </a:t>
            </a:r>
            <a:r>
              <a:rPr lang="ko-KR" altLang="en-US" sz="10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  <a:ea typeface="Yoon 윤고딕 520_TT" pitchFamily="18" charset="-127"/>
              </a:rPr>
              <a:t>장연미</a:t>
            </a:r>
            <a:r>
              <a:rPr lang="en-US" altLang="ko-KR" sz="10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  <a:ea typeface="Yoon 윤고딕 520_TT" pitchFamily="18" charset="-127"/>
              </a:rPr>
              <a:t>, </a:t>
            </a:r>
            <a:r>
              <a:rPr lang="ko-KR" altLang="en-US" sz="1000" dirty="0" err="1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  <a:ea typeface="Yoon 윤고딕 520_TT" pitchFamily="18" charset="-127"/>
              </a:rPr>
              <a:t>장지성</a:t>
            </a:r>
            <a:endParaRPr lang="ko-KR" altLang="en-US" sz="1000" dirty="0">
              <a:ln>
                <a:solidFill>
                  <a:schemeClr val="bg1">
                    <a:lumMod val="95000"/>
                    <a:alpha val="30000"/>
                  </a:schemeClr>
                </a:solidFill>
              </a:ln>
              <a:solidFill>
                <a:schemeClr val="bg1"/>
              </a:solidFill>
              <a:latin typeface="+mj-lt"/>
              <a:ea typeface="Yoon 윤고딕 520_TT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31366" y="1971586"/>
            <a:ext cx="3681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텍스트 마이닝을 활용한</a:t>
            </a:r>
            <a:endParaRPr lang="en-US" altLang="ko-KR" sz="2400" dirty="0">
              <a:ln>
                <a:solidFill>
                  <a:schemeClr val="bg1">
                    <a:lumMod val="95000"/>
                    <a:alpha val="30000"/>
                  </a:schemeClr>
                </a:solidFill>
              </a:ln>
              <a:solidFill>
                <a:schemeClr val="bg1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ko-KR" altLang="en-US" sz="24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금융통화위원회 의사록 분석 논문구현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9E0167-7812-4C69-900F-0FA8CB63DA19}"/>
              </a:ext>
            </a:extLst>
          </p:cNvPr>
          <p:cNvSpPr txBox="1"/>
          <p:nvPr/>
        </p:nvSpPr>
        <p:spPr>
          <a:xfrm>
            <a:off x="107504" y="123478"/>
            <a:ext cx="26100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Deciphering Monetary Policy Board Minutes</a:t>
            </a:r>
          </a:p>
          <a:p>
            <a:r>
              <a:rPr lang="en-US" altLang="ko-KR" sz="10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through Text Mining Approach: </a:t>
            </a:r>
          </a:p>
          <a:p>
            <a:r>
              <a:rPr lang="en-US" altLang="ko-KR" sz="10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The Case of Korea</a:t>
            </a:r>
            <a:endParaRPr lang="ko-KR" altLang="en-US" sz="1000" dirty="0">
              <a:ln>
                <a:solidFill>
                  <a:schemeClr val="bg1">
                    <a:lumMod val="95000"/>
                    <a:alpha val="3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5073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0322" y="80690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크롤링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&amp; 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전처리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–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연합뉴스 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전처리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D0F8205-8B75-4581-8FCF-9469C3FA6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85" y="1318267"/>
            <a:ext cx="6948263" cy="3498991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57295D84-2DA4-496A-8DCC-1E88BC53F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724" y="761192"/>
            <a:ext cx="4336696" cy="166349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96467B7-27C4-4A48-9C46-FA0F8DDDDEDF}"/>
              </a:ext>
            </a:extLst>
          </p:cNvPr>
          <p:cNvSpPr/>
          <p:nvPr/>
        </p:nvSpPr>
        <p:spPr>
          <a:xfrm>
            <a:off x="0" y="88992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64FB4CF0-7172-4DCD-B395-091AC6FC4124}"/>
              </a:ext>
            </a:extLst>
          </p:cNvPr>
          <p:cNvSpPr/>
          <p:nvPr/>
        </p:nvSpPr>
        <p:spPr>
          <a:xfrm rot="5400000">
            <a:off x="720370" y="1193751"/>
            <a:ext cx="81142" cy="1467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3685E-0F17-48A1-8172-B27BE144A339}"/>
              </a:ext>
            </a:extLst>
          </p:cNvPr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191F80-B8EB-45C0-8A49-6949A4EB4E50}"/>
              </a:ext>
            </a:extLst>
          </p:cNvPr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B76488-C7A1-4E74-B822-79926E96A717}"/>
              </a:ext>
            </a:extLst>
          </p:cNvPr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BBFF2B-B094-4F7C-B20D-1747ECE6ADAD}"/>
              </a:ext>
            </a:extLst>
          </p:cNvPr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130054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0322" y="80690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크롤링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&amp; 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전처리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– 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이데일리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전처리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95C2893-F684-41B6-B3A2-FA885474D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38" y="1167348"/>
            <a:ext cx="6720288" cy="36366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73FE017-3BDA-4499-8D47-0E5F64CAD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987" y="662228"/>
            <a:ext cx="4563257" cy="172244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092CD19-7702-4925-8D34-98C55464B16E}"/>
              </a:ext>
            </a:extLst>
          </p:cNvPr>
          <p:cNvSpPr/>
          <p:nvPr/>
        </p:nvSpPr>
        <p:spPr>
          <a:xfrm>
            <a:off x="0" y="88992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1821937A-08CA-4243-BA4B-18F5AE5BAC5F}"/>
              </a:ext>
            </a:extLst>
          </p:cNvPr>
          <p:cNvSpPr/>
          <p:nvPr/>
        </p:nvSpPr>
        <p:spPr>
          <a:xfrm rot="5400000">
            <a:off x="720370" y="1193751"/>
            <a:ext cx="81142" cy="1467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F80500-A0C0-4452-9CF0-55AC6E250E24}"/>
              </a:ext>
            </a:extLst>
          </p:cNvPr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B8EF6-D677-4354-8A54-0D5889059107}"/>
              </a:ext>
            </a:extLst>
          </p:cNvPr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C43214-E1D5-4FFD-A146-0D7CA90EAA3D}"/>
              </a:ext>
            </a:extLst>
          </p:cNvPr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A7FD2D-3FD9-40E0-A8B5-E561B20FFE0F}"/>
              </a:ext>
            </a:extLst>
          </p:cNvPr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4103813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0322" y="80690"/>
            <a:ext cx="2702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크롤링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&amp; 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전처리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–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연합 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인포맥스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전처리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8A269BC-5B56-490E-9748-955156460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570" y="1075082"/>
            <a:ext cx="4763452" cy="391482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4D0B601-10A6-4B05-997C-47D9ED4A0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769" y="569799"/>
            <a:ext cx="4471986" cy="168116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1464DEB-4878-446B-9DE0-F8C094276785}"/>
              </a:ext>
            </a:extLst>
          </p:cNvPr>
          <p:cNvSpPr/>
          <p:nvPr/>
        </p:nvSpPr>
        <p:spPr>
          <a:xfrm>
            <a:off x="0" y="88992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6C8B1FE0-E380-452F-90D0-562AF290BD78}"/>
              </a:ext>
            </a:extLst>
          </p:cNvPr>
          <p:cNvSpPr/>
          <p:nvPr/>
        </p:nvSpPr>
        <p:spPr>
          <a:xfrm rot="5400000">
            <a:off x="720370" y="1193751"/>
            <a:ext cx="81142" cy="1467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E03C0-454A-4535-AF4F-B9F397E3816E}"/>
              </a:ext>
            </a:extLst>
          </p:cNvPr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772E35-04D1-4078-870C-AA2AD4134B96}"/>
              </a:ext>
            </a:extLst>
          </p:cNvPr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29DECC-8709-41BD-89A3-B5112F0B56FA}"/>
              </a:ext>
            </a:extLst>
          </p:cNvPr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7F0068-557E-4255-868D-B8378EF07363}"/>
              </a:ext>
            </a:extLst>
          </p:cNvPr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21379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0322" y="80690"/>
            <a:ext cx="3950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크롤링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&amp; 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전처리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– NEWS + MPB + BOND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합친 후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n-gram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73F81A8-F620-44E4-88BF-F07D61454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85" y="873257"/>
            <a:ext cx="6793831" cy="242895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032E451-230D-4E19-8D09-806708A6D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062" y="1621289"/>
            <a:ext cx="3724725" cy="293178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86353E1-EDFB-491F-9B22-82186B1F3FEB}"/>
              </a:ext>
            </a:extLst>
          </p:cNvPr>
          <p:cNvSpPr/>
          <p:nvPr/>
        </p:nvSpPr>
        <p:spPr>
          <a:xfrm>
            <a:off x="0" y="88992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9417CB7A-96E5-4205-93E6-EE0F0BC9C305}"/>
              </a:ext>
            </a:extLst>
          </p:cNvPr>
          <p:cNvSpPr/>
          <p:nvPr/>
        </p:nvSpPr>
        <p:spPr>
          <a:xfrm rot="5400000">
            <a:off x="720370" y="1193751"/>
            <a:ext cx="81142" cy="1467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879C7-6AC5-4C69-AFD5-99E175C7A2C0}"/>
              </a:ext>
            </a:extLst>
          </p:cNvPr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4A8B5F-51FE-4B42-9099-7A9D5FD7E0BF}"/>
              </a:ext>
            </a:extLst>
          </p:cNvPr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7B439-552D-495E-BCEC-EDA5064FBDD7}"/>
              </a:ext>
            </a:extLst>
          </p:cNvPr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2EAAF8-CDAA-4CC8-8DF4-FAC0D382F35B}"/>
              </a:ext>
            </a:extLst>
          </p:cNvPr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051222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0" y="88992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각 삼각형 46"/>
          <p:cNvSpPr/>
          <p:nvPr/>
        </p:nvSpPr>
        <p:spPr>
          <a:xfrm rot="5400000">
            <a:off x="720370" y="1193751"/>
            <a:ext cx="81142" cy="1467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0322" y="80690"/>
            <a:ext cx="2242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크롤링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&amp; 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전처리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–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콜금리 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크롤링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BDF7E76E-9A64-4DC1-B5D7-D11E16FAD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1059443"/>
            <a:ext cx="6524543" cy="337587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1415" rIns="91440" bIns="71415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import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requests</a:t>
            </a:r>
            <a:b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from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bs4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import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BeautifulSoup</a:t>
            </a:r>
            <a:b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kosdaq_result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=[]</a:t>
            </a:r>
            <a:b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for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in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3300AA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range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697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):</a:t>
            </a:r>
            <a:b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   </a:t>
            </a:r>
            <a:b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   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url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=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f"https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://finance.naver.com/marketindex/interestDailyQuote.nhn?marketindexCd=IRR_CALL&amp;page={i}"</a:t>
            </a:r>
            <a:b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   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resp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=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requests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get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url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b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   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soup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=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BeautifulSoup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resp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text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b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   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li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=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soup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select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'div.section_exchange2 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tr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b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   </a:t>
            </a:r>
            <a:b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   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for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in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li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</a:t>
            </a:r>
            <a:b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       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if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find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td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class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_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=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date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 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is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None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</a:t>
            </a:r>
            <a:b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           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continue</a:t>
            </a:r>
            <a:b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       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kosdaq_result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append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({</a:t>
            </a:r>
            <a:b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           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date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find_all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td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)[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0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].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text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strip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(),</a:t>
            </a:r>
            <a:b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           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num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find_all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td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)[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].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text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</a:t>
            </a:r>
            <a:b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           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updown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find_all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td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)[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].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text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strip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()</a:t>
            </a:r>
            <a:b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      })</a:t>
            </a:r>
            <a:b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​</a:t>
            </a:r>
            <a:b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endParaRPr kumimoji="0" lang="ko-KR" altLang="ko-KR" sz="10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2" name="Picture 2" descr="Beautifulsoup를 통해 HTML 받아오기">
            <a:extLst>
              <a:ext uri="{FF2B5EF4-FFF2-40B4-BE49-F238E27FC236}">
                <a16:creationId xmlns:a16="http://schemas.microsoft.com/office/drawing/2014/main" id="{08C262BE-7EC3-4496-8C17-024675275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56806"/>
            <a:ext cx="1339613" cy="75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839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0" y="88992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각 삼각형 46"/>
          <p:cNvSpPr/>
          <p:nvPr/>
        </p:nvSpPr>
        <p:spPr>
          <a:xfrm rot="5400000">
            <a:off x="720370" y="1193751"/>
            <a:ext cx="81142" cy="1467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0322" y="80690"/>
            <a:ext cx="2565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크롤링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&amp; 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전처리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–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콜금리 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결측치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제거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58422FD-0308-402C-B3A7-8829448D2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840" y="962827"/>
            <a:ext cx="3310522" cy="337587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1415" rIns="91440" bIns="7141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import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pandas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as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pd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from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datetime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import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date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timedelta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=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pd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read_csv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pp.csv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header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=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None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300AA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range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300AA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len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)):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   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temp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=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split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'.'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   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]=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date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300AA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temp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]),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300AA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temp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]),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300AA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temp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]))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   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result_df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pd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DataFrame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result_df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result_df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set_index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​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fulldate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pd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DataFrame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columns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= 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start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date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2001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9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end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date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2020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9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300AA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range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300AA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end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start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days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+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):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   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fulldate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loc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 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start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+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timedelta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​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rate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fulldate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merge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result_df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on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=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how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=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outer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​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rate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 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rate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fillna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method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=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ffill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rate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 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rate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].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fillna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method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=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bfill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'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599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0" y="88992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각 삼각형 46"/>
          <p:cNvSpPr/>
          <p:nvPr/>
        </p:nvSpPr>
        <p:spPr>
          <a:xfrm rot="5400000">
            <a:off x="720370" y="1193751"/>
            <a:ext cx="81142" cy="1467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0322" y="80690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크롤링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–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콜금리 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결측치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처리 전후 비교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74C5C5A-F63D-40B4-9232-70AC37A0474E}"/>
              </a:ext>
            </a:extLst>
          </p:cNvPr>
          <p:cNvGrpSpPr/>
          <p:nvPr/>
        </p:nvGrpSpPr>
        <p:grpSpPr>
          <a:xfrm>
            <a:off x="1619672" y="987574"/>
            <a:ext cx="6631315" cy="3431085"/>
            <a:chOff x="1483210" y="1073379"/>
            <a:chExt cx="6631315" cy="2874904"/>
          </a:xfrm>
        </p:grpSpPr>
        <p:sp>
          <p:nvSpPr>
            <p:cNvPr id="28" name="모서리가 둥근 직사각형 25">
              <a:extLst>
                <a:ext uri="{FF2B5EF4-FFF2-40B4-BE49-F238E27FC236}">
                  <a16:creationId xmlns:a16="http://schemas.microsoft.com/office/drawing/2014/main" id="{5175C46A-FA19-44E9-9F98-3C8265546252}"/>
                </a:ext>
              </a:extLst>
            </p:cNvPr>
            <p:cNvSpPr/>
            <p:nvPr/>
          </p:nvSpPr>
          <p:spPr>
            <a:xfrm>
              <a:off x="1483210" y="1073379"/>
              <a:ext cx="3168352" cy="2874904"/>
            </a:xfrm>
            <a:prstGeom prst="roundRect">
              <a:avLst>
                <a:gd name="adj" fmla="val 6217"/>
              </a:avLst>
            </a:prstGeom>
            <a:solidFill>
              <a:srgbClr val="FFFF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29" name="모서리가 둥근 직사각형 27">
              <a:extLst>
                <a:ext uri="{FF2B5EF4-FFF2-40B4-BE49-F238E27FC236}">
                  <a16:creationId xmlns:a16="http://schemas.microsoft.com/office/drawing/2014/main" id="{17F334A1-59B7-4ED2-B21A-01BE29DC7036}"/>
                </a:ext>
              </a:extLst>
            </p:cNvPr>
            <p:cNvSpPr/>
            <p:nvPr/>
          </p:nvSpPr>
          <p:spPr>
            <a:xfrm>
              <a:off x="4946173" y="1073379"/>
              <a:ext cx="3168352" cy="2874904"/>
            </a:xfrm>
            <a:prstGeom prst="roundRect">
              <a:avLst>
                <a:gd name="adj" fmla="val 4843"/>
              </a:avLst>
            </a:prstGeom>
            <a:solidFill>
              <a:srgbClr val="FFFF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4453796-96A4-42BC-B051-A7C1EDB7AFD6}"/>
              </a:ext>
            </a:extLst>
          </p:cNvPr>
          <p:cNvGrpSpPr/>
          <p:nvPr/>
        </p:nvGrpSpPr>
        <p:grpSpPr>
          <a:xfrm>
            <a:off x="2091239" y="1140165"/>
            <a:ext cx="5609438" cy="367320"/>
            <a:chOff x="2100059" y="1168428"/>
            <a:chExt cx="5609438" cy="30777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DEA4DC2-7D2F-420D-ACFA-4EC03FC4108E}"/>
                </a:ext>
              </a:extLst>
            </p:cNvPr>
            <p:cNvSpPr txBox="1"/>
            <p:nvPr/>
          </p:nvSpPr>
          <p:spPr>
            <a:xfrm>
              <a:off x="2100059" y="1168428"/>
              <a:ext cx="22252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Yoon 윤고딕 520_TT" pitchFamily="18" charset="-127"/>
                  <a:ea typeface="Yoon 윤고딕 520_TT" pitchFamily="18" charset="-127"/>
                  <a:cs typeface="Arial" panose="020B0604020202020204" pitchFamily="34" charset="0"/>
                </a:rPr>
                <a:t>전</a:t>
              </a:r>
              <a:endParaRPr lang="en-US" altLang="ko-KR" sz="1000" dirty="0">
                <a:ln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BA9DAC3-8D15-409C-A013-45FB0DB51079}"/>
                </a:ext>
              </a:extLst>
            </p:cNvPr>
            <p:cNvSpPr txBox="1"/>
            <p:nvPr/>
          </p:nvSpPr>
          <p:spPr>
            <a:xfrm>
              <a:off x="5576750" y="1168428"/>
              <a:ext cx="21327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Yoon 윤고딕 520_TT" pitchFamily="18" charset="-127"/>
                  <a:ea typeface="Yoon 윤고딕 520_TT" pitchFamily="18" charset="-127"/>
                  <a:cs typeface="Arial" panose="020B0604020202020204" pitchFamily="34" charset="0"/>
                </a:rPr>
                <a:t>후</a:t>
              </a:r>
              <a:endParaRPr lang="ko-KR" altLang="en-US" sz="1000" dirty="0">
                <a:ln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5BA232-A41E-4DD7-AF6E-7F4F389C6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118842"/>
              </p:ext>
            </p:extLst>
          </p:nvPr>
        </p:nvGraphicFramePr>
        <p:xfrm>
          <a:off x="1858570" y="1547479"/>
          <a:ext cx="2684883" cy="188595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894961">
                  <a:extLst>
                    <a:ext uri="{9D8B030D-6E8A-4147-A177-3AD203B41FA5}">
                      <a16:colId xmlns:a16="http://schemas.microsoft.com/office/drawing/2014/main" val="2260426068"/>
                    </a:ext>
                  </a:extLst>
                </a:gridCol>
                <a:gridCol w="894961">
                  <a:extLst>
                    <a:ext uri="{9D8B030D-6E8A-4147-A177-3AD203B41FA5}">
                      <a16:colId xmlns:a16="http://schemas.microsoft.com/office/drawing/2014/main" val="2313775643"/>
                    </a:ext>
                  </a:extLst>
                </a:gridCol>
                <a:gridCol w="894961">
                  <a:extLst>
                    <a:ext uri="{9D8B030D-6E8A-4147-A177-3AD203B41FA5}">
                      <a16:colId xmlns:a16="http://schemas.microsoft.com/office/drawing/2014/main" val="56051701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2020.08.31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0.55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12.24%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47942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2020.08.28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0.49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-2.00%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65735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2020.08.27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0.5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-5.66%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95362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2020.08.26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0.53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1.92%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92223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2020.08.25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0.52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-1.89%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88255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2020.08.24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0.53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0.00%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19533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2020.08.21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0.53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6.00%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55100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2020.08.20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0.5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-1.96%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41103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2020.08.19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0.51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-1.92%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752635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EBC0FA5-AE82-4882-8A89-BFA34BDE5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129166"/>
              </p:ext>
            </p:extLst>
          </p:nvPr>
        </p:nvGraphicFramePr>
        <p:xfrm>
          <a:off x="5212661" y="1547479"/>
          <a:ext cx="2908300" cy="272415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23037943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1704505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9720802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7347655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2020-08-19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0.51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-1.92%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761415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2020-08-20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0.5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-1.96%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down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322225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2020-08-21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0.53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6.00%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Up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6599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2020-08-22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0.53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0.00%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80184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2020-08-23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0.53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18808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2020-08-24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0.53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380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2020-08-25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0.52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-1.89%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32109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2020-08-26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0.53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1.92%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38021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2020-08-27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0.5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-5.66%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53277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2020-08-28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0.49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-2.00%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8194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2020-08-29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0.49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12.24%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99016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2020-08-30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0.49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12.24%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00061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2020-08-31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0.55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12.24%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up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201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022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883350" y="2371695"/>
            <a:ext cx="1377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사전구축</a:t>
            </a:r>
          </a:p>
        </p:txBody>
      </p:sp>
    </p:spTree>
    <p:extLst>
      <p:ext uri="{BB962C8B-B14F-4D97-AF65-F5344CB8AC3E}">
        <p14:creationId xmlns:p14="http://schemas.microsoft.com/office/powerpoint/2010/main" val="17640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0322" y="80690"/>
            <a:ext cx="3316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사전구축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-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콜금리와 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전처리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완료된 데이터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Merge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357B2586-89F1-44E5-9053-895312474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27" y="746694"/>
            <a:ext cx="5264344" cy="115490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359542B-91B6-48DC-92C4-93FCDDF74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9627" y="1393877"/>
            <a:ext cx="6261181" cy="327227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3171C2C-5284-4C25-92D8-D866CD5116E4}"/>
              </a:ext>
            </a:extLst>
          </p:cNvPr>
          <p:cNvSpPr/>
          <p:nvPr/>
        </p:nvSpPr>
        <p:spPr>
          <a:xfrm>
            <a:off x="0" y="127560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2310A-C269-4B5F-A1FA-1972BA63DA4C}"/>
              </a:ext>
            </a:extLst>
          </p:cNvPr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4D4038-4103-4C05-8963-D9A944618967}"/>
              </a:ext>
            </a:extLst>
          </p:cNvPr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4FB17E-9617-4DC5-A6C4-E7CF493592D0}"/>
              </a:ext>
            </a:extLst>
          </p:cNvPr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83D22-6D7F-4C11-9A4F-46C0B86CE542}"/>
              </a:ext>
            </a:extLst>
          </p:cNvPr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019ACB28-A35B-4B22-8334-489DAF61E749}"/>
              </a:ext>
            </a:extLst>
          </p:cNvPr>
          <p:cNvSpPr/>
          <p:nvPr/>
        </p:nvSpPr>
        <p:spPr>
          <a:xfrm rot="5400000">
            <a:off x="720370" y="1585741"/>
            <a:ext cx="81142" cy="1467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371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0322" y="80690"/>
            <a:ext cx="2643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사전구축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- N-gram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등장 빈도수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count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9B109A0-5A49-470E-AE62-B615FEB68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79" y="699542"/>
            <a:ext cx="6836262" cy="31455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B5EA055-0F8F-4E45-971D-3B9C6832C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582" y="1637067"/>
            <a:ext cx="3642407" cy="299293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29D1D51-4128-42EB-80BB-24B7F5520B2A}"/>
              </a:ext>
            </a:extLst>
          </p:cNvPr>
          <p:cNvSpPr/>
          <p:nvPr/>
        </p:nvSpPr>
        <p:spPr>
          <a:xfrm>
            <a:off x="0" y="127560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549FB4-C8F4-41C0-B02D-A42A271D5E69}"/>
              </a:ext>
            </a:extLst>
          </p:cNvPr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43BED-332B-419B-99BB-76B134DCF06E}"/>
              </a:ext>
            </a:extLst>
          </p:cNvPr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EC7F6-728D-4A30-BABB-1B49FA809C41}"/>
              </a:ext>
            </a:extLst>
          </p:cNvPr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FDBB6A-293A-4C2F-B5C6-C3B832D1F3C4}"/>
              </a:ext>
            </a:extLst>
          </p:cNvPr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D1B0ED19-1B85-4108-B674-0BEE8E33FD7A}"/>
              </a:ext>
            </a:extLst>
          </p:cNvPr>
          <p:cNvSpPr/>
          <p:nvPr/>
        </p:nvSpPr>
        <p:spPr>
          <a:xfrm rot="5400000">
            <a:off x="720370" y="1585741"/>
            <a:ext cx="81142" cy="1467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478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1E90C05-BC6D-4F46-AA1E-481A604D48F4}"/>
              </a:ext>
            </a:extLst>
          </p:cNvPr>
          <p:cNvGrpSpPr/>
          <p:nvPr/>
        </p:nvGrpSpPr>
        <p:grpSpPr>
          <a:xfrm>
            <a:off x="3044556" y="2033141"/>
            <a:ext cx="2823588" cy="1077218"/>
            <a:chOff x="2051720" y="1563638"/>
            <a:chExt cx="2823588" cy="1077218"/>
          </a:xfrm>
        </p:grpSpPr>
        <p:sp>
          <p:nvSpPr>
            <p:cNvPr id="19" name="TextBox 18"/>
            <p:cNvSpPr txBox="1"/>
            <p:nvPr/>
          </p:nvSpPr>
          <p:spPr>
            <a:xfrm>
              <a:off x="3122905" y="1563638"/>
              <a:ext cx="175240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Yoon 윤고딕 520_TT" pitchFamily="18" charset="-127"/>
                  <a:ea typeface="Yoon 윤고딕 520_TT" pitchFamily="18" charset="-127"/>
                </a:rPr>
                <a:t>1. </a:t>
              </a:r>
              <a:r>
                <a:rPr lang="ko-KR" altLang="en-US" sz="1600" dirty="0" err="1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Yoon 윤고딕 520_TT" pitchFamily="18" charset="-127"/>
                  <a:ea typeface="Yoon 윤고딕 520_TT" pitchFamily="18" charset="-127"/>
                </a:rPr>
                <a:t>크롤링</a:t>
              </a:r>
              <a:r>
                <a:rPr lang="en-US" altLang="ko-KR" sz="1600" dirty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Yoon 윤고딕 520_TT" pitchFamily="18" charset="-127"/>
                  <a:ea typeface="Yoon 윤고딕 520_TT" pitchFamily="18" charset="-127"/>
                </a:rPr>
                <a:t> &amp; </a:t>
              </a:r>
              <a:r>
                <a:rPr lang="ko-KR" altLang="en-US" sz="1600" dirty="0" err="1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Yoon 윤고딕 520_TT" pitchFamily="18" charset="-127"/>
                  <a:ea typeface="Yoon 윤고딕 520_TT" pitchFamily="18" charset="-127"/>
                </a:rPr>
                <a:t>전처리</a:t>
              </a:r>
              <a:endParaRPr lang="en-US" altLang="ko-KR" sz="16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r>
                <a:rPr lang="en-US" altLang="ko-KR" sz="1600" dirty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Yoon 윤고딕 520_TT" pitchFamily="18" charset="-127"/>
                  <a:ea typeface="Yoon 윤고딕 520_TT" pitchFamily="18" charset="-127"/>
                </a:rPr>
                <a:t>2. </a:t>
              </a:r>
              <a:r>
                <a:rPr lang="ko-KR" altLang="en-US" sz="1600" dirty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Yoon 윤고딕 520_TT" pitchFamily="18" charset="-127"/>
                  <a:ea typeface="Yoon 윤고딕 520_TT" pitchFamily="18" charset="-127"/>
                </a:rPr>
                <a:t>사전구축</a:t>
              </a:r>
              <a:endParaRPr lang="en-US" altLang="ko-KR" sz="16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r>
                <a:rPr lang="en-US" altLang="ko-KR" sz="1600" dirty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Yoon 윤고딕 520_TT" pitchFamily="18" charset="-127"/>
                  <a:ea typeface="Yoon 윤고딕 520_TT" pitchFamily="18" charset="-127"/>
                </a:rPr>
                <a:t>3. </a:t>
              </a:r>
              <a:r>
                <a:rPr lang="ko-KR" altLang="en-US" sz="1600" dirty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Yoon 윤고딕 520_TT" pitchFamily="18" charset="-127"/>
                  <a:ea typeface="Yoon 윤고딕 520_TT" pitchFamily="18" charset="-127"/>
                </a:rPr>
                <a:t>의사록 어조</a:t>
              </a:r>
              <a:endParaRPr lang="en-US" altLang="ko-KR" sz="16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r>
                <a:rPr lang="en-US" altLang="ko-KR" sz="1600" dirty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Yoon 윤고딕 520_TT" pitchFamily="18" charset="-127"/>
                  <a:ea typeface="Yoon 윤고딕 520_TT" pitchFamily="18" charset="-127"/>
                </a:rPr>
                <a:t>4. </a:t>
              </a:r>
              <a:r>
                <a:rPr lang="ko-KR" altLang="en-US" sz="1600" dirty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Yoon 윤고딕 520_TT" pitchFamily="18" charset="-127"/>
                  <a:ea typeface="Yoon 윤고딕 520_TT" pitchFamily="18" charset="-127"/>
                </a:rPr>
                <a:t>논문과의 비교</a:t>
              </a:r>
            </a:p>
          </p:txBody>
        </p:sp>
        <p:sp>
          <p:nvSpPr>
            <p:cNvPr id="3" name="TextBox 11">
              <a:extLst>
                <a:ext uri="{FF2B5EF4-FFF2-40B4-BE49-F238E27FC236}">
                  <a16:creationId xmlns:a16="http://schemas.microsoft.com/office/drawing/2014/main" id="{C46A5898-9FF9-452E-B468-749F1CFC6BFD}"/>
                </a:ext>
              </a:extLst>
            </p:cNvPr>
            <p:cNvSpPr txBox="1"/>
            <p:nvPr/>
          </p:nvSpPr>
          <p:spPr>
            <a:xfrm>
              <a:off x="2051720" y="1563638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Yoon 윤고딕 520_TT" pitchFamily="18" charset="-127"/>
                  <a:ea typeface="Yoon 윤고딕 520_TT" pitchFamily="18" charset="-127"/>
                </a:rPr>
                <a:t>INDEX</a:t>
              </a:r>
              <a:endParaRPr lang="ko-KR" altLang="en-US" sz="14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030FA771-5CA6-4CCD-9B88-4D289B9F50B6}"/>
                </a:ext>
              </a:extLst>
            </p:cNvPr>
            <p:cNvCxnSpPr>
              <a:cxnSpLocks/>
            </p:cNvCxnSpPr>
            <p:nvPr/>
          </p:nvCxnSpPr>
          <p:spPr>
            <a:xfrm>
              <a:off x="2915816" y="1563638"/>
              <a:ext cx="0" cy="1077218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7002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0322" y="80690"/>
            <a:ext cx="2295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사전구축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- Polarity score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구하기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4DF6FA0-0F97-4C65-B223-D17359143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85" y="771550"/>
            <a:ext cx="8100391" cy="27689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03F78F5-96EC-4204-9CE8-B17637CD1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022" y="1325291"/>
            <a:ext cx="4527841" cy="318754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B89C598-2ED8-4BCB-B95C-711A783A5AD7}"/>
              </a:ext>
            </a:extLst>
          </p:cNvPr>
          <p:cNvSpPr/>
          <p:nvPr/>
        </p:nvSpPr>
        <p:spPr>
          <a:xfrm>
            <a:off x="0" y="127560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83A5D1-802D-4942-995D-5B24B6D6669F}"/>
              </a:ext>
            </a:extLst>
          </p:cNvPr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F4FB56-5F0B-46A2-9CD6-C7435665A00D}"/>
              </a:ext>
            </a:extLst>
          </p:cNvPr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7FF991-BBCB-4092-87EF-484CC7250D71}"/>
              </a:ext>
            </a:extLst>
          </p:cNvPr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FE3A9-C258-4DBF-B041-0E18E0E127BB}"/>
              </a:ext>
            </a:extLst>
          </p:cNvPr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CBF438EA-799D-416C-B329-7020F8160723}"/>
              </a:ext>
            </a:extLst>
          </p:cNvPr>
          <p:cNvSpPr/>
          <p:nvPr/>
        </p:nvSpPr>
        <p:spPr>
          <a:xfrm rot="5400000">
            <a:off x="720370" y="1585741"/>
            <a:ext cx="81142" cy="1467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078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0322" y="80690"/>
            <a:ext cx="2295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사전구축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- Polarity score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구하기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53C9D11-4E2D-4ADC-A9BA-5CC4B138E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516" y="896103"/>
            <a:ext cx="7767891" cy="57950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84D9B50-2F8E-43EC-B42F-3C9B924D9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466" y="1542373"/>
            <a:ext cx="5846855" cy="300831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8D9E3D5-EB17-4D1F-989E-BCC52C13A1DA}"/>
              </a:ext>
            </a:extLst>
          </p:cNvPr>
          <p:cNvSpPr/>
          <p:nvPr/>
        </p:nvSpPr>
        <p:spPr>
          <a:xfrm>
            <a:off x="0" y="127560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0D5B65-8BB3-47A0-A9D4-26F8EC0867B7}"/>
              </a:ext>
            </a:extLst>
          </p:cNvPr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01F68-16F2-4506-9A53-3097BFAC0716}"/>
              </a:ext>
            </a:extLst>
          </p:cNvPr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CB9D72-C96A-4177-B033-C03730ACCD0C}"/>
              </a:ext>
            </a:extLst>
          </p:cNvPr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5BBF1-6A0B-4BBC-B580-5E1E5903786B}"/>
              </a:ext>
            </a:extLst>
          </p:cNvPr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681856C7-6F81-42DD-B902-12A0C1ED2B8E}"/>
              </a:ext>
            </a:extLst>
          </p:cNvPr>
          <p:cNvSpPr/>
          <p:nvPr/>
        </p:nvSpPr>
        <p:spPr>
          <a:xfrm rot="5400000">
            <a:off x="720370" y="1585741"/>
            <a:ext cx="81142" cy="1467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2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0322" y="80690"/>
            <a:ext cx="1907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사전구축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- Gray area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제외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BC9EA39-F238-42E5-84F4-C458C93B2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132" y="1457854"/>
            <a:ext cx="6609713" cy="317734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F311638-15B2-4452-BA6B-18B38BD20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970" y="650245"/>
            <a:ext cx="8144296" cy="71612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C8A0875-4CB8-4391-9EBA-5D7B66972130}"/>
              </a:ext>
            </a:extLst>
          </p:cNvPr>
          <p:cNvSpPr/>
          <p:nvPr/>
        </p:nvSpPr>
        <p:spPr>
          <a:xfrm>
            <a:off x="0" y="127560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E77024-1394-4FAA-BACC-794283A8A40F}"/>
              </a:ext>
            </a:extLst>
          </p:cNvPr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8E68DA-B1F6-4AB8-8CE6-EC1D9661BAA0}"/>
              </a:ext>
            </a:extLst>
          </p:cNvPr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7062BE-8350-4DCD-BC1C-ADE5FE7E0A3E}"/>
              </a:ext>
            </a:extLst>
          </p:cNvPr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9F887-E397-44EE-A858-E634763CA6B2}"/>
              </a:ext>
            </a:extLst>
          </p:cNvPr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3E161B17-B98C-4168-B46E-A73102E9ABE7}"/>
              </a:ext>
            </a:extLst>
          </p:cNvPr>
          <p:cNvSpPr/>
          <p:nvPr/>
        </p:nvSpPr>
        <p:spPr>
          <a:xfrm rot="5400000">
            <a:off x="720370" y="1585741"/>
            <a:ext cx="81142" cy="1467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430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729461" y="2371695"/>
            <a:ext cx="1685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3. </a:t>
            </a:r>
            <a:r>
              <a:rPr lang="ko-KR" altLang="en-US" sz="20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의사록 어조</a:t>
            </a:r>
          </a:p>
        </p:txBody>
      </p:sp>
    </p:spTree>
    <p:extLst>
      <p:ext uri="{BB962C8B-B14F-4D97-AF65-F5344CB8AC3E}">
        <p14:creationId xmlns:p14="http://schemas.microsoft.com/office/powerpoint/2010/main" val="3636531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0322" y="80690"/>
            <a:ext cx="2888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의사록 어조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–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의사록 문장 분리 후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n-gram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B370B84-053F-40EC-B1CC-0F8ABC57B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704" y="712868"/>
            <a:ext cx="6804298" cy="387579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926DAEA-36C1-417E-8471-438D8B78A4C2}"/>
              </a:ext>
            </a:extLst>
          </p:cNvPr>
          <p:cNvSpPr/>
          <p:nvPr/>
        </p:nvSpPr>
        <p:spPr>
          <a:xfrm>
            <a:off x="0" y="167266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F500F1-5F51-4B6A-AE08-48366DB6E018}"/>
              </a:ext>
            </a:extLst>
          </p:cNvPr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6A0DE7-4E7A-411D-95AB-9753D9C66D33}"/>
              </a:ext>
            </a:extLst>
          </p:cNvPr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BED9A6-08D9-4C73-BBF5-8F5EBB4AB177}"/>
              </a:ext>
            </a:extLst>
          </p:cNvPr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D1EC58-7212-4AE6-9014-75DD498C1462}"/>
              </a:ext>
            </a:extLst>
          </p:cNvPr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BBD71E8E-510F-45F6-9FD4-EC5730D86DE3}"/>
              </a:ext>
            </a:extLst>
          </p:cNvPr>
          <p:cNvSpPr/>
          <p:nvPr/>
        </p:nvSpPr>
        <p:spPr>
          <a:xfrm rot="5400000">
            <a:off x="720370" y="1983017"/>
            <a:ext cx="81142" cy="1467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526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0322" y="80690"/>
            <a:ext cx="3182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의사록 어조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–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의사록 문장 매파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/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비둘기파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count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0F8AA1E-FD35-4432-8007-ABCD2F7F9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043" y="785298"/>
            <a:ext cx="5071091" cy="355157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5F26F0C-5FEA-4E8B-9E73-7F7C3A23D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996" y="1620716"/>
            <a:ext cx="5260064" cy="283234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7CA40F1-A5C8-4569-AFAA-6DC9BF886D12}"/>
              </a:ext>
            </a:extLst>
          </p:cNvPr>
          <p:cNvSpPr/>
          <p:nvPr/>
        </p:nvSpPr>
        <p:spPr>
          <a:xfrm>
            <a:off x="0" y="167266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0031E-E5CB-41FD-A159-4E974A60E1C8}"/>
              </a:ext>
            </a:extLst>
          </p:cNvPr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C022FD-2C73-43CC-961D-76EAFDC3E1C6}"/>
              </a:ext>
            </a:extLst>
          </p:cNvPr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7967F-AF34-40B3-85FE-E92B8E0AF1EC}"/>
              </a:ext>
            </a:extLst>
          </p:cNvPr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616DA5-7F17-4F23-A8A6-DF1A688192B6}"/>
              </a:ext>
            </a:extLst>
          </p:cNvPr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4642489E-5081-47FC-8D03-2674A10FF0FF}"/>
              </a:ext>
            </a:extLst>
          </p:cNvPr>
          <p:cNvSpPr/>
          <p:nvPr/>
        </p:nvSpPr>
        <p:spPr>
          <a:xfrm rot="5400000">
            <a:off x="720370" y="1983017"/>
            <a:ext cx="81142" cy="1467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198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0322" y="80690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의사록 어조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–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의사록 문장 어조 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라벨링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98C1361-3BB0-40DB-93D9-2D6F56E6E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624" y="615746"/>
            <a:ext cx="8007225" cy="262643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DF1F666-C6E9-4BD3-B291-59A26000F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842" y="1857831"/>
            <a:ext cx="5102745" cy="272398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AE5BA14-8E17-43F9-852E-0E2527F3E6C5}"/>
              </a:ext>
            </a:extLst>
          </p:cNvPr>
          <p:cNvSpPr/>
          <p:nvPr/>
        </p:nvSpPr>
        <p:spPr>
          <a:xfrm>
            <a:off x="0" y="167266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5C93E9-B669-4498-866F-68BF4B3B1883}"/>
              </a:ext>
            </a:extLst>
          </p:cNvPr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8AB14-7ADD-426D-889B-88A2FABE434F}"/>
              </a:ext>
            </a:extLst>
          </p:cNvPr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030BAF-0E1B-4D7D-B7A5-74C4E758F99A}"/>
              </a:ext>
            </a:extLst>
          </p:cNvPr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F520CE-23E1-4D58-8216-26D5403345E5}"/>
              </a:ext>
            </a:extLst>
          </p:cNvPr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D41487F5-221A-4329-A3EB-7589E6633B36}"/>
              </a:ext>
            </a:extLst>
          </p:cNvPr>
          <p:cNvSpPr/>
          <p:nvPr/>
        </p:nvSpPr>
        <p:spPr>
          <a:xfrm rot="5400000">
            <a:off x="720370" y="1983017"/>
            <a:ext cx="81142" cy="1467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108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0322" y="80690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의사록 어조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–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의사록 문장 어조 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라벨링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EDB0036-F0E3-426A-87B6-1FF6B47F2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20" y="645445"/>
            <a:ext cx="8019584" cy="105611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9E41092-059D-4E59-B25B-7ADA3F2D4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724" y="1792756"/>
            <a:ext cx="5488700" cy="295590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7BD7860-6FB1-47CC-8AE3-7E26F1DBA681}"/>
              </a:ext>
            </a:extLst>
          </p:cNvPr>
          <p:cNvSpPr/>
          <p:nvPr/>
        </p:nvSpPr>
        <p:spPr>
          <a:xfrm>
            <a:off x="0" y="167266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4ED82-E2D6-487C-AB12-17939495B8B8}"/>
              </a:ext>
            </a:extLst>
          </p:cNvPr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E9E577-9336-477C-9572-EA53106B86D0}"/>
              </a:ext>
            </a:extLst>
          </p:cNvPr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6DD936-4E8B-405B-9BF5-9C9C1C7497CD}"/>
              </a:ext>
            </a:extLst>
          </p:cNvPr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1F72EB-6B79-4DFF-9036-167DF9729D12}"/>
              </a:ext>
            </a:extLst>
          </p:cNvPr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E841FA5-D693-48F1-AD6B-26B0F27148FF}"/>
              </a:ext>
            </a:extLst>
          </p:cNvPr>
          <p:cNvSpPr/>
          <p:nvPr/>
        </p:nvSpPr>
        <p:spPr>
          <a:xfrm rot="5400000">
            <a:off x="720370" y="1983017"/>
            <a:ext cx="81142" cy="1467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348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0322" y="80690"/>
            <a:ext cx="2286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의사록 어조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–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의사록 문서 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라벨링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397EFF7-DDE4-4FE9-BF1E-B0B8B601D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845" y="694262"/>
            <a:ext cx="7983293" cy="214577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7776B60-A2F7-4DC8-875C-5F5B07013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968" y="2617826"/>
            <a:ext cx="2171823" cy="214415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9B2844B-4BAB-46A6-905F-D0F7C5D0B021}"/>
              </a:ext>
            </a:extLst>
          </p:cNvPr>
          <p:cNvSpPr/>
          <p:nvPr/>
        </p:nvSpPr>
        <p:spPr>
          <a:xfrm>
            <a:off x="0" y="167266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BBB285-74F1-4ABA-B1C3-B785A8108906}"/>
              </a:ext>
            </a:extLst>
          </p:cNvPr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52A90-DD76-415E-A967-416E77B5F483}"/>
              </a:ext>
            </a:extLst>
          </p:cNvPr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E47E3-7734-4E52-83C0-CF2FF565623A}"/>
              </a:ext>
            </a:extLst>
          </p:cNvPr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889014-2F8B-46D2-9A17-EB8E7C8A430B}"/>
              </a:ext>
            </a:extLst>
          </p:cNvPr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E55A2582-14A0-427C-BCBF-CD331896EC57}"/>
              </a:ext>
            </a:extLst>
          </p:cNvPr>
          <p:cNvSpPr/>
          <p:nvPr/>
        </p:nvSpPr>
        <p:spPr>
          <a:xfrm rot="5400000">
            <a:off x="720370" y="1983017"/>
            <a:ext cx="81142" cy="1467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345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0322" y="80690"/>
            <a:ext cx="2571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의사록 어조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–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의사록과 콜금리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merge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16501BD-8A60-4172-A3F4-EC03C38F9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040234"/>
            <a:ext cx="7802063" cy="306303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220C63A-47B4-49D1-8479-01028F4E5A5D}"/>
              </a:ext>
            </a:extLst>
          </p:cNvPr>
          <p:cNvSpPr/>
          <p:nvPr/>
        </p:nvSpPr>
        <p:spPr>
          <a:xfrm>
            <a:off x="0" y="167266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2F3F40-9E34-443F-96A2-230787740DDD}"/>
              </a:ext>
            </a:extLst>
          </p:cNvPr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6273FD-97E2-45A0-85E2-BB9B88ED1762}"/>
              </a:ext>
            </a:extLst>
          </p:cNvPr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CC812-4CD6-48C5-94D3-BA2AA642B9B2}"/>
              </a:ext>
            </a:extLst>
          </p:cNvPr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55B06-9931-43B5-9CC6-314EB007BA8B}"/>
              </a:ext>
            </a:extLst>
          </p:cNvPr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AFA103C1-5718-4B32-85E6-937396C7BA81}"/>
              </a:ext>
            </a:extLst>
          </p:cNvPr>
          <p:cNvSpPr/>
          <p:nvPr/>
        </p:nvSpPr>
        <p:spPr>
          <a:xfrm rot="5400000">
            <a:off x="720370" y="1983017"/>
            <a:ext cx="81142" cy="1467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970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497027" y="2371695"/>
            <a:ext cx="214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1. </a:t>
            </a:r>
            <a:r>
              <a:rPr lang="ko-KR" altLang="en-US" sz="2000" dirty="0" err="1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크롤링</a:t>
            </a:r>
            <a:r>
              <a:rPr lang="ko-KR" altLang="en-US" sz="20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&amp; </a:t>
            </a:r>
            <a:r>
              <a:rPr lang="ko-KR" altLang="en-US" sz="2000" dirty="0" err="1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전처리</a:t>
            </a:r>
            <a:endParaRPr lang="ko-KR" altLang="en-US" sz="2000" dirty="0">
              <a:ln>
                <a:solidFill>
                  <a:schemeClr val="bg1">
                    <a:lumMod val="95000"/>
                    <a:alpha val="30000"/>
                  </a:schemeClr>
                </a:solidFill>
              </a:ln>
              <a:solidFill>
                <a:schemeClr val="bg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573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0322" y="8069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의사록 어조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–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상관계수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구하기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EB10399-92CA-452B-AE34-1AB523605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771550"/>
            <a:ext cx="7540488" cy="407010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963487D-8E76-49C0-9510-CF55E617A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3896" y="1633806"/>
            <a:ext cx="1676400" cy="92392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09CB048-FFD8-4A19-8A15-5962B8D68EC1}"/>
              </a:ext>
            </a:extLst>
          </p:cNvPr>
          <p:cNvSpPr/>
          <p:nvPr/>
        </p:nvSpPr>
        <p:spPr>
          <a:xfrm>
            <a:off x="0" y="167266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C42AB2-3090-463B-87D8-915517F3FA46}"/>
              </a:ext>
            </a:extLst>
          </p:cNvPr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E89765-9B7A-4E08-B830-AFEAADBC3C19}"/>
              </a:ext>
            </a:extLst>
          </p:cNvPr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32B75-8A19-4949-96C3-464968FA9A35}"/>
              </a:ext>
            </a:extLst>
          </p:cNvPr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D114B-FEDA-496D-8582-21F4C53655C7}"/>
              </a:ext>
            </a:extLst>
          </p:cNvPr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9F4BDCB-8BF6-4273-8F58-0F66DDEAD932}"/>
              </a:ext>
            </a:extLst>
          </p:cNvPr>
          <p:cNvSpPr/>
          <p:nvPr/>
        </p:nvSpPr>
        <p:spPr>
          <a:xfrm rot="5400000">
            <a:off x="720370" y="1983017"/>
            <a:ext cx="81142" cy="1467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599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614047" y="2371695"/>
            <a:ext cx="191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4. </a:t>
            </a:r>
            <a:r>
              <a:rPr lang="ko-KR" altLang="en-US" sz="20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논문과의 비교</a:t>
            </a:r>
          </a:p>
        </p:txBody>
      </p:sp>
    </p:spTree>
    <p:extLst>
      <p:ext uri="{BB962C8B-B14F-4D97-AF65-F5344CB8AC3E}">
        <p14:creationId xmlns:p14="http://schemas.microsoft.com/office/powerpoint/2010/main" val="1140559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9FF3FF6-C890-4DEB-BA08-6E4B7A6CB5B5}"/>
              </a:ext>
            </a:extLst>
          </p:cNvPr>
          <p:cNvSpPr/>
          <p:nvPr/>
        </p:nvSpPr>
        <p:spPr>
          <a:xfrm>
            <a:off x="683568" y="2820044"/>
            <a:ext cx="8460432" cy="2323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0" y="206769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40322" y="80690"/>
            <a:ext cx="105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논문과의 비교</a:t>
            </a:r>
          </a:p>
        </p:txBody>
      </p:sp>
      <p:sp>
        <p:nvSpPr>
          <p:cNvPr id="25" name="직각 삼각형 24"/>
          <p:cNvSpPr/>
          <p:nvPr/>
        </p:nvSpPr>
        <p:spPr>
          <a:xfrm rot="5400000">
            <a:off x="720370" y="2378049"/>
            <a:ext cx="81142" cy="1467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DA26E62-396D-4C54-BA3D-AB471E265E26}"/>
              </a:ext>
            </a:extLst>
          </p:cNvPr>
          <p:cNvGrpSpPr/>
          <p:nvPr/>
        </p:nvGrpSpPr>
        <p:grpSpPr>
          <a:xfrm>
            <a:off x="1523292" y="1064998"/>
            <a:ext cx="6631315" cy="2874904"/>
            <a:chOff x="1628492" y="1134298"/>
            <a:chExt cx="6631315" cy="2874904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3B57568-BB83-426B-9B03-0EF85EF8F5BD}"/>
                </a:ext>
              </a:extLst>
            </p:cNvPr>
            <p:cNvGrpSpPr/>
            <p:nvPr/>
          </p:nvGrpSpPr>
          <p:grpSpPr>
            <a:xfrm>
              <a:off x="1628492" y="1134298"/>
              <a:ext cx="6631315" cy="2874904"/>
              <a:chOff x="1483210" y="1073379"/>
              <a:chExt cx="6631315" cy="2874904"/>
            </a:xfrm>
          </p:grpSpPr>
          <p:sp>
            <p:nvSpPr>
              <p:cNvPr id="32" name="모서리가 둥근 직사각형 25">
                <a:extLst>
                  <a:ext uri="{FF2B5EF4-FFF2-40B4-BE49-F238E27FC236}">
                    <a16:creationId xmlns:a16="http://schemas.microsoft.com/office/drawing/2014/main" id="{03F4D759-4D8B-43F8-8BD1-7C4AE34B95F6}"/>
                  </a:ext>
                </a:extLst>
              </p:cNvPr>
              <p:cNvSpPr/>
              <p:nvPr/>
            </p:nvSpPr>
            <p:spPr>
              <a:xfrm>
                <a:off x="1483210" y="1073379"/>
                <a:ext cx="3168352" cy="2874904"/>
              </a:xfrm>
              <a:prstGeom prst="roundRect">
                <a:avLst>
                  <a:gd name="adj" fmla="val 14921"/>
                </a:avLst>
              </a:prstGeom>
              <a:solidFill>
                <a:srgbClr val="FFFFFF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sp>
            <p:nvSpPr>
              <p:cNvPr id="33" name="모서리가 둥근 직사각형 27">
                <a:extLst>
                  <a:ext uri="{FF2B5EF4-FFF2-40B4-BE49-F238E27FC236}">
                    <a16:creationId xmlns:a16="http://schemas.microsoft.com/office/drawing/2014/main" id="{DD8E2C8A-983B-4822-BB5B-CEB300B874C0}"/>
                  </a:ext>
                </a:extLst>
              </p:cNvPr>
              <p:cNvSpPr/>
              <p:nvPr/>
            </p:nvSpPr>
            <p:spPr>
              <a:xfrm>
                <a:off x="4946173" y="1073379"/>
                <a:ext cx="3168352" cy="2874904"/>
              </a:xfrm>
              <a:prstGeom prst="roundRect">
                <a:avLst>
                  <a:gd name="adj" fmla="val 14921"/>
                </a:avLst>
              </a:prstGeom>
              <a:solidFill>
                <a:srgbClr val="FFFFFF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0087C2E-5D23-41C0-9963-C1EB9AC587CF}"/>
                </a:ext>
              </a:extLst>
            </p:cNvPr>
            <p:cNvGrpSpPr/>
            <p:nvPr/>
          </p:nvGrpSpPr>
          <p:grpSpPr>
            <a:xfrm>
              <a:off x="2100059" y="1262154"/>
              <a:ext cx="5609438" cy="307777"/>
              <a:chOff x="2100059" y="1168428"/>
              <a:chExt cx="5609438" cy="307777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CA8B292-1916-44E3-8124-E6CC4AB0773E}"/>
                  </a:ext>
                </a:extLst>
              </p:cNvPr>
              <p:cNvSpPr txBox="1"/>
              <p:nvPr/>
            </p:nvSpPr>
            <p:spPr>
              <a:xfrm>
                <a:off x="2100059" y="1168428"/>
                <a:ext cx="22252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Yoon 윤고딕 520_TT" pitchFamily="18" charset="-127"/>
                    <a:ea typeface="Yoon 윤고딕 520_TT" pitchFamily="18" charset="-127"/>
                    <a:cs typeface="Arial" panose="020B0604020202020204" pitchFamily="34" charset="0"/>
                  </a:rPr>
                  <a:t>논문</a:t>
                </a:r>
                <a:endParaRPr lang="en-US" altLang="ko-KR" sz="1000" dirty="0">
                  <a:ln>
                    <a:solidFill>
                      <a:schemeClr val="tx1">
                        <a:lumMod val="50000"/>
                        <a:lumOff val="50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itchFamily="18" charset="-127"/>
                  <a:ea typeface="Yoon 윤고딕 520_TT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00424F3-26CA-454A-B09A-FD427D478FE4}"/>
                  </a:ext>
                </a:extLst>
              </p:cNvPr>
              <p:cNvSpPr txBox="1"/>
              <p:nvPr/>
            </p:nvSpPr>
            <p:spPr>
              <a:xfrm>
                <a:off x="5576750" y="1168428"/>
                <a:ext cx="21327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Yoon 윤고딕 520_TT" pitchFamily="18" charset="-127"/>
                    <a:ea typeface="Yoon 윤고딕 520_TT" pitchFamily="18" charset="-127"/>
                    <a:cs typeface="Arial" panose="020B0604020202020204" pitchFamily="34" charset="0"/>
                  </a:rPr>
                  <a:t>구현</a:t>
                </a:r>
                <a:endParaRPr lang="ko-KR" altLang="en-US" sz="1000" dirty="0">
                  <a:ln>
                    <a:solidFill>
                      <a:schemeClr val="tx1">
                        <a:lumMod val="50000"/>
                        <a:lumOff val="50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itchFamily="18" charset="-127"/>
                  <a:ea typeface="Yoon 윤고딕 520_TT" pitchFamily="18" charset="-127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6EB10399-92CA-452B-AE34-1AB523605E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999" r="54162"/>
          <a:stretch/>
        </p:blipFill>
        <p:spPr>
          <a:xfrm>
            <a:off x="5148064" y="1783328"/>
            <a:ext cx="2808312" cy="178579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1D8E56E-16AD-4E83-AA2C-5A1855522F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877" b="51550"/>
          <a:stretch/>
        </p:blipFill>
        <p:spPr>
          <a:xfrm>
            <a:off x="1807230" y="1694342"/>
            <a:ext cx="2595216" cy="210881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0336A76-4B41-441D-8E1B-5C93676DF1E2}"/>
              </a:ext>
            </a:extLst>
          </p:cNvPr>
          <p:cNvSpPr txBox="1"/>
          <p:nvPr/>
        </p:nvSpPr>
        <p:spPr>
          <a:xfrm>
            <a:off x="4227008" y="4299942"/>
            <a:ext cx="124264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전처리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 개선 필요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78AF1DC-8416-4567-B768-E60C45F51E62}"/>
              </a:ext>
            </a:extLst>
          </p:cNvPr>
          <p:cNvGrpSpPr/>
          <p:nvPr/>
        </p:nvGrpSpPr>
        <p:grpSpPr>
          <a:xfrm>
            <a:off x="4073807" y="4446219"/>
            <a:ext cx="166619" cy="105470"/>
            <a:chOff x="4733803" y="4876006"/>
            <a:chExt cx="166619" cy="105470"/>
          </a:xfrm>
        </p:grpSpPr>
        <p:sp>
          <p:nvSpPr>
            <p:cNvPr id="36" name="갈매기형 수장 29">
              <a:extLst>
                <a:ext uri="{FF2B5EF4-FFF2-40B4-BE49-F238E27FC236}">
                  <a16:creationId xmlns:a16="http://schemas.microsoft.com/office/drawing/2014/main" id="{A6D2832A-5A98-401D-B5B3-E194C313F647}"/>
                </a:ext>
              </a:extLst>
            </p:cNvPr>
            <p:cNvSpPr/>
            <p:nvPr/>
          </p:nvSpPr>
          <p:spPr>
            <a:xfrm>
              <a:off x="4804540" y="4876006"/>
              <a:ext cx="95882" cy="105470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갈매기형 수장 30">
              <a:extLst>
                <a:ext uri="{FF2B5EF4-FFF2-40B4-BE49-F238E27FC236}">
                  <a16:creationId xmlns:a16="http://schemas.microsoft.com/office/drawing/2014/main" id="{F248AA44-F09D-41E7-AC69-7E5188C6AC65}"/>
                </a:ext>
              </a:extLst>
            </p:cNvPr>
            <p:cNvSpPr/>
            <p:nvPr/>
          </p:nvSpPr>
          <p:spPr>
            <a:xfrm>
              <a:off x="4733803" y="4876006"/>
              <a:ext cx="95882" cy="105470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3147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91553" y="2417862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THANK YOU</a:t>
            </a:r>
            <a:endParaRPr lang="ko-KR" altLang="en-US" sz="1400" dirty="0">
              <a:ln>
                <a:solidFill>
                  <a:schemeClr val="bg1">
                    <a:lumMod val="95000"/>
                    <a:alpha val="30000"/>
                  </a:schemeClr>
                </a:solidFill>
              </a:ln>
              <a:solidFill>
                <a:schemeClr val="bg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091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0" y="88992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각 삼각형 46"/>
          <p:cNvSpPr/>
          <p:nvPr/>
        </p:nvSpPr>
        <p:spPr>
          <a:xfrm rot="5400000">
            <a:off x="720370" y="1193751"/>
            <a:ext cx="81142" cy="1467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0322" y="80690"/>
            <a:ext cx="1782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크롤링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&amp; 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전처리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–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의사록</a:t>
            </a:r>
          </a:p>
        </p:txBody>
      </p:sp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id="{28AF0C49-7B07-4D04-AA25-4C0626C8B7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69" y="1275606"/>
            <a:ext cx="3886892" cy="2812090"/>
          </a:xfrm>
          <a:prstGeom prst="rect">
            <a:avLst/>
          </a:prstGeom>
        </p:spPr>
      </p:pic>
      <p:pic>
        <p:nvPicPr>
          <p:cNvPr id="3" name="그림 2" descr="스크린샷, 화면, 테이블, 텔레비전이(가) 표시된 사진&#10;&#10;자동 생성된 설명">
            <a:extLst>
              <a:ext uri="{FF2B5EF4-FFF2-40B4-BE49-F238E27FC236}">
                <a16:creationId xmlns:a16="http://schemas.microsoft.com/office/drawing/2014/main" id="{B25113DA-6B6E-44BE-A26F-35C477EA9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519" y="1275606"/>
            <a:ext cx="4258125" cy="28120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734191-6908-4FC9-B9B6-D8C447493184}"/>
              </a:ext>
            </a:extLst>
          </p:cNvPr>
          <p:cNvSpPr txBox="1"/>
          <p:nvPr/>
        </p:nvSpPr>
        <p:spPr>
          <a:xfrm>
            <a:off x="3106505" y="4227934"/>
            <a:ext cx="3483646" cy="579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PDF URL</a:t>
            </a:r>
            <a:r>
              <a:rPr lang="ko-KR" altLang="en-US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다운로드 링크를 받아와서 다운로드를 진행한다</a:t>
            </a:r>
            <a:r>
              <a:rPr lang="en-US" altLang="ko-KR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그후</a:t>
            </a:r>
            <a:r>
              <a:rPr lang="en-US" altLang="ko-KR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, tika parser</a:t>
            </a:r>
            <a:r>
              <a:rPr lang="ko-KR" altLang="en-US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를 이용하여 </a:t>
            </a:r>
            <a:r>
              <a:rPr lang="en-US" altLang="ko-KR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.txt</a:t>
            </a:r>
            <a:r>
              <a:rPr lang="ko-KR" altLang="en-US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로 변환해준다</a:t>
            </a:r>
            <a:r>
              <a:rPr lang="en-US" altLang="ko-KR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  <a:endParaRPr lang="ko-KR" altLang="en-US" sz="105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FE4CC77-82CE-4926-9178-32E4529CC4CF}"/>
              </a:ext>
            </a:extLst>
          </p:cNvPr>
          <p:cNvGrpSpPr/>
          <p:nvPr/>
        </p:nvGrpSpPr>
        <p:grpSpPr>
          <a:xfrm>
            <a:off x="3495678" y="623838"/>
            <a:ext cx="2686542" cy="363736"/>
            <a:chOff x="4133030" y="590327"/>
            <a:chExt cx="1622239" cy="36373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DE3C4B0-3FDE-4EE1-8E8B-AB9ACC8ACD53}"/>
                </a:ext>
              </a:extLst>
            </p:cNvPr>
            <p:cNvSpPr/>
            <p:nvPr/>
          </p:nvSpPr>
          <p:spPr>
            <a:xfrm>
              <a:off x="4133030" y="590327"/>
              <a:ext cx="1622239" cy="3637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A874041-738A-495D-973B-0E1BF283889A}"/>
                </a:ext>
              </a:extLst>
            </p:cNvPr>
            <p:cNvSpPr txBox="1"/>
            <p:nvPr/>
          </p:nvSpPr>
          <p:spPr>
            <a:xfrm>
              <a:off x="4348762" y="597778"/>
              <a:ext cx="1190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Yoon 윤고딕 520_TT" pitchFamily="18" charset="-127"/>
                  <a:ea typeface="Yoon 윤고딕 520_TT" pitchFamily="18" charset="-127"/>
                </a:rPr>
                <a:t>의사록 </a:t>
              </a:r>
              <a:r>
                <a:rPr lang="en-US" altLang="ko-KR" sz="1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Yoon 윤고딕 520_TT" pitchFamily="18" charset="-127"/>
                  <a:ea typeface="Yoon 윤고딕 520_TT" pitchFamily="18" charset="-127"/>
                </a:rPr>
                <a:t>PDF </a:t>
              </a:r>
              <a:r>
                <a:rPr lang="ko-KR" altLang="en-US" sz="1600" dirty="0" err="1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Yoon 윤고딕 520_TT" pitchFamily="18" charset="-127"/>
                  <a:ea typeface="Yoon 윤고딕 520_TT" pitchFamily="18" charset="-127"/>
                </a:rPr>
                <a:t>받아오기</a:t>
              </a:r>
              <a:endPara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413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0" y="88992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각 삼각형 46"/>
          <p:cNvSpPr/>
          <p:nvPr/>
        </p:nvSpPr>
        <p:spPr>
          <a:xfrm rot="5400000">
            <a:off x="720370" y="1193751"/>
            <a:ext cx="81142" cy="1467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0322" y="80690"/>
            <a:ext cx="1736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크롤링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&amp; 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전처리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–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의사록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0F4E72-9AC4-4783-A8BD-229F24431ABE}"/>
              </a:ext>
            </a:extLst>
          </p:cNvPr>
          <p:cNvGrpSpPr/>
          <p:nvPr/>
        </p:nvGrpSpPr>
        <p:grpSpPr>
          <a:xfrm>
            <a:off x="3449727" y="623838"/>
            <a:ext cx="2778454" cy="363736"/>
            <a:chOff x="4105283" y="590327"/>
            <a:chExt cx="1677739" cy="36373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25593A9-C304-4EC6-A804-25E3D0AB2071}"/>
                </a:ext>
              </a:extLst>
            </p:cNvPr>
            <p:cNvSpPr/>
            <p:nvPr/>
          </p:nvSpPr>
          <p:spPr>
            <a:xfrm>
              <a:off x="4133030" y="590327"/>
              <a:ext cx="1622239" cy="3637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35DE661-F489-478D-B7D3-1CD989AAACB1}"/>
                </a:ext>
              </a:extLst>
            </p:cNvPr>
            <p:cNvSpPr txBox="1"/>
            <p:nvPr/>
          </p:nvSpPr>
          <p:spPr>
            <a:xfrm>
              <a:off x="4105283" y="597778"/>
              <a:ext cx="16777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Yoon 윤고딕 520_TT" pitchFamily="18" charset="-127"/>
                  <a:ea typeface="Yoon 윤고딕 520_TT" pitchFamily="18" charset="-127"/>
                </a:rPr>
                <a:t>의사록 전 처리</a:t>
              </a:r>
              <a:r>
                <a:rPr lang="en-US" altLang="ko-KR" sz="1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Yoon 윤고딕 520_TT" pitchFamily="18" charset="-127"/>
                  <a:ea typeface="Yoon 윤고딕 520_TT" pitchFamily="18" charset="-127"/>
                </a:rPr>
                <a:t>/</a:t>
              </a:r>
              <a:r>
                <a:rPr lang="ko-KR" altLang="en-US" sz="1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Yoon 윤고딕 520_TT" pitchFamily="18" charset="-127"/>
                  <a:ea typeface="Yoon 윤고딕 520_TT" pitchFamily="18" charset="-127"/>
                </a:rPr>
                <a:t>섹션분할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4734191-6908-4FC9-B9B6-D8C447493184}"/>
              </a:ext>
            </a:extLst>
          </p:cNvPr>
          <p:cNvSpPr txBox="1"/>
          <p:nvPr/>
        </p:nvSpPr>
        <p:spPr>
          <a:xfrm>
            <a:off x="3605034" y="4443958"/>
            <a:ext cx="4711382" cy="57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날짜를 받아와 </a:t>
            </a:r>
            <a:r>
              <a:rPr lang="en-US" altLang="ko-KR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datetime</a:t>
            </a:r>
            <a:r>
              <a:rPr lang="ko-KR" altLang="en-US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형식으로 바꿔준 후</a:t>
            </a:r>
            <a:r>
              <a:rPr lang="en-US" altLang="ko-KR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전처리와 섹션 </a:t>
            </a:r>
            <a:r>
              <a:rPr lang="en-US" altLang="ko-KR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2,3</a:t>
            </a:r>
            <a:r>
              <a:rPr lang="ko-KR" altLang="en-US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만 분할하여 </a:t>
            </a:r>
            <a:r>
              <a:rPr lang="en-US" altLang="ko-KR" sz="105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Dataframe</a:t>
            </a:r>
            <a:r>
              <a:rPr lang="ko-KR" altLang="en-US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형식으로 만들어</a:t>
            </a:r>
            <a:r>
              <a:rPr lang="en-US" altLang="ko-KR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 pickle</a:t>
            </a:r>
            <a:r>
              <a:rPr lang="ko-KR" altLang="en-US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로 저장해준다</a:t>
            </a:r>
            <a:r>
              <a:rPr lang="en-US" altLang="ko-KR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  <a:endParaRPr lang="ko-KR" altLang="en-US" sz="105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28" name="그림 27" descr="스크린샷이(가) 표시된 사진&#10;&#10;자동 생성된 설명">
            <a:extLst>
              <a:ext uri="{FF2B5EF4-FFF2-40B4-BE49-F238E27FC236}">
                <a16:creationId xmlns:a16="http://schemas.microsoft.com/office/drawing/2014/main" id="{25733975-A72A-421F-AABE-FCB05C008A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3" y="1059582"/>
            <a:ext cx="1947358" cy="249809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226DA12-5200-46A1-9FC0-D8DD328571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2" y="3553647"/>
            <a:ext cx="1947120" cy="136012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C9096AF-A926-4798-B313-23C8FFE788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693" y="1059582"/>
            <a:ext cx="2819644" cy="285978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71F0AE6-73AA-4FAA-8D05-3A1BAFFC69A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693" y="3907529"/>
            <a:ext cx="2819644" cy="50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77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0" y="88992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각 삼각형 46"/>
          <p:cNvSpPr/>
          <p:nvPr/>
        </p:nvSpPr>
        <p:spPr>
          <a:xfrm rot="5400000">
            <a:off x="720370" y="1193751"/>
            <a:ext cx="81142" cy="1467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0322" y="80690"/>
            <a:ext cx="2287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크롤링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&amp; 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전처리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– 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채권분석리포트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734191-6908-4FC9-B9B6-D8C447493184}"/>
              </a:ext>
            </a:extLst>
          </p:cNvPr>
          <p:cNvSpPr txBox="1"/>
          <p:nvPr/>
        </p:nvSpPr>
        <p:spPr>
          <a:xfrm>
            <a:off x="2086994" y="4011910"/>
            <a:ext cx="5522666" cy="799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PDF URL</a:t>
            </a:r>
            <a:r>
              <a:rPr lang="ko-KR" altLang="en-US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다운로드 링크를 받아와서 다운로드를 진행한다 이때 날짜도 같이 받아온다</a:t>
            </a:r>
            <a:r>
              <a:rPr lang="en-US" altLang="ko-KR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pdftotext</a:t>
            </a:r>
            <a:r>
              <a:rPr lang="ko-KR" altLang="en-US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를 이용하여 </a:t>
            </a:r>
            <a:r>
              <a:rPr lang="en-US" altLang="ko-KR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.txt</a:t>
            </a:r>
            <a:r>
              <a:rPr lang="ko-KR" altLang="en-US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로 변환해준다</a:t>
            </a:r>
            <a:r>
              <a:rPr lang="en-US" altLang="ko-KR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전처리후 날짜를 </a:t>
            </a:r>
            <a:r>
              <a:rPr lang="en-US" altLang="ko-KR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datetime</a:t>
            </a:r>
            <a:r>
              <a:rPr lang="ko-KR" altLang="en-US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형식으로 맞춰주고</a:t>
            </a:r>
            <a:r>
              <a:rPr lang="en-US" altLang="ko-KR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en-US" altLang="ko-KR" sz="105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Dataframe</a:t>
            </a:r>
            <a:r>
              <a:rPr lang="ko-KR" altLang="en-US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형식으로 저장하여 </a:t>
            </a:r>
            <a:r>
              <a:rPr lang="en-US" altLang="ko-KR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pickle</a:t>
            </a:r>
            <a:r>
              <a:rPr lang="ko-KR" altLang="en-US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로 저장해준다</a:t>
            </a:r>
            <a:r>
              <a:rPr lang="en-US" altLang="ko-KR" sz="105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  <a:endParaRPr lang="ko-KR" altLang="en-US" sz="105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5" name="그림 4" descr="스크린샷, 앉아있는, 노트북, 모니터이(가) 표시된 사진&#10;&#10;자동 생성된 설명">
            <a:extLst>
              <a:ext uri="{FF2B5EF4-FFF2-40B4-BE49-F238E27FC236}">
                <a16:creationId xmlns:a16="http://schemas.microsoft.com/office/drawing/2014/main" id="{3392D084-8337-4DCB-9489-792BCAA2F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47" y="699542"/>
            <a:ext cx="4348018" cy="3096315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5A4497F-9430-4E40-8C2F-D7C84DA01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9" y="703564"/>
            <a:ext cx="3528391" cy="309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08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0" y="88992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각 삼각형 46"/>
          <p:cNvSpPr/>
          <p:nvPr/>
        </p:nvSpPr>
        <p:spPr>
          <a:xfrm rot="5400000">
            <a:off x="720370" y="1193751"/>
            <a:ext cx="81142" cy="1467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0322" y="80690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크롤링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&amp; 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전처리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– News crawling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F060C0C-340B-4782-9C9A-821347C68A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73"/>
          <a:stretch/>
        </p:blipFill>
        <p:spPr>
          <a:xfrm>
            <a:off x="1115616" y="475797"/>
            <a:ext cx="6343466" cy="454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99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0" y="88992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각 삼각형 46"/>
          <p:cNvSpPr/>
          <p:nvPr/>
        </p:nvSpPr>
        <p:spPr>
          <a:xfrm rot="5400000">
            <a:off x="720370" y="1193751"/>
            <a:ext cx="81142" cy="1467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0322" y="80690"/>
            <a:ext cx="235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크롤링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&amp; 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전처리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- News crawling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E728F3E-82F1-4E94-A89A-A558894D40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69"/>
          <a:stretch/>
        </p:blipFill>
        <p:spPr>
          <a:xfrm>
            <a:off x="848739" y="559044"/>
            <a:ext cx="7860982" cy="435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12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0" y="88992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각 삼각형 46"/>
          <p:cNvSpPr/>
          <p:nvPr/>
        </p:nvSpPr>
        <p:spPr>
          <a:xfrm rot="5400000">
            <a:off x="720370" y="1193751"/>
            <a:ext cx="81142" cy="1467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0322" y="80690"/>
            <a:ext cx="235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크롤링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&amp; </a:t>
            </a:r>
            <a:r>
              <a:rPr lang="ko-KR" altLang="en-US" sz="12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전처리</a:t>
            </a:r>
            <a:r>
              <a: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- News crawling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B037F3E-1C4D-4FD7-996E-E262F9B8C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85" y="627208"/>
            <a:ext cx="5989639" cy="322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6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</TotalTime>
  <Words>1052</Words>
  <Application>Microsoft Office PowerPoint</Application>
  <PresentationFormat>화면 슬라이드 쇼(16:9)</PresentationFormat>
  <Paragraphs>273</Paragraphs>
  <Slides>33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Yoon 윤고딕 520_TT</vt:lpstr>
      <vt:lpstr>맑은 고딕</vt:lpstr>
      <vt:lpstr>Arial</vt:lpstr>
      <vt:lpstr>Yoon 윤고딕 530_TT</vt:lpstr>
      <vt:lpstr>Yoon 윤고딕 540_TT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Yi Yong Sup</dc:creator>
  <cp:lastModifiedBy>연미 장</cp:lastModifiedBy>
  <cp:revision>170</cp:revision>
  <dcterms:created xsi:type="dcterms:W3CDTF">2013-10-03T07:51:46Z</dcterms:created>
  <dcterms:modified xsi:type="dcterms:W3CDTF">2020-09-15T04:56:48Z</dcterms:modified>
</cp:coreProperties>
</file>