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668" autoAdjust="0"/>
    <p:restoredTop sz="81132" autoAdjust="0"/>
  </p:normalViewPr>
  <p:slideViewPr>
    <p:cSldViewPr snapToGrid="0">
      <p:cViewPr varScale="1">
        <p:scale>
          <a:sx n="92" d="100"/>
          <a:sy n="92" d="100"/>
        </p:scale>
        <p:origin x="17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4EC44-34FB-4F4B-A1CB-2E408FB4AEE9}" type="datetimeFigureOut">
              <a:rPr lang="ko-KR" altLang="en-US" smtClean="0"/>
              <a:t>2019-03-27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9FAD47-4BB8-431A-8FF7-0A296C1D192F}" type="slidenum">
              <a:rPr lang="ko-KR" altLang="en-US" smtClean="0"/>
              <a:t>‹#›</a:t>
            </a:fld>
            <a:endParaRPr lang="ko-KR" altLang="en-US"/>
          </a:p>
        </p:txBody>
      </p:sp>
    </p:spTree>
    <p:extLst>
      <p:ext uri="{BB962C8B-B14F-4D97-AF65-F5344CB8AC3E}">
        <p14:creationId xmlns:p14="http://schemas.microsoft.com/office/powerpoint/2010/main" val="415150890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urce.android.com/security/overview/kernel-security.html?hl=ko"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veloper.android.com/guide/platform?hl=ko#api-framework"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source.android.com/devices/bluetooth.html?hl=ko" TargetMode="External"/><Relationship Id="rId4" Type="http://schemas.openxmlformats.org/officeDocument/2006/relationships/hyperlink" Target="https://source.android.com/devices/camera/index.html?hl=ko"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urce.android.com/devices/tech/dalvik/index.html?hl=ko"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developer.android.com/guide/topics/providers/content-providers.html?hl=ko" TargetMode="External"/><Relationship Id="rId3" Type="http://schemas.openxmlformats.org/officeDocument/2006/relationships/hyperlink" Target="https://developer.android.com/guide/topics/ui/overview.html?hl=ko" TargetMode="External"/><Relationship Id="rId7" Type="http://schemas.openxmlformats.org/officeDocument/2006/relationships/hyperlink" Target="https://developer.android.com/guide/components/tasks-and-back-stack.html?hl=ko"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developer.android.com/guide/components/activities.html?hl=ko" TargetMode="External"/><Relationship Id="rId5" Type="http://schemas.openxmlformats.org/officeDocument/2006/relationships/hyperlink" Target="https://developer.android.com/guide/topics/ui/notifiers/notifications.html?hl=ko" TargetMode="External"/><Relationship Id="rId4" Type="http://schemas.openxmlformats.org/officeDocument/2006/relationships/hyperlink" Target="https://developer.android.com/guide/topics/resources/overview.html?hl=ko"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kern="1200" dirty="0">
                <a:solidFill>
                  <a:schemeClr val="tx1"/>
                </a:solidFill>
                <a:effectLst/>
                <a:latin typeface="+mn-lt"/>
                <a:ea typeface="+mn-ea"/>
                <a:cs typeface="+mn-cs"/>
              </a:rPr>
              <a:t>Linux </a:t>
            </a:r>
            <a:r>
              <a:rPr lang="ko-KR" altLang="en-US" sz="1200" b="0" kern="1200" dirty="0">
                <a:solidFill>
                  <a:schemeClr val="tx1"/>
                </a:solidFill>
                <a:effectLst/>
                <a:latin typeface="+mn-lt"/>
                <a:ea typeface="+mn-ea"/>
                <a:cs typeface="+mn-cs"/>
              </a:rPr>
              <a:t>커널</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kern="1200" dirty="0">
                <a:solidFill>
                  <a:schemeClr val="tx1"/>
                </a:solidFill>
                <a:effectLst/>
                <a:latin typeface="+mn-lt"/>
                <a:ea typeface="+mn-ea"/>
                <a:cs typeface="+mn-cs"/>
              </a:rPr>
              <a:t>HAL(</a:t>
            </a:r>
            <a:r>
              <a:rPr lang="ko-KR" altLang="en-US" sz="1200" b="0" kern="1200" dirty="0">
                <a:solidFill>
                  <a:schemeClr val="tx1"/>
                </a:solidFill>
                <a:effectLst/>
                <a:latin typeface="+mn-lt"/>
                <a:ea typeface="+mn-ea"/>
                <a:cs typeface="+mn-cs"/>
              </a:rPr>
              <a:t>하드웨어 추상화 계층</a:t>
            </a:r>
            <a:r>
              <a:rPr lang="en-US" altLang="ko-KR" sz="1200" b="0" kern="1200" dirty="0">
                <a:solidFill>
                  <a:schemeClr val="tx1"/>
                </a:solidFill>
                <a:effectLst/>
                <a:latin typeface="+mn-lt"/>
                <a:ea typeface="+mn-ea"/>
                <a:cs typeface="+mn-cs"/>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kern="1200" dirty="0">
                <a:solidFill>
                  <a:schemeClr val="tx1"/>
                </a:solidFill>
                <a:effectLst/>
                <a:latin typeface="+mn-lt"/>
                <a:ea typeface="+mn-ea"/>
                <a:cs typeface="+mn-cs"/>
              </a:rPr>
              <a:t>Android </a:t>
            </a:r>
            <a:r>
              <a:rPr lang="ko-KR" altLang="en-US" sz="1200" b="0" kern="1200" dirty="0">
                <a:solidFill>
                  <a:schemeClr val="tx1"/>
                </a:solidFill>
                <a:effectLst/>
                <a:latin typeface="+mn-lt"/>
                <a:ea typeface="+mn-ea"/>
                <a:cs typeface="+mn-cs"/>
              </a:rPr>
              <a:t>런타임</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b="0" kern="1200" dirty="0">
                <a:solidFill>
                  <a:schemeClr val="tx1"/>
                </a:solidFill>
                <a:effectLst/>
                <a:latin typeface="+mn-lt"/>
                <a:ea typeface="+mn-ea"/>
                <a:cs typeface="+mn-cs"/>
              </a:rPr>
              <a:t>네이티브 </a:t>
            </a:r>
            <a:r>
              <a:rPr lang="en-US" altLang="ko-KR" sz="1200" b="0" kern="1200" dirty="0">
                <a:solidFill>
                  <a:schemeClr val="tx1"/>
                </a:solidFill>
                <a:effectLst/>
                <a:latin typeface="+mn-lt"/>
                <a:ea typeface="+mn-ea"/>
                <a:cs typeface="+mn-cs"/>
              </a:rPr>
              <a:t>C/C++ </a:t>
            </a:r>
            <a:r>
              <a:rPr lang="ko-KR" altLang="en-US" sz="1200" b="0" kern="1200" dirty="0">
                <a:solidFill>
                  <a:schemeClr val="tx1"/>
                </a:solidFill>
                <a:effectLst/>
                <a:latin typeface="+mn-lt"/>
                <a:ea typeface="+mn-ea"/>
                <a:cs typeface="+mn-cs"/>
              </a:rPr>
              <a:t>라이브러리</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kern="1200" dirty="0">
                <a:solidFill>
                  <a:schemeClr val="tx1"/>
                </a:solidFill>
                <a:effectLst/>
                <a:latin typeface="+mn-lt"/>
                <a:ea typeface="+mn-ea"/>
                <a:cs typeface="+mn-cs"/>
              </a:rPr>
              <a:t>Java API </a:t>
            </a:r>
            <a:r>
              <a:rPr lang="ko-KR" altLang="en-US" sz="1200" b="0" kern="1200" dirty="0">
                <a:solidFill>
                  <a:schemeClr val="tx1"/>
                </a:solidFill>
                <a:effectLst/>
                <a:latin typeface="+mn-lt"/>
                <a:ea typeface="+mn-ea"/>
                <a:cs typeface="+mn-cs"/>
              </a:rPr>
              <a:t>프레임워크 </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b="0" kern="1200" dirty="0">
                <a:solidFill>
                  <a:schemeClr val="tx1"/>
                </a:solidFill>
                <a:effectLst/>
                <a:latin typeface="+mn-lt"/>
                <a:ea typeface="+mn-ea"/>
                <a:cs typeface="+mn-cs"/>
              </a:rPr>
              <a:t>시스템 앱</a:t>
            </a:r>
          </a:p>
          <a:p>
            <a:endParaRPr lang="ko-KR" altLang="en-US" dirty="0"/>
          </a:p>
        </p:txBody>
      </p:sp>
      <p:sp>
        <p:nvSpPr>
          <p:cNvPr id="4" name="슬라이드 번호 개체 틀 3"/>
          <p:cNvSpPr>
            <a:spLocks noGrp="1"/>
          </p:cNvSpPr>
          <p:nvPr>
            <p:ph type="sldNum" sz="quarter" idx="5"/>
          </p:nvPr>
        </p:nvSpPr>
        <p:spPr/>
        <p:txBody>
          <a:bodyPr/>
          <a:lstStyle/>
          <a:p>
            <a:fld id="{C89FAD47-4BB8-431A-8FF7-0A296C1D192F}" type="slidenum">
              <a:rPr lang="ko-KR" altLang="en-US" smtClean="0"/>
              <a:t>2</a:t>
            </a:fld>
            <a:endParaRPr lang="ko-KR" altLang="en-US"/>
          </a:p>
        </p:txBody>
      </p:sp>
    </p:spTree>
    <p:extLst>
      <p:ext uri="{BB962C8B-B14F-4D97-AF65-F5344CB8AC3E}">
        <p14:creationId xmlns:p14="http://schemas.microsoft.com/office/powerpoint/2010/main" val="3823174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a:solidFill>
                  <a:schemeClr val="tx1"/>
                </a:solidFill>
                <a:effectLst/>
                <a:latin typeface="+mn-lt"/>
                <a:ea typeface="+mn-ea"/>
                <a:cs typeface="+mn-cs"/>
              </a:rPr>
              <a:t>Android </a:t>
            </a:r>
            <a:r>
              <a:rPr lang="ko-KR" altLang="en-US" sz="1200" b="0" i="0" kern="1200" dirty="0">
                <a:solidFill>
                  <a:schemeClr val="tx1"/>
                </a:solidFill>
                <a:effectLst/>
                <a:latin typeface="+mn-lt"/>
                <a:ea typeface="+mn-ea"/>
                <a:cs typeface="+mn-cs"/>
              </a:rPr>
              <a:t>플랫폼의 기반은 </a:t>
            </a:r>
            <a:r>
              <a:rPr lang="en-US" altLang="ko-KR" sz="1200" b="0" i="0" kern="1200" dirty="0">
                <a:solidFill>
                  <a:schemeClr val="tx1"/>
                </a:solidFill>
                <a:effectLst/>
                <a:latin typeface="+mn-lt"/>
                <a:ea typeface="+mn-ea"/>
                <a:cs typeface="+mn-cs"/>
              </a:rPr>
              <a:t>Linux </a:t>
            </a:r>
            <a:r>
              <a:rPr lang="ko-KR" altLang="en-US" sz="1200" b="0" i="0" kern="1200" dirty="0">
                <a:solidFill>
                  <a:schemeClr val="tx1"/>
                </a:solidFill>
                <a:effectLst/>
                <a:latin typeface="+mn-lt"/>
                <a:ea typeface="+mn-ea"/>
                <a:cs typeface="+mn-cs"/>
              </a:rPr>
              <a:t>커널입니다</a:t>
            </a:r>
            <a:endParaRPr lang="en-US" altLang="ko-KR" sz="1200" b="0" i="0" kern="1200" dirty="0">
              <a:solidFill>
                <a:schemeClr val="tx1"/>
              </a:solidFill>
              <a:effectLst/>
              <a:latin typeface="+mn-lt"/>
              <a:ea typeface="+mn-ea"/>
              <a:cs typeface="+mn-cs"/>
            </a:endParaRPr>
          </a:p>
          <a:p>
            <a:r>
              <a:rPr lang="en-US" altLang="ko-KR" sz="1200" b="0" i="0" kern="1200" dirty="0">
                <a:solidFill>
                  <a:schemeClr val="tx1"/>
                </a:solidFill>
                <a:effectLst/>
                <a:latin typeface="+mn-lt"/>
                <a:ea typeface="+mn-ea"/>
                <a:cs typeface="+mn-cs"/>
              </a:rPr>
              <a:t>Linux </a:t>
            </a:r>
            <a:r>
              <a:rPr lang="ko-KR" altLang="en-US" sz="1200" b="0" i="0" kern="1200" dirty="0">
                <a:solidFill>
                  <a:schemeClr val="tx1"/>
                </a:solidFill>
                <a:effectLst/>
                <a:latin typeface="+mn-lt"/>
                <a:ea typeface="+mn-ea"/>
                <a:cs typeface="+mn-cs"/>
              </a:rPr>
              <a:t>커널을 사용하면 </a:t>
            </a:r>
            <a:r>
              <a:rPr lang="en-US" altLang="ko-KR" sz="1200" b="0" i="0" kern="1200" dirty="0">
                <a:solidFill>
                  <a:schemeClr val="tx1"/>
                </a:solidFill>
                <a:effectLst/>
                <a:latin typeface="+mn-lt"/>
                <a:ea typeface="+mn-ea"/>
                <a:cs typeface="+mn-cs"/>
              </a:rPr>
              <a:t>Android</a:t>
            </a:r>
            <a:r>
              <a:rPr lang="ko-KR" altLang="en-US" sz="1200" b="0" i="0" kern="1200" dirty="0">
                <a:solidFill>
                  <a:schemeClr val="tx1"/>
                </a:solidFill>
                <a:effectLst/>
                <a:latin typeface="+mn-lt"/>
                <a:ea typeface="+mn-ea"/>
                <a:cs typeface="+mn-cs"/>
              </a:rPr>
              <a:t>가 </a:t>
            </a:r>
            <a:r>
              <a:rPr lang="ko-KR" altLang="en-US" sz="1200" b="0" i="0" u="none" strike="noStrike" kern="1200" dirty="0">
                <a:solidFill>
                  <a:schemeClr val="tx1"/>
                </a:solidFill>
                <a:effectLst/>
                <a:latin typeface="+mn-lt"/>
                <a:ea typeface="+mn-ea"/>
                <a:cs typeface="+mn-cs"/>
                <a:hlinkClick r:id="rId3"/>
              </a:rPr>
              <a:t>주요 보안 기능</a:t>
            </a:r>
            <a:r>
              <a:rPr lang="ko-KR" altLang="en-US" sz="1200" b="0" i="0" kern="1200" dirty="0">
                <a:solidFill>
                  <a:schemeClr val="tx1"/>
                </a:solidFill>
                <a:effectLst/>
                <a:latin typeface="+mn-lt"/>
                <a:ea typeface="+mn-ea"/>
                <a:cs typeface="+mn-cs"/>
              </a:rPr>
              <a:t>을 활용하고 기기 제조업체가 널리 알려진 </a:t>
            </a:r>
            <a:r>
              <a:rPr lang="ko-KR" altLang="en-US" sz="1200" b="0" i="0" kern="1200" dirty="0" err="1">
                <a:solidFill>
                  <a:schemeClr val="tx1"/>
                </a:solidFill>
                <a:effectLst/>
                <a:latin typeface="+mn-lt"/>
                <a:ea typeface="+mn-ea"/>
                <a:cs typeface="+mn-cs"/>
              </a:rPr>
              <a:t>커널용</a:t>
            </a:r>
            <a:r>
              <a:rPr lang="ko-KR" altLang="en-US" sz="1200" b="0" i="0" kern="1200" dirty="0">
                <a:solidFill>
                  <a:schemeClr val="tx1"/>
                </a:solidFill>
                <a:effectLst/>
                <a:latin typeface="+mn-lt"/>
                <a:ea typeface="+mn-ea"/>
                <a:cs typeface="+mn-cs"/>
              </a:rPr>
              <a:t> 하드웨어 드라이버를 개발할 수 있습니다</a:t>
            </a:r>
            <a:r>
              <a:rPr lang="en-US" altLang="ko-KR" sz="1200" b="0" i="0" kern="1200" dirty="0">
                <a:solidFill>
                  <a:schemeClr val="tx1"/>
                </a:solidFill>
                <a:effectLst/>
                <a:latin typeface="+mn-lt"/>
                <a:ea typeface="+mn-ea"/>
                <a:cs typeface="+mn-cs"/>
              </a:rPr>
              <a:t>.</a:t>
            </a:r>
            <a:endParaRPr lang="ko-KR" altLang="en-US" dirty="0"/>
          </a:p>
        </p:txBody>
      </p:sp>
      <p:sp>
        <p:nvSpPr>
          <p:cNvPr id="4" name="슬라이드 번호 개체 틀 3"/>
          <p:cNvSpPr>
            <a:spLocks noGrp="1"/>
          </p:cNvSpPr>
          <p:nvPr>
            <p:ph type="sldNum" sz="quarter" idx="5"/>
          </p:nvPr>
        </p:nvSpPr>
        <p:spPr/>
        <p:txBody>
          <a:bodyPr/>
          <a:lstStyle/>
          <a:p>
            <a:fld id="{C89FAD47-4BB8-431A-8FF7-0A296C1D192F}" type="slidenum">
              <a:rPr lang="ko-KR" altLang="en-US" smtClean="0"/>
              <a:t>3</a:t>
            </a:fld>
            <a:endParaRPr lang="ko-KR" altLang="en-US"/>
          </a:p>
        </p:txBody>
      </p:sp>
    </p:spTree>
    <p:extLst>
      <p:ext uri="{BB962C8B-B14F-4D97-AF65-F5344CB8AC3E}">
        <p14:creationId xmlns:p14="http://schemas.microsoft.com/office/powerpoint/2010/main" val="4263436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b="0" kern="1200" dirty="0">
                <a:solidFill>
                  <a:schemeClr val="tx1"/>
                </a:solidFill>
                <a:effectLst/>
                <a:latin typeface="+mn-lt"/>
                <a:ea typeface="+mn-ea"/>
                <a:cs typeface="+mn-cs"/>
              </a:rPr>
              <a:t>하드웨어 추상화 계층</a:t>
            </a:r>
          </a:p>
          <a:p>
            <a:r>
              <a:rPr lang="ko-KR" altLang="en-US" sz="1200" b="0" i="0" kern="1200" dirty="0">
                <a:solidFill>
                  <a:schemeClr val="tx1"/>
                </a:solidFill>
                <a:effectLst/>
                <a:latin typeface="+mn-lt"/>
                <a:ea typeface="+mn-ea"/>
                <a:cs typeface="+mn-cs"/>
              </a:rPr>
              <a:t>상위 수준의 </a:t>
            </a:r>
            <a:r>
              <a:rPr lang="en-US" altLang="ko-KR" sz="1200" b="0" i="0" u="none" strike="noStrike" kern="1200" dirty="0">
                <a:solidFill>
                  <a:schemeClr val="tx1"/>
                </a:solidFill>
                <a:effectLst/>
                <a:latin typeface="+mn-lt"/>
                <a:ea typeface="+mn-ea"/>
                <a:cs typeface="+mn-cs"/>
                <a:hlinkClick r:id="rId3"/>
              </a:rPr>
              <a:t>Java API </a:t>
            </a:r>
            <a:r>
              <a:rPr lang="ko-KR" altLang="en-US" sz="1200" b="0" i="0" u="none" strike="noStrike" kern="1200" dirty="0">
                <a:solidFill>
                  <a:schemeClr val="tx1"/>
                </a:solidFill>
                <a:effectLst/>
                <a:latin typeface="+mn-lt"/>
                <a:ea typeface="+mn-ea"/>
                <a:cs typeface="+mn-cs"/>
                <a:hlinkClick r:id="rId3"/>
              </a:rPr>
              <a:t>프레임워크</a:t>
            </a:r>
            <a:r>
              <a:rPr lang="ko-KR" altLang="en-US" sz="1200" b="0" i="0" kern="1200" dirty="0">
                <a:solidFill>
                  <a:schemeClr val="tx1"/>
                </a:solidFill>
                <a:effectLst/>
                <a:latin typeface="+mn-lt"/>
                <a:ea typeface="+mn-ea"/>
                <a:cs typeface="+mn-cs"/>
              </a:rPr>
              <a:t>에 기기 하드웨어 기능을 노출하는 표준 인터페이스를 제공합니다</a:t>
            </a:r>
            <a:r>
              <a:rPr lang="en-US" altLang="ko-KR" sz="1200" b="0" i="0" kern="1200" dirty="0">
                <a:solidFill>
                  <a:schemeClr val="tx1"/>
                </a:solidFill>
                <a:effectLst/>
                <a:latin typeface="+mn-lt"/>
                <a:ea typeface="+mn-ea"/>
                <a:cs typeface="+mn-cs"/>
              </a:rPr>
              <a:t>. HAL</a:t>
            </a:r>
            <a:r>
              <a:rPr lang="ko-KR" altLang="en-US" sz="1200" b="0" i="0" kern="1200" dirty="0">
                <a:solidFill>
                  <a:schemeClr val="tx1"/>
                </a:solidFill>
                <a:effectLst/>
                <a:latin typeface="+mn-lt"/>
                <a:ea typeface="+mn-ea"/>
                <a:cs typeface="+mn-cs"/>
              </a:rPr>
              <a:t>은 여러 라이브러리 모듈로 구성되어 있으며</a:t>
            </a:r>
            <a:r>
              <a:rPr lang="en-US" altLang="ko-KR" sz="1200" b="0" i="0" kern="1200" dirty="0">
                <a:solidFill>
                  <a:schemeClr val="tx1"/>
                </a:solidFill>
                <a:effectLst/>
                <a:latin typeface="+mn-lt"/>
                <a:ea typeface="+mn-ea"/>
                <a:cs typeface="+mn-cs"/>
              </a:rPr>
              <a:t>, </a:t>
            </a:r>
            <a:r>
              <a:rPr lang="ko-KR" altLang="en-US" sz="1200" b="0" i="0" u="none" strike="noStrike" kern="1200" dirty="0">
                <a:solidFill>
                  <a:schemeClr val="tx1"/>
                </a:solidFill>
                <a:effectLst/>
                <a:latin typeface="+mn-lt"/>
                <a:ea typeface="+mn-ea"/>
                <a:cs typeface="+mn-cs"/>
                <a:hlinkClick r:id="rId4"/>
              </a:rPr>
              <a:t>카메라</a:t>
            </a:r>
            <a:r>
              <a:rPr lang="ko-KR" altLang="en-US" sz="1200" b="0" i="0" kern="1200" dirty="0">
                <a:solidFill>
                  <a:schemeClr val="tx1"/>
                </a:solidFill>
                <a:effectLst/>
                <a:latin typeface="+mn-lt"/>
                <a:ea typeface="+mn-ea"/>
                <a:cs typeface="+mn-cs"/>
              </a:rPr>
              <a:t> 또는 </a:t>
            </a:r>
            <a:r>
              <a:rPr lang="ko-KR" altLang="en-US" sz="1200" b="0" i="0" u="none" strike="noStrike" kern="1200" dirty="0">
                <a:solidFill>
                  <a:schemeClr val="tx1"/>
                </a:solidFill>
                <a:effectLst/>
                <a:latin typeface="+mn-lt"/>
                <a:ea typeface="+mn-ea"/>
                <a:cs typeface="+mn-cs"/>
                <a:hlinkClick r:id="rId5"/>
              </a:rPr>
              <a:t>블루투스</a:t>
            </a:r>
            <a:r>
              <a:rPr lang="ko-KR" altLang="en-US" sz="1200" b="0" i="0" kern="1200" dirty="0">
                <a:solidFill>
                  <a:schemeClr val="tx1"/>
                </a:solidFill>
                <a:effectLst/>
                <a:latin typeface="+mn-lt"/>
                <a:ea typeface="+mn-ea"/>
                <a:cs typeface="+mn-cs"/>
              </a:rPr>
              <a:t> 모듈과 같은 특정 유형의 하드웨어 구성 요소를 위한 인터페이스를 구현합니다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프레임워크 </a:t>
            </a:r>
            <a:r>
              <a:rPr lang="en-US" altLang="ko-KR" sz="1200" b="0" i="0" kern="1200" dirty="0">
                <a:solidFill>
                  <a:schemeClr val="tx1"/>
                </a:solidFill>
                <a:effectLst/>
                <a:latin typeface="+mn-lt"/>
                <a:ea typeface="+mn-ea"/>
                <a:cs typeface="+mn-cs"/>
              </a:rPr>
              <a:t>API</a:t>
            </a:r>
            <a:r>
              <a:rPr lang="ko-KR" altLang="en-US" sz="1200" b="0" i="0" kern="1200" dirty="0">
                <a:solidFill>
                  <a:schemeClr val="tx1"/>
                </a:solidFill>
                <a:effectLst/>
                <a:latin typeface="+mn-lt"/>
                <a:ea typeface="+mn-ea"/>
                <a:cs typeface="+mn-cs"/>
              </a:rPr>
              <a:t>가 기기 하드웨어에 액세스하기 위해 호출을 수행하면 </a:t>
            </a:r>
            <a:r>
              <a:rPr lang="en-US" altLang="ko-KR" sz="1200" b="0" i="0" kern="1200" dirty="0">
                <a:solidFill>
                  <a:schemeClr val="tx1"/>
                </a:solidFill>
                <a:effectLst/>
                <a:latin typeface="+mn-lt"/>
                <a:ea typeface="+mn-ea"/>
                <a:cs typeface="+mn-cs"/>
              </a:rPr>
              <a:t>Android </a:t>
            </a:r>
            <a:r>
              <a:rPr lang="ko-KR" altLang="en-US" sz="1200" b="0" i="0" kern="1200" dirty="0">
                <a:solidFill>
                  <a:schemeClr val="tx1"/>
                </a:solidFill>
                <a:effectLst/>
                <a:latin typeface="+mn-lt"/>
                <a:ea typeface="+mn-ea"/>
                <a:cs typeface="+mn-cs"/>
              </a:rPr>
              <a:t>시스템이 해당 하드웨어 구성 요소에 대한 라이브러리 모듈을 </a:t>
            </a:r>
            <a:r>
              <a:rPr lang="ko-KR" altLang="en-US" sz="1200" b="0" i="0" kern="1200" dirty="0" err="1">
                <a:solidFill>
                  <a:schemeClr val="tx1"/>
                </a:solidFill>
                <a:effectLst/>
                <a:latin typeface="+mn-lt"/>
                <a:ea typeface="+mn-ea"/>
                <a:cs typeface="+mn-cs"/>
              </a:rPr>
              <a:t>로드합니다</a:t>
            </a:r>
            <a:r>
              <a:rPr lang="en-US" altLang="ko-KR" sz="1200" b="0" i="0" kern="1200" dirty="0">
                <a:solidFill>
                  <a:schemeClr val="tx1"/>
                </a:solidFill>
                <a:effectLst/>
                <a:latin typeface="+mn-lt"/>
                <a:ea typeface="+mn-ea"/>
                <a:cs typeface="+mn-cs"/>
              </a:rPr>
              <a:t>.</a:t>
            </a:r>
            <a:endParaRPr lang="ko-KR" altLang="en-US" dirty="0"/>
          </a:p>
        </p:txBody>
      </p:sp>
      <p:sp>
        <p:nvSpPr>
          <p:cNvPr id="4" name="슬라이드 번호 개체 틀 3"/>
          <p:cNvSpPr>
            <a:spLocks noGrp="1"/>
          </p:cNvSpPr>
          <p:nvPr>
            <p:ph type="sldNum" sz="quarter" idx="5"/>
          </p:nvPr>
        </p:nvSpPr>
        <p:spPr/>
        <p:txBody>
          <a:bodyPr/>
          <a:lstStyle/>
          <a:p>
            <a:fld id="{C89FAD47-4BB8-431A-8FF7-0A296C1D192F}" type="slidenum">
              <a:rPr lang="ko-KR" altLang="en-US" smtClean="0"/>
              <a:t>4</a:t>
            </a:fld>
            <a:endParaRPr lang="ko-KR" altLang="en-US"/>
          </a:p>
        </p:txBody>
      </p:sp>
    </p:spTree>
    <p:extLst>
      <p:ext uri="{BB962C8B-B14F-4D97-AF65-F5344CB8AC3E}">
        <p14:creationId xmlns:p14="http://schemas.microsoft.com/office/powerpoint/2010/main" val="1594044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a:solidFill>
                  <a:schemeClr val="tx1"/>
                </a:solidFill>
                <a:effectLst/>
                <a:latin typeface="+mn-lt"/>
                <a:ea typeface="+mn-ea"/>
                <a:cs typeface="+mn-cs"/>
              </a:rPr>
              <a:t>Android </a:t>
            </a:r>
            <a:r>
              <a:rPr lang="ko-KR" altLang="en-US" sz="1200" b="0" i="0" kern="1200" dirty="0">
                <a:solidFill>
                  <a:schemeClr val="tx1"/>
                </a:solidFill>
                <a:effectLst/>
                <a:latin typeface="+mn-lt"/>
                <a:ea typeface="+mn-ea"/>
                <a:cs typeface="+mn-cs"/>
              </a:rPr>
              <a:t>버전 </a:t>
            </a:r>
            <a:r>
              <a:rPr lang="en-US" altLang="ko-KR" sz="1200" b="0" i="0" kern="1200" dirty="0">
                <a:solidFill>
                  <a:schemeClr val="tx1"/>
                </a:solidFill>
                <a:effectLst/>
                <a:latin typeface="+mn-lt"/>
                <a:ea typeface="+mn-ea"/>
                <a:cs typeface="+mn-cs"/>
              </a:rPr>
              <a:t>5.0(API </a:t>
            </a:r>
            <a:r>
              <a:rPr lang="ko-KR" altLang="en-US" sz="1200" b="0" i="0" kern="1200" dirty="0">
                <a:solidFill>
                  <a:schemeClr val="tx1"/>
                </a:solidFill>
                <a:effectLst/>
                <a:latin typeface="+mn-lt"/>
                <a:ea typeface="+mn-ea"/>
                <a:cs typeface="+mn-cs"/>
              </a:rPr>
              <a:t>레벨 </a:t>
            </a:r>
            <a:r>
              <a:rPr lang="en-US" altLang="ko-KR" sz="1200" b="0" i="0" kern="1200" dirty="0">
                <a:solidFill>
                  <a:schemeClr val="tx1"/>
                </a:solidFill>
                <a:effectLst/>
                <a:latin typeface="+mn-lt"/>
                <a:ea typeface="+mn-ea"/>
                <a:cs typeface="+mn-cs"/>
              </a:rPr>
              <a:t>21) </a:t>
            </a:r>
            <a:r>
              <a:rPr lang="ko-KR" altLang="en-US" sz="1200" b="0" i="0" kern="1200" dirty="0">
                <a:solidFill>
                  <a:schemeClr val="tx1"/>
                </a:solidFill>
                <a:effectLst/>
                <a:latin typeface="+mn-lt"/>
                <a:ea typeface="+mn-ea"/>
                <a:cs typeface="+mn-cs"/>
              </a:rPr>
              <a:t>이상을 실행하는 기기의 경우</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각 앱이 자체 프로세스 내에서 자체 </a:t>
            </a:r>
            <a:r>
              <a:rPr lang="en-US" altLang="ko-KR" sz="1200" b="0" i="0" u="none" strike="noStrike" kern="1200" dirty="0">
                <a:solidFill>
                  <a:schemeClr val="tx1"/>
                </a:solidFill>
                <a:effectLst/>
                <a:latin typeface="+mn-lt"/>
                <a:ea typeface="+mn-ea"/>
                <a:cs typeface="+mn-cs"/>
                <a:hlinkClick r:id="rId3"/>
              </a:rPr>
              <a:t>ART(Android </a:t>
            </a:r>
            <a:r>
              <a:rPr lang="ko-KR" altLang="en-US" sz="1200" b="0" i="0" u="none" strike="noStrike" kern="1200" dirty="0">
                <a:solidFill>
                  <a:schemeClr val="tx1"/>
                </a:solidFill>
                <a:effectLst/>
                <a:latin typeface="+mn-lt"/>
                <a:ea typeface="+mn-ea"/>
                <a:cs typeface="+mn-cs"/>
                <a:hlinkClick r:id="rId3"/>
              </a:rPr>
              <a:t>런타임</a:t>
            </a:r>
            <a:r>
              <a:rPr lang="en-US" altLang="ko-KR" sz="1200" b="0" i="0" u="none" strike="noStrike" kern="1200" dirty="0">
                <a:solidFill>
                  <a:schemeClr val="tx1"/>
                </a:solidFill>
                <a:effectLst/>
                <a:latin typeface="+mn-lt"/>
                <a:ea typeface="+mn-ea"/>
                <a:cs typeface="+mn-cs"/>
                <a:hlinkClick r:id="rId3"/>
              </a:rPr>
              <a:t>)</a:t>
            </a:r>
            <a:r>
              <a:rPr lang="ko-KR" altLang="en-US" sz="1200" b="0" i="0" kern="1200" dirty="0">
                <a:solidFill>
                  <a:schemeClr val="tx1"/>
                </a:solidFill>
                <a:effectLst/>
                <a:latin typeface="+mn-lt"/>
                <a:ea typeface="+mn-ea"/>
                <a:cs typeface="+mn-cs"/>
              </a:rPr>
              <a:t> 인스턴스로 실행됩니다</a:t>
            </a:r>
            <a:r>
              <a:rPr lang="en-US" altLang="ko-KR" sz="1200" b="0" i="0" kern="1200" dirty="0">
                <a:solidFill>
                  <a:schemeClr val="tx1"/>
                </a:solidFill>
                <a:effectLst/>
                <a:latin typeface="+mn-lt"/>
                <a:ea typeface="+mn-ea"/>
                <a:cs typeface="+mn-cs"/>
              </a:rPr>
              <a:t>. ART</a:t>
            </a:r>
            <a:r>
              <a:rPr lang="ko-KR" altLang="en-US" sz="1200" b="0" i="0" kern="1200" dirty="0">
                <a:solidFill>
                  <a:schemeClr val="tx1"/>
                </a:solidFill>
                <a:effectLst/>
                <a:latin typeface="+mn-lt"/>
                <a:ea typeface="+mn-ea"/>
                <a:cs typeface="+mn-cs"/>
              </a:rPr>
              <a:t>는 </a:t>
            </a:r>
            <a:r>
              <a:rPr lang="en-US" altLang="ko-KR" sz="1200" b="0" i="0" kern="1200" dirty="0">
                <a:solidFill>
                  <a:schemeClr val="tx1"/>
                </a:solidFill>
                <a:effectLst/>
                <a:latin typeface="+mn-lt"/>
                <a:ea typeface="+mn-ea"/>
                <a:cs typeface="+mn-cs"/>
              </a:rPr>
              <a:t>DEX </a:t>
            </a:r>
            <a:r>
              <a:rPr lang="ko-KR" altLang="en-US" sz="1200" b="0" i="0" kern="1200" dirty="0">
                <a:solidFill>
                  <a:schemeClr val="tx1"/>
                </a:solidFill>
                <a:effectLst/>
                <a:latin typeface="+mn-lt"/>
                <a:ea typeface="+mn-ea"/>
                <a:cs typeface="+mn-cs"/>
              </a:rPr>
              <a:t>파일을 실행하여 저용량 메모리 기기에서 여러 가상 </a:t>
            </a:r>
            <a:r>
              <a:rPr lang="ko-KR" altLang="en-US" sz="1200" b="0" i="0" kern="1200" dirty="0" err="1">
                <a:solidFill>
                  <a:schemeClr val="tx1"/>
                </a:solidFill>
                <a:effectLst/>
                <a:latin typeface="+mn-lt"/>
                <a:ea typeface="+mn-ea"/>
                <a:cs typeface="+mn-cs"/>
              </a:rPr>
              <a:t>머신을</a:t>
            </a:r>
            <a:r>
              <a:rPr lang="ko-KR" altLang="en-US" sz="1200" b="0" i="0" kern="1200" dirty="0">
                <a:solidFill>
                  <a:schemeClr val="tx1"/>
                </a:solidFill>
                <a:effectLst/>
                <a:latin typeface="+mn-lt"/>
                <a:ea typeface="+mn-ea"/>
                <a:cs typeface="+mn-cs"/>
              </a:rPr>
              <a:t> 실행하도록 작성되었습니다</a:t>
            </a:r>
            <a:r>
              <a:rPr lang="en-US" altLang="ko-KR" sz="1200" b="0" i="0" kern="1200" dirty="0">
                <a:solidFill>
                  <a:schemeClr val="tx1"/>
                </a:solidFill>
                <a:effectLst/>
                <a:latin typeface="+mn-lt"/>
                <a:ea typeface="+mn-ea"/>
                <a:cs typeface="+mn-cs"/>
              </a:rPr>
              <a:t>. DEX </a:t>
            </a:r>
            <a:r>
              <a:rPr lang="ko-KR" altLang="en-US" sz="1200" b="0" i="0" kern="1200" dirty="0">
                <a:solidFill>
                  <a:schemeClr val="tx1"/>
                </a:solidFill>
                <a:effectLst/>
                <a:latin typeface="+mn-lt"/>
                <a:ea typeface="+mn-ea"/>
                <a:cs typeface="+mn-cs"/>
              </a:rPr>
              <a:t>파일은 </a:t>
            </a:r>
            <a:r>
              <a:rPr lang="en-US" altLang="ko-KR" sz="1200" b="0" i="0" kern="1200" dirty="0">
                <a:solidFill>
                  <a:schemeClr val="tx1"/>
                </a:solidFill>
                <a:effectLst/>
                <a:latin typeface="+mn-lt"/>
                <a:ea typeface="+mn-ea"/>
                <a:cs typeface="+mn-cs"/>
              </a:rPr>
              <a:t>Android</a:t>
            </a:r>
            <a:r>
              <a:rPr lang="ko-KR" altLang="en-US" sz="1200" b="0" i="0" kern="1200" dirty="0">
                <a:solidFill>
                  <a:schemeClr val="tx1"/>
                </a:solidFill>
                <a:effectLst/>
                <a:latin typeface="+mn-lt"/>
                <a:ea typeface="+mn-ea"/>
                <a:cs typeface="+mn-cs"/>
              </a:rPr>
              <a:t>용으로 특별히 설계된 바이트코드 형식으로</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최소 메모리 공간에 맞게 최적화되어 있습니다</a:t>
            </a:r>
            <a:r>
              <a:rPr lang="en-US" altLang="ko-KR" sz="1200" b="0" i="0" kern="1200" dirty="0">
                <a:solidFill>
                  <a:schemeClr val="tx1"/>
                </a:solidFill>
                <a:effectLst/>
                <a:latin typeface="+mn-lt"/>
                <a:ea typeface="+mn-ea"/>
                <a:cs typeface="+mn-cs"/>
              </a:rPr>
              <a:t>. .</a:t>
            </a:r>
          </a:p>
          <a:p>
            <a:r>
              <a:rPr lang="en-US" altLang="ko-KR" sz="1200" b="0" i="0" kern="1200" dirty="0">
                <a:solidFill>
                  <a:schemeClr val="tx1"/>
                </a:solidFill>
                <a:effectLst/>
                <a:latin typeface="+mn-lt"/>
                <a:ea typeface="+mn-ea"/>
                <a:cs typeface="+mn-cs"/>
              </a:rPr>
              <a:t>ART</a:t>
            </a:r>
            <a:r>
              <a:rPr lang="ko-KR" altLang="en-US" sz="1200" b="0" i="0" kern="1200" dirty="0">
                <a:solidFill>
                  <a:schemeClr val="tx1"/>
                </a:solidFill>
                <a:effectLst/>
                <a:latin typeface="+mn-lt"/>
                <a:ea typeface="+mn-ea"/>
                <a:cs typeface="+mn-cs"/>
              </a:rPr>
              <a:t>의 주요 기능 중 몇 가지를 살펴보자면 다음과 같습니다</a:t>
            </a:r>
            <a:r>
              <a:rPr lang="en-US" altLang="ko-KR" sz="1200" b="0" i="0" kern="1200" dirty="0">
                <a:solidFill>
                  <a:schemeClr val="tx1"/>
                </a:solidFill>
                <a:effectLst/>
                <a:latin typeface="+mn-lt"/>
                <a:ea typeface="+mn-ea"/>
                <a:cs typeface="+mn-cs"/>
              </a:rPr>
              <a:t>.</a:t>
            </a:r>
          </a:p>
          <a:p>
            <a:r>
              <a:rPr lang="en-US" altLang="ko-KR" sz="1200" b="0" i="0" kern="1200" dirty="0">
                <a:solidFill>
                  <a:schemeClr val="tx1"/>
                </a:solidFill>
                <a:effectLst/>
                <a:latin typeface="+mn-lt"/>
                <a:ea typeface="+mn-ea"/>
                <a:cs typeface="+mn-cs"/>
              </a:rPr>
              <a:t>-AOT(Ahead-Of-Time) </a:t>
            </a:r>
            <a:r>
              <a:rPr lang="ko-KR" altLang="en-US" sz="1200" b="0" i="0" kern="1200" dirty="0">
                <a:solidFill>
                  <a:schemeClr val="tx1"/>
                </a:solidFill>
                <a:effectLst/>
                <a:latin typeface="+mn-lt"/>
                <a:ea typeface="+mn-ea"/>
                <a:cs typeface="+mn-cs"/>
              </a:rPr>
              <a:t>및 </a:t>
            </a:r>
            <a:r>
              <a:rPr lang="en-US" altLang="ko-KR" sz="1200" b="0" i="0" kern="1200" dirty="0">
                <a:solidFill>
                  <a:schemeClr val="tx1"/>
                </a:solidFill>
                <a:effectLst/>
                <a:latin typeface="+mn-lt"/>
                <a:ea typeface="+mn-ea"/>
                <a:cs typeface="+mn-cs"/>
              </a:rPr>
              <a:t>JIT(Just-In-Time) </a:t>
            </a:r>
            <a:r>
              <a:rPr lang="ko-KR" altLang="en-US" sz="1200" b="0" i="0" kern="1200" dirty="0">
                <a:solidFill>
                  <a:schemeClr val="tx1"/>
                </a:solidFill>
                <a:effectLst/>
                <a:latin typeface="+mn-lt"/>
                <a:ea typeface="+mn-ea"/>
                <a:cs typeface="+mn-cs"/>
              </a:rPr>
              <a:t>컴파일</a:t>
            </a:r>
          </a:p>
          <a:p>
            <a:r>
              <a:rPr lang="en-US" altLang="ko-KR" sz="1200" b="0" i="0" kern="1200" dirty="0">
                <a:solidFill>
                  <a:schemeClr val="tx1"/>
                </a:solidFill>
                <a:effectLst/>
                <a:latin typeface="+mn-lt"/>
                <a:ea typeface="+mn-ea"/>
                <a:cs typeface="+mn-cs"/>
              </a:rPr>
              <a:t>-</a:t>
            </a:r>
            <a:r>
              <a:rPr lang="ko-KR" altLang="en-US" sz="1200" b="0" i="0" kern="1200" dirty="0">
                <a:solidFill>
                  <a:schemeClr val="tx1"/>
                </a:solidFill>
                <a:effectLst/>
                <a:latin typeface="+mn-lt"/>
                <a:ea typeface="+mn-ea"/>
                <a:cs typeface="+mn-cs"/>
              </a:rPr>
              <a:t>최적화된 </a:t>
            </a:r>
            <a:r>
              <a:rPr lang="ko-KR" altLang="en-US" sz="1200" b="0" i="0" kern="1200" dirty="0" err="1">
                <a:solidFill>
                  <a:schemeClr val="tx1"/>
                </a:solidFill>
                <a:effectLst/>
                <a:latin typeface="+mn-lt"/>
                <a:ea typeface="+mn-ea"/>
                <a:cs typeface="+mn-cs"/>
              </a:rPr>
              <a:t>가비지</a:t>
            </a:r>
            <a:r>
              <a:rPr lang="ko-KR" altLang="en-US" sz="1200" b="0" i="0" kern="1200" dirty="0">
                <a:solidFill>
                  <a:schemeClr val="tx1"/>
                </a:solidFill>
                <a:effectLst/>
                <a:latin typeface="+mn-lt"/>
                <a:ea typeface="+mn-ea"/>
                <a:cs typeface="+mn-cs"/>
              </a:rPr>
              <a:t> 수집</a:t>
            </a:r>
            <a:r>
              <a:rPr lang="en-US" altLang="ko-KR" sz="1200" b="0" i="0" kern="1200" dirty="0">
                <a:solidFill>
                  <a:schemeClr val="tx1"/>
                </a:solidFill>
                <a:effectLst/>
                <a:latin typeface="+mn-lt"/>
                <a:ea typeface="+mn-ea"/>
                <a:cs typeface="+mn-cs"/>
              </a:rPr>
              <a:t>(GC)</a:t>
            </a:r>
          </a:p>
          <a:p>
            <a:r>
              <a:rPr lang="en-US" altLang="ko-KR" sz="1200" b="0" i="0" kern="1200" dirty="0">
                <a:solidFill>
                  <a:schemeClr val="tx1"/>
                </a:solidFill>
                <a:effectLst/>
                <a:latin typeface="+mn-lt"/>
                <a:ea typeface="+mn-ea"/>
                <a:cs typeface="+mn-cs"/>
              </a:rPr>
              <a:t>-</a:t>
            </a:r>
            <a:r>
              <a:rPr lang="ko-KR" altLang="en-US" sz="1200" b="0" i="0" kern="1200" dirty="0">
                <a:solidFill>
                  <a:schemeClr val="tx1"/>
                </a:solidFill>
                <a:effectLst/>
                <a:latin typeface="+mn-lt"/>
                <a:ea typeface="+mn-ea"/>
                <a:cs typeface="+mn-cs"/>
              </a:rPr>
              <a:t>전용 샘플링 </a:t>
            </a:r>
            <a:r>
              <a:rPr lang="ko-KR" altLang="en-US" sz="1200" b="0" i="0" kern="1200" dirty="0" err="1">
                <a:solidFill>
                  <a:schemeClr val="tx1"/>
                </a:solidFill>
                <a:effectLst/>
                <a:latin typeface="+mn-lt"/>
                <a:ea typeface="+mn-ea"/>
                <a:cs typeface="+mn-cs"/>
              </a:rPr>
              <a:t>프로파일러</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상세 진단 예외 및 </a:t>
            </a:r>
            <a:r>
              <a:rPr lang="ko-KR" altLang="en-US" sz="1200" b="0" i="0" kern="1200" dirty="0" err="1">
                <a:solidFill>
                  <a:schemeClr val="tx1"/>
                </a:solidFill>
                <a:effectLst/>
                <a:latin typeface="+mn-lt"/>
                <a:ea typeface="+mn-ea"/>
                <a:cs typeface="+mn-cs"/>
              </a:rPr>
              <a:t>크래시</a:t>
            </a:r>
            <a:r>
              <a:rPr lang="ko-KR" altLang="en-US" sz="1200" b="0" i="0" kern="1200" dirty="0">
                <a:solidFill>
                  <a:schemeClr val="tx1"/>
                </a:solidFill>
                <a:effectLst/>
                <a:latin typeface="+mn-lt"/>
                <a:ea typeface="+mn-ea"/>
                <a:cs typeface="+mn-cs"/>
              </a:rPr>
              <a:t> 보고</a:t>
            </a:r>
            <a:r>
              <a:rPr lang="en-US" altLang="ko-KR" sz="1200" b="0" i="0" kern="1200" dirty="0">
                <a:solidFill>
                  <a:schemeClr val="tx1"/>
                </a:solidFill>
                <a:effectLst/>
                <a:latin typeface="+mn-lt"/>
                <a:ea typeface="+mn-ea"/>
                <a:cs typeface="+mn-cs"/>
              </a:rPr>
              <a:t>, watchpoint</a:t>
            </a:r>
            <a:r>
              <a:rPr lang="ko-KR" altLang="en-US" sz="1200" b="0" i="0" kern="1200" dirty="0">
                <a:solidFill>
                  <a:schemeClr val="tx1"/>
                </a:solidFill>
                <a:effectLst/>
                <a:latin typeface="+mn-lt"/>
                <a:ea typeface="+mn-ea"/>
                <a:cs typeface="+mn-cs"/>
              </a:rPr>
              <a:t>를 설정하여 특정 필드를 모니터링할 수 있는 기능을 비롯한 향상된 디버깅 지원 기능</a:t>
            </a:r>
          </a:p>
          <a:p>
            <a:endParaRPr lang="ko-KR" altLang="en-US" dirty="0"/>
          </a:p>
        </p:txBody>
      </p:sp>
      <p:sp>
        <p:nvSpPr>
          <p:cNvPr id="4" name="슬라이드 번호 개체 틀 3"/>
          <p:cNvSpPr>
            <a:spLocks noGrp="1"/>
          </p:cNvSpPr>
          <p:nvPr>
            <p:ph type="sldNum" sz="quarter" idx="5"/>
          </p:nvPr>
        </p:nvSpPr>
        <p:spPr/>
        <p:txBody>
          <a:bodyPr/>
          <a:lstStyle/>
          <a:p>
            <a:fld id="{C89FAD47-4BB8-431A-8FF7-0A296C1D192F}" type="slidenum">
              <a:rPr lang="ko-KR" altLang="en-US" smtClean="0"/>
              <a:t>5</a:t>
            </a:fld>
            <a:endParaRPr lang="ko-KR" altLang="en-US"/>
          </a:p>
        </p:txBody>
      </p:sp>
    </p:spTree>
    <p:extLst>
      <p:ext uri="{BB962C8B-B14F-4D97-AF65-F5344CB8AC3E}">
        <p14:creationId xmlns:p14="http://schemas.microsoft.com/office/powerpoint/2010/main" val="1914245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a:solidFill>
                  <a:schemeClr val="tx1"/>
                </a:solidFill>
                <a:effectLst/>
                <a:latin typeface="+mn-lt"/>
                <a:ea typeface="+mn-ea"/>
                <a:cs typeface="+mn-cs"/>
              </a:rPr>
              <a:t>ART </a:t>
            </a:r>
            <a:r>
              <a:rPr lang="ko-KR" altLang="en-US" sz="1200" b="0" i="0" kern="1200" dirty="0">
                <a:solidFill>
                  <a:schemeClr val="tx1"/>
                </a:solidFill>
                <a:effectLst/>
                <a:latin typeface="+mn-lt"/>
                <a:ea typeface="+mn-ea"/>
                <a:cs typeface="+mn-cs"/>
              </a:rPr>
              <a:t>및 </a:t>
            </a:r>
            <a:r>
              <a:rPr lang="en-US" altLang="ko-KR" sz="1200" b="0" i="0" kern="1200" dirty="0">
                <a:solidFill>
                  <a:schemeClr val="tx1"/>
                </a:solidFill>
                <a:effectLst/>
                <a:latin typeface="+mn-lt"/>
                <a:ea typeface="+mn-ea"/>
                <a:cs typeface="+mn-cs"/>
              </a:rPr>
              <a:t>HAL </a:t>
            </a:r>
            <a:r>
              <a:rPr lang="ko-KR" altLang="en-US" sz="1200" b="0" i="0" kern="1200" dirty="0">
                <a:solidFill>
                  <a:schemeClr val="tx1"/>
                </a:solidFill>
                <a:effectLst/>
                <a:latin typeface="+mn-lt"/>
                <a:ea typeface="+mn-ea"/>
                <a:cs typeface="+mn-cs"/>
              </a:rPr>
              <a:t>등의 많은 핵심 </a:t>
            </a:r>
            <a:r>
              <a:rPr lang="en-US" altLang="ko-KR" sz="1200" b="0" i="0" kern="1200" dirty="0">
                <a:solidFill>
                  <a:schemeClr val="tx1"/>
                </a:solidFill>
                <a:effectLst/>
                <a:latin typeface="+mn-lt"/>
                <a:ea typeface="+mn-ea"/>
                <a:cs typeface="+mn-cs"/>
              </a:rPr>
              <a:t>Android </a:t>
            </a:r>
            <a:r>
              <a:rPr lang="ko-KR" altLang="en-US" sz="1200" b="0" i="0" kern="1200" dirty="0">
                <a:solidFill>
                  <a:schemeClr val="tx1"/>
                </a:solidFill>
                <a:effectLst/>
                <a:latin typeface="+mn-lt"/>
                <a:ea typeface="+mn-ea"/>
                <a:cs typeface="+mn-cs"/>
              </a:rPr>
              <a:t>시스템 구성 요소와 서비스가 </a:t>
            </a:r>
            <a:r>
              <a:rPr lang="en-US" altLang="ko-KR" sz="1200" b="0" i="0" kern="1200" dirty="0">
                <a:solidFill>
                  <a:schemeClr val="tx1"/>
                </a:solidFill>
                <a:effectLst/>
                <a:latin typeface="+mn-lt"/>
                <a:ea typeface="+mn-ea"/>
                <a:cs typeface="+mn-cs"/>
              </a:rPr>
              <a:t>C </a:t>
            </a:r>
            <a:r>
              <a:rPr lang="ko-KR" altLang="en-US" sz="1200" b="0" i="0" kern="1200" dirty="0">
                <a:solidFill>
                  <a:schemeClr val="tx1"/>
                </a:solidFill>
                <a:effectLst/>
                <a:latin typeface="+mn-lt"/>
                <a:ea typeface="+mn-ea"/>
                <a:cs typeface="+mn-cs"/>
              </a:rPr>
              <a:t>및 </a:t>
            </a:r>
            <a:r>
              <a:rPr lang="en-US" altLang="ko-KR" sz="1200" b="0" i="0" kern="1200" dirty="0">
                <a:solidFill>
                  <a:schemeClr val="tx1"/>
                </a:solidFill>
                <a:effectLst/>
                <a:latin typeface="+mn-lt"/>
                <a:ea typeface="+mn-ea"/>
                <a:cs typeface="+mn-cs"/>
              </a:rPr>
              <a:t>C++</a:t>
            </a:r>
            <a:r>
              <a:rPr lang="ko-KR" altLang="en-US" sz="1200" b="0" i="0" kern="1200" dirty="0">
                <a:solidFill>
                  <a:schemeClr val="tx1"/>
                </a:solidFill>
                <a:effectLst/>
                <a:latin typeface="+mn-lt"/>
                <a:ea typeface="+mn-ea"/>
                <a:cs typeface="+mn-cs"/>
              </a:rPr>
              <a:t>로 작성된 네이티브 라이브러리를 필요로 하는 네이티브 코드를 기반으로 </a:t>
            </a:r>
            <a:r>
              <a:rPr lang="ko-KR" altLang="en-US" sz="1200" b="0" i="0" kern="1200" dirty="0" err="1">
                <a:solidFill>
                  <a:schemeClr val="tx1"/>
                </a:solidFill>
                <a:effectLst/>
                <a:latin typeface="+mn-lt"/>
                <a:ea typeface="+mn-ea"/>
                <a:cs typeface="+mn-cs"/>
              </a:rPr>
              <a:t>빌드되었습니다</a:t>
            </a:r>
            <a:r>
              <a:rPr lang="en-US" altLang="ko-KR" sz="1200" b="0" i="0" kern="1200" dirty="0">
                <a:solidFill>
                  <a:schemeClr val="tx1"/>
                </a:solidFill>
                <a:effectLst/>
                <a:latin typeface="+mn-lt"/>
                <a:ea typeface="+mn-ea"/>
                <a:cs typeface="+mn-cs"/>
              </a:rPr>
              <a:t>. Android </a:t>
            </a:r>
            <a:r>
              <a:rPr lang="ko-KR" altLang="en-US" sz="1200" b="0" i="0" kern="1200" dirty="0">
                <a:solidFill>
                  <a:schemeClr val="tx1"/>
                </a:solidFill>
                <a:effectLst/>
                <a:latin typeface="+mn-lt"/>
                <a:ea typeface="+mn-ea"/>
                <a:cs typeface="+mn-cs"/>
              </a:rPr>
              <a:t>플랫폼은 </a:t>
            </a:r>
            <a:r>
              <a:rPr lang="en-US" altLang="ko-KR" sz="1200" b="0" i="0" kern="1200" dirty="0">
                <a:solidFill>
                  <a:schemeClr val="tx1"/>
                </a:solidFill>
                <a:effectLst/>
                <a:latin typeface="+mn-lt"/>
                <a:ea typeface="+mn-ea"/>
                <a:cs typeface="+mn-cs"/>
              </a:rPr>
              <a:t>Java </a:t>
            </a:r>
            <a:r>
              <a:rPr lang="ko-KR" altLang="en-US" sz="1200" b="0" i="0" kern="1200" dirty="0">
                <a:solidFill>
                  <a:schemeClr val="tx1"/>
                </a:solidFill>
                <a:effectLst/>
                <a:latin typeface="+mn-lt"/>
                <a:ea typeface="+mn-ea"/>
                <a:cs typeface="+mn-cs"/>
              </a:rPr>
              <a:t>프레임워크 </a:t>
            </a:r>
            <a:r>
              <a:rPr lang="en-US" altLang="ko-KR" sz="1200" b="0" i="0" kern="1200" dirty="0">
                <a:solidFill>
                  <a:schemeClr val="tx1"/>
                </a:solidFill>
                <a:effectLst/>
                <a:latin typeface="+mn-lt"/>
                <a:ea typeface="+mn-ea"/>
                <a:cs typeface="+mn-cs"/>
              </a:rPr>
              <a:t>API</a:t>
            </a:r>
            <a:r>
              <a:rPr lang="ko-KR" altLang="en-US" sz="1200" b="0" i="0" kern="1200" dirty="0">
                <a:solidFill>
                  <a:schemeClr val="tx1"/>
                </a:solidFill>
                <a:effectLst/>
                <a:latin typeface="+mn-lt"/>
                <a:ea typeface="+mn-ea"/>
                <a:cs typeface="+mn-cs"/>
              </a:rPr>
              <a:t>를 제공하여 이러한 일부 네이티브 라이브러리의 기능을 앱에 노출합니다</a:t>
            </a:r>
            <a:r>
              <a:rPr lang="en-US" altLang="ko-KR" sz="1200" b="0" i="0" kern="1200" dirty="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5"/>
          </p:nvPr>
        </p:nvSpPr>
        <p:spPr/>
        <p:txBody>
          <a:bodyPr/>
          <a:lstStyle/>
          <a:p>
            <a:fld id="{C89FAD47-4BB8-431A-8FF7-0A296C1D192F}" type="slidenum">
              <a:rPr lang="ko-KR" altLang="en-US" smtClean="0"/>
              <a:t>6</a:t>
            </a:fld>
            <a:endParaRPr lang="ko-KR" altLang="en-US"/>
          </a:p>
        </p:txBody>
      </p:sp>
    </p:spTree>
    <p:extLst>
      <p:ext uri="{BB962C8B-B14F-4D97-AF65-F5344CB8AC3E}">
        <p14:creationId xmlns:p14="http://schemas.microsoft.com/office/powerpoint/2010/main" val="2060993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a:solidFill>
                  <a:schemeClr val="tx1"/>
                </a:solidFill>
                <a:effectLst/>
                <a:latin typeface="+mn-lt"/>
                <a:ea typeface="+mn-ea"/>
                <a:cs typeface="+mn-cs"/>
              </a:rPr>
              <a:t>Android OS</a:t>
            </a:r>
            <a:r>
              <a:rPr lang="ko-KR" altLang="en-US" sz="1200" b="0" i="0" kern="1200" dirty="0">
                <a:solidFill>
                  <a:schemeClr val="tx1"/>
                </a:solidFill>
                <a:effectLst/>
                <a:latin typeface="+mn-lt"/>
                <a:ea typeface="+mn-ea"/>
                <a:cs typeface="+mn-cs"/>
              </a:rPr>
              <a:t>의 전체 기능 세트는 </a:t>
            </a:r>
            <a:r>
              <a:rPr lang="en-US" altLang="ko-KR" sz="1200" b="0" i="0" kern="1200" dirty="0">
                <a:solidFill>
                  <a:schemeClr val="tx1"/>
                </a:solidFill>
                <a:effectLst/>
                <a:latin typeface="+mn-lt"/>
                <a:ea typeface="+mn-ea"/>
                <a:cs typeface="+mn-cs"/>
              </a:rPr>
              <a:t>Java </a:t>
            </a:r>
            <a:r>
              <a:rPr lang="ko-KR" altLang="en-US" sz="1200" b="0" i="0" kern="1200" dirty="0">
                <a:solidFill>
                  <a:schemeClr val="tx1"/>
                </a:solidFill>
                <a:effectLst/>
                <a:latin typeface="+mn-lt"/>
                <a:ea typeface="+mn-ea"/>
                <a:cs typeface="+mn-cs"/>
              </a:rPr>
              <a:t>언어로 작성된 </a:t>
            </a:r>
            <a:r>
              <a:rPr lang="en-US" altLang="ko-KR" sz="1200" b="0" i="0" kern="1200" dirty="0">
                <a:solidFill>
                  <a:schemeClr val="tx1"/>
                </a:solidFill>
                <a:effectLst/>
                <a:latin typeface="+mn-lt"/>
                <a:ea typeface="+mn-ea"/>
                <a:cs typeface="+mn-cs"/>
              </a:rPr>
              <a:t>API</a:t>
            </a:r>
            <a:r>
              <a:rPr lang="ko-KR" altLang="en-US" sz="1200" b="0" i="0" kern="1200" dirty="0">
                <a:solidFill>
                  <a:schemeClr val="tx1"/>
                </a:solidFill>
                <a:effectLst/>
                <a:latin typeface="+mn-lt"/>
                <a:ea typeface="+mn-ea"/>
                <a:cs typeface="+mn-cs"/>
              </a:rPr>
              <a:t>를 통해 액세스할 수 있습니다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이러한 </a:t>
            </a:r>
            <a:r>
              <a:rPr lang="en-US" altLang="ko-KR" sz="1200" b="0" i="0" kern="1200" dirty="0">
                <a:solidFill>
                  <a:schemeClr val="tx1"/>
                </a:solidFill>
                <a:effectLst/>
                <a:latin typeface="+mn-lt"/>
                <a:ea typeface="+mn-ea"/>
                <a:cs typeface="+mn-cs"/>
              </a:rPr>
              <a:t>API</a:t>
            </a:r>
            <a:r>
              <a:rPr lang="ko-KR" altLang="en-US" sz="1200" b="0" i="0" kern="1200" dirty="0">
                <a:solidFill>
                  <a:schemeClr val="tx1"/>
                </a:solidFill>
                <a:effectLst/>
                <a:latin typeface="+mn-lt"/>
                <a:ea typeface="+mn-ea"/>
                <a:cs typeface="+mn-cs"/>
              </a:rPr>
              <a:t>는 핵심 </a:t>
            </a:r>
            <a:r>
              <a:rPr lang="ko-KR" altLang="en-US" sz="1200" b="0" i="0" kern="1200" dirty="0" err="1">
                <a:solidFill>
                  <a:schemeClr val="tx1"/>
                </a:solidFill>
                <a:effectLst/>
                <a:latin typeface="+mn-lt"/>
                <a:ea typeface="+mn-ea"/>
                <a:cs typeface="+mn-cs"/>
              </a:rPr>
              <a:t>모듈식</a:t>
            </a:r>
            <a:r>
              <a:rPr lang="ko-KR" altLang="en-US" sz="1200" b="0" i="0" kern="1200" dirty="0">
                <a:solidFill>
                  <a:schemeClr val="tx1"/>
                </a:solidFill>
                <a:effectLst/>
                <a:latin typeface="+mn-lt"/>
                <a:ea typeface="+mn-ea"/>
                <a:cs typeface="+mn-cs"/>
              </a:rPr>
              <a:t> 시스템 구성 요소 및 서비스 재활용을 단순화하여 </a:t>
            </a:r>
            <a:r>
              <a:rPr lang="en-US" altLang="ko-KR" sz="1200" b="0" i="0" kern="1200" dirty="0">
                <a:solidFill>
                  <a:schemeClr val="tx1"/>
                </a:solidFill>
                <a:effectLst/>
                <a:latin typeface="+mn-lt"/>
                <a:ea typeface="+mn-ea"/>
                <a:cs typeface="+mn-cs"/>
              </a:rPr>
              <a:t>Android </a:t>
            </a:r>
            <a:r>
              <a:rPr lang="ko-KR" altLang="en-US" sz="1200" b="0" i="0" kern="1200" dirty="0">
                <a:solidFill>
                  <a:schemeClr val="tx1"/>
                </a:solidFill>
                <a:effectLst/>
                <a:latin typeface="+mn-lt"/>
                <a:ea typeface="+mn-ea"/>
                <a:cs typeface="+mn-cs"/>
              </a:rPr>
              <a:t>앱을 제작하는 데 필요한 빌딩 블록을 구성하며</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이러한 빌딩 블록에는 다음이 포함됩니다</a:t>
            </a:r>
            <a:r>
              <a:rPr lang="en-US" altLang="ko-KR" sz="1200" b="0" i="0" kern="1200" dirty="0">
                <a:solidFill>
                  <a:schemeClr val="tx1"/>
                </a:solidFill>
                <a:effectLst/>
                <a:latin typeface="+mn-lt"/>
                <a:ea typeface="+mn-ea"/>
                <a:cs typeface="+mn-cs"/>
              </a:rPr>
              <a:t>.</a:t>
            </a:r>
          </a:p>
          <a:p>
            <a:endParaRPr lang="en-US" altLang="ko-KR" sz="1200" b="0" i="0" kern="1200" dirty="0">
              <a:solidFill>
                <a:schemeClr val="tx1"/>
              </a:solidFill>
              <a:effectLst/>
              <a:latin typeface="+mn-lt"/>
              <a:ea typeface="+mn-ea"/>
              <a:cs typeface="+mn-cs"/>
            </a:endParaRPr>
          </a:p>
          <a:p>
            <a:r>
              <a:rPr lang="ko-KR" altLang="en-US" sz="1200" b="0" i="0" kern="1200" dirty="0">
                <a:solidFill>
                  <a:schemeClr val="tx1"/>
                </a:solidFill>
                <a:effectLst/>
                <a:latin typeface="+mn-lt"/>
                <a:ea typeface="+mn-ea"/>
                <a:cs typeface="+mn-cs"/>
              </a:rPr>
              <a:t>기능이 풍부하며 확장 가능한 </a:t>
            </a:r>
            <a:r>
              <a:rPr lang="ko-KR" altLang="en-US" sz="1200" b="0" i="0" u="none" strike="noStrike" kern="1200" dirty="0">
                <a:solidFill>
                  <a:schemeClr val="tx1"/>
                </a:solidFill>
                <a:effectLst/>
                <a:latin typeface="+mn-lt"/>
                <a:ea typeface="+mn-ea"/>
                <a:cs typeface="+mn-cs"/>
                <a:hlinkClick r:id="rId3"/>
              </a:rPr>
              <a:t>뷰 시스템</a:t>
            </a:r>
            <a:r>
              <a:rPr lang="ko-KR" altLang="en-US" sz="1200" b="0" i="0" kern="1200" dirty="0">
                <a:solidFill>
                  <a:schemeClr val="tx1"/>
                </a:solidFill>
                <a:effectLst/>
                <a:latin typeface="+mn-lt"/>
                <a:ea typeface="+mn-ea"/>
                <a:cs typeface="+mn-cs"/>
              </a:rPr>
              <a:t> </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목록</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그리드</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텍스트 상자</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버튼 및 삽입 가능한 웹 브라우저를 포함하여 앱의 </a:t>
            </a:r>
            <a:r>
              <a:rPr lang="en-US" altLang="ko-KR" sz="1200" b="0" i="0" kern="1200" dirty="0">
                <a:solidFill>
                  <a:schemeClr val="tx1"/>
                </a:solidFill>
                <a:effectLst/>
                <a:latin typeface="+mn-lt"/>
                <a:ea typeface="+mn-ea"/>
                <a:cs typeface="+mn-cs"/>
              </a:rPr>
              <a:t>UI</a:t>
            </a:r>
            <a:r>
              <a:rPr lang="ko-KR" altLang="en-US" sz="1200" b="0" i="0" kern="1200" dirty="0">
                <a:solidFill>
                  <a:schemeClr val="tx1"/>
                </a:solidFill>
                <a:effectLst/>
                <a:latin typeface="+mn-lt"/>
                <a:ea typeface="+mn-ea"/>
                <a:cs typeface="+mn-cs"/>
              </a:rPr>
              <a:t>를 빌드하는 데 사용 가능</a:t>
            </a:r>
          </a:p>
          <a:p>
            <a:r>
              <a:rPr lang="en-US" altLang="ko-KR" sz="1200" b="0" i="0" u="none" strike="noStrike" kern="1200" dirty="0">
                <a:solidFill>
                  <a:schemeClr val="tx1"/>
                </a:solidFill>
                <a:effectLst/>
                <a:latin typeface="+mn-lt"/>
                <a:ea typeface="+mn-ea"/>
                <a:cs typeface="+mn-cs"/>
                <a:hlinkClick r:id="rId4"/>
              </a:rPr>
              <a:t>Resource Manager</a:t>
            </a:r>
            <a:r>
              <a:rPr lang="ko-KR" altLang="en-US" sz="1200" b="0" i="0" kern="1200" dirty="0">
                <a:solidFill>
                  <a:schemeClr val="tx1"/>
                </a:solidFill>
                <a:effectLst/>
                <a:latin typeface="+mn-lt"/>
                <a:ea typeface="+mn-ea"/>
                <a:cs typeface="+mn-cs"/>
              </a:rPr>
              <a:t> </a:t>
            </a:r>
            <a:r>
              <a:rPr lang="en-US" altLang="ko-KR" sz="1200" b="0" i="0" kern="1200" dirty="0">
                <a:solidFill>
                  <a:schemeClr val="tx1"/>
                </a:solidFill>
                <a:effectLst/>
                <a:latin typeface="+mn-lt"/>
                <a:ea typeface="+mn-ea"/>
                <a:cs typeface="+mn-cs"/>
              </a:rPr>
              <a:t>- </a:t>
            </a:r>
            <a:r>
              <a:rPr lang="ko-KR" altLang="en-US" sz="1200" b="0" i="0" kern="1200" dirty="0" err="1">
                <a:solidFill>
                  <a:schemeClr val="tx1"/>
                </a:solidFill>
                <a:effectLst/>
                <a:latin typeface="+mn-lt"/>
                <a:ea typeface="+mn-ea"/>
                <a:cs typeface="+mn-cs"/>
              </a:rPr>
              <a:t>현지화된</a:t>
            </a:r>
            <a:r>
              <a:rPr lang="ko-KR" altLang="en-US" sz="1200" b="0" i="0" kern="1200" dirty="0">
                <a:solidFill>
                  <a:schemeClr val="tx1"/>
                </a:solidFill>
                <a:effectLst/>
                <a:latin typeface="+mn-lt"/>
                <a:ea typeface="+mn-ea"/>
                <a:cs typeface="+mn-cs"/>
              </a:rPr>
              <a:t> 문자열</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그래픽 및 레이아웃 파일과 같은 코드가 아닌 리소스에 대한 액세스 제공</a:t>
            </a:r>
          </a:p>
          <a:p>
            <a:r>
              <a:rPr lang="en-US" altLang="ko-KR" sz="1200" b="0" i="0" u="none" strike="noStrike" kern="1200" dirty="0">
                <a:solidFill>
                  <a:schemeClr val="tx1"/>
                </a:solidFill>
                <a:effectLst/>
                <a:latin typeface="+mn-lt"/>
                <a:ea typeface="+mn-ea"/>
                <a:cs typeface="+mn-cs"/>
                <a:hlinkClick r:id="rId5"/>
              </a:rPr>
              <a:t>Notification Manager</a:t>
            </a:r>
            <a:r>
              <a:rPr lang="ko-KR" altLang="en-US" sz="1200" b="0" i="0" kern="1200" dirty="0">
                <a:solidFill>
                  <a:schemeClr val="tx1"/>
                </a:solidFill>
                <a:effectLst/>
                <a:latin typeface="+mn-lt"/>
                <a:ea typeface="+mn-ea"/>
                <a:cs typeface="+mn-cs"/>
              </a:rPr>
              <a:t> </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모든 앱이 상태 표시줄에 사용자 지정 알림을 표시할 수 있도록 지원</a:t>
            </a:r>
          </a:p>
          <a:p>
            <a:r>
              <a:rPr lang="en-US" altLang="ko-KR" sz="1200" b="0" i="0" u="none" strike="noStrike" kern="1200" dirty="0">
                <a:solidFill>
                  <a:schemeClr val="tx1"/>
                </a:solidFill>
                <a:effectLst/>
                <a:latin typeface="+mn-lt"/>
                <a:ea typeface="+mn-ea"/>
                <a:cs typeface="+mn-cs"/>
                <a:hlinkClick r:id="rId6"/>
              </a:rPr>
              <a:t>Activity Manager</a:t>
            </a:r>
            <a:r>
              <a:rPr lang="ko-KR" altLang="en-US" sz="1200" b="0" i="0" kern="1200" dirty="0">
                <a:solidFill>
                  <a:schemeClr val="tx1"/>
                </a:solidFill>
                <a:effectLst/>
                <a:latin typeface="+mn-lt"/>
                <a:ea typeface="+mn-ea"/>
                <a:cs typeface="+mn-cs"/>
              </a:rPr>
              <a:t> </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앱의 수명 주기를 관리하고 공통 </a:t>
            </a:r>
            <a:r>
              <a:rPr lang="ko-KR" altLang="en-US" sz="1200" b="0" i="0" u="none" strike="noStrike" kern="1200" dirty="0">
                <a:solidFill>
                  <a:schemeClr val="tx1"/>
                </a:solidFill>
                <a:effectLst/>
                <a:latin typeface="+mn-lt"/>
                <a:ea typeface="+mn-ea"/>
                <a:cs typeface="+mn-cs"/>
                <a:hlinkClick r:id="rId7"/>
              </a:rPr>
              <a:t>탐색 백 스택</a:t>
            </a:r>
            <a:r>
              <a:rPr lang="ko-KR" altLang="en-US" sz="1200" b="0" i="0" kern="1200" dirty="0">
                <a:solidFill>
                  <a:schemeClr val="tx1"/>
                </a:solidFill>
                <a:effectLst/>
                <a:latin typeface="+mn-lt"/>
                <a:ea typeface="+mn-ea"/>
                <a:cs typeface="+mn-cs"/>
              </a:rPr>
              <a:t> 제공</a:t>
            </a:r>
          </a:p>
          <a:p>
            <a:r>
              <a:rPr lang="ko-KR" altLang="en-US" sz="1200" b="0" i="0" u="none" strike="noStrike" kern="1200" dirty="0">
                <a:solidFill>
                  <a:schemeClr val="tx1"/>
                </a:solidFill>
                <a:effectLst/>
                <a:latin typeface="+mn-lt"/>
                <a:ea typeface="+mn-ea"/>
                <a:cs typeface="+mn-cs"/>
                <a:hlinkClick r:id="rId8"/>
              </a:rPr>
              <a:t>콘텐츠 제공자</a:t>
            </a:r>
            <a:r>
              <a:rPr lang="ko-KR" altLang="en-US" sz="1200" b="0" i="0" kern="1200" dirty="0">
                <a:solidFill>
                  <a:schemeClr val="tx1"/>
                </a:solidFill>
                <a:effectLst/>
                <a:latin typeface="+mn-lt"/>
                <a:ea typeface="+mn-ea"/>
                <a:cs typeface="+mn-cs"/>
              </a:rPr>
              <a:t> </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앱이 주소록 앱과 같은 다른 앱의 데이터에 액세스하거나 자신의 데이터를 공유할 수 있도록 지원</a:t>
            </a:r>
          </a:p>
          <a:p>
            <a:endParaRPr lang="ko-KR" altLang="en-US" dirty="0"/>
          </a:p>
        </p:txBody>
      </p:sp>
      <p:sp>
        <p:nvSpPr>
          <p:cNvPr id="4" name="슬라이드 번호 개체 틀 3"/>
          <p:cNvSpPr>
            <a:spLocks noGrp="1"/>
          </p:cNvSpPr>
          <p:nvPr>
            <p:ph type="sldNum" sz="quarter" idx="5"/>
          </p:nvPr>
        </p:nvSpPr>
        <p:spPr/>
        <p:txBody>
          <a:bodyPr/>
          <a:lstStyle/>
          <a:p>
            <a:fld id="{C89FAD47-4BB8-431A-8FF7-0A296C1D192F}" type="slidenum">
              <a:rPr lang="ko-KR" altLang="en-US" smtClean="0"/>
              <a:t>7</a:t>
            </a:fld>
            <a:endParaRPr lang="ko-KR" altLang="en-US"/>
          </a:p>
        </p:txBody>
      </p:sp>
    </p:spTree>
    <p:extLst>
      <p:ext uri="{BB962C8B-B14F-4D97-AF65-F5344CB8AC3E}">
        <p14:creationId xmlns:p14="http://schemas.microsoft.com/office/powerpoint/2010/main" val="2370855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a:solidFill>
                  <a:schemeClr val="tx1"/>
                </a:solidFill>
                <a:effectLst/>
                <a:latin typeface="+mn-lt"/>
                <a:ea typeface="+mn-ea"/>
                <a:cs typeface="+mn-cs"/>
              </a:rPr>
              <a:t>Android</a:t>
            </a:r>
            <a:r>
              <a:rPr lang="ko-KR" altLang="en-US" sz="1200" b="0" i="0" kern="1200" dirty="0">
                <a:solidFill>
                  <a:schemeClr val="tx1"/>
                </a:solidFill>
                <a:effectLst/>
                <a:latin typeface="+mn-lt"/>
                <a:ea typeface="+mn-ea"/>
                <a:cs typeface="+mn-cs"/>
              </a:rPr>
              <a:t>는 이메일</a:t>
            </a:r>
            <a:r>
              <a:rPr lang="en-US" altLang="ko-KR" sz="1200" b="0" i="0" kern="1200" dirty="0">
                <a:solidFill>
                  <a:schemeClr val="tx1"/>
                </a:solidFill>
                <a:effectLst/>
                <a:latin typeface="+mn-lt"/>
                <a:ea typeface="+mn-ea"/>
                <a:cs typeface="+mn-cs"/>
              </a:rPr>
              <a:t>, SMS </a:t>
            </a:r>
            <a:r>
              <a:rPr lang="ko-KR" altLang="en-US" sz="1200" b="0" i="0" kern="1200" dirty="0">
                <a:solidFill>
                  <a:schemeClr val="tx1"/>
                </a:solidFill>
                <a:effectLst/>
                <a:latin typeface="+mn-lt"/>
                <a:ea typeface="+mn-ea"/>
                <a:cs typeface="+mn-cs"/>
              </a:rPr>
              <a:t>메시징</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캘린더</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인터넷 검색</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주소록 등의 주요 앱 세트와 함께 제공됩니다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플랫폼에 기본적으로 포함된 앱에는 사용자가 설치하도록 선택하는 앱과 구별되는 특별한 상태가 없습니다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따라서 타사 앱이 사용자의 기본 웹 브라우저</a:t>
            </a:r>
            <a:r>
              <a:rPr lang="en-US" altLang="ko-KR" sz="1200" b="0" i="0" kern="1200" dirty="0">
                <a:solidFill>
                  <a:schemeClr val="tx1"/>
                </a:solidFill>
                <a:effectLst/>
                <a:latin typeface="+mn-lt"/>
                <a:ea typeface="+mn-ea"/>
                <a:cs typeface="+mn-cs"/>
              </a:rPr>
              <a:t>, SMS </a:t>
            </a:r>
            <a:r>
              <a:rPr lang="ko-KR" altLang="en-US" sz="1200" b="0" i="0" kern="1200" dirty="0">
                <a:solidFill>
                  <a:schemeClr val="tx1"/>
                </a:solidFill>
                <a:effectLst/>
                <a:latin typeface="+mn-lt"/>
                <a:ea typeface="+mn-ea"/>
                <a:cs typeface="+mn-cs"/>
              </a:rPr>
              <a:t>메시징 또는 기본 키보드가 될 수 있습니다</a:t>
            </a:r>
            <a:endParaRPr lang="ko-KR" altLang="en-US" dirty="0"/>
          </a:p>
        </p:txBody>
      </p:sp>
      <p:sp>
        <p:nvSpPr>
          <p:cNvPr id="4" name="슬라이드 번호 개체 틀 3"/>
          <p:cNvSpPr>
            <a:spLocks noGrp="1"/>
          </p:cNvSpPr>
          <p:nvPr>
            <p:ph type="sldNum" sz="quarter" idx="5"/>
          </p:nvPr>
        </p:nvSpPr>
        <p:spPr/>
        <p:txBody>
          <a:bodyPr/>
          <a:lstStyle/>
          <a:p>
            <a:fld id="{C89FAD47-4BB8-431A-8FF7-0A296C1D192F}" type="slidenum">
              <a:rPr lang="ko-KR" altLang="en-US" smtClean="0"/>
              <a:t>8</a:t>
            </a:fld>
            <a:endParaRPr lang="ko-KR" altLang="en-US"/>
          </a:p>
        </p:txBody>
      </p:sp>
    </p:spTree>
    <p:extLst>
      <p:ext uri="{BB962C8B-B14F-4D97-AF65-F5344CB8AC3E}">
        <p14:creationId xmlns:p14="http://schemas.microsoft.com/office/powerpoint/2010/main" val="853143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ko-KR" altLang="en-US"/>
              <a:t>마스터 제목 스타일 편집</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7FBF189C-5585-471A-9F77-CDDA819CBDE0}" type="datetimeFigureOut">
              <a:rPr lang="ko-KR" altLang="en-US" smtClean="0"/>
              <a:t>2019-03-26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8ACD97A-841A-46BB-9122-FC1FFAAEE16C}" type="slidenum">
              <a:rPr lang="ko-KR" altLang="en-US" smtClean="0"/>
              <a:t>‹#›</a:t>
            </a:fld>
            <a:endParaRPr lang="ko-KR" altLang="en-US"/>
          </a:p>
        </p:txBody>
      </p:sp>
    </p:spTree>
    <p:extLst>
      <p:ext uri="{BB962C8B-B14F-4D97-AF65-F5344CB8AC3E}">
        <p14:creationId xmlns:p14="http://schemas.microsoft.com/office/powerpoint/2010/main" val="1203906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제목 및 캡션">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ko-KR" altLang="en-US"/>
              <a:t>마스터 제목 스타일 편집</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7FBF189C-5585-471A-9F77-CDDA819CBDE0}" type="datetimeFigureOut">
              <a:rPr lang="ko-KR" altLang="en-US" smtClean="0"/>
              <a:t>2019-03-26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8ACD97A-841A-46BB-9122-FC1FFAAEE16C}" type="slidenum">
              <a:rPr lang="ko-KR" altLang="en-US" smtClean="0"/>
              <a:t>‹#›</a:t>
            </a:fld>
            <a:endParaRPr lang="ko-KR" altLang="en-US"/>
          </a:p>
        </p:txBody>
      </p:sp>
    </p:spTree>
    <p:extLst>
      <p:ext uri="{BB962C8B-B14F-4D97-AF65-F5344CB8AC3E}">
        <p14:creationId xmlns:p14="http://schemas.microsoft.com/office/powerpoint/2010/main" val="2127829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캡션 있는 인용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ko-KR" altLang="en-US"/>
              <a:t>마스터 제목 스타일 편집</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ko-KR" altLang="en-US"/>
              <a:t>마스터 텍스트 스타일을 편집하려면 클릭</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7FBF189C-5585-471A-9F77-CDDA819CBDE0}" type="datetimeFigureOut">
              <a:rPr lang="ko-KR" altLang="en-US" smtClean="0"/>
              <a:t>2019-03-26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8ACD97A-841A-46BB-9122-FC1FFAAEE16C}" type="slidenum">
              <a:rPr lang="ko-KR" altLang="en-US" smtClean="0"/>
              <a:t>‹#›</a:t>
            </a:fld>
            <a:endParaRPr lang="ko-KR"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74184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명함">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ko-KR" altLang="en-US"/>
              <a:t>마스터 제목 스타일 편집</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7FBF189C-5585-471A-9F77-CDDA819CBDE0}" type="datetimeFigureOut">
              <a:rPr lang="ko-KR" altLang="en-US" smtClean="0"/>
              <a:t>2019-03-26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8ACD97A-841A-46BB-9122-FC1FFAAEE16C}" type="slidenum">
              <a:rPr lang="ko-KR" altLang="en-US" smtClean="0"/>
              <a:t>‹#›</a:t>
            </a:fld>
            <a:endParaRPr lang="ko-KR" altLang="en-US"/>
          </a:p>
        </p:txBody>
      </p:sp>
    </p:spTree>
    <p:extLst>
      <p:ext uri="{BB962C8B-B14F-4D97-AF65-F5344CB8AC3E}">
        <p14:creationId xmlns:p14="http://schemas.microsoft.com/office/powerpoint/2010/main" val="3463818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인용문 있는 명함">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ko-KR" altLang="en-US"/>
              <a:t>마스터 제목 스타일 편집</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ko-KR" altLang="en-US"/>
              <a:t>마스터 텍스트 스타일을 편집하려면 클릭</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7FBF189C-5585-471A-9F77-CDDA819CBDE0}" type="datetimeFigureOut">
              <a:rPr lang="ko-KR" altLang="en-US" smtClean="0"/>
              <a:t>2019-03-26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8ACD97A-841A-46BB-9122-FC1FFAAEE16C}" type="slidenum">
              <a:rPr lang="ko-KR" altLang="en-US" smtClean="0"/>
              <a:t>‹#›</a:t>
            </a:fld>
            <a:endParaRPr lang="ko-KR"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11709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참 또는 거짓">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ko-KR" altLang="en-US"/>
              <a:t>마스터 제목 스타일 편집</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ko-KR" altLang="en-US"/>
              <a:t>마스터 텍스트 스타일을 편집하려면 클릭</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7FBF189C-5585-471A-9F77-CDDA819CBDE0}" type="datetimeFigureOut">
              <a:rPr lang="ko-KR" altLang="en-US" smtClean="0"/>
              <a:t>2019-03-26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8ACD97A-841A-46BB-9122-FC1FFAAEE16C}" type="slidenum">
              <a:rPr lang="ko-KR" altLang="en-US" smtClean="0"/>
              <a:t>‹#›</a:t>
            </a:fld>
            <a:endParaRPr lang="ko-KR" altLang="en-US"/>
          </a:p>
        </p:txBody>
      </p:sp>
    </p:spTree>
    <p:extLst>
      <p:ext uri="{BB962C8B-B14F-4D97-AF65-F5344CB8AC3E}">
        <p14:creationId xmlns:p14="http://schemas.microsoft.com/office/powerpoint/2010/main" val="13865386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7FBF189C-5585-471A-9F77-CDDA819CBDE0}" type="datetimeFigureOut">
              <a:rPr lang="ko-KR" altLang="en-US" smtClean="0"/>
              <a:t>2019-03-26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8ACD97A-841A-46BB-9122-FC1FFAAEE16C}" type="slidenum">
              <a:rPr lang="ko-KR" altLang="en-US" smtClean="0"/>
              <a:t>‹#›</a:t>
            </a:fld>
            <a:endParaRPr lang="ko-KR" altLang="en-US"/>
          </a:p>
        </p:txBody>
      </p:sp>
    </p:spTree>
    <p:extLst>
      <p:ext uri="{BB962C8B-B14F-4D97-AF65-F5344CB8AC3E}">
        <p14:creationId xmlns:p14="http://schemas.microsoft.com/office/powerpoint/2010/main" val="2288552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7FBF189C-5585-471A-9F77-CDDA819CBDE0}" type="datetimeFigureOut">
              <a:rPr lang="ko-KR" altLang="en-US" smtClean="0"/>
              <a:t>2019-03-26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8ACD97A-841A-46BB-9122-FC1FFAAEE16C}" type="slidenum">
              <a:rPr lang="ko-KR" altLang="en-US" smtClean="0"/>
              <a:t>‹#›</a:t>
            </a:fld>
            <a:endParaRPr lang="ko-KR" altLang="en-US"/>
          </a:p>
        </p:txBody>
      </p:sp>
    </p:spTree>
    <p:extLst>
      <p:ext uri="{BB962C8B-B14F-4D97-AF65-F5344CB8AC3E}">
        <p14:creationId xmlns:p14="http://schemas.microsoft.com/office/powerpoint/2010/main" val="263328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7FBF189C-5585-471A-9F77-CDDA819CBDE0}" type="datetimeFigureOut">
              <a:rPr lang="ko-KR" altLang="en-US" smtClean="0"/>
              <a:t>2019-03-26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8ACD97A-841A-46BB-9122-FC1FFAAEE16C}" type="slidenum">
              <a:rPr lang="ko-KR" altLang="en-US" smtClean="0"/>
              <a:t>‹#›</a:t>
            </a:fld>
            <a:endParaRPr lang="ko-KR" altLang="en-US"/>
          </a:p>
        </p:txBody>
      </p:sp>
    </p:spTree>
    <p:extLst>
      <p:ext uri="{BB962C8B-B14F-4D97-AF65-F5344CB8AC3E}">
        <p14:creationId xmlns:p14="http://schemas.microsoft.com/office/powerpoint/2010/main" val="2533697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ko-KR" altLang="en-US"/>
              <a:t>마스터 제목 스타일 편집</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7FBF189C-5585-471A-9F77-CDDA819CBDE0}" type="datetimeFigureOut">
              <a:rPr lang="ko-KR" altLang="en-US" smtClean="0"/>
              <a:t>2019-03-26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8ACD97A-841A-46BB-9122-FC1FFAAEE16C}" type="slidenum">
              <a:rPr lang="ko-KR" altLang="en-US" smtClean="0"/>
              <a:t>‹#›</a:t>
            </a:fld>
            <a:endParaRPr lang="ko-KR" altLang="en-US"/>
          </a:p>
        </p:txBody>
      </p:sp>
    </p:spTree>
    <p:extLst>
      <p:ext uri="{BB962C8B-B14F-4D97-AF65-F5344CB8AC3E}">
        <p14:creationId xmlns:p14="http://schemas.microsoft.com/office/powerpoint/2010/main" val="361748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7FBF189C-5585-471A-9F77-CDDA819CBDE0}" type="datetimeFigureOut">
              <a:rPr lang="ko-KR" altLang="en-US" smtClean="0"/>
              <a:t>2019-03-26</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38ACD97A-841A-46BB-9122-FC1FFAAEE16C}" type="slidenum">
              <a:rPr lang="ko-KR" altLang="en-US" smtClean="0"/>
              <a:t>‹#›</a:t>
            </a:fld>
            <a:endParaRPr lang="ko-KR" altLang="en-US"/>
          </a:p>
        </p:txBody>
      </p:sp>
    </p:spTree>
    <p:extLst>
      <p:ext uri="{BB962C8B-B14F-4D97-AF65-F5344CB8AC3E}">
        <p14:creationId xmlns:p14="http://schemas.microsoft.com/office/powerpoint/2010/main" val="16173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7FBF189C-5585-471A-9F77-CDDA819CBDE0}" type="datetimeFigureOut">
              <a:rPr lang="ko-KR" altLang="en-US" smtClean="0"/>
              <a:t>2019-03-26</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38ACD97A-841A-46BB-9122-FC1FFAAEE16C}" type="slidenum">
              <a:rPr lang="ko-KR" altLang="en-US" smtClean="0"/>
              <a:t>‹#›</a:t>
            </a:fld>
            <a:endParaRPr lang="ko-KR" altLang="en-US"/>
          </a:p>
        </p:txBody>
      </p:sp>
    </p:spTree>
    <p:extLst>
      <p:ext uri="{BB962C8B-B14F-4D97-AF65-F5344CB8AC3E}">
        <p14:creationId xmlns:p14="http://schemas.microsoft.com/office/powerpoint/2010/main" val="131567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7FBF189C-5585-471A-9F77-CDDA819CBDE0}" type="datetimeFigureOut">
              <a:rPr lang="ko-KR" altLang="en-US" smtClean="0"/>
              <a:t>2019-03-26</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38ACD97A-841A-46BB-9122-FC1FFAAEE16C}" type="slidenum">
              <a:rPr lang="ko-KR" altLang="en-US" smtClean="0"/>
              <a:t>‹#›</a:t>
            </a:fld>
            <a:endParaRPr lang="ko-KR" altLang="en-US"/>
          </a:p>
        </p:txBody>
      </p:sp>
    </p:spTree>
    <p:extLst>
      <p:ext uri="{BB962C8B-B14F-4D97-AF65-F5344CB8AC3E}">
        <p14:creationId xmlns:p14="http://schemas.microsoft.com/office/powerpoint/2010/main" val="2603895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BF189C-5585-471A-9F77-CDDA819CBDE0}" type="datetimeFigureOut">
              <a:rPr lang="ko-KR" altLang="en-US" smtClean="0"/>
              <a:t>2019-03-26</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38ACD97A-841A-46BB-9122-FC1FFAAEE16C}" type="slidenum">
              <a:rPr lang="ko-KR" altLang="en-US" smtClean="0"/>
              <a:t>‹#›</a:t>
            </a:fld>
            <a:endParaRPr lang="ko-KR" altLang="en-US"/>
          </a:p>
        </p:txBody>
      </p:sp>
    </p:spTree>
    <p:extLst>
      <p:ext uri="{BB962C8B-B14F-4D97-AF65-F5344CB8AC3E}">
        <p14:creationId xmlns:p14="http://schemas.microsoft.com/office/powerpoint/2010/main" val="94835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ko-KR" altLang="en-US"/>
              <a:t>마스터 제목 스타일 편집</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7FBF189C-5585-471A-9F77-CDDA819CBDE0}" type="datetimeFigureOut">
              <a:rPr lang="ko-KR" altLang="en-US" smtClean="0"/>
              <a:t>2019-03-26</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38ACD97A-841A-46BB-9122-FC1FFAAEE16C}" type="slidenum">
              <a:rPr lang="ko-KR" altLang="en-US" smtClean="0"/>
              <a:t>‹#›</a:t>
            </a:fld>
            <a:endParaRPr lang="ko-KR" altLang="en-US"/>
          </a:p>
        </p:txBody>
      </p:sp>
    </p:spTree>
    <p:extLst>
      <p:ext uri="{BB962C8B-B14F-4D97-AF65-F5344CB8AC3E}">
        <p14:creationId xmlns:p14="http://schemas.microsoft.com/office/powerpoint/2010/main" val="1303069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7FBF189C-5585-471A-9F77-CDDA819CBDE0}" type="datetimeFigureOut">
              <a:rPr lang="ko-KR" altLang="en-US" smtClean="0"/>
              <a:t>2019-03-26</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38ACD97A-841A-46BB-9122-FC1FFAAEE16C}" type="slidenum">
              <a:rPr lang="ko-KR" altLang="en-US" smtClean="0"/>
              <a:t>‹#›</a:t>
            </a:fld>
            <a:endParaRPr lang="ko-KR" altLang="en-US"/>
          </a:p>
        </p:txBody>
      </p:sp>
    </p:spTree>
    <p:extLst>
      <p:ext uri="{BB962C8B-B14F-4D97-AF65-F5344CB8AC3E}">
        <p14:creationId xmlns:p14="http://schemas.microsoft.com/office/powerpoint/2010/main" val="3998938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FBF189C-5585-471A-9F77-CDDA819CBDE0}" type="datetimeFigureOut">
              <a:rPr lang="ko-KR" altLang="en-US" smtClean="0"/>
              <a:t>2019-03-26</a:t>
            </a:fld>
            <a:endParaRPr lang="ko-KR"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8ACD97A-841A-46BB-9122-FC1FFAAEE16C}" type="slidenum">
              <a:rPr lang="ko-KR" altLang="en-US" smtClean="0"/>
              <a:t>‹#›</a:t>
            </a:fld>
            <a:endParaRPr lang="ko-KR" altLang="en-US"/>
          </a:p>
        </p:txBody>
      </p:sp>
    </p:spTree>
    <p:extLst>
      <p:ext uri="{BB962C8B-B14F-4D97-AF65-F5344CB8AC3E}">
        <p14:creationId xmlns:p14="http://schemas.microsoft.com/office/powerpoint/2010/main" val="8540116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1" hangingPunct="1">
        <a:spcBef>
          <a:spcPct val="0"/>
        </a:spcBef>
        <a:buNone/>
        <a:defRPr sz="3600" kern="1200">
          <a:solidFill>
            <a:schemeClr val="accent1"/>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defTabSz="457200" rtl="0" eaLnBrk="1" latinLnBrk="1"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1"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1"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14BE8E5-1B94-432E-9BC6-C3DF57EF3DF2}"/>
              </a:ext>
            </a:extLst>
          </p:cNvPr>
          <p:cNvSpPr>
            <a:spLocks noGrp="1"/>
          </p:cNvSpPr>
          <p:nvPr>
            <p:ph type="ctrTitle"/>
          </p:nvPr>
        </p:nvSpPr>
        <p:spPr/>
        <p:txBody>
          <a:bodyPr/>
          <a:lstStyle/>
          <a:p>
            <a:r>
              <a:rPr lang="en-US" altLang="ko-KR" dirty="0"/>
              <a:t>Structure of Android</a:t>
            </a:r>
            <a:endParaRPr lang="ko-KR" altLang="en-US" dirty="0"/>
          </a:p>
        </p:txBody>
      </p:sp>
      <p:sp>
        <p:nvSpPr>
          <p:cNvPr id="3" name="부제목 2">
            <a:extLst>
              <a:ext uri="{FF2B5EF4-FFF2-40B4-BE49-F238E27FC236}">
                <a16:creationId xmlns:a16="http://schemas.microsoft.com/office/drawing/2014/main" id="{71EA5D3D-24A4-4DB2-8309-DE6670EE2B4A}"/>
              </a:ext>
            </a:extLst>
          </p:cNvPr>
          <p:cNvSpPr>
            <a:spLocks noGrp="1"/>
          </p:cNvSpPr>
          <p:nvPr>
            <p:ph type="subTitle" idx="1"/>
          </p:nvPr>
        </p:nvSpPr>
        <p:spPr/>
        <p:txBody>
          <a:bodyPr/>
          <a:lstStyle/>
          <a:p>
            <a:r>
              <a:rPr lang="en-US" altLang="ko-KR" dirty="0"/>
              <a:t>Dong</a:t>
            </a:r>
            <a:r>
              <a:rPr lang="ko-KR" altLang="en-US" dirty="0"/>
              <a:t> </a:t>
            </a:r>
            <a:r>
              <a:rPr lang="en-US" altLang="ko-KR" dirty="0" err="1"/>
              <a:t>Wha</a:t>
            </a:r>
            <a:r>
              <a:rPr lang="en-US" altLang="ko-KR" dirty="0"/>
              <a:t> Shin</a:t>
            </a:r>
            <a:endParaRPr lang="ko-KR" altLang="en-US" dirty="0"/>
          </a:p>
        </p:txBody>
      </p:sp>
      <p:pic>
        <p:nvPicPr>
          <p:cNvPr id="5" name="그림 4">
            <a:extLst>
              <a:ext uri="{FF2B5EF4-FFF2-40B4-BE49-F238E27FC236}">
                <a16:creationId xmlns:a16="http://schemas.microsoft.com/office/drawing/2014/main" id="{A9197918-2EDB-47DD-B5A1-F9A57853F2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0891" y="4495384"/>
            <a:ext cx="3490217" cy="1744009"/>
          </a:xfrm>
          <a:prstGeom prst="rect">
            <a:avLst/>
          </a:prstGeom>
        </p:spPr>
      </p:pic>
    </p:spTree>
    <p:extLst>
      <p:ext uri="{BB962C8B-B14F-4D97-AF65-F5344CB8AC3E}">
        <p14:creationId xmlns:p14="http://schemas.microsoft.com/office/powerpoint/2010/main" val="2353531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2CE453B-7641-4CDB-A82A-D3A5CC64EA49}"/>
              </a:ext>
            </a:extLst>
          </p:cNvPr>
          <p:cNvSpPr>
            <a:spLocks noGrp="1"/>
          </p:cNvSpPr>
          <p:nvPr>
            <p:ph type="title"/>
          </p:nvPr>
        </p:nvSpPr>
        <p:spPr>
          <a:xfrm>
            <a:off x="4965430" y="629268"/>
            <a:ext cx="6586491" cy="1286160"/>
          </a:xfrm>
        </p:spPr>
        <p:txBody>
          <a:bodyPr anchor="b">
            <a:normAutofit/>
          </a:bodyPr>
          <a:lstStyle/>
          <a:p>
            <a:r>
              <a:rPr lang="en-US" altLang="ko-KR" dirty="0"/>
              <a:t>Architecture</a:t>
            </a:r>
            <a:endParaRPr lang="ko-KR" altLang="en-US" dirty="0"/>
          </a:p>
        </p:txBody>
      </p:sp>
      <p:sp>
        <p:nvSpPr>
          <p:cNvPr id="10" name="Content Placeholder 9">
            <a:extLst>
              <a:ext uri="{FF2B5EF4-FFF2-40B4-BE49-F238E27FC236}">
                <a16:creationId xmlns:a16="http://schemas.microsoft.com/office/drawing/2014/main" id="{FD10FA17-378F-436D-A6ED-49D1F0F72B32}"/>
              </a:ext>
            </a:extLst>
          </p:cNvPr>
          <p:cNvSpPr>
            <a:spLocks noGrp="1"/>
          </p:cNvSpPr>
          <p:nvPr>
            <p:ph idx="1"/>
          </p:nvPr>
        </p:nvSpPr>
        <p:spPr>
          <a:xfrm>
            <a:off x="4965431" y="2438400"/>
            <a:ext cx="6586489" cy="3785419"/>
          </a:xfrm>
        </p:spPr>
        <p:txBody>
          <a:bodyPr>
            <a:normAutofit/>
          </a:bodyPr>
          <a:lstStyle/>
          <a:p>
            <a:r>
              <a:rPr lang="en-US" sz="2000" dirty="0"/>
              <a:t>The Linux Kernel</a:t>
            </a:r>
          </a:p>
          <a:p>
            <a:r>
              <a:rPr lang="en-US" sz="2000" dirty="0"/>
              <a:t>Hardware Abstraction Layer(HAL)</a:t>
            </a:r>
          </a:p>
          <a:p>
            <a:r>
              <a:rPr lang="en-US" sz="2000" dirty="0"/>
              <a:t>Android Runtime</a:t>
            </a:r>
          </a:p>
          <a:p>
            <a:r>
              <a:rPr lang="en-US" sz="2000" dirty="0"/>
              <a:t>Native C/C++ Libraries</a:t>
            </a:r>
          </a:p>
          <a:p>
            <a:r>
              <a:rPr lang="en-US" sz="2000" dirty="0"/>
              <a:t>Java API Framework</a:t>
            </a:r>
          </a:p>
          <a:p>
            <a:r>
              <a:rPr lang="en-US" sz="2000" dirty="0"/>
              <a:t>System Apps</a:t>
            </a:r>
          </a:p>
        </p:txBody>
      </p:sp>
      <p:pic>
        <p:nvPicPr>
          <p:cNvPr id="8" name="내용 개체 틀 4">
            <a:extLst>
              <a:ext uri="{FF2B5EF4-FFF2-40B4-BE49-F238E27FC236}">
                <a16:creationId xmlns:a16="http://schemas.microsoft.com/office/drawing/2014/main" id="{D27649C1-4FB2-4747-9195-DCDEAB964EC9}"/>
              </a:ext>
            </a:extLst>
          </p:cNvPr>
          <p:cNvPicPr>
            <a:picLocks noChangeAspect="1"/>
          </p:cNvPicPr>
          <p:nvPr/>
        </p:nvPicPr>
        <p:blipFill rotWithShape="1">
          <a:blip r:embed="rId3">
            <a:extLst>
              <a:ext uri="{28A0092B-C50C-407E-A947-70E740481C1C}">
                <a14:useLocalDpi xmlns:a14="http://schemas.microsoft.com/office/drawing/2010/main" val="0"/>
              </a:ext>
            </a:extLst>
          </a:blip>
          <a:srcRect r="598"/>
          <a:stretch/>
        </p:blipFill>
        <p:spPr>
          <a:xfrm>
            <a:off x="20" y="10"/>
            <a:ext cx="4635571" cy="6857990"/>
          </a:xfrm>
          <a:prstGeom prst="rect">
            <a:avLst/>
          </a:prstGeom>
          <a:effectLst/>
        </p:spPr>
      </p:pic>
    </p:spTree>
    <p:extLst>
      <p:ext uri="{BB962C8B-B14F-4D97-AF65-F5344CB8AC3E}">
        <p14:creationId xmlns:p14="http://schemas.microsoft.com/office/powerpoint/2010/main" val="1791809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2CE453B-7641-4CDB-A82A-D3A5CC64EA49}"/>
              </a:ext>
            </a:extLst>
          </p:cNvPr>
          <p:cNvSpPr>
            <a:spLocks noGrp="1"/>
          </p:cNvSpPr>
          <p:nvPr>
            <p:ph type="title"/>
          </p:nvPr>
        </p:nvSpPr>
        <p:spPr>
          <a:xfrm>
            <a:off x="4965430" y="629268"/>
            <a:ext cx="6586491" cy="1286160"/>
          </a:xfrm>
        </p:spPr>
        <p:txBody>
          <a:bodyPr anchor="b">
            <a:normAutofit/>
          </a:bodyPr>
          <a:lstStyle/>
          <a:p>
            <a:r>
              <a:rPr lang="en-US" altLang="ko-KR" dirty="0"/>
              <a:t>The Linux Kernel</a:t>
            </a:r>
            <a:endParaRPr lang="ko-KR" altLang="en-US" dirty="0"/>
          </a:p>
        </p:txBody>
      </p:sp>
      <p:sp>
        <p:nvSpPr>
          <p:cNvPr id="10" name="Content Placeholder 9">
            <a:extLst>
              <a:ext uri="{FF2B5EF4-FFF2-40B4-BE49-F238E27FC236}">
                <a16:creationId xmlns:a16="http://schemas.microsoft.com/office/drawing/2014/main" id="{FD10FA17-378F-436D-A6ED-49D1F0F72B32}"/>
              </a:ext>
            </a:extLst>
          </p:cNvPr>
          <p:cNvSpPr>
            <a:spLocks noGrp="1"/>
          </p:cNvSpPr>
          <p:nvPr>
            <p:ph idx="1"/>
          </p:nvPr>
        </p:nvSpPr>
        <p:spPr>
          <a:xfrm>
            <a:off x="4965431" y="2438400"/>
            <a:ext cx="6586489" cy="3785419"/>
          </a:xfrm>
        </p:spPr>
        <p:txBody>
          <a:bodyPr>
            <a:normAutofit/>
          </a:bodyPr>
          <a:lstStyle/>
          <a:p>
            <a:r>
              <a:rPr lang="en-US" altLang="ko-KR" dirty="0"/>
              <a:t>The foundation of the Android platform is the Linux kernel</a:t>
            </a:r>
          </a:p>
          <a:p>
            <a:endParaRPr lang="en-US" dirty="0"/>
          </a:p>
          <a:p>
            <a:r>
              <a:rPr lang="en-US" dirty="0"/>
              <a:t>Take advantage of Key security features</a:t>
            </a:r>
          </a:p>
          <a:p>
            <a:r>
              <a:rPr lang="en-US" dirty="0"/>
              <a:t>Allow device manufactures to develop hardware drivers for a well-known kernel</a:t>
            </a:r>
          </a:p>
        </p:txBody>
      </p:sp>
      <p:pic>
        <p:nvPicPr>
          <p:cNvPr id="8" name="내용 개체 틀 4">
            <a:extLst>
              <a:ext uri="{FF2B5EF4-FFF2-40B4-BE49-F238E27FC236}">
                <a16:creationId xmlns:a16="http://schemas.microsoft.com/office/drawing/2014/main" id="{D27649C1-4FB2-4747-9195-DCDEAB964EC9}"/>
              </a:ext>
            </a:extLst>
          </p:cNvPr>
          <p:cNvPicPr>
            <a:picLocks noChangeAspect="1"/>
          </p:cNvPicPr>
          <p:nvPr/>
        </p:nvPicPr>
        <p:blipFill rotWithShape="1">
          <a:blip r:embed="rId3">
            <a:extLst>
              <a:ext uri="{28A0092B-C50C-407E-A947-70E740481C1C}">
                <a14:useLocalDpi xmlns:a14="http://schemas.microsoft.com/office/drawing/2010/main" val="0"/>
              </a:ext>
            </a:extLst>
          </a:blip>
          <a:srcRect r="598"/>
          <a:stretch/>
        </p:blipFill>
        <p:spPr>
          <a:xfrm>
            <a:off x="20" y="10"/>
            <a:ext cx="4635571" cy="6857990"/>
          </a:xfrm>
          <a:prstGeom prst="rect">
            <a:avLst/>
          </a:prstGeom>
          <a:effectLst/>
        </p:spPr>
      </p:pic>
      <p:sp>
        <p:nvSpPr>
          <p:cNvPr id="3" name="타원 2">
            <a:extLst>
              <a:ext uri="{FF2B5EF4-FFF2-40B4-BE49-F238E27FC236}">
                <a16:creationId xmlns:a16="http://schemas.microsoft.com/office/drawing/2014/main" id="{84D5DE2F-60EE-4530-9AE4-77744A0E17D6}"/>
              </a:ext>
            </a:extLst>
          </p:cNvPr>
          <p:cNvSpPr/>
          <p:nvPr/>
        </p:nvSpPr>
        <p:spPr>
          <a:xfrm>
            <a:off x="213064" y="4429957"/>
            <a:ext cx="4163627" cy="1970843"/>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2471016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2CE453B-7641-4CDB-A82A-D3A5CC64EA49}"/>
              </a:ext>
            </a:extLst>
          </p:cNvPr>
          <p:cNvSpPr>
            <a:spLocks noGrp="1"/>
          </p:cNvSpPr>
          <p:nvPr>
            <p:ph type="title"/>
          </p:nvPr>
        </p:nvSpPr>
        <p:spPr>
          <a:xfrm>
            <a:off x="4965430" y="629268"/>
            <a:ext cx="6586491" cy="1286160"/>
          </a:xfrm>
        </p:spPr>
        <p:txBody>
          <a:bodyPr anchor="b">
            <a:normAutofit/>
          </a:bodyPr>
          <a:lstStyle/>
          <a:p>
            <a:r>
              <a:rPr lang="en-US" altLang="ko-KR" dirty="0"/>
              <a:t>Hardware Abstraction Layer(HAL)</a:t>
            </a:r>
          </a:p>
        </p:txBody>
      </p:sp>
      <p:sp>
        <p:nvSpPr>
          <p:cNvPr id="10" name="Content Placeholder 9">
            <a:extLst>
              <a:ext uri="{FF2B5EF4-FFF2-40B4-BE49-F238E27FC236}">
                <a16:creationId xmlns:a16="http://schemas.microsoft.com/office/drawing/2014/main" id="{FD10FA17-378F-436D-A6ED-49D1F0F72B32}"/>
              </a:ext>
            </a:extLst>
          </p:cNvPr>
          <p:cNvSpPr>
            <a:spLocks noGrp="1"/>
          </p:cNvSpPr>
          <p:nvPr>
            <p:ph idx="1"/>
          </p:nvPr>
        </p:nvSpPr>
        <p:spPr>
          <a:xfrm>
            <a:off x="4965431" y="2438400"/>
            <a:ext cx="6586489" cy="3785419"/>
          </a:xfrm>
        </p:spPr>
        <p:txBody>
          <a:bodyPr>
            <a:normAutofit/>
          </a:bodyPr>
          <a:lstStyle/>
          <a:p>
            <a:r>
              <a:rPr lang="en-US" altLang="ko-KR" dirty="0"/>
              <a:t>provides standard interfaces that expose device hardware capabilities to the higher-level Java API framework. </a:t>
            </a:r>
          </a:p>
          <a:p>
            <a:endParaRPr lang="en-US" sz="2000" dirty="0"/>
          </a:p>
          <a:p>
            <a:r>
              <a:rPr lang="en-US" altLang="ko-KR" dirty="0"/>
              <a:t>consists of multiple library modules, each of which implements an interface for a specific type of hardware component</a:t>
            </a:r>
          </a:p>
          <a:p>
            <a:endParaRPr lang="en-US" altLang="ko-KR" dirty="0"/>
          </a:p>
          <a:p>
            <a:r>
              <a:rPr lang="en-US" altLang="ko-KR" dirty="0"/>
              <a:t>When a framework API makes a call to access device hardware, the Android system loads the library module for that hardware component.</a:t>
            </a:r>
          </a:p>
          <a:p>
            <a:endParaRPr lang="en-US" sz="2000" dirty="0"/>
          </a:p>
        </p:txBody>
      </p:sp>
      <p:pic>
        <p:nvPicPr>
          <p:cNvPr id="8" name="내용 개체 틀 4">
            <a:extLst>
              <a:ext uri="{FF2B5EF4-FFF2-40B4-BE49-F238E27FC236}">
                <a16:creationId xmlns:a16="http://schemas.microsoft.com/office/drawing/2014/main" id="{D27649C1-4FB2-4747-9195-DCDEAB964EC9}"/>
              </a:ext>
            </a:extLst>
          </p:cNvPr>
          <p:cNvPicPr>
            <a:picLocks noChangeAspect="1"/>
          </p:cNvPicPr>
          <p:nvPr/>
        </p:nvPicPr>
        <p:blipFill rotWithShape="1">
          <a:blip r:embed="rId3">
            <a:extLst>
              <a:ext uri="{28A0092B-C50C-407E-A947-70E740481C1C}">
                <a14:useLocalDpi xmlns:a14="http://schemas.microsoft.com/office/drawing/2010/main" val="0"/>
              </a:ext>
            </a:extLst>
          </a:blip>
          <a:srcRect r="598"/>
          <a:stretch/>
        </p:blipFill>
        <p:spPr>
          <a:xfrm>
            <a:off x="20" y="10"/>
            <a:ext cx="4635571" cy="6857990"/>
          </a:xfrm>
          <a:prstGeom prst="rect">
            <a:avLst/>
          </a:prstGeom>
          <a:effectLst/>
        </p:spPr>
      </p:pic>
      <p:sp>
        <p:nvSpPr>
          <p:cNvPr id="6" name="타원 5">
            <a:extLst>
              <a:ext uri="{FF2B5EF4-FFF2-40B4-BE49-F238E27FC236}">
                <a16:creationId xmlns:a16="http://schemas.microsoft.com/office/drawing/2014/main" id="{7FD995BD-B5E7-4E50-A221-43A69C0EE40C}"/>
              </a:ext>
            </a:extLst>
          </p:cNvPr>
          <p:cNvSpPr/>
          <p:nvPr/>
        </p:nvSpPr>
        <p:spPr>
          <a:xfrm>
            <a:off x="213064" y="3524439"/>
            <a:ext cx="4163627" cy="896644"/>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2785690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2CE453B-7641-4CDB-A82A-D3A5CC64EA49}"/>
              </a:ext>
            </a:extLst>
          </p:cNvPr>
          <p:cNvSpPr>
            <a:spLocks noGrp="1"/>
          </p:cNvSpPr>
          <p:nvPr>
            <p:ph type="title"/>
          </p:nvPr>
        </p:nvSpPr>
        <p:spPr>
          <a:xfrm>
            <a:off x="4965430" y="629268"/>
            <a:ext cx="6586491" cy="1286160"/>
          </a:xfrm>
        </p:spPr>
        <p:txBody>
          <a:bodyPr anchor="b">
            <a:normAutofit/>
          </a:bodyPr>
          <a:lstStyle/>
          <a:p>
            <a:r>
              <a:rPr lang="en-US" altLang="ko-KR" dirty="0"/>
              <a:t>Android Runtime</a:t>
            </a:r>
          </a:p>
        </p:txBody>
      </p:sp>
      <p:sp>
        <p:nvSpPr>
          <p:cNvPr id="10" name="Content Placeholder 9">
            <a:extLst>
              <a:ext uri="{FF2B5EF4-FFF2-40B4-BE49-F238E27FC236}">
                <a16:creationId xmlns:a16="http://schemas.microsoft.com/office/drawing/2014/main" id="{FD10FA17-378F-436D-A6ED-49D1F0F72B32}"/>
              </a:ext>
            </a:extLst>
          </p:cNvPr>
          <p:cNvSpPr>
            <a:spLocks noGrp="1"/>
          </p:cNvSpPr>
          <p:nvPr>
            <p:ph idx="1"/>
          </p:nvPr>
        </p:nvSpPr>
        <p:spPr>
          <a:xfrm>
            <a:off x="4965431" y="2438400"/>
            <a:ext cx="6586489" cy="3785419"/>
          </a:xfrm>
        </p:spPr>
        <p:txBody>
          <a:bodyPr>
            <a:normAutofit/>
          </a:bodyPr>
          <a:lstStyle/>
          <a:p>
            <a:r>
              <a:rPr lang="en-US" altLang="ko-KR" dirty="0"/>
              <a:t>For devices running Android version 5.0 (API level 21) or higher, each app runs in its own process and with its own instance of the Android Runtime (ART). ART is written to run multiple virtual machines on low-memory devices by executing DEX files, a bytecode format designed specially for Android that's optimized for minimal memory footprint</a:t>
            </a:r>
          </a:p>
          <a:p>
            <a:endParaRPr lang="en-US" altLang="ko-KR" dirty="0"/>
          </a:p>
          <a:p>
            <a:r>
              <a:rPr lang="en-US" altLang="ko-KR" dirty="0"/>
              <a:t>Some of the major features of ART include the following:</a:t>
            </a:r>
          </a:p>
          <a:p>
            <a:r>
              <a:rPr lang="en-US" altLang="ko-KR" dirty="0"/>
              <a:t>Ahead-of-time (AOT) and just-in-time (JIT) compilation</a:t>
            </a:r>
          </a:p>
          <a:p>
            <a:r>
              <a:rPr lang="en-US" altLang="ko-KR" dirty="0"/>
              <a:t>Optimized garbage collection (GC)</a:t>
            </a:r>
          </a:p>
          <a:p>
            <a:r>
              <a:rPr lang="en-US" altLang="ko-KR" dirty="0"/>
              <a:t>Better debugging support</a:t>
            </a:r>
            <a:endParaRPr lang="en-US" sz="2000" dirty="0"/>
          </a:p>
        </p:txBody>
      </p:sp>
      <p:pic>
        <p:nvPicPr>
          <p:cNvPr id="8" name="내용 개체 틀 4">
            <a:extLst>
              <a:ext uri="{FF2B5EF4-FFF2-40B4-BE49-F238E27FC236}">
                <a16:creationId xmlns:a16="http://schemas.microsoft.com/office/drawing/2014/main" id="{D27649C1-4FB2-4747-9195-DCDEAB964EC9}"/>
              </a:ext>
            </a:extLst>
          </p:cNvPr>
          <p:cNvPicPr>
            <a:picLocks noChangeAspect="1"/>
          </p:cNvPicPr>
          <p:nvPr/>
        </p:nvPicPr>
        <p:blipFill rotWithShape="1">
          <a:blip r:embed="rId3">
            <a:extLst>
              <a:ext uri="{28A0092B-C50C-407E-A947-70E740481C1C}">
                <a14:useLocalDpi xmlns:a14="http://schemas.microsoft.com/office/drawing/2010/main" val="0"/>
              </a:ext>
            </a:extLst>
          </a:blip>
          <a:srcRect r="598"/>
          <a:stretch/>
        </p:blipFill>
        <p:spPr>
          <a:xfrm>
            <a:off x="20" y="10"/>
            <a:ext cx="4635571" cy="6857990"/>
          </a:xfrm>
          <a:prstGeom prst="rect">
            <a:avLst/>
          </a:prstGeom>
          <a:effectLst/>
        </p:spPr>
      </p:pic>
      <p:sp>
        <p:nvSpPr>
          <p:cNvPr id="6" name="타원 5">
            <a:extLst>
              <a:ext uri="{FF2B5EF4-FFF2-40B4-BE49-F238E27FC236}">
                <a16:creationId xmlns:a16="http://schemas.microsoft.com/office/drawing/2014/main" id="{41C4FAC2-52A1-4E67-A34C-78B9C1EAB97E}"/>
              </a:ext>
            </a:extLst>
          </p:cNvPr>
          <p:cNvSpPr/>
          <p:nvPr/>
        </p:nvSpPr>
        <p:spPr>
          <a:xfrm>
            <a:off x="3311371" y="2317076"/>
            <a:ext cx="1065320" cy="1111924"/>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2412243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2CE453B-7641-4CDB-A82A-D3A5CC64EA49}"/>
              </a:ext>
            </a:extLst>
          </p:cNvPr>
          <p:cNvSpPr>
            <a:spLocks noGrp="1"/>
          </p:cNvSpPr>
          <p:nvPr>
            <p:ph type="title"/>
          </p:nvPr>
        </p:nvSpPr>
        <p:spPr>
          <a:xfrm>
            <a:off x="4965430" y="629268"/>
            <a:ext cx="6586491" cy="1286160"/>
          </a:xfrm>
        </p:spPr>
        <p:txBody>
          <a:bodyPr anchor="b">
            <a:normAutofit/>
          </a:bodyPr>
          <a:lstStyle/>
          <a:p>
            <a:r>
              <a:rPr lang="en-US" altLang="ko-KR" dirty="0"/>
              <a:t>Native C/C++ Libraries</a:t>
            </a:r>
          </a:p>
        </p:txBody>
      </p:sp>
      <p:sp>
        <p:nvSpPr>
          <p:cNvPr id="10" name="Content Placeholder 9">
            <a:extLst>
              <a:ext uri="{FF2B5EF4-FFF2-40B4-BE49-F238E27FC236}">
                <a16:creationId xmlns:a16="http://schemas.microsoft.com/office/drawing/2014/main" id="{FD10FA17-378F-436D-A6ED-49D1F0F72B32}"/>
              </a:ext>
            </a:extLst>
          </p:cNvPr>
          <p:cNvSpPr>
            <a:spLocks noGrp="1"/>
          </p:cNvSpPr>
          <p:nvPr>
            <p:ph idx="1"/>
          </p:nvPr>
        </p:nvSpPr>
        <p:spPr>
          <a:xfrm>
            <a:off x="4965431" y="2438400"/>
            <a:ext cx="6586489" cy="3785419"/>
          </a:xfrm>
        </p:spPr>
        <p:txBody>
          <a:bodyPr>
            <a:normAutofit/>
          </a:bodyPr>
          <a:lstStyle/>
          <a:p>
            <a:r>
              <a:rPr lang="en-US" altLang="ko-KR" dirty="0"/>
              <a:t>Many core Android system components and services, such as ART and HAL, are built from native code that require native libraries written in C and C++.</a:t>
            </a:r>
          </a:p>
          <a:p>
            <a:endParaRPr lang="en-US" altLang="ko-KR" dirty="0"/>
          </a:p>
          <a:p>
            <a:r>
              <a:rPr lang="en-US" altLang="ko-KR" dirty="0"/>
              <a:t>The Android platform provides Java framework APIs to expose the functionality of some of these native libraries to apps</a:t>
            </a:r>
            <a:endParaRPr lang="en-US" sz="2000" dirty="0"/>
          </a:p>
        </p:txBody>
      </p:sp>
      <p:pic>
        <p:nvPicPr>
          <p:cNvPr id="8" name="내용 개체 틀 4">
            <a:extLst>
              <a:ext uri="{FF2B5EF4-FFF2-40B4-BE49-F238E27FC236}">
                <a16:creationId xmlns:a16="http://schemas.microsoft.com/office/drawing/2014/main" id="{D27649C1-4FB2-4747-9195-DCDEAB964EC9}"/>
              </a:ext>
            </a:extLst>
          </p:cNvPr>
          <p:cNvPicPr>
            <a:picLocks noChangeAspect="1"/>
          </p:cNvPicPr>
          <p:nvPr/>
        </p:nvPicPr>
        <p:blipFill rotWithShape="1">
          <a:blip r:embed="rId3">
            <a:extLst>
              <a:ext uri="{28A0092B-C50C-407E-A947-70E740481C1C}">
                <a14:useLocalDpi xmlns:a14="http://schemas.microsoft.com/office/drawing/2010/main" val="0"/>
              </a:ext>
            </a:extLst>
          </a:blip>
          <a:srcRect r="598"/>
          <a:stretch/>
        </p:blipFill>
        <p:spPr>
          <a:xfrm>
            <a:off x="20" y="10"/>
            <a:ext cx="4635571" cy="6857990"/>
          </a:xfrm>
          <a:prstGeom prst="rect">
            <a:avLst/>
          </a:prstGeom>
          <a:effectLst/>
        </p:spPr>
      </p:pic>
      <p:sp>
        <p:nvSpPr>
          <p:cNvPr id="6" name="타원 5">
            <a:extLst>
              <a:ext uri="{FF2B5EF4-FFF2-40B4-BE49-F238E27FC236}">
                <a16:creationId xmlns:a16="http://schemas.microsoft.com/office/drawing/2014/main" id="{FFDCD771-83A4-4B8F-B024-B867CD98477C}"/>
              </a:ext>
            </a:extLst>
          </p:cNvPr>
          <p:cNvSpPr/>
          <p:nvPr/>
        </p:nvSpPr>
        <p:spPr>
          <a:xfrm>
            <a:off x="159797" y="2317076"/>
            <a:ext cx="2752079" cy="1111924"/>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33243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2CE453B-7641-4CDB-A82A-D3A5CC64EA49}"/>
              </a:ext>
            </a:extLst>
          </p:cNvPr>
          <p:cNvSpPr>
            <a:spLocks noGrp="1"/>
          </p:cNvSpPr>
          <p:nvPr>
            <p:ph type="title"/>
          </p:nvPr>
        </p:nvSpPr>
        <p:spPr>
          <a:xfrm>
            <a:off x="4965430" y="629268"/>
            <a:ext cx="6586491" cy="1286160"/>
          </a:xfrm>
        </p:spPr>
        <p:txBody>
          <a:bodyPr anchor="b">
            <a:normAutofit/>
          </a:bodyPr>
          <a:lstStyle/>
          <a:p>
            <a:r>
              <a:rPr lang="en-US" altLang="ko-KR" dirty="0"/>
              <a:t>Java API Framework</a:t>
            </a:r>
          </a:p>
        </p:txBody>
      </p:sp>
      <p:sp>
        <p:nvSpPr>
          <p:cNvPr id="10" name="Content Placeholder 9">
            <a:extLst>
              <a:ext uri="{FF2B5EF4-FFF2-40B4-BE49-F238E27FC236}">
                <a16:creationId xmlns:a16="http://schemas.microsoft.com/office/drawing/2014/main" id="{FD10FA17-378F-436D-A6ED-49D1F0F72B32}"/>
              </a:ext>
            </a:extLst>
          </p:cNvPr>
          <p:cNvSpPr>
            <a:spLocks noGrp="1"/>
          </p:cNvSpPr>
          <p:nvPr>
            <p:ph idx="1"/>
          </p:nvPr>
        </p:nvSpPr>
        <p:spPr>
          <a:xfrm>
            <a:off x="4965431" y="2438400"/>
            <a:ext cx="6586489" cy="3785419"/>
          </a:xfrm>
        </p:spPr>
        <p:txBody>
          <a:bodyPr>
            <a:normAutofit lnSpcReduction="10000"/>
          </a:bodyPr>
          <a:lstStyle/>
          <a:p>
            <a:r>
              <a:rPr lang="en-US" altLang="ko-KR" dirty="0"/>
              <a:t>The entire feature-set of the Android OS is available to you through APIs written in the Java language. These APIs form the building blocks you need to create Android apps by simplifying the reuse of core, modular system components and services, which include the following:</a:t>
            </a:r>
          </a:p>
          <a:p>
            <a:endParaRPr lang="en-US" altLang="ko-KR" dirty="0"/>
          </a:p>
          <a:p>
            <a:r>
              <a:rPr lang="en-US" altLang="ko-KR" dirty="0"/>
              <a:t>A rich and extensible View System </a:t>
            </a:r>
          </a:p>
          <a:p>
            <a:r>
              <a:rPr lang="en-US" altLang="ko-KR" dirty="0"/>
              <a:t>A Resource Manager</a:t>
            </a:r>
          </a:p>
          <a:p>
            <a:r>
              <a:rPr lang="en-US" altLang="ko-KR" dirty="0"/>
              <a:t>A Notification Manager</a:t>
            </a:r>
          </a:p>
          <a:p>
            <a:r>
              <a:rPr lang="en-US" altLang="ko-KR" dirty="0"/>
              <a:t>An Activity Manager</a:t>
            </a:r>
          </a:p>
          <a:p>
            <a:r>
              <a:rPr lang="en-US" altLang="ko-KR" dirty="0"/>
              <a:t>Content Providers</a:t>
            </a:r>
          </a:p>
          <a:p>
            <a:endParaRPr lang="en-US" sz="2000" dirty="0"/>
          </a:p>
        </p:txBody>
      </p:sp>
      <p:pic>
        <p:nvPicPr>
          <p:cNvPr id="8" name="내용 개체 틀 4">
            <a:extLst>
              <a:ext uri="{FF2B5EF4-FFF2-40B4-BE49-F238E27FC236}">
                <a16:creationId xmlns:a16="http://schemas.microsoft.com/office/drawing/2014/main" id="{D27649C1-4FB2-4747-9195-DCDEAB964EC9}"/>
              </a:ext>
            </a:extLst>
          </p:cNvPr>
          <p:cNvPicPr>
            <a:picLocks noChangeAspect="1"/>
          </p:cNvPicPr>
          <p:nvPr/>
        </p:nvPicPr>
        <p:blipFill rotWithShape="1">
          <a:blip r:embed="rId3">
            <a:extLst>
              <a:ext uri="{28A0092B-C50C-407E-A947-70E740481C1C}">
                <a14:useLocalDpi xmlns:a14="http://schemas.microsoft.com/office/drawing/2010/main" val="0"/>
              </a:ext>
            </a:extLst>
          </a:blip>
          <a:srcRect r="598"/>
          <a:stretch/>
        </p:blipFill>
        <p:spPr>
          <a:xfrm>
            <a:off x="20" y="10"/>
            <a:ext cx="4635571" cy="6857990"/>
          </a:xfrm>
          <a:prstGeom prst="rect">
            <a:avLst/>
          </a:prstGeom>
          <a:effectLst/>
        </p:spPr>
      </p:pic>
      <p:sp>
        <p:nvSpPr>
          <p:cNvPr id="5" name="타원 4">
            <a:extLst>
              <a:ext uri="{FF2B5EF4-FFF2-40B4-BE49-F238E27FC236}">
                <a16:creationId xmlns:a16="http://schemas.microsoft.com/office/drawing/2014/main" id="{648C1463-5CE5-433D-BBD7-6130889E75DC}"/>
              </a:ext>
            </a:extLst>
          </p:cNvPr>
          <p:cNvSpPr/>
          <p:nvPr/>
        </p:nvSpPr>
        <p:spPr>
          <a:xfrm>
            <a:off x="150920" y="932159"/>
            <a:ext cx="4225771" cy="1111924"/>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3319414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2CE453B-7641-4CDB-A82A-D3A5CC64EA49}"/>
              </a:ext>
            </a:extLst>
          </p:cNvPr>
          <p:cNvSpPr>
            <a:spLocks noGrp="1"/>
          </p:cNvSpPr>
          <p:nvPr>
            <p:ph type="title"/>
          </p:nvPr>
        </p:nvSpPr>
        <p:spPr>
          <a:xfrm>
            <a:off x="4965430" y="629268"/>
            <a:ext cx="6586491" cy="1286160"/>
          </a:xfrm>
        </p:spPr>
        <p:txBody>
          <a:bodyPr anchor="b">
            <a:normAutofit/>
          </a:bodyPr>
          <a:lstStyle/>
          <a:p>
            <a:br>
              <a:rPr lang="en-US" altLang="ko-KR" dirty="0"/>
            </a:br>
            <a:r>
              <a:rPr lang="en-US" altLang="ko-KR" dirty="0"/>
              <a:t>System Apps</a:t>
            </a:r>
          </a:p>
        </p:txBody>
      </p:sp>
      <p:sp>
        <p:nvSpPr>
          <p:cNvPr id="10" name="Content Placeholder 9">
            <a:extLst>
              <a:ext uri="{FF2B5EF4-FFF2-40B4-BE49-F238E27FC236}">
                <a16:creationId xmlns:a16="http://schemas.microsoft.com/office/drawing/2014/main" id="{FD10FA17-378F-436D-A6ED-49D1F0F72B32}"/>
              </a:ext>
            </a:extLst>
          </p:cNvPr>
          <p:cNvSpPr>
            <a:spLocks noGrp="1"/>
          </p:cNvSpPr>
          <p:nvPr>
            <p:ph idx="1"/>
          </p:nvPr>
        </p:nvSpPr>
        <p:spPr>
          <a:xfrm>
            <a:off x="4965431" y="2438400"/>
            <a:ext cx="6586489" cy="3785419"/>
          </a:xfrm>
        </p:spPr>
        <p:txBody>
          <a:bodyPr>
            <a:normAutofit/>
          </a:bodyPr>
          <a:lstStyle/>
          <a:p>
            <a:r>
              <a:rPr lang="en-US" altLang="ko-KR" dirty="0"/>
              <a:t>Android comes with a set of core apps for email, SMS messaging, calendars, internet browsing, contacts, and more. </a:t>
            </a:r>
          </a:p>
          <a:p>
            <a:endParaRPr lang="en-US" altLang="ko-KR" dirty="0"/>
          </a:p>
          <a:p>
            <a:r>
              <a:rPr lang="en-US" altLang="ko-KR" dirty="0"/>
              <a:t>Apps included with the platform have no special status among the apps the user chooses to install. </a:t>
            </a:r>
          </a:p>
          <a:p>
            <a:endParaRPr lang="en-US" altLang="ko-KR" dirty="0"/>
          </a:p>
          <a:p>
            <a:r>
              <a:rPr lang="en-US" altLang="ko-KR" dirty="0"/>
              <a:t>So a third-party app can become the user's default web browser, SMS messenger, or even the default keyboard (some exceptions apply, such as the system's Settings app).</a:t>
            </a:r>
            <a:endParaRPr lang="en-US" sz="2000" dirty="0"/>
          </a:p>
        </p:txBody>
      </p:sp>
      <p:pic>
        <p:nvPicPr>
          <p:cNvPr id="8" name="내용 개체 틀 4">
            <a:extLst>
              <a:ext uri="{FF2B5EF4-FFF2-40B4-BE49-F238E27FC236}">
                <a16:creationId xmlns:a16="http://schemas.microsoft.com/office/drawing/2014/main" id="{D27649C1-4FB2-4747-9195-DCDEAB964EC9}"/>
              </a:ext>
            </a:extLst>
          </p:cNvPr>
          <p:cNvPicPr>
            <a:picLocks noChangeAspect="1"/>
          </p:cNvPicPr>
          <p:nvPr/>
        </p:nvPicPr>
        <p:blipFill rotWithShape="1">
          <a:blip r:embed="rId3">
            <a:extLst>
              <a:ext uri="{28A0092B-C50C-407E-A947-70E740481C1C}">
                <a14:useLocalDpi xmlns:a14="http://schemas.microsoft.com/office/drawing/2010/main" val="0"/>
              </a:ext>
            </a:extLst>
          </a:blip>
          <a:srcRect r="598"/>
          <a:stretch/>
        </p:blipFill>
        <p:spPr>
          <a:xfrm>
            <a:off x="20" y="10"/>
            <a:ext cx="4635571" cy="6857990"/>
          </a:xfrm>
          <a:prstGeom prst="rect">
            <a:avLst/>
          </a:prstGeom>
          <a:effectLst/>
        </p:spPr>
      </p:pic>
      <p:sp>
        <p:nvSpPr>
          <p:cNvPr id="5" name="타원 4">
            <a:extLst>
              <a:ext uri="{FF2B5EF4-FFF2-40B4-BE49-F238E27FC236}">
                <a16:creationId xmlns:a16="http://schemas.microsoft.com/office/drawing/2014/main" id="{875A2194-2BD2-42E9-85F0-E7F2374F9372}"/>
              </a:ext>
            </a:extLst>
          </p:cNvPr>
          <p:cNvSpPr/>
          <p:nvPr/>
        </p:nvSpPr>
        <p:spPr>
          <a:xfrm>
            <a:off x="106532" y="106532"/>
            <a:ext cx="4270159" cy="727969"/>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1012776713"/>
      </p:ext>
    </p:extLst>
  </p:cSld>
  <p:clrMapOvr>
    <a:masterClrMapping/>
  </p:clrMapOvr>
</p:sld>
</file>

<file path=ppt/theme/theme1.xml><?xml version="1.0" encoding="utf-8"?>
<a:theme xmlns:a="http://schemas.openxmlformats.org/drawingml/2006/main" name="패싯">
  <a:themeElements>
    <a:clrScheme name="패싯">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패싯">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패싯">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168</TotalTime>
  <Words>487</Words>
  <Application>Microsoft Office PowerPoint</Application>
  <PresentationFormat>와이드스크린</PresentationFormat>
  <Paragraphs>76</Paragraphs>
  <Slides>8</Slides>
  <Notes>7</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8</vt:i4>
      </vt:variant>
    </vt:vector>
  </HeadingPairs>
  <TitlesOfParts>
    <vt:vector size="13" baseType="lpstr">
      <vt:lpstr>맑은 고딕</vt:lpstr>
      <vt:lpstr>Arial</vt:lpstr>
      <vt:lpstr>Trebuchet MS</vt:lpstr>
      <vt:lpstr>Wingdings 3</vt:lpstr>
      <vt:lpstr>패싯</vt:lpstr>
      <vt:lpstr>Structure of Android</vt:lpstr>
      <vt:lpstr>Architecture</vt:lpstr>
      <vt:lpstr>The Linux Kernel</vt:lpstr>
      <vt:lpstr>Hardware Abstraction Layer(HAL)</vt:lpstr>
      <vt:lpstr>Android Runtime</vt:lpstr>
      <vt:lpstr>Native C/C++ Libraries</vt:lpstr>
      <vt:lpstr>Java API Framework</vt:lpstr>
      <vt:lpstr> System Apps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 of Android</dc:title>
  <dc:creator>Shin Dongwha</dc:creator>
  <cp:lastModifiedBy>Shin Dongwha</cp:lastModifiedBy>
  <cp:revision>21</cp:revision>
  <dcterms:created xsi:type="dcterms:W3CDTF">2019-03-26T13:44:51Z</dcterms:created>
  <dcterms:modified xsi:type="dcterms:W3CDTF">2019-03-26T16:33:32Z</dcterms:modified>
</cp:coreProperties>
</file>