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75" r:id="rId4"/>
    <p:sldId id="267" r:id="rId5"/>
    <p:sldId id="258" r:id="rId6"/>
    <p:sldId id="260" r:id="rId7"/>
    <p:sldId id="268" r:id="rId8"/>
    <p:sldId id="259" r:id="rId9"/>
    <p:sldId id="269" r:id="rId10"/>
    <p:sldId id="270" r:id="rId11"/>
    <p:sldId id="271" r:id="rId12"/>
    <p:sldId id="272" r:id="rId13"/>
    <p:sldId id="273" r:id="rId14"/>
    <p:sldId id="27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EF5E-8BF7-4763-9A6B-C16BAE90EBF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25A6-82B4-49CC-8AF5-E33DDF6B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4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EF5E-8BF7-4763-9A6B-C16BAE90EBF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25A6-82B4-49CC-8AF5-E33DDF6B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1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EF5E-8BF7-4763-9A6B-C16BAE90EBF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25A6-82B4-49CC-8AF5-E33DDF6B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EF5E-8BF7-4763-9A6B-C16BAE90EBF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25A6-82B4-49CC-8AF5-E33DDF6B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6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EF5E-8BF7-4763-9A6B-C16BAE90EBF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25A6-82B4-49CC-8AF5-E33DDF6B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EF5E-8BF7-4763-9A6B-C16BAE90EBF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25A6-82B4-49CC-8AF5-E33DDF6B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EF5E-8BF7-4763-9A6B-C16BAE90EBF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25A6-82B4-49CC-8AF5-E33DDF6B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EF5E-8BF7-4763-9A6B-C16BAE90EBF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25A6-82B4-49CC-8AF5-E33DDF6B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EF5E-8BF7-4763-9A6B-C16BAE90EBF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25A6-82B4-49CC-8AF5-E33DDF6B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EF5E-8BF7-4763-9A6B-C16BAE90EBF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25A6-82B4-49CC-8AF5-E33DDF6B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EF5E-8BF7-4763-9A6B-C16BAE90EBF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25A6-82B4-49CC-8AF5-E33DDF6B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EF5E-8BF7-4763-9A6B-C16BAE90EBF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725A6-82B4-49CC-8AF5-E33DDF6B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3905"/>
            <a:ext cx="12192000" cy="8534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500" y="322263"/>
            <a:ext cx="10033000" cy="2387600"/>
          </a:xfrm>
        </p:spPr>
        <p:txBody>
          <a:bodyPr/>
          <a:lstStyle/>
          <a:p>
            <a:r>
              <a:rPr lang="th-TH" b="1" dirty="0">
                <a:solidFill>
                  <a:schemeClr val="accent1">
                    <a:lumMod val="50000"/>
                  </a:schemeClr>
                </a:solidFill>
                <a:latin typeface="TH Kodchasal" panose="02000506000000020004" pitchFamily="2" charset="-34"/>
                <a:cs typeface="TH Kodchasal" panose="02000506000000020004" pitchFamily="2" charset="-34"/>
              </a:rPr>
              <a:t>ระบบบริการคลาวด์คอมพิวติ้งและอินเทอร์เน็ตของสรรพสิ่ง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H Kodchasal" panose="02000506000000020004" pitchFamily="2" charset="-34"/>
              <a:cs typeface="TH Kodchasal" panose="02000506000000020004" pitchFamily="2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100" y="2709863"/>
            <a:ext cx="9144000" cy="4033837"/>
          </a:xfrm>
        </p:spPr>
        <p:txBody>
          <a:bodyPr>
            <a:normAutofit fontScale="85000" lnSpcReduction="20000"/>
          </a:bodyPr>
          <a:lstStyle/>
          <a:p>
            <a:r>
              <a:rPr lang="th-TH" sz="3200" b="1" dirty="0">
                <a:solidFill>
                  <a:schemeClr val="accent1">
                    <a:lumMod val="50000"/>
                  </a:schemeClr>
                </a:solidFill>
                <a:latin typeface="TH Kodchasal" panose="02000506000000020004" pitchFamily="2" charset="-34"/>
                <a:ea typeface="BatangChe" panose="02030609000101010101" pitchFamily="49" charset="-127"/>
                <a:cs typeface="TH Kodchasal" panose="02000506000000020004" pitchFamily="2" charset="-34"/>
              </a:rPr>
              <a:t>เรียบเรียงโดย</a:t>
            </a:r>
          </a:p>
          <a:p>
            <a:r>
              <a:rPr lang="th-TH" sz="3500" b="1" dirty="0">
                <a:solidFill>
                  <a:schemeClr val="accent1">
                    <a:lumMod val="50000"/>
                  </a:schemeClr>
                </a:solidFill>
                <a:latin typeface="TH Kodchasal" panose="02000506000000020004" pitchFamily="2" charset="-34"/>
                <a:ea typeface="BatangChe" panose="02030609000101010101" pitchFamily="49" charset="-127"/>
                <a:cs typeface="TH Kodchasal" panose="02000506000000020004" pitchFamily="2" charset="-34"/>
              </a:rPr>
              <a:t>นายทศพร มาเนียม</a:t>
            </a:r>
          </a:p>
          <a:p>
            <a:r>
              <a:rPr lang="th-TH" sz="3500" b="1" dirty="0">
                <a:solidFill>
                  <a:schemeClr val="accent1">
                    <a:lumMod val="50000"/>
                  </a:schemeClr>
                </a:solidFill>
                <a:latin typeface="TH Kodchasal" panose="02000506000000020004" pitchFamily="2" charset="-34"/>
                <a:ea typeface="BatangChe" panose="02030609000101010101" pitchFamily="49" charset="-127"/>
                <a:cs typeface="TH Kodchasal" panose="02000506000000020004" pitchFamily="2" charset="-34"/>
              </a:rPr>
              <a:t>นายนครินทร์ อุดศรี</a:t>
            </a:r>
          </a:p>
          <a:p>
            <a:endParaRPr lang="th-TH" sz="3200" b="1" dirty="0">
              <a:solidFill>
                <a:schemeClr val="accent1">
                  <a:lumMod val="50000"/>
                </a:schemeClr>
              </a:solidFill>
              <a:latin typeface="TH Kodchasal" panose="02000506000000020004" pitchFamily="2" charset="-34"/>
              <a:ea typeface="BatangChe" panose="02030609000101010101" pitchFamily="49" charset="-127"/>
              <a:cs typeface="TH Kodchasal" panose="02000506000000020004" pitchFamily="2" charset="-34"/>
            </a:endParaRPr>
          </a:p>
          <a:p>
            <a:r>
              <a:rPr lang="th-TH" sz="3200" b="1" dirty="0">
                <a:solidFill>
                  <a:schemeClr val="accent1">
                    <a:lumMod val="50000"/>
                  </a:schemeClr>
                </a:solidFill>
                <a:latin typeface="TH Kodchasal" panose="02000506000000020004" pitchFamily="2" charset="-34"/>
                <a:ea typeface="BatangChe" panose="02030609000101010101" pitchFamily="49" charset="-127"/>
                <a:cs typeface="TH Kodchasal" panose="02000506000000020004" pitchFamily="2" charset="-34"/>
              </a:rPr>
              <a:t>เสนอต่อ</a:t>
            </a:r>
          </a:p>
          <a:p>
            <a:r>
              <a:rPr lang="th-TH" sz="3500" b="1" dirty="0">
                <a:solidFill>
                  <a:schemeClr val="accent1">
                    <a:lumMod val="50000"/>
                  </a:schemeClr>
                </a:solidFill>
                <a:latin typeface="TH Kodchasal" panose="02000506000000020004" pitchFamily="2" charset="-34"/>
                <a:cs typeface="TH Kodchasal" panose="02000506000000020004" pitchFamily="2" charset="-34"/>
              </a:rPr>
              <a:t>ดร.ภูวิศสรณ์ ภูมิสรณคมณ์</a:t>
            </a:r>
          </a:p>
          <a:p>
            <a:endParaRPr lang="th-TH" sz="3200" b="1" dirty="0">
              <a:solidFill>
                <a:schemeClr val="accent1">
                  <a:lumMod val="50000"/>
                </a:schemeClr>
              </a:solidFill>
              <a:latin typeface="TH Kodchasal" panose="02000506000000020004" pitchFamily="2" charset="-34"/>
              <a:ea typeface="BatangChe" panose="02030609000101010101" pitchFamily="49" charset="-127"/>
              <a:cs typeface="TH Kodchasal" panose="02000506000000020004" pitchFamily="2" charset="-34"/>
            </a:endParaRPr>
          </a:p>
          <a:p>
            <a:r>
              <a:rPr lang="th-TH" sz="3000" b="1" dirty="0">
                <a:solidFill>
                  <a:schemeClr val="accent1">
                    <a:lumMod val="50000"/>
                  </a:schemeClr>
                </a:solidFill>
                <a:latin typeface="TH Kodchasal" panose="02000506000000020004" pitchFamily="2" charset="-34"/>
                <a:cs typeface="TH Kodchasal" panose="02000506000000020004" pitchFamily="2" charset="-34"/>
              </a:rPr>
              <a:t>สาขาวิศวกรรมคอมพิวเตอร์ คณะเทคโนโลยีสารสนเทศและการสื่อสาร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TH Kodchasal" panose="02000506000000020004" pitchFamily="2" charset="-34"/>
              <a:cs typeface="TH Kodchasal" panose="02000506000000020004" pitchFamily="2" charset="-34"/>
            </a:endParaRPr>
          </a:p>
          <a:p>
            <a:r>
              <a:rPr lang="th-TH" sz="3000" b="1" dirty="0">
                <a:solidFill>
                  <a:schemeClr val="accent1">
                    <a:lumMod val="50000"/>
                  </a:schemeClr>
                </a:solidFill>
                <a:latin typeface="TH Kodchasal" panose="02000506000000020004" pitchFamily="2" charset="-34"/>
                <a:cs typeface="TH Kodchasal" panose="02000506000000020004" pitchFamily="2" charset="-34"/>
              </a:rPr>
              <a:t> มหาวิทยาลัยพะเยา</a:t>
            </a:r>
          </a:p>
          <a:p>
            <a:endParaRPr lang="th-TH" sz="3200" b="1" dirty="0">
              <a:solidFill>
                <a:schemeClr val="accent1">
                  <a:lumMod val="50000"/>
                </a:schemeClr>
              </a:solidFill>
              <a:latin typeface="TH Kodchasal" panose="02000506000000020004" pitchFamily="2" charset="-34"/>
              <a:ea typeface="BatangChe" panose="02030609000101010101" pitchFamily="49" charset="-127"/>
              <a:cs typeface="TH Kodchasal" panose="02000506000000020004" pitchFamily="2" charset="-34"/>
            </a:endParaRPr>
          </a:p>
          <a:p>
            <a:endParaRPr lang="th-TH" sz="3200" b="1" dirty="0">
              <a:solidFill>
                <a:schemeClr val="accent1">
                  <a:lumMod val="50000"/>
                </a:schemeClr>
              </a:solidFill>
              <a:latin typeface="TH Kodchasal" panose="02000506000000020004" pitchFamily="2" charset="-34"/>
              <a:ea typeface="BatangChe" panose="02030609000101010101" pitchFamily="49" charset="-127"/>
              <a:cs typeface="TH Kodchasal" panose="02000506000000020004" pitchFamily="2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7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Cloud </a:t>
            </a:r>
            <a:r>
              <a:rPr lang="en-US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manufacturing</a:t>
            </a:r>
            <a:endParaRPr lang="en-US" sz="6600" b="1" dirty="0">
              <a:latin typeface="TH Kodchasal" panose="02000506000000020004" pitchFamily="2" charset="-34"/>
              <a:cs typeface="TH Kodchasal" panose="02000506000000020004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1" y="4055556"/>
            <a:ext cx="1584838" cy="2114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1" y="4055556"/>
            <a:ext cx="1649262" cy="22000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tangle: Rounded Corners 9"/>
          <p:cNvSpPr/>
          <p:nvPr/>
        </p:nvSpPr>
        <p:spPr>
          <a:xfrm>
            <a:off x="470702" y="3451533"/>
            <a:ext cx="1766454" cy="397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เพชรบูรณ์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9476509" y="3451533"/>
            <a:ext cx="1766454" cy="397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พิจิตร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96" y="2940590"/>
            <a:ext cx="746404" cy="5919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96" y="2940590"/>
            <a:ext cx="746404" cy="591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29" y="1795046"/>
            <a:ext cx="3374280" cy="12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8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Cloud Manufacturing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1" y="4055556"/>
            <a:ext cx="1584838" cy="2114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1" y="4055556"/>
            <a:ext cx="1649262" cy="22000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tangle: Rounded Corners 9"/>
          <p:cNvSpPr/>
          <p:nvPr/>
        </p:nvSpPr>
        <p:spPr>
          <a:xfrm>
            <a:off x="470702" y="3451533"/>
            <a:ext cx="1766454" cy="397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เพชรบูรณ์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9476509" y="3451533"/>
            <a:ext cx="1766454" cy="397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พิจิตร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96" y="2940590"/>
            <a:ext cx="746404" cy="591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56" y="4055556"/>
            <a:ext cx="746404" cy="591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897" y="4157940"/>
            <a:ext cx="11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complete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29" y="1795046"/>
            <a:ext cx="3374280" cy="12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0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Cloud Manufacturing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1" y="4055556"/>
            <a:ext cx="1584838" cy="2114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1" y="4055556"/>
            <a:ext cx="1649262" cy="22000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tangle: Rounded Corners 9"/>
          <p:cNvSpPr/>
          <p:nvPr/>
        </p:nvSpPr>
        <p:spPr>
          <a:xfrm>
            <a:off x="470702" y="3451533"/>
            <a:ext cx="1766454" cy="397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เพชรบูรณ์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9476509" y="3451533"/>
            <a:ext cx="1766454" cy="397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พิจิตร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96" y="2940590"/>
            <a:ext cx="746404" cy="591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96" y="2940590"/>
            <a:ext cx="746404" cy="591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29" y="1795046"/>
            <a:ext cx="3374280" cy="12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Cloud Manufacturing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1" y="4055556"/>
            <a:ext cx="1584838" cy="2114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1" y="4055556"/>
            <a:ext cx="1649262" cy="22000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tangle: Rounded Corners 9"/>
          <p:cNvSpPr/>
          <p:nvPr/>
        </p:nvSpPr>
        <p:spPr>
          <a:xfrm>
            <a:off x="470702" y="3451533"/>
            <a:ext cx="1766454" cy="397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เพชรบูรณ์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9476509" y="3451533"/>
            <a:ext cx="1766454" cy="397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พิจิตร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96" y="2940590"/>
            <a:ext cx="746404" cy="591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05" y="4520672"/>
            <a:ext cx="746404" cy="591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18278" y="4631966"/>
            <a:ext cx="11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complete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29" y="1795046"/>
            <a:ext cx="3374280" cy="12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9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Cloud Manufacturing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1" y="4055556"/>
            <a:ext cx="1584838" cy="2114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1" y="4055556"/>
            <a:ext cx="1649262" cy="22000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tangle: Rounded Corners 9"/>
          <p:cNvSpPr/>
          <p:nvPr/>
        </p:nvSpPr>
        <p:spPr>
          <a:xfrm>
            <a:off x="470702" y="3451533"/>
            <a:ext cx="1766454" cy="397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เพชรบูรณ์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9476509" y="3451533"/>
            <a:ext cx="1766454" cy="397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พิจิตร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96" y="2940590"/>
            <a:ext cx="746404" cy="591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96" y="2940590"/>
            <a:ext cx="746404" cy="591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29" y="1795046"/>
            <a:ext cx="3374280" cy="12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th-TH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สรุป</a:t>
            </a:r>
            <a:endParaRPr lang="en-US" sz="6600" b="1" dirty="0">
              <a:latin typeface="TH Kodchasal" panose="02000506000000020004" pitchFamily="2" charset="-34"/>
              <a:cs typeface="TH Kodchasal" panose="02000506000000020004" pitchFamily="2" charset="-34"/>
            </a:endParaRPr>
          </a:p>
        </p:txBody>
      </p:sp>
      <p:sp>
        <p:nvSpPr>
          <p:cNvPr id="3" name="Arrow: Right 2"/>
          <p:cNvSpPr/>
          <p:nvPr/>
        </p:nvSpPr>
        <p:spPr>
          <a:xfrm rot="19800000">
            <a:off x="7083948" y="3461487"/>
            <a:ext cx="1173720" cy="50006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 rot="12600000">
            <a:off x="3367657" y="3443944"/>
            <a:ext cx="1243895" cy="50006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8304059" y="2424382"/>
            <a:ext cx="2787926" cy="10583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  <a:latin typeface="TH Fah kwang" panose="02000506000000020004" pitchFamily="2" charset="-34"/>
                <a:cs typeface="TH Fah kwang" panose="02000506000000020004" pitchFamily="2" charset="-34"/>
              </a:rPr>
              <a:t>มีประโยชน์ในการเชื่อมต่อ</a:t>
            </a:r>
            <a:endParaRPr lang="en-US" sz="3200" b="1" dirty="0">
              <a:solidFill>
                <a:schemeClr val="tx1"/>
              </a:solidFill>
              <a:latin typeface="TH Fah kwang" panose="02000506000000020004" pitchFamily="2" charset="-34"/>
              <a:cs typeface="TH Fah kwang" panose="02000506000000020004" pitchFamily="2" charset="-34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471355" y="2372267"/>
            <a:ext cx="2787926" cy="10583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  <a:latin typeface="TH Fah kwang" panose="02000506000000020004" pitchFamily="2" charset="-34"/>
                <a:cs typeface="TH Fah kwang" panose="02000506000000020004" pitchFamily="2" charset="-34"/>
              </a:rPr>
              <a:t>มีประโยชน์ในการเก็บข้อมูล</a:t>
            </a:r>
            <a:endParaRPr lang="en-US" sz="3200" b="1" dirty="0">
              <a:solidFill>
                <a:schemeClr val="tx1"/>
              </a:solidFill>
              <a:latin typeface="TH Fah kwang" panose="02000506000000020004" pitchFamily="2" charset="-34"/>
              <a:cs typeface="TH Fah kwang" panose="02000506000000020004" pitchFamily="2" charset="-34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676764" y="5011375"/>
            <a:ext cx="2787926" cy="10583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  <a:latin typeface="TH Fah kwang" panose="02000506000000020004" pitchFamily="2" charset="-34"/>
                <a:cs typeface="TH Fah kwang" panose="02000506000000020004" pitchFamily="2" charset="-34"/>
              </a:rPr>
              <a:t>แก้ปัญหาคอขวด</a:t>
            </a:r>
            <a:endParaRPr lang="en-US" sz="3200" b="1" dirty="0">
              <a:solidFill>
                <a:schemeClr val="tx1"/>
              </a:solidFill>
              <a:latin typeface="TH Fah kwang" panose="02000506000000020004" pitchFamily="2" charset="-34"/>
              <a:cs typeface="TH Fah kwang" panose="02000506000000020004" pitchFamily="2" charset="-34"/>
            </a:endParaRPr>
          </a:p>
        </p:txBody>
      </p:sp>
      <p:sp>
        <p:nvSpPr>
          <p:cNvPr id="15" name="Arrow: Right 14"/>
          <p:cNvSpPr/>
          <p:nvPr/>
        </p:nvSpPr>
        <p:spPr>
          <a:xfrm rot="8966338">
            <a:off x="3465431" y="5186100"/>
            <a:ext cx="1158830" cy="50006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64" y="3650898"/>
            <a:ext cx="1764009" cy="1764009"/>
          </a:xfrm>
        </p:spPr>
      </p:pic>
    </p:spTree>
    <p:extLst>
      <p:ext uri="{BB962C8B-B14F-4D97-AF65-F5344CB8AC3E}">
        <p14:creationId xmlns:p14="http://schemas.microsoft.com/office/powerpoint/2010/main" val="249049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775" y="2451100"/>
            <a:ext cx="6902450" cy="1628775"/>
          </a:xfrm>
        </p:spPr>
        <p:txBody>
          <a:bodyPr>
            <a:normAutofit/>
          </a:bodyPr>
          <a:lstStyle/>
          <a:p>
            <a:r>
              <a:rPr lang="th-TH" sz="9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จบการนำเสนอ</a:t>
            </a:r>
            <a:endParaRPr lang="en-US" sz="9600" b="1" dirty="0">
              <a:latin typeface="TH Kodchasal" panose="02000506000000020004" pitchFamily="2" charset="-34"/>
              <a:cs typeface="TH Kodchasal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189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1155"/>
            <a:ext cx="10515600" cy="4351338"/>
          </a:xfrm>
        </p:spPr>
        <p:txBody>
          <a:bodyPr/>
          <a:lstStyle/>
          <a:p>
            <a:r>
              <a:rPr lang="th-TH" sz="54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ที่มาและความสำคัญ</a:t>
            </a:r>
          </a:p>
          <a:p>
            <a:r>
              <a:rPr lang="th-TH" sz="54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ระบบ </a:t>
            </a:r>
            <a:r>
              <a:rPr lang="en-US" sz="54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IOT</a:t>
            </a:r>
          </a:p>
          <a:p>
            <a:r>
              <a:rPr lang="en-US" sz="54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Cloud Computing</a:t>
            </a:r>
          </a:p>
          <a:p>
            <a:r>
              <a:rPr lang="en-US" sz="54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Cloud Manufacturing</a:t>
            </a:r>
            <a:endParaRPr lang="th-TH" sz="5400" b="1" dirty="0">
              <a:latin typeface="TH Kodchasal" panose="02000506000000020004" pitchFamily="2" charset="-34"/>
              <a:cs typeface="TH Kodchasal" panose="02000506000000020004" pitchFamily="2" charset="-34"/>
            </a:endParaRPr>
          </a:p>
          <a:p>
            <a:r>
              <a:rPr lang="th-TH" sz="54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สรุป</a:t>
            </a:r>
            <a:endParaRPr lang="en-US" sz="5400" b="1" dirty="0">
              <a:latin typeface="TH Kodchasal" panose="02000506000000020004" pitchFamily="2" charset="-34"/>
              <a:cs typeface="TH Kodchasal" panose="02000506000000020004" pitchFamily="2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57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th-TH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ที่มาและความสำคัญ</a:t>
            </a:r>
            <a:endParaRPr lang="en-US" sz="6600" b="1" dirty="0">
              <a:latin typeface="TH Kodchasal" panose="02000506000000020004" pitchFamily="2" charset="-34"/>
              <a:cs typeface="TH Kodchasal" panose="02000506000000020004" pitchFamily="2" charset="-34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34" y="1825625"/>
            <a:ext cx="4929031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428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th-TH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ที่มาและความสำคัญ</a:t>
            </a:r>
            <a:endParaRPr lang="en-US" sz="6600" b="1" dirty="0">
              <a:latin typeface="TH Kodchasal" panose="02000506000000020004" pitchFamily="2" charset="-34"/>
              <a:cs typeface="TH Kodchasal" panose="02000506000000020004" pitchFamily="2" charset="-34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41" y="3339372"/>
            <a:ext cx="1136426" cy="1003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5" name="Group 24"/>
          <p:cNvGrpSpPr/>
          <p:nvPr/>
        </p:nvGrpSpPr>
        <p:grpSpPr>
          <a:xfrm>
            <a:off x="6461593" y="1997567"/>
            <a:ext cx="3714373" cy="1680754"/>
            <a:chOff x="6461593" y="1997567"/>
            <a:chExt cx="3714373" cy="168075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834" y="1997567"/>
              <a:ext cx="2521132" cy="168075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" name="Arrow: Right 19"/>
            <p:cNvSpPr/>
            <p:nvPr/>
          </p:nvSpPr>
          <p:spPr>
            <a:xfrm rot="19948427">
              <a:off x="6461593" y="2975732"/>
              <a:ext cx="636326" cy="32199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49150" y="4352307"/>
            <a:ext cx="2053095" cy="1595608"/>
            <a:chOff x="2349150" y="4352307"/>
            <a:chExt cx="2053095" cy="159560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150" y="4783658"/>
              <a:ext cx="1172529" cy="1164257"/>
            </a:xfrm>
            <a:prstGeom prst="rect">
              <a:avLst/>
            </a:prstGeom>
          </p:spPr>
        </p:pic>
        <p:sp>
          <p:nvSpPr>
            <p:cNvPr id="21" name="Arrow: Right 20"/>
            <p:cNvSpPr/>
            <p:nvPr/>
          </p:nvSpPr>
          <p:spPr>
            <a:xfrm rot="8516996">
              <a:off x="3765919" y="4352307"/>
              <a:ext cx="636326" cy="32199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83656" y="4513302"/>
            <a:ext cx="3727357" cy="1704971"/>
            <a:chOff x="6483656" y="4513302"/>
            <a:chExt cx="3727357" cy="170497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834" y="4513302"/>
              <a:ext cx="2556179" cy="170497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2" name="Arrow: Right 21"/>
            <p:cNvSpPr/>
            <p:nvPr/>
          </p:nvSpPr>
          <p:spPr>
            <a:xfrm rot="2655506">
              <a:off x="6483656" y="4518961"/>
              <a:ext cx="636326" cy="32199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98299" y="4465495"/>
            <a:ext cx="1601752" cy="1926738"/>
            <a:chOff x="4698299" y="4465495"/>
            <a:chExt cx="1601752" cy="192673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299" y="5326340"/>
              <a:ext cx="1601752" cy="1065893"/>
            </a:xfrm>
            <a:prstGeom prst="rect">
              <a:avLst/>
            </a:prstGeom>
          </p:spPr>
        </p:pic>
        <p:sp>
          <p:nvSpPr>
            <p:cNvPr id="23" name="Arrow: Right 22"/>
            <p:cNvSpPr/>
            <p:nvPr/>
          </p:nvSpPr>
          <p:spPr>
            <a:xfrm rot="5400000">
              <a:off x="5181012" y="4622663"/>
              <a:ext cx="636326" cy="32199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22400" y="1825625"/>
            <a:ext cx="3169430" cy="1853500"/>
            <a:chOff x="1422400" y="1825625"/>
            <a:chExt cx="3169430" cy="18535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400" y="1825625"/>
              <a:ext cx="1853500" cy="18535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4" name="Arrow: Right 23"/>
            <p:cNvSpPr/>
            <p:nvPr/>
          </p:nvSpPr>
          <p:spPr>
            <a:xfrm rot="13348292">
              <a:off x="3955504" y="2902145"/>
              <a:ext cx="636326" cy="32199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988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th-TH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ระบบ </a:t>
            </a:r>
            <a:r>
              <a:rPr lang="en-US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IOT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700" y="3710736"/>
            <a:ext cx="1262154" cy="126215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97" y="3036031"/>
            <a:ext cx="1089160" cy="108916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07818" y="1884152"/>
            <a:ext cx="3410857" cy="1826584"/>
            <a:chOff x="207818" y="1884152"/>
            <a:chExt cx="3410857" cy="1826584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207818" y="1884152"/>
              <a:ext cx="3410857" cy="182658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515" y="2111996"/>
              <a:ext cx="1089160" cy="108916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68" y="2217662"/>
              <a:ext cx="2163104" cy="121133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0" name="Group 29"/>
          <p:cNvGrpSpPr/>
          <p:nvPr/>
        </p:nvGrpSpPr>
        <p:grpSpPr>
          <a:xfrm>
            <a:off x="299947" y="4638929"/>
            <a:ext cx="3556601" cy="1826584"/>
            <a:chOff x="299947" y="4638929"/>
            <a:chExt cx="3556601" cy="1826584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299947" y="4638929"/>
              <a:ext cx="3410857" cy="182658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388" y="4967295"/>
              <a:ext cx="1089160" cy="108916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709" y="4821244"/>
              <a:ext cx="2279679" cy="15228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9" name="Group 28"/>
          <p:cNvGrpSpPr/>
          <p:nvPr/>
        </p:nvGrpSpPr>
        <p:grpSpPr>
          <a:xfrm>
            <a:off x="8019919" y="4669364"/>
            <a:ext cx="3548216" cy="1826584"/>
            <a:chOff x="8019919" y="4669364"/>
            <a:chExt cx="3548216" cy="1826584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8157278" y="4669364"/>
              <a:ext cx="3410857" cy="182658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9919" y="4759052"/>
              <a:ext cx="1089160" cy="108916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522" y="4937585"/>
              <a:ext cx="2365818" cy="140648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3" name="Group 32"/>
          <p:cNvGrpSpPr/>
          <p:nvPr/>
        </p:nvGrpSpPr>
        <p:grpSpPr>
          <a:xfrm>
            <a:off x="8108362" y="2209322"/>
            <a:ext cx="3454978" cy="1826584"/>
            <a:chOff x="8108362" y="2209322"/>
            <a:chExt cx="3454978" cy="1826584"/>
          </a:xfrm>
        </p:grpSpPr>
        <p:sp>
          <p:nvSpPr>
            <p:cNvPr id="21" name="Rectangle: Rounded Corners 20"/>
            <p:cNvSpPr/>
            <p:nvPr/>
          </p:nvSpPr>
          <p:spPr>
            <a:xfrm>
              <a:off x="8152483" y="2209322"/>
              <a:ext cx="3410857" cy="182658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08362" y="2223600"/>
              <a:ext cx="3359738" cy="1704500"/>
              <a:chOff x="8108362" y="2223600"/>
              <a:chExt cx="3359738" cy="170450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8362" y="2223600"/>
                <a:ext cx="1089160" cy="108916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7522" y="2656576"/>
                <a:ext cx="2270578" cy="1271524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</p:grpSp>
      <p:grpSp>
        <p:nvGrpSpPr>
          <p:cNvPr id="32" name="Group 31"/>
          <p:cNvGrpSpPr/>
          <p:nvPr/>
        </p:nvGrpSpPr>
        <p:grpSpPr>
          <a:xfrm>
            <a:off x="4002092" y="3289251"/>
            <a:ext cx="3737343" cy="1770950"/>
            <a:chOff x="4002092" y="3289251"/>
            <a:chExt cx="3737343" cy="1770950"/>
          </a:xfrm>
        </p:grpSpPr>
        <p:sp>
          <p:nvSpPr>
            <p:cNvPr id="24" name="Arrow: Right 23"/>
            <p:cNvSpPr/>
            <p:nvPr/>
          </p:nvSpPr>
          <p:spPr>
            <a:xfrm rot="1969712">
              <a:off x="4002092" y="3289251"/>
              <a:ext cx="706582" cy="31172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/>
            <p:cNvSpPr/>
            <p:nvPr/>
          </p:nvSpPr>
          <p:spPr>
            <a:xfrm rot="19837243">
              <a:off x="4013437" y="4665380"/>
              <a:ext cx="706582" cy="31172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/>
            <p:cNvSpPr/>
            <p:nvPr/>
          </p:nvSpPr>
          <p:spPr>
            <a:xfrm rot="8844445">
              <a:off x="6965595" y="3463461"/>
              <a:ext cx="706582" cy="31172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Arrow: Right 26"/>
            <p:cNvSpPr/>
            <p:nvPr/>
          </p:nvSpPr>
          <p:spPr>
            <a:xfrm rot="13016570">
              <a:off x="7032853" y="4748473"/>
              <a:ext cx="706582" cy="31172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: Rounded Corners 33"/>
          <p:cNvSpPr/>
          <p:nvPr/>
        </p:nvSpPr>
        <p:spPr>
          <a:xfrm>
            <a:off x="4783641" y="5535206"/>
            <a:ext cx="1870325" cy="3802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PRICE 999,900 $</a:t>
            </a:r>
          </a:p>
        </p:txBody>
      </p:sp>
      <p:sp>
        <p:nvSpPr>
          <p:cNvPr id="35" name="Multiplication Sign 34"/>
          <p:cNvSpPr/>
          <p:nvPr/>
        </p:nvSpPr>
        <p:spPr>
          <a:xfrm>
            <a:off x="4888407" y="5000354"/>
            <a:ext cx="1589531" cy="14955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/>
          <p:cNvSpPr/>
          <p:nvPr/>
        </p:nvSpPr>
        <p:spPr>
          <a:xfrm rot="18643506">
            <a:off x="7008102" y="4613391"/>
            <a:ext cx="854425" cy="64838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7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Cloud Computing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56" y="1464031"/>
            <a:ext cx="4568444" cy="4568444"/>
          </a:xfrm>
        </p:spPr>
      </p:pic>
    </p:spTree>
    <p:extLst>
      <p:ext uri="{BB962C8B-B14F-4D97-AF65-F5344CB8AC3E}">
        <p14:creationId xmlns:p14="http://schemas.microsoft.com/office/powerpoint/2010/main" val="294824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Cloud Computing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49" y="3392360"/>
            <a:ext cx="1666986" cy="1666986"/>
          </a:xfrm>
        </p:spPr>
      </p:pic>
      <p:sp>
        <p:nvSpPr>
          <p:cNvPr id="6" name="Left-Right Arrow 30"/>
          <p:cNvSpPr/>
          <p:nvPr/>
        </p:nvSpPr>
        <p:spPr>
          <a:xfrm>
            <a:off x="2581433" y="4239492"/>
            <a:ext cx="1855485" cy="2905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996204" y="1925353"/>
            <a:ext cx="1639940" cy="1882347"/>
            <a:chOff x="8996204" y="1925353"/>
            <a:chExt cx="1639940" cy="188234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2839" y="1925353"/>
              <a:ext cx="1493305" cy="14933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996204" y="3284480"/>
              <a:ext cx="1611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Database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50888" y="4384785"/>
            <a:ext cx="2695746" cy="1844667"/>
            <a:chOff x="8350888" y="4384785"/>
            <a:chExt cx="2695746" cy="184466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746" y="4384785"/>
              <a:ext cx="1426030" cy="126758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350888" y="5706232"/>
              <a:ext cx="2695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Web Application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07023" y="3771970"/>
            <a:ext cx="1521697" cy="1664493"/>
            <a:chOff x="807023" y="3771970"/>
            <a:chExt cx="1521697" cy="16644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023" y="3771970"/>
              <a:ext cx="1521697" cy="114127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43452" y="4913243"/>
              <a:ext cx="1448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esp8266</a:t>
              </a:r>
            </a:p>
          </p:txBody>
        </p:sp>
      </p:grpSp>
      <p:sp>
        <p:nvSpPr>
          <p:cNvPr id="18" name="Left-Right Arrow 30"/>
          <p:cNvSpPr/>
          <p:nvPr/>
        </p:nvSpPr>
        <p:spPr>
          <a:xfrm rot="19969159">
            <a:off x="6769528" y="3428049"/>
            <a:ext cx="1855485" cy="2905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30"/>
          <p:cNvSpPr/>
          <p:nvPr/>
        </p:nvSpPr>
        <p:spPr>
          <a:xfrm rot="1641551">
            <a:off x="6804745" y="4794893"/>
            <a:ext cx="1855485" cy="2905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Cloud Manufacturing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727" y="2148310"/>
            <a:ext cx="5667375" cy="3762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95" y="2133378"/>
            <a:ext cx="3792238" cy="3792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4" y="2886497"/>
            <a:ext cx="2667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70" y="3190010"/>
            <a:ext cx="1619800" cy="1608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364" y="3190010"/>
            <a:ext cx="3374280" cy="12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92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2400" y="858837"/>
            <a:ext cx="10045700" cy="966788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H Kodchasal" panose="02000506000000020004" pitchFamily="2" charset="-34"/>
                <a:cs typeface="TH Kodchasal" panose="02000506000000020004" pitchFamily="2" charset="-34"/>
              </a:rPr>
              <a:t>Cloud Manufacturing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1" y="4055556"/>
            <a:ext cx="1584838" cy="2114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1" y="4055556"/>
            <a:ext cx="1649262" cy="22000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tangle: Rounded Corners 9"/>
          <p:cNvSpPr/>
          <p:nvPr/>
        </p:nvSpPr>
        <p:spPr>
          <a:xfrm>
            <a:off x="470702" y="3451533"/>
            <a:ext cx="1766454" cy="397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เพชรบูรณ์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9476509" y="3451533"/>
            <a:ext cx="1766454" cy="397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พิจิตร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507" y="4613564"/>
            <a:ext cx="1816924" cy="144087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651760" y="5112592"/>
            <a:ext cx="6209266" cy="495153"/>
            <a:chOff x="2651760" y="5112592"/>
            <a:chExt cx="6209266" cy="495153"/>
          </a:xfrm>
        </p:grpSpPr>
        <p:sp>
          <p:nvSpPr>
            <p:cNvPr id="14" name="Arrow: Right 13"/>
            <p:cNvSpPr/>
            <p:nvPr/>
          </p:nvSpPr>
          <p:spPr>
            <a:xfrm>
              <a:off x="2651760" y="5112592"/>
              <a:ext cx="1547920" cy="4521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/>
            <p:cNvSpPr/>
            <p:nvPr/>
          </p:nvSpPr>
          <p:spPr>
            <a:xfrm rot="10800000">
              <a:off x="7313106" y="5155560"/>
              <a:ext cx="1547920" cy="4521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29" y="1795046"/>
            <a:ext cx="3374280" cy="12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94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118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BatangChe</vt:lpstr>
      <vt:lpstr>Calibri</vt:lpstr>
      <vt:lpstr>Calibri Light</vt:lpstr>
      <vt:lpstr>Cordia New</vt:lpstr>
      <vt:lpstr>TH Fah kwang</vt:lpstr>
      <vt:lpstr>TH Kodchasal</vt:lpstr>
      <vt:lpstr>Office Theme</vt:lpstr>
      <vt:lpstr>ระบบบริการคลาวด์คอมพิวติ้งและอินเทอร์เน็ตของสรรพสิ่ง</vt:lpstr>
      <vt:lpstr>Outline</vt:lpstr>
      <vt:lpstr>ที่มาและความสำคัญ</vt:lpstr>
      <vt:lpstr>ที่มาและความสำคัญ</vt:lpstr>
      <vt:lpstr>ระบบ IOT</vt:lpstr>
      <vt:lpstr>Cloud Computing</vt:lpstr>
      <vt:lpstr>Cloud Computing</vt:lpstr>
      <vt:lpstr>Cloud Manufacturing</vt:lpstr>
      <vt:lpstr>Cloud Manufacturing</vt:lpstr>
      <vt:lpstr>Cloud manufacturing</vt:lpstr>
      <vt:lpstr>Cloud Manufacturing</vt:lpstr>
      <vt:lpstr>Cloud Manufacturing</vt:lpstr>
      <vt:lpstr>Cloud Manufacturing</vt:lpstr>
      <vt:lpstr>Cloud Manufacturing</vt:lpstr>
      <vt:lpstr>สรุป</vt:lpstr>
      <vt:lpstr>จบการนำเสนอ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Tadaomin</dc:creator>
  <cp:lastModifiedBy>Tadaomin</cp:lastModifiedBy>
  <cp:revision>30</cp:revision>
  <dcterms:created xsi:type="dcterms:W3CDTF">2016-12-18T13:28:15Z</dcterms:created>
  <dcterms:modified xsi:type="dcterms:W3CDTF">2016-12-19T04:26:12Z</dcterms:modified>
</cp:coreProperties>
</file>