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478" r:id="rId3"/>
    <p:sldId id="479" r:id="rId4"/>
    <p:sldId id="491" r:id="rId5"/>
    <p:sldId id="481" r:id="rId6"/>
    <p:sldId id="487" r:id="rId7"/>
    <p:sldId id="492" r:id="rId8"/>
    <p:sldId id="483" r:id="rId9"/>
    <p:sldId id="506" r:id="rId10"/>
    <p:sldId id="496" r:id="rId11"/>
    <p:sldId id="507" r:id="rId12"/>
    <p:sldId id="482" r:id="rId13"/>
    <p:sldId id="498" r:id="rId14"/>
    <p:sldId id="50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E7F"/>
    <a:srgbClr val="325B7F"/>
    <a:srgbClr val="335C80"/>
    <a:srgbClr val="3B5F80"/>
    <a:srgbClr val="385D7F"/>
    <a:srgbClr val="235480"/>
    <a:srgbClr val="FFFFFF"/>
    <a:srgbClr val="255580"/>
    <a:srgbClr val="0E4A80"/>
    <a:srgbClr val="BD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5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7106C-D5AE-420C-BEF8-088D4D6B8388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91C1-445D-4244-8928-569776DA9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391C1-445D-4244-8928-569776DA91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391C1-445D-4244-8928-569776DA91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24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3391C1-445D-4244-8928-569776DA912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849147" y="6382534"/>
            <a:ext cx="1093711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fld id="{2EEF1883-7A0E-4F66-9932-E581691AD397}" type="slidenum"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DDC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矩形: 圆角 4"/>
          <p:cNvSpPr/>
          <p:nvPr userDrawn="1"/>
        </p:nvSpPr>
        <p:spPr>
          <a:xfrm>
            <a:off x="163286" y="179614"/>
            <a:ext cx="11846379" cy="6474279"/>
          </a:xfrm>
          <a:prstGeom prst="roundRect">
            <a:avLst>
              <a:gd name="adj" fmla="val 4292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90204"/>
              <a:ea typeface="微软雅黑"/>
              <a:cs typeface="+mn-cs"/>
            </a:endParaRPr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成果应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 advTm="0">
    <p:wipe/>
  </p:transition>
  <p:hf hd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3765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9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3765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notesSlide" Target="../notesSlides/notesSlide14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469555"/>
            <a:ext cx="11827994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>
                <a:solidFill>
                  <a:srgbClr val="3B5F80"/>
                </a:solidFill>
              </a:rPr>
              <a:t>综合项目</a:t>
            </a: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80021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曹知寒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615650" y="5076404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苟栩宁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电子科技大学机电学院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25B7F"/>
                </a:solidFill>
                <a:effectLst/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4565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625171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30000"/>
              </a:lnSpc>
            </a:pP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利用温度传感器进行模数转换直接得到温度的数字信号。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测温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原理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测温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功能的实现</a:t>
              </a: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547795" y="2860350"/>
            <a:ext cx="3777245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将温度传感器得到的温度的数字信号直接通过</a:t>
            </a:r>
            <a:r>
              <a:rPr lang="en-US" altLang="zh-CN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P1.0</a:t>
            </a:r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口传进单片机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78372" y="4475574"/>
            <a:ext cx="3925005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进行数据处理得到整数和小数部分并存在不同的单元中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90290" y="2875228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anose="020B0503020204020204" pitchFamily="34" charset="-122"/>
                  <a:cs typeface="Times New Roman" panose="0202050305040509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93971" y="4337076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anose="020B0503020204020204" pitchFamily="34" charset="-122"/>
                  <a:cs typeface="Times New Roman" panose="0202050305040509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sp>
        <p:nvSpPr>
          <p:cNvPr id="47" name="TextBox 49"/>
          <p:cNvSpPr txBox="1"/>
          <p:nvPr/>
        </p:nvSpPr>
        <p:spPr>
          <a:xfrm flipH="1">
            <a:off x="7064563" y="4337076"/>
            <a:ext cx="223784" cy="58477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 dirty="0">
              <a:ln w="18415" cmpd="sng">
                <a:noFill/>
                <a:prstDash val="solid"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25B7F"/>
                </a:solidFill>
                <a:effectLst/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4565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34471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通过改变占空比来改变电机速度</a:t>
            </a: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LCD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显示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原理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LCD</a:t>
              </a:r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显示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功能的实现</a:t>
              </a: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547795" y="2860350"/>
            <a:ext cx="3777245" cy="8002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通过外部中断（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INT0,INT1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）进入调速模块。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对应加速模块，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对应减速模块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74691" y="3727423"/>
            <a:ext cx="3925005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用定时器固定一个脉冲循环的时间（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1000us*100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47650" y="4337076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在该时间一定的情况下，改变其内的通电时间（高电平时间）从而改变通电时间相对于总时间所占的比例（即占空比）</a:t>
            </a: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90290" y="2875228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anose="020B0503020204020204" pitchFamily="34" charset="-122"/>
                  <a:cs typeface="Times New Roman" panose="0202050305040509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90290" y="3588925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anose="020B0503020204020204" pitchFamily="34" charset="-122"/>
                  <a:cs typeface="Times New Roman" panose="0202050305040509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03889" y="4337076"/>
            <a:ext cx="545132" cy="584775"/>
            <a:chOff x="6107201" y="4275137"/>
            <a:chExt cx="1566174" cy="1680069"/>
          </a:xfrm>
        </p:grpSpPr>
        <p:sp>
          <p:nvSpPr>
            <p:cNvPr id="46" name="椭圆 45"/>
            <p:cNvSpPr/>
            <p:nvPr/>
          </p:nvSpPr>
          <p:spPr>
            <a:xfrm>
              <a:off x="6107201" y="4275137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Box 49"/>
            <p:cNvSpPr txBox="1"/>
            <p:nvPr/>
          </p:nvSpPr>
          <p:spPr>
            <a:xfrm flipH="1">
              <a:off x="6568820" y="427513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anose="020B0503020204020204" pitchFamily="34" charset="-122"/>
                  <a:cs typeface="Times New Roman" panose="02020503050405090304" pitchFamily="18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255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148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第四部分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工程规划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172310" y="1632729"/>
            <a:ext cx="3584652" cy="3592538"/>
            <a:chOff x="3437020" y="4201727"/>
            <a:chExt cx="863676" cy="865576"/>
          </a:xfrm>
        </p:grpSpPr>
        <p:sp>
          <p:nvSpPr>
            <p:cNvPr id="1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添加论文第四部分内容标题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451502" y="345889"/>
            <a:ext cx="467216" cy="468244"/>
            <a:chOff x="3437020" y="4201727"/>
            <a:chExt cx="863676" cy="865576"/>
          </a:xfrm>
        </p:grpSpPr>
        <p:sp>
          <p:nvSpPr>
            <p:cNvPr id="30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8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39" name="组合 38"/>
          <p:cNvGrpSpPr/>
          <p:nvPr/>
        </p:nvGrpSpPr>
        <p:grpSpPr>
          <a:xfrm>
            <a:off x="4457369" y="1719880"/>
            <a:ext cx="3280945" cy="3540917"/>
            <a:chOff x="3761090" y="2476501"/>
            <a:chExt cx="1787040" cy="1928640"/>
          </a:xfrm>
        </p:grpSpPr>
        <p:cxnSp>
          <p:nvCxnSpPr>
            <p:cNvPr id="40" name="直接连接符 39"/>
            <p:cNvCxnSpPr/>
            <p:nvPr/>
          </p:nvCxnSpPr>
          <p:spPr>
            <a:xfrm flipH="1">
              <a:off x="3905250" y="2633101"/>
              <a:ext cx="745807" cy="24924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4712971" y="3886200"/>
              <a:ext cx="598169" cy="28392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3985260" y="3596640"/>
              <a:ext cx="670560" cy="23622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4652011" y="2918460"/>
              <a:ext cx="666749" cy="291541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 flipH="1" flipV="1">
              <a:off x="4015740" y="3893820"/>
              <a:ext cx="579120" cy="25908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 flipV="1">
              <a:off x="4641585" y="35898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 flipV="1">
              <a:off x="4672065" y="2637302"/>
              <a:ext cx="707655" cy="250678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3970020" y="2903220"/>
              <a:ext cx="640080" cy="28956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9274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5400676" y="2917825"/>
              <a:ext cx="3174" cy="955675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4660901" y="2705100"/>
              <a:ext cx="0" cy="1473200"/>
            </a:xfrm>
            <a:prstGeom prst="line">
              <a:avLst/>
            </a:prstGeom>
            <a:ln w="635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/>
            <p:cNvSpPr>
              <a:spLocks noChangeAspect="1"/>
            </p:cNvSpPr>
            <p:nvPr/>
          </p:nvSpPr>
          <p:spPr>
            <a:xfrm>
              <a:off x="522413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>
              <a:off x="522413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3761090" y="37490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>
              <a:off x="3761090" y="2720341"/>
              <a:ext cx="324000" cy="324000"/>
            </a:xfrm>
            <a:prstGeom prst="ellipse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4494456" y="247650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>
              <a:off x="4494456" y="307086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494456" y="4091941"/>
              <a:ext cx="313200" cy="3132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70" name="TextBox 16"/>
          <p:cNvSpPr>
            <a:spLocks noChangeArrowheads="1"/>
          </p:cNvSpPr>
          <p:nvPr/>
        </p:nvSpPr>
        <p:spPr bwMode="auto">
          <a:xfrm>
            <a:off x="1599218" y="2245823"/>
            <a:ext cx="2810933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（已实现）多级（共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级）手动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自动调速模式</a:t>
            </a:r>
          </a:p>
        </p:txBody>
      </p:sp>
      <p:sp>
        <p:nvSpPr>
          <p:cNvPr id="71" name="TextBox 21"/>
          <p:cNvSpPr>
            <a:spLocks noChangeArrowheads="1"/>
          </p:cNvSpPr>
          <p:nvPr/>
        </p:nvSpPr>
        <p:spPr bwMode="auto">
          <a:xfrm>
            <a:off x="1599217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第一步</a:t>
            </a:r>
          </a:p>
        </p:txBody>
      </p:sp>
      <p:sp>
        <p:nvSpPr>
          <p:cNvPr id="72" name="TextBox 16"/>
          <p:cNvSpPr>
            <a:spLocks noChangeArrowheads="1"/>
          </p:cNvSpPr>
          <p:nvPr/>
        </p:nvSpPr>
        <p:spPr bwMode="auto">
          <a:xfrm>
            <a:off x="8193751" y="2245823"/>
            <a:ext cx="2810933" cy="41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（较困难）实现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显示当前速度档数功能</a:t>
            </a:r>
          </a:p>
        </p:txBody>
      </p:sp>
      <p:sp>
        <p:nvSpPr>
          <p:cNvPr id="73" name="TextBox 21"/>
          <p:cNvSpPr>
            <a:spLocks noChangeArrowheads="1"/>
          </p:cNvSpPr>
          <p:nvPr/>
        </p:nvSpPr>
        <p:spPr bwMode="auto">
          <a:xfrm>
            <a:off x="8193750" y="1841538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第二步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16"/>
          <p:cNvSpPr>
            <a:spLocks noChangeArrowheads="1"/>
          </p:cNvSpPr>
          <p:nvPr/>
        </p:nvSpPr>
        <p:spPr bwMode="auto">
          <a:xfrm>
            <a:off x="1599217" y="4800489"/>
            <a:ext cx="2810933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实现测温和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LCD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实时显示当前温度</a:t>
            </a:r>
          </a:p>
        </p:txBody>
      </p:sp>
      <p:sp>
        <p:nvSpPr>
          <p:cNvPr id="75" name="TextBox 21"/>
          <p:cNvSpPr>
            <a:spLocks noChangeArrowheads="1"/>
          </p:cNvSpPr>
          <p:nvPr/>
        </p:nvSpPr>
        <p:spPr bwMode="auto">
          <a:xfrm>
            <a:off x="1599216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第三步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TextBox 16"/>
          <p:cNvSpPr>
            <a:spLocks noChangeArrowheads="1"/>
          </p:cNvSpPr>
          <p:nvPr/>
        </p:nvSpPr>
        <p:spPr bwMode="auto">
          <a:xfrm>
            <a:off x="8193750" y="4800489"/>
            <a:ext cx="281093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（较简单）实现温度达到指定值时警示灯闪烁报警、蜂鸣器发出警报声</a:t>
            </a:r>
          </a:p>
        </p:txBody>
      </p:sp>
      <p:sp>
        <p:nvSpPr>
          <p:cNvPr id="77" name="TextBox 21"/>
          <p:cNvSpPr>
            <a:spLocks noChangeArrowheads="1"/>
          </p:cNvSpPr>
          <p:nvPr/>
        </p:nvSpPr>
        <p:spPr bwMode="auto">
          <a:xfrm>
            <a:off x="8193749" y="4396204"/>
            <a:ext cx="1441451" cy="243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0" grpId="0" bldLvl="0" autoUpdateAnimBg="0"/>
      <p:bldP spid="71" grpId="0" bldLvl="0" autoUpdateAnimBg="0"/>
      <p:bldP spid="72" grpId="0" bldLvl="0" autoUpdateAnimBg="0"/>
      <p:bldP spid="73" grpId="0" bldLvl="0" autoUpdateAnimBg="0"/>
      <p:bldP spid="74" grpId="0" bldLvl="0" autoUpdateAnimBg="0"/>
      <p:bldP spid="75" grpId="0" bldLvl="0" autoUpdateAnimBg="0"/>
      <p:bldP spid="76" grpId="0" bldLvl="0" autoUpdateAnimBg="0"/>
      <p:bldP spid="77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_文本框 24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1"/>
            </p:custDataLst>
          </p:nvPr>
        </p:nvSpPr>
        <p:spPr>
          <a:xfrm>
            <a:off x="182002" y="2469555"/>
            <a:ext cx="11827994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defRPr>
            </a:lvl1pPr>
          </a:lstStyle>
          <a:p>
            <a:r>
              <a:rPr lang="zh-CN" altLang="en-US" sz="7200" dirty="0">
                <a:solidFill>
                  <a:srgbClr val="3B5F80"/>
                </a:solidFill>
              </a:rPr>
              <a:t>综合项目</a:t>
            </a:r>
          </a:p>
        </p:txBody>
      </p:sp>
      <p:sp>
        <p:nvSpPr>
          <p:cNvPr id="8" name="PA_文本框 28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2"/>
            </p:custDataLst>
          </p:nvPr>
        </p:nvSpPr>
        <p:spPr>
          <a:xfrm>
            <a:off x="4203663" y="5083694"/>
            <a:ext cx="80021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/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曹知寒</a:t>
            </a:r>
          </a:p>
        </p:txBody>
      </p:sp>
      <p:sp>
        <p:nvSpPr>
          <p:cNvPr id="9" name="PA_文本框 29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<p:cNvSpPr txBox="1"/>
          <p:nvPr>
            <p:custDataLst>
              <p:tags r:id="rId3"/>
            </p:custDataLst>
          </p:nvPr>
        </p:nvSpPr>
        <p:spPr>
          <a:xfrm>
            <a:off x="6615650" y="5076404"/>
            <a:ext cx="2644459" cy="33718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苟栩宁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3816544" y="4305569"/>
            <a:ext cx="5250889" cy="382068"/>
            <a:chOff x="3548596" y="4873761"/>
            <a:chExt cx="5250889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4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5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4314713" y="4873761"/>
              <a:ext cx="3401042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pitchFamily="34" charset="-122"/>
                </a:rPr>
                <a:t>电子科技大学机电学院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869" y="842574"/>
            <a:ext cx="1622260" cy="16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79398"/>
      </p:ext>
    </p:extLst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164189" y="622441"/>
            <a:ext cx="1528413" cy="1528413"/>
            <a:chOff x="1602769" y="143838"/>
            <a:chExt cx="1331936" cy="1331936"/>
          </a:xfrm>
        </p:grpSpPr>
        <p:sp>
          <p:nvSpPr>
            <p:cNvPr id="4" name="椭圆 3"/>
            <p:cNvSpPr/>
            <p:nvPr/>
          </p:nvSpPr>
          <p:spPr>
            <a:xfrm>
              <a:off x="1602769" y="143838"/>
              <a:ext cx="1331936" cy="1331936"/>
            </a:xfrm>
            <a:prstGeom prst="ellipse">
              <a:avLst/>
            </a:prstGeom>
            <a:solidFill>
              <a:srgbClr val="255580"/>
            </a:solidFill>
            <a:ln w="165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6565"/>
              <a:endParaRPr lang="zh-CN" altLang="en-US" sz="1865" dirty="0">
                <a:solidFill>
                  <a:prstClr val="white"/>
                </a:solidFill>
                <a:latin typeface="Arial" panose="020B0604020202090204"/>
                <a:ea typeface="微软雅黑"/>
              </a:endParaRPr>
            </a:p>
          </p:txBody>
        </p:sp>
        <p:sp>
          <p:nvSpPr>
            <p:cNvPr id="5" name="TextBox 145"/>
            <p:cNvSpPr txBox="1"/>
            <p:nvPr/>
          </p:nvSpPr>
          <p:spPr>
            <a:xfrm>
              <a:off x="1679041" y="396413"/>
              <a:ext cx="1189310" cy="563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zh-CN" altLang="en-US" sz="36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  <p:sp>
          <p:nvSpPr>
            <p:cNvPr id="6" name="TextBox 146"/>
            <p:cNvSpPr txBox="1"/>
            <p:nvPr/>
          </p:nvSpPr>
          <p:spPr>
            <a:xfrm>
              <a:off x="1638153" y="937949"/>
              <a:ext cx="1263808" cy="277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6565"/>
              <a:r>
                <a:rPr lang="en-US" altLang="zh-CN" sz="1465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1465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Freeform 5"/>
          <p:cNvSpPr/>
          <p:nvPr/>
        </p:nvSpPr>
        <p:spPr bwMode="auto">
          <a:xfrm>
            <a:off x="3177" y="3017035"/>
            <a:ext cx="12188825" cy="1446568"/>
          </a:xfrm>
          <a:custGeom>
            <a:avLst/>
            <a:gdLst>
              <a:gd name="T0" fmla="*/ 0 w 2601"/>
              <a:gd name="T1" fmla="*/ 139 h 306"/>
              <a:gd name="T2" fmla="*/ 647 w 2601"/>
              <a:gd name="T3" fmla="*/ 304 h 306"/>
              <a:gd name="T4" fmla="*/ 1863 w 2601"/>
              <a:gd name="T5" fmla="*/ 11 h 306"/>
              <a:gd name="T6" fmla="*/ 2601 w 2601"/>
              <a:gd name="T7" fmla="*/ 259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1" h="306">
                <a:moveTo>
                  <a:pt x="0" y="139"/>
                </a:moveTo>
                <a:cubicBezTo>
                  <a:pt x="0" y="139"/>
                  <a:pt x="179" y="301"/>
                  <a:pt x="647" y="304"/>
                </a:cubicBezTo>
                <a:cubicBezTo>
                  <a:pt x="1090" y="306"/>
                  <a:pt x="1474" y="0"/>
                  <a:pt x="1863" y="11"/>
                </a:cubicBezTo>
                <a:cubicBezTo>
                  <a:pt x="2253" y="21"/>
                  <a:pt x="2601" y="259"/>
                  <a:pt x="2601" y="259"/>
                </a:cubicBezTo>
              </a:path>
            </a:pathLst>
          </a:custGeom>
          <a:noFill/>
          <a:ln w="22225" cap="flat">
            <a:solidFill>
              <a:srgbClr val="23548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defTabSz="456565"/>
            <a:endParaRPr lang="zh-CN" altLang="en-US" sz="1865">
              <a:solidFill>
                <a:prstClr val="black"/>
              </a:solidFill>
              <a:latin typeface="Arial" panose="020B0604020202090204"/>
              <a:ea typeface="微软雅黑"/>
            </a:endParaRPr>
          </a:p>
        </p:txBody>
      </p:sp>
      <p:sp>
        <p:nvSpPr>
          <p:cNvPr id="8" name="矩形 30"/>
          <p:cNvSpPr>
            <a:spLocks noChangeArrowheads="1"/>
          </p:cNvSpPr>
          <p:nvPr/>
        </p:nvSpPr>
        <p:spPr bwMode="auto">
          <a:xfrm>
            <a:off x="268941" y="4910231"/>
            <a:ext cx="2608730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产品设计理念和要求</a:t>
            </a:r>
          </a:p>
        </p:txBody>
      </p:sp>
      <p:sp>
        <p:nvSpPr>
          <p:cNvPr id="10" name="矩形 68"/>
          <p:cNvSpPr>
            <a:spLocks noChangeArrowheads="1"/>
          </p:cNvSpPr>
          <p:nvPr/>
        </p:nvSpPr>
        <p:spPr bwMode="auto">
          <a:xfrm>
            <a:off x="6950656" y="2037620"/>
            <a:ext cx="2092243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工程规划</a:t>
            </a:r>
          </a:p>
        </p:txBody>
      </p:sp>
      <p:sp>
        <p:nvSpPr>
          <p:cNvPr id="11" name="矩形 64"/>
          <p:cNvSpPr>
            <a:spLocks noChangeArrowheads="1"/>
          </p:cNvSpPr>
          <p:nvPr/>
        </p:nvSpPr>
        <p:spPr bwMode="auto">
          <a:xfrm>
            <a:off x="2463176" y="3153440"/>
            <a:ext cx="2645789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产品功能及性能指标</a:t>
            </a:r>
          </a:p>
        </p:txBody>
      </p:sp>
      <p:sp>
        <p:nvSpPr>
          <p:cNvPr id="12" name="矩形 66"/>
          <p:cNvSpPr>
            <a:spLocks noChangeArrowheads="1"/>
          </p:cNvSpPr>
          <p:nvPr/>
        </p:nvSpPr>
        <p:spPr bwMode="auto">
          <a:xfrm>
            <a:off x="4504554" y="4375958"/>
            <a:ext cx="2700245" cy="43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456565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88011" y="3675719"/>
            <a:ext cx="999564" cy="1001764"/>
            <a:chOff x="3437020" y="1033173"/>
            <a:chExt cx="863676" cy="865577"/>
          </a:xfrm>
        </p:grpSpPr>
        <p:sp>
          <p:nvSpPr>
            <p:cNvPr id="1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3240691" y="3843014"/>
            <a:ext cx="999564" cy="1001764"/>
            <a:chOff x="3437020" y="2074814"/>
            <a:chExt cx="863676" cy="865577"/>
          </a:xfrm>
        </p:grpSpPr>
        <p:sp>
          <p:nvSpPr>
            <p:cNvPr id="18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grpSp>
        <p:nvGrpSpPr>
          <p:cNvPr id="20" name="组合 19"/>
          <p:cNvGrpSpPr/>
          <p:nvPr/>
        </p:nvGrpSpPr>
        <p:grpSpPr>
          <a:xfrm>
            <a:off x="5316873" y="3137515"/>
            <a:ext cx="999564" cy="999925"/>
            <a:chOff x="3437020" y="3157655"/>
            <a:chExt cx="863676" cy="863988"/>
          </a:xfrm>
        </p:grpSpPr>
        <p:sp>
          <p:nvSpPr>
            <p:cNvPr id="21" name="椭圆 20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23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5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6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7529563" y="2650283"/>
            <a:ext cx="999564" cy="1001763"/>
            <a:chOff x="3437020" y="4201727"/>
            <a:chExt cx="863676" cy="865576"/>
          </a:xfrm>
        </p:grpSpPr>
        <p:sp>
          <p:nvSpPr>
            <p:cNvPr id="2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385D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3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32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第一部分</a:t>
            </a:r>
            <a:endParaRPr lang="en-US" altLang="zh-CN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产品设计理念和要求</a:t>
            </a:r>
          </a:p>
        </p:txBody>
      </p: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75" y="1554151"/>
            <a:ext cx="4306503" cy="4434902"/>
          </a:xfrm>
          <a:prstGeom prst="rect">
            <a:avLst/>
          </a:prstGeom>
        </p:spPr>
      </p:pic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产品设计理念和要求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615058" y="2011810"/>
            <a:ext cx="4443299" cy="3977243"/>
          </a:xfrm>
          <a:prstGeom prst="rect">
            <a:avLst/>
          </a:prstGeom>
          <a:solidFill>
            <a:srgbClr val="395E7F">
              <a:alpha val="67842"/>
            </a:srgbClr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824495" y="2334540"/>
            <a:ext cx="423386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需求：尤其在夏天，在厨房做饭时人们通常会感到很热。但是做饭时人们通常不好腾出手来手动选择风扇的档数。同时厨房也是火灾隐患场所，需要配备火灾报警器。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设计理念：设计一个根据周围温度自动调节风速的电扇。并用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LCD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实时显示当前厨房温度和速度档数（共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档），同时也会配备手动调节功能，一键切换至手动调节，可在</a:t>
            </a:r>
            <a:r>
              <a:rPr lang="en-US" altLang="zh-CN" sz="1600" b="1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lang="zh-CN" altLang="en-US" sz="1600" b="1" dirty="0">
                <a:solidFill>
                  <a:schemeClr val="bg1"/>
                </a:solidFill>
                <a:latin typeface="+mn-ea"/>
                <a:ea typeface="+mn-ea"/>
              </a:rPr>
              <a:t>个档位内进行切换。又因为厨房是火灾隐患场所，所以我们在风扇上加装一个报警灯和蜂鸣器，可以在温度达到指定值时闪烁报警并发出警报声。</a:t>
            </a:r>
            <a:endParaRPr lang="en-US" altLang="zh-CN" sz="16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3227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第二部分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产品功能及性能指标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29"/>
            <a:ext cx="3584652" cy="3592542"/>
            <a:chOff x="3437020" y="2074814"/>
            <a:chExt cx="863676" cy="865577"/>
          </a:xfrm>
        </p:grpSpPr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83" y="3434347"/>
            <a:ext cx="3897884" cy="3224597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35632" y="346319"/>
            <a:ext cx="467216" cy="468245"/>
            <a:chOff x="3437020" y="1033173"/>
            <a:chExt cx="863676" cy="865577"/>
          </a:xfrm>
        </p:grpSpPr>
        <p:sp>
          <p:nvSpPr>
            <p:cNvPr id="9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11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产品功能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95918" y="2538943"/>
            <a:ext cx="2239433" cy="2182283"/>
            <a:chOff x="1195918" y="2538943"/>
            <a:chExt cx="2239433" cy="2182283"/>
          </a:xfrm>
        </p:grpSpPr>
        <p:sp>
          <p:nvSpPr>
            <p:cNvPr id="13" name="Rectangle 62"/>
            <p:cNvSpPr>
              <a:spLocks noChangeArrowheads="1"/>
            </p:cNvSpPr>
            <p:nvPr/>
          </p:nvSpPr>
          <p:spPr bwMode="auto">
            <a:xfrm>
              <a:off x="1195918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1" name="Freeform 80"/>
            <p:cNvSpPr>
              <a:spLocks noEditPoints="1"/>
            </p:cNvSpPr>
            <p:nvPr/>
          </p:nvSpPr>
          <p:spPr bwMode="auto">
            <a:xfrm flipH="1">
              <a:off x="2025651" y="3982510"/>
              <a:ext cx="520700" cy="427567"/>
            </a:xfrm>
            <a:custGeom>
              <a:avLst/>
              <a:gdLst>
                <a:gd name="T0" fmla="*/ 6 w 147"/>
                <a:gd name="T1" fmla="*/ 0 h 122"/>
                <a:gd name="T2" fmla="*/ 6 w 147"/>
                <a:gd name="T3" fmla="*/ 0 h 122"/>
                <a:gd name="T4" fmla="*/ 141 w 147"/>
                <a:gd name="T5" fmla="*/ 0 h 122"/>
                <a:gd name="T6" fmla="*/ 147 w 147"/>
                <a:gd name="T7" fmla="*/ 5 h 122"/>
                <a:gd name="T8" fmla="*/ 147 w 147"/>
                <a:gd name="T9" fmla="*/ 5 h 122"/>
                <a:gd name="T10" fmla="*/ 147 w 147"/>
                <a:gd name="T11" fmla="*/ 103 h 122"/>
                <a:gd name="T12" fmla="*/ 141 w 147"/>
                <a:gd name="T13" fmla="*/ 108 h 122"/>
                <a:gd name="T14" fmla="*/ 141 w 147"/>
                <a:gd name="T15" fmla="*/ 108 h 122"/>
                <a:gd name="T16" fmla="*/ 79 w 147"/>
                <a:gd name="T17" fmla="*/ 108 h 122"/>
                <a:gd name="T18" fmla="*/ 79 w 147"/>
                <a:gd name="T19" fmla="*/ 115 h 122"/>
                <a:gd name="T20" fmla="*/ 79 w 147"/>
                <a:gd name="T21" fmla="*/ 115 h 122"/>
                <a:gd name="T22" fmla="*/ 110 w 147"/>
                <a:gd name="T23" fmla="*/ 115 h 122"/>
                <a:gd name="T24" fmla="*/ 114 w 147"/>
                <a:gd name="T25" fmla="*/ 119 h 122"/>
                <a:gd name="T26" fmla="*/ 110 w 147"/>
                <a:gd name="T27" fmla="*/ 122 h 122"/>
                <a:gd name="T28" fmla="*/ 36 w 147"/>
                <a:gd name="T29" fmla="*/ 122 h 122"/>
                <a:gd name="T30" fmla="*/ 33 w 147"/>
                <a:gd name="T31" fmla="*/ 119 h 122"/>
                <a:gd name="T32" fmla="*/ 36 w 147"/>
                <a:gd name="T33" fmla="*/ 115 h 122"/>
                <a:gd name="T34" fmla="*/ 68 w 147"/>
                <a:gd name="T35" fmla="*/ 115 h 122"/>
                <a:gd name="T36" fmla="*/ 68 w 147"/>
                <a:gd name="T37" fmla="*/ 115 h 122"/>
                <a:gd name="T38" fmla="*/ 68 w 147"/>
                <a:gd name="T39" fmla="*/ 108 h 122"/>
                <a:gd name="T40" fmla="*/ 6 w 147"/>
                <a:gd name="T41" fmla="*/ 108 h 122"/>
                <a:gd name="T42" fmla="*/ 0 w 147"/>
                <a:gd name="T43" fmla="*/ 103 h 122"/>
                <a:gd name="T44" fmla="*/ 0 w 147"/>
                <a:gd name="T45" fmla="*/ 103 h 122"/>
                <a:gd name="T46" fmla="*/ 0 w 147"/>
                <a:gd name="T47" fmla="*/ 5 h 122"/>
                <a:gd name="T48" fmla="*/ 6 w 147"/>
                <a:gd name="T49" fmla="*/ 0 h 122"/>
                <a:gd name="T50" fmla="*/ 125 w 147"/>
                <a:gd name="T51" fmla="*/ 81 h 122"/>
                <a:gd name="T52" fmla="*/ 125 w 147"/>
                <a:gd name="T53" fmla="*/ 81 h 122"/>
                <a:gd name="T54" fmla="*/ 131 w 147"/>
                <a:gd name="T55" fmla="*/ 87 h 122"/>
                <a:gd name="T56" fmla="*/ 125 w 147"/>
                <a:gd name="T57" fmla="*/ 93 h 122"/>
                <a:gd name="T58" fmla="*/ 120 w 147"/>
                <a:gd name="T59" fmla="*/ 87 h 122"/>
                <a:gd name="T60" fmla="*/ 125 w 147"/>
                <a:gd name="T61" fmla="*/ 81 h 122"/>
                <a:gd name="T62" fmla="*/ 135 w 147"/>
                <a:gd name="T63" fmla="*/ 11 h 122"/>
                <a:gd name="T64" fmla="*/ 135 w 147"/>
                <a:gd name="T65" fmla="*/ 11 h 122"/>
                <a:gd name="T66" fmla="*/ 11 w 147"/>
                <a:gd name="T67" fmla="*/ 11 h 122"/>
                <a:gd name="T68" fmla="*/ 11 w 147"/>
                <a:gd name="T69" fmla="*/ 97 h 122"/>
                <a:gd name="T70" fmla="*/ 135 w 147"/>
                <a:gd name="T71" fmla="*/ 97 h 122"/>
                <a:gd name="T72" fmla="*/ 135 w 147"/>
                <a:gd name="T73" fmla="*/ 1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22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4" y="0"/>
                    <a:pt x="147" y="2"/>
                    <a:pt x="147" y="5"/>
                  </a:cubicBezTo>
                  <a:cubicBezTo>
                    <a:pt x="147" y="5"/>
                    <a:pt x="147" y="5"/>
                    <a:pt x="147" y="5"/>
                  </a:cubicBezTo>
                  <a:cubicBezTo>
                    <a:pt x="147" y="103"/>
                    <a:pt x="147" y="103"/>
                    <a:pt x="147" y="103"/>
                  </a:cubicBezTo>
                  <a:cubicBezTo>
                    <a:pt x="147" y="106"/>
                    <a:pt x="144" y="108"/>
                    <a:pt x="141" y="108"/>
                  </a:cubicBezTo>
                  <a:cubicBezTo>
                    <a:pt x="141" y="108"/>
                    <a:pt x="141" y="108"/>
                    <a:pt x="141" y="108"/>
                  </a:cubicBezTo>
                  <a:cubicBezTo>
                    <a:pt x="79" y="108"/>
                    <a:pt x="79" y="108"/>
                    <a:pt x="79" y="108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79" y="115"/>
                    <a:pt x="79" y="115"/>
                    <a:pt x="79" y="115"/>
                  </a:cubicBezTo>
                  <a:cubicBezTo>
                    <a:pt x="110" y="115"/>
                    <a:pt x="110" y="115"/>
                    <a:pt x="110" y="115"/>
                  </a:cubicBezTo>
                  <a:cubicBezTo>
                    <a:pt x="112" y="115"/>
                    <a:pt x="114" y="117"/>
                    <a:pt x="114" y="119"/>
                  </a:cubicBezTo>
                  <a:cubicBezTo>
                    <a:pt x="114" y="120"/>
                    <a:pt x="112" y="122"/>
                    <a:pt x="110" y="122"/>
                  </a:cubicBezTo>
                  <a:cubicBezTo>
                    <a:pt x="36" y="122"/>
                    <a:pt x="36" y="122"/>
                    <a:pt x="36" y="122"/>
                  </a:cubicBezTo>
                  <a:cubicBezTo>
                    <a:pt x="35" y="122"/>
                    <a:pt x="33" y="120"/>
                    <a:pt x="33" y="119"/>
                  </a:cubicBezTo>
                  <a:cubicBezTo>
                    <a:pt x="33" y="117"/>
                    <a:pt x="35" y="115"/>
                    <a:pt x="36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lose/>
                  <a:moveTo>
                    <a:pt x="125" y="81"/>
                  </a:moveTo>
                  <a:cubicBezTo>
                    <a:pt x="125" y="81"/>
                    <a:pt x="125" y="81"/>
                    <a:pt x="125" y="81"/>
                  </a:cubicBezTo>
                  <a:cubicBezTo>
                    <a:pt x="129" y="81"/>
                    <a:pt x="131" y="84"/>
                    <a:pt x="131" y="87"/>
                  </a:cubicBezTo>
                  <a:cubicBezTo>
                    <a:pt x="131" y="90"/>
                    <a:pt x="129" y="93"/>
                    <a:pt x="125" y="93"/>
                  </a:cubicBezTo>
                  <a:cubicBezTo>
                    <a:pt x="122" y="93"/>
                    <a:pt x="120" y="90"/>
                    <a:pt x="120" y="87"/>
                  </a:cubicBezTo>
                  <a:cubicBezTo>
                    <a:pt x="120" y="84"/>
                    <a:pt x="122" y="81"/>
                    <a:pt x="125" y="81"/>
                  </a:cubicBezTo>
                  <a:close/>
                  <a:moveTo>
                    <a:pt x="135" y="11"/>
                  </a:moveTo>
                  <a:cubicBezTo>
                    <a:pt x="135" y="11"/>
                    <a:pt x="135" y="11"/>
                    <a:pt x="135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40"/>
                    <a:pt x="11" y="68"/>
                    <a:pt x="11" y="97"/>
                  </a:cubicBezTo>
                  <a:cubicBezTo>
                    <a:pt x="53" y="97"/>
                    <a:pt x="94" y="97"/>
                    <a:pt x="135" y="97"/>
                  </a:cubicBezTo>
                  <a:cubicBezTo>
                    <a:pt x="135" y="68"/>
                    <a:pt x="135" y="40"/>
                    <a:pt x="135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3" name="文本框 14"/>
            <p:cNvSpPr txBox="1">
              <a:spLocks noChangeArrowheads="1"/>
            </p:cNvSpPr>
            <p:nvPr/>
          </p:nvSpPr>
          <p:spPr bwMode="auto">
            <a:xfrm>
              <a:off x="1222230" y="3035798"/>
              <a:ext cx="2184400" cy="587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多级（共</a:t>
              </a:r>
              <a:r>
                <a:rPr lang="en-US" altLang="zh-CN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5</a:t>
              </a: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级）手动</a:t>
              </a:r>
              <a:r>
                <a:rPr lang="en-US" altLang="zh-CN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/</a:t>
              </a: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自动调速模式</a:t>
              </a:r>
            </a:p>
          </p:txBody>
        </p:sp>
        <p:sp>
          <p:nvSpPr>
            <p:cNvPr id="34" name="文本框 15"/>
            <p:cNvSpPr txBox="1">
              <a:spLocks noChangeArrowheads="1"/>
            </p:cNvSpPr>
            <p:nvPr/>
          </p:nvSpPr>
          <p:spPr bwMode="auto">
            <a:xfrm>
              <a:off x="1836583" y="2675435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90204" pitchFamily="34" charset="0"/>
                </a:rPr>
                <a:t>功能一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14752" y="2538943"/>
            <a:ext cx="2239433" cy="2182283"/>
            <a:chOff x="3714752" y="2538943"/>
            <a:chExt cx="2239433" cy="2182283"/>
          </a:xfrm>
        </p:grpSpPr>
        <p:sp>
          <p:nvSpPr>
            <p:cNvPr id="15" name="Rectangle 64"/>
            <p:cNvSpPr>
              <a:spLocks noChangeArrowheads="1"/>
            </p:cNvSpPr>
            <p:nvPr/>
          </p:nvSpPr>
          <p:spPr bwMode="auto">
            <a:xfrm>
              <a:off x="3714752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0" name="Freeform 79"/>
            <p:cNvSpPr>
              <a:spLocks noEditPoints="1"/>
            </p:cNvSpPr>
            <p:nvPr/>
          </p:nvSpPr>
          <p:spPr bwMode="auto">
            <a:xfrm flipH="1">
              <a:off x="4614334" y="3980392"/>
              <a:ext cx="520700" cy="431800"/>
            </a:xfrm>
            <a:custGeom>
              <a:avLst/>
              <a:gdLst>
                <a:gd name="T0" fmla="*/ 146 w 146"/>
                <a:gd name="T1" fmla="*/ 94 h 122"/>
                <a:gd name="T2" fmla="*/ 118 w 146"/>
                <a:gd name="T3" fmla="*/ 122 h 122"/>
                <a:gd name="T4" fmla="*/ 28 w 146"/>
                <a:gd name="T5" fmla="*/ 122 h 122"/>
                <a:gd name="T6" fmla="*/ 0 w 146"/>
                <a:gd name="T7" fmla="*/ 94 h 122"/>
                <a:gd name="T8" fmla="*/ 0 w 146"/>
                <a:gd name="T9" fmla="*/ 28 h 122"/>
                <a:gd name="T10" fmla="*/ 28 w 146"/>
                <a:gd name="T11" fmla="*/ 0 h 122"/>
                <a:gd name="T12" fmla="*/ 118 w 146"/>
                <a:gd name="T13" fmla="*/ 0 h 122"/>
                <a:gd name="T14" fmla="*/ 146 w 146"/>
                <a:gd name="T15" fmla="*/ 28 h 122"/>
                <a:gd name="T16" fmla="*/ 146 w 146"/>
                <a:gd name="T17" fmla="*/ 94 h 122"/>
                <a:gd name="T18" fmla="*/ 49 w 146"/>
                <a:gd name="T19" fmla="*/ 27 h 122"/>
                <a:gd name="T20" fmla="*/ 49 w 146"/>
                <a:gd name="T21" fmla="*/ 27 h 122"/>
                <a:gd name="T22" fmla="*/ 101 w 146"/>
                <a:gd name="T23" fmla="*/ 58 h 122"/>
                <a:gd name="T24" fmla="*/ 102 w 146"/>
                <a:gd name="T25" fmla="*/ 62 h 122"/>
                <a:gd name="T26" fmla="*/ 101 w 146"/>
                <a:gd name="T27" fmla="*/ 64 h 122"/>
                <a:gd name="T28" fmla="*/ 48 w 146"/>
                <a:gd name="T29" fmla="*/ 94 h 122"/>
                <a:gd name="T30" fmla="*/ 44 w 146"/>
                <a:gd name="T31" fmla="*/ 93 h 122"/>
                <a:gd name="T32" fmla="*/ 43 w 146"/>
                <a:gd name="T33" fmla="*/ 91 h 122"/>
                <a:gd name="T34" fmla="*/ 43 w 146"/>
                <a:gd name="T35" fmla="*/ 91 h 122"/>
                <a:gd name="T36" fmla="*/ 43 w 146"/>
                <a:gd name="T37" fmla="*/ 30 h 122"/>
                <a:gd name="T38" fmla="*/ 47 w 146"/>
                <a:gd name="T39" fmla="*/ 27 h 122"/>
                <a:gd name="T40" fmla="*/ 49 w 146"/>
                <a:gd name="T41" fmla="*/ 27 h 122"/>
                <a:gd name="T42" fmla="*/ 50 w 146"/>
                <a:gd name="T43" fmla="*/ 36 h 122"/>
                <a:gd name="T44" fmla="*/ 50 w 146"/>
                <a:gd name="T45" fmla="*/ 36 h 122"/>
                <a:gd name="T46" fmla="*/ 50 w 146"/>
                <a:gd name="T47" fmla="*/ 85 h 122"/>
                <a:gd name="T48" fmla="*/ 93 w 146"/>
                <a:gd name="T49" fmla="*/ 61 h 122"/>
                <a:gd name="T50" fmla="*/ 50 w 146"/>
                <a:gd name="T51" fmla="*/ 36 h 122"/>
                <a:gd name="T52" fmla="*/ 11 w 146"/>
                <a:gd name="T53" fmla="*/ 94 h 122"/>
                <a:gd name="T54" fmla="*/ 11 w 146"/>
                <a:gd name="T55" fmla="*/ 94 h 122"/>
                <a:gd name="T56" fmla="*/ 28 w 146"/>
                <a:gd name="T57" fmla="*/ 110 h 122"/>
                <a:gd name="T58" fmla="*/ 118 w 146"/>
                <a:gd name="T59" fmla="*/ 110 h 122"/>
                <a:gd name="T60" fmla="*/ 135 w 146"/>
                <a:gd name="T61" fmla="*/ 94 h 122"/>
                <a:gd name="T62" fmla="*/ 135 w 146"/>
                <a:gd name="T63" fmla="*/ 28 h 122"/>
                <a:gd name="T64" fmla="*/ 118 w 146"/>
                <a:gd name="T65" fmla="*/ 11 h 122"/>
                <a:gd name="T66" fmla="*/ 28 w 146"/>
                <a:gd name="T67" fmla="*/ 11 h 122"/>
                <a:gd name="T68" fmla="*/ 11 w 146"/>
                <a:gd name="T69" fmla="*/ 28 h 122"/>
                <a:gd name="T70" fmla="*/ 11 w 146"/>
                <a:gd name="T71" fmla="*/ 9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6" h="122">
                  <a:moveTo>
                    <a:pt x="146" y="94"/>
                  </a:moveTo>
                  <a:cubicBezTo>
                    <a:pt x="146" y="109"/>
                    <a:pt x="133" y="122"/>
                    <a:pt x="118" y="122"/>
                  </a:cubicBezTo>
                  <a:cubicBezTo>
                    <a:pt x="28" y="122"/>
                    <a:pt x="28" y="122"/>
                    <a:pt x="28" y="122"/>
                  </a:cubicBezTo>
                  <a:cubicBezTo>
                    <a:pt x="13" y="122"/>
                    <a:pt x="0" y="109"/>
                    <a:pt x="0" y="9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"/>
                    <a:pt x="13" y="0"/>
                    <a:pt x="28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33" y="0"/>
                    <a:pt x="146" y="12"/>
                    <a:pt x="146" y="28"/>
                  </a:cubicBezTo>
                  <a:cubicBezTo>
                    <a:pt x="146" y="94"/>
                    <a:pt x="146" y="94"/>
                    <a:pt x="146" y="94"/>
                  </a:cubicBezTo>
                  <a:close/>
                  <a:moveTo>
                    <a:pt x="49" y="27"/>
                  </a:moveTo>
                  <a:cubicBezTo>
                    <a:pt x="49" y="27"/>
                    <a:pt x="49" y="27"/>
                    <a:pt x="49" y="27"/>
                  </a:cubicBezTo>
                  <a:cubicBezTo>
                    <a:pt x="66" y="38"/>
                    <a:pt x="84" y="48"/>
                    <a:pt x="101" y="58"/>
                  </a:cubicBezTo>
                  <a:cubicBezTo>
                    <a:pt x="103" y="59"/>
                    <a:pt x="103" y="61"/>
                    <a:pt x="102" y="62"/>
                  </a:cubicBezTo>
                  <a:cubicBezTo>
                    <a:pt x="102" y="63"/>
                    <a:pt x="102" y="63"/>
                    <a:pt x="101" y="64"/>
                  </a:cubicBezTo>
                  <a:cubicBezTo>
                    <a:pt x="84" y="74"/>
                    <a:pt x="66" y="84"/>
                    <a:pt x="48" y="94"/>
                  </a:cubicBezTo>
                  <a:cubicBezTo>
                    <a:pt x="47" y="95"/>
                    <a:pt x="45" y="94"/>
                    <a:pt x="44" y="93"/>
                  </a:cubicBezTo>
                  <a:cubicBezTo>
                    <a:pt x="44" y="92"/>
                    <a:pt x="43" y="92"/>
                    <a:pt x="43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71"/>
                    <a:pt x="43" y="51"/>
                    <a:pt x="43" y="30"/>
                  </a:cubicBezTo>
                  <a:cubicBezTo>
                    <a:pt x="43" y="28"/>
                    <a:pt x="45" y="27"/>
                    <a:pt x="47" y="27"/>
                  </a:cubicBezTo>
                  <a:cubicBezTo>
                    <a:pt x="47" y="27"/>
                    <a:pt x="48" y="27"/>
                    <a:pt x="49" y="27"/>
                  </a:cubicBezTo>
                  <a:close/>
                  <a:moveTo>
                    <a:pt x="50" y="36"/>
                  </a:moveTo>
                  <a:cubicBezTo>
                    <a:pt x="50" y="36"/>
                    <a:pt x="50" y="36"/>
                    <a:pt x="50" y="36"/>
                  </a:cubicBezTo>
                  <a:cubicBezTo>
                    <a:pt x="50" y="53"/>
                    <a:pt x="50" y="69"/>
                    <a:pt x="50" y="85"/>
                  </a:cubicBezTo>
                  <a:cubicBezTo>
                    <a:pt x="64" y="77"/>
                    <a:pt x="78" y="69"/>
                    <a:pt x="93" y="61"/>
                  </a:cubicBezTo>
                  <a:cubicBezTo>
                    <a:pt x="78" y="53"/>
                    <a:pt x="64" y="44"/>
                    <a:pt x="50" y="36"/>
                  </a:cubicBezTo>
                  <a:close/>
                  <a:moveTo>
                    <a:pt x="11" y="94"/>
                  </a:moveTo>
                  <a:cubicBezTo>
                    <a:pt x="11" y="94"/>
                    <a:pt x="11" y="94"/>
                    <a:pt x="11" y="94"/>
                  </a:cubicBezTo>
                  <a:cubicBezTo>
                    <a:pt x="11" y="103"/>
                    <a:pt x="19" y="110"/>
                    <a:pt x="28" y="110"/>
                  </a:cubicBezTo>
                  <a:cubicBezTo>
                    <a:pt x="118" y="110"/>
                    <a:pt x="118" y="110"/>
                    <a:pt x="118" y="110"/>
                  </a:cubicBezTo>
                  <a:cubicBezTo>
                    <a:pt x="127" y="110"/>
                    <a:pt x="135" y="103"/>
                    <a:pt x="135" y="94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5" y="18"/>
                    <a:pt x="127" y="11"/>
                    <a:pt x="11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19" y="11"/>
                    <a:pt x="11" y="18"/>
                    <a:pt x="11" y="28"/>
                  </a:cubicBezTo>
                  <a:cubicBezTo>
                    <a:pt x="11" y="94"/>
                    <a:pt x="11" y="94"/>
                    <a:pt x="1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6" name="文本框 14"/>
            <p:cNvSpPr txBox="1">
              <a:spLocks noChangeArrowheads="1"/>
            </p:cNvSpPr>
            <p:nvPr/>
          </p:nvSpPr>
          <p:spPr bwMode="auto">
            <a:xfrm>
              <a:off x="3742506" y="3029775"/>
              <a:ext cx="2184400" cy="328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LCD</a:t>
              </a: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显示当前速度档数</a:t>
              </a:r>
            </a:p>
          </p:txBody>
        </p:sp>
        <p:sp>
          <p:nvSpPr>
            <p:cNvPr id="37" name="文本框 15"/>
            <p:cNvSpPr txBox="1">
              <a:spLocks noChangeArrowheads="1"/>
            </p:cNvSpPr>
            <p:nvPr/>
          </p:nvSpPr>
          <p:spPr bwMode="auto">
            <a:xfrm>
              <a:off x="4356858" y="2669412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90204" pitchFamily="34" charset="0"/>
                </a:rPr>
                <a:t>功能二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35701" y="2538943"/>
            <a:ext cx="2239433" cy="2182283"/>
            <a:chOff x="6235701" y="2538943"/>
            <a:chExt cx="2239433" cy="2182283"/>
          </a:xfrm>
        </p:grpSpPr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6235701" y="2538943"/>
              <a:ext cx="2239433" cy="2182283"/>
            </a:xfrm>
            <a:prstGeom prst="rect">
              <a:avLst/>
            </a:prstGeom>
            <a:solidFill>
              <a:srgbClr val="335C80"/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29" name="Freeform 78"/>
            <p:cNvSpPr>
              <a:spLocks noEditPoints="1"/>
            </p:cNvSpPr>
            <p:nvPr/>
          </p:nvSpPr>
          <p:spPr bwMode="auto">
            <a:xfrm flipH="1">
              <a:off x="7112000" y="3986743"/>
              <a:ext cx="524933" cy="419100"/>
            </a:xfrm>
            <a:custGeom>
              <a:avLst/>
              <a:gdLst>
                <a:gd name="T0" fmla="*/ 127 w 147"/>
                <a:gd name="T1" fmla="*/ 45 h 119"/>
                <a:gd name="T2" fmla="*/ 116 w 147"/>
                <a:gd name="T3" fmla="*/ 45 h 119"/>
                <a:gd name="T4" fmla="*/ 35 w 147"/>
                <a:gd name="T5" fmla="*/ 18 h 119"/>
                <a:gd name="T6" fmla="*/ 17 w 147"/>
                <a:gd name="T7" fmla="*/ 18 h 119"/>
                <a:gd name="T8" fmla="*/ 34 w 147"/>
                <a:gd name="T9" fmla="*/ 21 h 119"/>
                <a:gd name="T10" fmla="*/ 10 w 147"/>
                <a:gd name="T11" fmla="*/ 21 h 119"/>
                <a:gd name="T12" fmla="*/ 10 w 147"/>
                <a:gd name="T13" fmla="*/ 15 h 119"/>
                <a:gd name="T14" fmla="*/ 13 w 147"/>
                <a:gd name="T15" fmla="*/ 11 h 119"/>
                <a:gd name="T16" fmla="*/ 40 w 147"/>
                <a:gd name="T17" fmla="*/ 4 h 119"/>
                <a:gd name="T18" fmla="*/ 101 w 147"/>
                <a:gd name="T19" fmla="*/ 0 h 119"/>
                <a:gd name="T20" fmla="*/ 113 w 147"/>
                <a:gd name="T21" fmla="*/ 21 h 119"/>
                <a:gd name="T22" fmla="*/ 147 w 147"/>
                <a:gd name="T23" fmla="*/ 26 h 119"/>
                <a:gd name="T24" fmla="*/ 147 w 147"/>
                <a:gd name="T25" fmla="*/ 113 h 119"/>
                <a:gd name="T26" fmla="*/ 141 w 147"/>
                <a:gd name="T27" fmla="*/ 119 h 119"/>
                <a:gd name="T28" fmla="*/ 0 w 147"/>
                <a:gd name="T29" fmla="*/ 113 h 119"/>
                <a:gd name="T30" fmla="*/ 0 w 147"/>
                <a:gd name="T31" fmla="*/ 26 h 119"/>
                <a:gd name="T32" fmla="*/ 6 w 147"/>
                <a:gd name="T33" fmla="*/ 21 h 119"/>
                <a:gd name="T34" fmla="*/ 73 w 147"/>
                <a:gd name="T35" fmla="*/ 43 h 119"/>
                <a:gd name="T36" fmla="*/ 87 w 147"/>
                <a:gd name="T37" fmla="*/ 49 h 119"/>
                <a:gd name="T38" fmla="*/ 73 w 147"/>
                <a:gd name="T39" fmla="*/ 81 h 119"/>
                <a:gd name="T40" fmla="*/ 73 w 147"/>
                <a:gd name="T41" fmla="*/ 43 h 119"/>
                <a:gd name="T42" fmla="*/ 82 w 147"/>
                <a:gd name="T43" fmla="*/ 54 h 119"/>
                <a:gd name="T44" fmla="*/ 61 w 147"/>
                <a:gd name="T45" fmla="*/ 62 h 119"/>
                <a:gd name="T46" fmla="*/ 86 w 147"/>
                <a:gd name="T47" fmla="*/ 62 h 119"/>
                <a:gd name="T48" fmla="*/ 82 w 147"/>
                <a:gd name="T49" fmla="*/ 54 h 119"/>
                <a:gd name="T50" fmla="*/ 38 w 147"/>
                <a:gd name="T51" fmla="*/ 32 h 119"/>
                <a:gd name="T52" fmla="*/ 11 w 147"/>
                <a:gd name="T53" fmla="*/ 108 h 119"/>
                <a:gd name="T54" fmla="*/ 136 w 147"/>
                <a:gd name="T55" fmla="*/ 32 h 119"/>
                <a:gd name="T56" fmla="*/ 109 w 147"/>
                <a:gd name="T57" fmla="*/ 32 h 119"/>
                <a:gd name="T58" fmla="*/ 97 w 147"/>
                <a:gd name="T59" fmla="*/ 12 h 119"/>
                <a:gd name="T60" fmla="*/ 44 w 147"/>
                <a:gd name="T61" fmla="*/ 28 h 119"/>
                <a:gd name="T62" fmla="*/ 73 w 147"/>
                <a:gd name="T63" fmla="*/ 23 h 119"/>
                <a:gd name="T64" fmla="*/ 112 w 147"/>
                <a:gd name="T65" fmla="*/ 62 h 119"/>
                <a:gd name="T66" fmla="*/ 34 w 147"/>
                <a:gd name="T67" fmla="*/ 62 h 119"/>
                <a:gd name="T68" fmla="*/ 73 w 147"/>
                <a:gd name="T69" fmla="*/ 35 h 119"/>
                <a:gd name="T70" fmla="*/ 46 w 147"/>
                <a:gd name="T71" fmla="*/ 62 h 119"/>
                <a:gd name="T72" fmla="*/ 101 w 147"/>
                <a:gd name="T73" fmla="*/ 6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7" h="119">
                  <a:moveTo>
                    <a:pt x="122" y="40"/>
                  </a:moveTo>
                  <a:cubicBezTo>
                    <a:pt x="125" y="40"/>
                    <a:pt x="127" y="42"/>
                    <a:pt x="127" y="45"/>
                  </a:cubicBezTo>
                  <a:cubicBezTo>
                    <a:pt x="127" y="48"/>
                    <a:pt x="125" y="50"/>
                    <a:pt x="122" y="50"/>
                  </a:cubicBezTo>
                  <a:cubicBezTo>
                    <a:pt x="119" y="50"/>
                    <a:pt x="116" y="48"/>
                    <a:pt x="116" y="45"/>
                  </a:cubicBezTo>
                  <a:cubicBezTo>
                    <a:pt x="116" y="42"/>
                    <a:pt x="119" y="40"/>
                    <a:pt x="122" y="40"/>
                  </a:cubicBezTo>
                  <a:close/>
                  <a:moveTo>
                    <a:pt x="35" y="18"/>
                  </a:moveTo>
                  <a:cubicBezTo>
                    <a:pt x="35" y="18"/>
                    <a:pt x="35" y="18"/>
                    <a:pt x="35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5" y="18"/>
                    <a:pt x="35" y="18"/>
                    <a:pt x="35" y="18"/>
                  </a:cubicBezTo>
                  <a:close/>
                  <a:moveTo>
                    <a:pt x="10" y="21"/>
                  </a:moveTo>
                  <a:cubicBezTo>
                    <a:pt x="10" y="21"/>
                    <a:pt x="10" y="21"/>
                    <a:pt x="10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3"/>
                    <a:pt x="12" y="11"/>
                    <a:pt x="13" y="11"/>
                  </a:cubicBezTo>
                  <a:cubicBezTo>
                    <a:pt x="38" y="11"/>
                    <a:pt x="38" y="11"/>
                    <a:pt x="38" y="11"/>
                  </a:cubicBezTo>
                  <a:cubicBezTo>
                    <a:pt x="40" y="4"/>
                    <a:pt x="40" y="4"/>
                    <a:pt x="40" y="4"/>
                  </a:cubicBezTo>
                  <a:cubicBezTo>
                    <a:pt x="41" y="2"/>
                    <a:pt x="44" y="0"/>
                    <a:pt x="46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4" y="0"/>
                    <a:pt x="106" y="2"/>
                    <a:pt x="107" y="4"/>
                  </a:cubicBezTo>
                  <a:cubicBezTo>
                    <a:pt x="113" y="21"/>
                    <a:pt x="113" y="21"/>
                    <a:pt x="113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4" y="21"/>
                    <a:pt x="147" y="23"/>
                    <a:pt x="147" y="26"/>
                  </a:cubicBezTo>
                  <a:cubicBezTo>
                    <a:pt x="147" y="27"/>
                    <a:pt x="147" y="27"/>
                    <a:pt x="147" y="27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7" y="117"/>
                    <a:pt x="144" y="119"/>
                    <a:pt x="141" y="119"/>
                  </a:cubicBezTo>
                  <a:cubicBezTo>
                    <a:pt x="141" y="119"/>
                    <a:pt x="141" y="119"/>
                    <a:pt x="141" y="119"/>
                  </a:cubicBezTo>
                  <a:cubicBezTo>
                    <a:pt x="6" y="119"/>
                    <a:pt x="6" y="119"/>
                    <a:pt x="6" y="119"/>
                  </a:cubicBezTo>
                  <a:cubicBezTo>
                    <a:pt x="3" y="119"/>
                    <a:pt x="0" y="117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3"/>
                    <a:pt x="3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0" y="21"/>
                    <a:pt x="10" y="21"/>
                    <a:pt x="10" y="21"/>
                  </a:cubicBezTo>
                  <a:close/>
                  <a:moveTo>
                    <a:pt x="73" y="43"/>
                  </a:moveTo>
                  <a:cubicBezTo>
                    <a:pt x="73" y="43"/>
                    <a:pt x="73" y="43"/>
                    <a:pt x="73" y="43"/>
                  </a:cubicBezTo>
                  <a:cubicBezTo>
                    <a:pt x="79" y="43"/>
                    <a:pt x="83" y="45"/>
                    <a:pt x="87" y="49"/>
                  </a:cubicBezTo>
                  <a:cubicBezTo>
                    <a:pt x="90" y="52"/>
                    <a:pt x="92" y="57"/>
                    <a:pt x="92" y="62"/>
                  </a:cubicBezTo>
                  <a:cubicBezTo>
                    <a:pt x="92" y="73"/>
                    <a:pt x="84" y="81"/>
                    <a:pt x="73" y="81"/>
                  </a:cubicBezTo>
                  <a:cubicBezTo>
                    <a:pt x="63" y="81"/>
                    <a:pt x="54" y="73"/>
                    <a:pt x="54" y="62"/>
                  </a:cubicBezTo>
                  <a:cubicBezTo>
                    <a:pt x="54" y="52"/>
                    <a:pt x="63" y="43"/>
                    <a:pt x="73" y="43"/>
                  </a:cubicBezTo>
                  <a:close/>
                  <a:moveTo>
                    <a:pt x="82" y="54"/>
                  </a:moveTo>
                  <a:cubicBezTo>
                    <a:pt x="82" y="54"/>
                    <a:pt x="82" y="54"/>
                    <a:pt x="82" y="54"/>
                  </a:cubicBezTo>
                  <a:cubicBezTo>
                    <a:pt x="80" y="51"/>
                    <a:pt x="77" y="50"/>
                    <a:pt x="73" y="50"/>
                  </a:cubicBezTo>
                  <a:cubicBezTo>
                    <a:pt x="67" y="50"/>
                    <a:pt x="61" y="56"/>
                    <a:pt x="61" y="62"/>
                  </a:cubicBezTo>
                  <a:cubicBezTo>
                    <a:pt x="61" y="69"/>
                    <a:pt x="67" y="74"/>
                    <a:pt x="73" y="74"/>
                  </a:cubicBezTo>
                  <a:cubicBezTo>
                    <a:pt x="80" y="74"/>
                    <a:pt x="86" y="69"/>
                    <a:pt x="86" y="62"/>
                  </a:cubicBezTo>
                  <a:cubicBezTo>
                    <a:pt x="86" y="59"/>
                    <a:pt x="84" y="56"/>
                    <a:pt x="82" y="54"/>
                  </a:cubicBezTo>
                  <a:cubicBezTo>
                    <a:pt x="82" y="54"/>
                    <a:pt x="82" y="54"/>
                    <a:pt x="82" y="54"/>
                  </a:cubicBezTo>
                  <a:close/>
                  <a:moveTo>
                    <a:pt x="38" y="32"/>
                  </a:moveTo>
                  <a:cubicBezTo>
                    <a:pt x="38" y="32"/>
                    <a:pt x="38" y="32"/>
                    <a:pt x="38" y="32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1" y="108"/>
                    <a:pt x="11" y="108"/>
                    <a:pt x="11" y="108"/>
                  </a:cubicBezTo>
                  <a:cubicBezTo>
                    <a:pt x="136" y="108"/>
                    <a:pt x="136" y="108"/>
                    <a:pt x="136" y="108"/>
                  </a:cubicBezTo>
                  <a:cubicBezTo>
                    <a:pt x="136" y="32"/>
                    <a:pt x="136" y="32"/>
                    <a:pt x="136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9" y="32"/>
                    <a:pt x="109" y="32"/>
                    <a:pt x="109" y="32"/>
                  </a:cubicBezTo>
                  <a:cubicBezTo>
                    <a:pt x="106" y="32"/>
                    <a:pt x="104" y="31"/>
                    <a:pt x="103" y="28"/>
                  </a:cubicBezTo>
                  <a:cubicBezTo>
                    <a:pt x="97" y="12"/>
                    <a:pt x="97" y="12"/>
                    <a:pt x="97" y="12"/>
                  </a:cubicBezTo>
                  <a:cubicBezTo>
                    <a:pt x="50" y="12"/>
                    <a:pt x="50" y="12"/>
                    <a:pt x="50" y="12"/>
                  </a:cubicBezTo>
                  <a:cubicBezTo>
                    <a:pt x="44" y="28"/>
                    <a:pt x="44" y="28"/>
                    <a:pt x="44" y="28"/>
                  </a:cubicBezTo>
                  <a:cubicBezTo>
                    <a:pt x="43" y="30"/>
                    <a:pt x="41" y="32"/>
                    <a:pt x="38" y="32"/>
                  </a:cubicBezTo>
                  <a:close/>
                  <a:moveTo>
                    <a:pt x="73" y="23"/>
                  </a:moveTo>
                  <a:cubicBezTo>
                    <a:pt x="73" y="23"/>
                    <a:pt x="73" y="23"/>
                    <a:pt x="73" y="23"/>
                  </a:cubicBezTo>
                  <a:cubicBezTo>
                    <a:pt x="95" y="23"/>
                    <a:pt x="112" y="41"/>
                    <a:pt x="112" y="62"/>
                  </a:cubicBezTo>
                  <a:cubicBezTo>
                    <a:pt x="112" y="84"/>
                    <a:pt x="95" y="101"/>
                    <a:pt x="73" y="101"/>
                  </a:cubicBezTo>
                  <a:cubicBezTo>
                    <a:pt x="52" y="101"/>
                    <a:pt x="34" y="84"/>
                    <a:pt x="34" y="62"/>
                  </a:cubicBezTo>
                  <a:cubicBezTo>
                    <a:pt x="34" y="41"/>
                    <a:pt x="52" y="23"/>
                    <a:pt x="73" y="23"/>
                  </a:cubicBezTo>
                  <a:close/>
                  <a:moveTo>
                    <a:pt x="73" y="35"/>
                  </a:moveTo>
                  <a:cubicBezTo>
                    <a:pt x="73" y="35"/>
                    <a:pt x="73" y="35"/>
                    <a:pt x="73" y="35"/>
                  </a:cubicBezTo>
                  <a:cubicBezTo>
                    <a:pt x="58" y="35"/>
                    <a:pt x="46" y="47"/>
                    <a:pt x="46" y="62"/>
                  </a:cubicBezTo>
                  <a:cubicBezTo>
                    <a:pt x="46" y="77"/>
                    <a:pt x="58" y="90"/>
                    <a:pt x="73" y="90"/>
                  </a:cubicBezTo>
                  <a:cubicBezTo>
                    <a:pt x="89" y="90"/>
                    <a:pt x="101" y="77"/>
                    <a:pt x="101" y="62"/>
                  </a:cubicBezTo>
                  <a:cubicBezTo>
                    <a:pt x="101" y="47"/>
                    <a:pt x="89" y="35"/>
                    <a:pt x="73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8" name="文本框 14"/>
            <p:cNvSpPr txBox="1">
              <a:spLocks noChangeArrowheads="1"/>
            </p:cNvSpPr>
            <p:nvPr/>
          </p:nvSpPr>
          <p:spPr bwMode="auto">
            <a:xfrm>
              <a:off x="6262496" y="3016621"/>
              <a:ext cx="2184400" cy="587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测温和</a:t>
              </a:r>
              <a:r>
                <a:rPr lang="en-US" altLang="zh-CN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LCD</a:t>
              </a: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实时显示当前温度</a:t>
              </a:r>
            </a:p>
          </p:txBody>
        </p:sp>
        <p:sp>
          <p:nvSpPr>
            <p:cNvPr id="39" name="文本框 15"/>
            <p:cNvSpPr txBox="1">
              <a:spLocks noChangeArrowheads="1"/>
            </p:cNvSpPr>
            <p:nvPr/>
          </p:nvSpPr>
          <p:spPr bwMode="auto">
            <a:xfrm>
              <a:off x="6876848" y="2656258"/>
              <a:ext cx="9541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90204" pitchFamily="34" charset="0"/>
                </a:rPr>
                <a:t>功能三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754534" y="2538943"/>
            <a:ext cx="2239433" cy="2182283"/>
            <a:chOff x="8754534" y="2538943"/>
            <a:chExt cx="2239433" cy="2182283"/>
          </a:xfrm>
        </p:grpSpPr>
        <p:sp>
          <p:nvSpPr>
            <p:cNvPr id="19" name="Rectangle 68"/>
            <p:cNvSpPr>
              <a:spLocks noChangeArrowheads="1"/>
            </p:cNvSpPr>
            <p:nvPr/>
          </p:nvSpPr>
          <p:spPr bwMode="auto">
            <a:xfrm>
              <a:off x="8754534" y="2538943"/>
              <a:ext cx="2239433" cy="21822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32" name="Freeform 81"/>
            <p:cNvSpPr>
              <a:spLocks noEditPoints="1"/>
            </p:cNvSpPr>
            <p:nvPr/>
          </p:nvSpPr>
          <p:spPr bwMode="auto">
            <a:xfrm flipH="1">
              <a:off x="9687985" y="3942292"/>
              <a:ext cx="359833" cy="508000"/>
            </a:xfrm>
            <a:custGeom>
              <a:avLst/>
              <a:gdLst>
                <a:gd name="T0" fmla="*/ 38 w 102"/>
                <a:gd name="T1" fmla="*/ 124 h 144"/>
                <a:gd name="T2" fmla="*/ 38 w 102"/>
                <a:gd name="T3" fmla="*/ 124 h 144"/>
                <a:gd name="T4" fmla="*/ 65 w 102"/>
                <a:gd name="T5" fmla="*/ 124 h 144"/>
                <a:gd name="T6" fmla="*/ 68 w 102"/>
                <a:gd name="T7" fmla="*/ 127 h 144"/>
                <a:gd name="T8" fmla="*/ 68 w 102"/>
                <a:gd name="T9" fmla="*/ 127 h 144"/>
                <a:gd name="T10" fmla="*/ 68 w 102"/>
                <a:gd name="T11" fmla="*/ 141 h 144"/>
                <a:gd name="T12" fmla="*/ 65 w 102"/>
                <a:gd name="T13" fmla="*/ 144 h 144"/>
                <a:gd name="T14" fmla="*/ 65 w 102"/>
                <a:gd name="T15" fmla="*/ 144 h 144"/>
                <a:gd name="T16" fmla="*/ 38 w 102"/>
                <a:gd name="T17" fmla="*/ 144 h 144"/>
                <a:gd name="T18" fmla="*/ 34 w 102"/>
                <a:gd name="T19" fmla="*/ 141 h 144"/>
                <a:gd name="T20" fmla="*/ 34 w 102"/>
                <a:gd name="T21" fmla="*/ 141 h 144"/>
                <a:gd name="T22" fmla="*/ 34 w 102"/>
                <a:gd name="T23" fmla="*/ 127 h 144"/>
                <a:gd name="T24" fmla="*/ 38 w 102"/>
                <a:gd name="T25" fmla="*/ 124 h 144"/>
                <a:gd name="T26" fmla="*/ 51 w 102"/>
                <a:gd name="T27" fmla="*/ 0 h 144"/>
                <a:gd name="T28" fmla="*/ 51 w 102"/>
                <a:gd name="T29" fmla="*/ 0 h 144"/>
                <a:gd name="T30" fmla="*/ 87 w 102"/>
                <a:gd name="T31" fmla="*/ 15 h 144"/>
                <a:gd name="T32" fmla="*/ 87 w 102"/>
                <a:gd name="T33" fmla="*/ 15 h 144"/>
                <a:gd name="T34" fmla="*/ 87 w 102"/>
                <a:gd name="T35" fmla="*/ 15 h 144"/>
                <a:gd name="T36" fmla="*/ 102 w 102"/>
                <a:gd name="T37" fmla="*/ 51 h 144"/>
                <a:gd name="T38" fmla="*/ 98 w 102"/>
                <a:gd name="T39" fmla="*/ 72 h 144"/>
                <a:gd name="T40" fmla="*/ 86 w 102"/>
                <a:gd name="T41" fmla="*/ 89 h 144"/>
                <a:gd name="T42" fmla="*/ 81 w 102"/>
                <a:gd name="T43" fmla="*/ 94 h 144"/>
                <a:gd name="T44" fmla="*/ 68 w 102"/>
                <a:gd name="T45" fmla="*/ 114 h 144"/>
                <a:gd name="T46" fmla="*/ 62 w 102"/>
                <a:gd name="T47" fmla="*/ 119 h 144"/>
                <a:gd name="T48" fmla="*/ 41 w 102"/>
                <a:gd name="T49" fmla="*/ 119 h 144"/>
                <a:gd name="T50" fmla="*/ 35 w 102"/>
                <a:gd name="T51" fmla="*/ 114 h 144"/>
                <a:gd name="T52" fmla="*/ 22 w 102"/>
                <a:gd name="T53" fmla="*/ 94 h 144"/>
                <a:gd name="T54" fmla="*/ 17 w 102"/>
                <a:gd name="T55" fmla="*/ 89 h 144"/>
                <a:gd name="T56" fmla="*/ 17 w 102"/>
                <a:gd name="T57" fmla="*/ 89 h 144"/>
                <a:gd name="T58" fmla="*/ 5 w 102"/>
                <a:gd name="T59" fmla="*/ 72 h 144"/>
                <a:gd name="T60" fmla="*/ 0 w 102"/>
                <a:gd name="T61" fmla="*/ 51 h 144"/>
                <a:gd name="T62" fmla="*/ 15 w 102"/>
                <a:gd name="T63" fmla="*/ 15 h 144"/>
                <a:gd name="T64" fmla="*/ 16 w 102"/>
                <a:gd name="T65" fmla="*/ 14 h 144"/>
                <a:gd name="T66" fmla="*/ 51 w 102"/>
                <a:gd name="T67" fmla="*/ 0 h 144"/>
                <a:gd name="T68" fmla="*/ 80 w 102"/>
                <a:gd name="T69" fmla="*/ 23 h 144"/>
                <a:gd name="T70" fmla="*/ 80 w 102"/>
                <a:gd name="T71" fmla="*/ 23 h 144"/>
                <a:gd name="T72" fmla="*/ 51 w 102"/>
                <a:gd name="T73" fmla="*/ 11 h 144"/>
                <a:gd name="T74" fmla="*/ 23 w 102"/>
                <a:gd name="T75" fmla="*/ 22 h 144"/>
                <a:gd name="T76" fmla="*/ 23 w 102"/>
                <a:gd name="T77" fmla="*/ 23 h 144"/>
                <a:gd name="T78" fmla="*/ 11 w 102"/>
                <a:gd name="T79" fmla="*/ 51 h 144"/>
                <a:gd name="T80" fmla="*/ 15 w 102"/>
                <a:gd name="T81" fmla="*/ 67 h 144"/>
                <a:gd name="T82" fmla="*/ 24 w 102"/>
                <a:gd name="T83" fmla="*/ 80 h 144"/>
                <a:gd name="T84" fmla="*/ 25 w 102"/>
                <a:gd name="T85" fmla="*/ 81 h 144"/>
                <a:gd name="T86" fmla="*/ 30 w 102"/>
                <a:gd name="T87" fmla="*/ 86 h 144"/>
                <a:gd name="T88" fmla="*/ 45 w 102"/>
                <a:gd name="T89" fmla="*/ 108 h 144"/>
                <a:gd name="T90" fmla="*/ 57 w 102"/>
                <a:gd name="T91" fmla="*/ 108 h 144"/>
                <a:gd name="T92" fmla="*/ 73 w 102"/>
                <a:gd name="T93" fmla="*/ 86 h 144"/>
                <a:gd name="T94" fmla="*/ 78 w 102"/>
                <a:gd name="T95" fmla="*/ 81 h 144"/>
                <a:gd name="T96" fmla="*/ 78 w 102"/>
                <a:gd name="T97" fmla="*/ 80 h 144"/>
                <a:gd name="T98" fmla="*/ 88 w 102"/>
                <a:gd name="T99" fmla="*/ 67 h 144"/>
                <a:gd name="T100" fmla="*/ 91 w 102"/>
                <a:gd name="T101" fmla="*/ 51 h 144"/>
                <a:gd name="T102" fmla="*/ 80 w 102"/>
                <a:gd name="T103" fmla="*/ 23 h 144"/>
                <a:gd name="T104" fmla="*/ 62 w 102"/>
                <a:gd name="T105" fmla="*/ 131 h 144"/>
                <a:gd name="T106" fmla="*/ 62 w 102"/>
                <a:gd name="T107" fmla="*/ 131 h 144"/>
                <a:gd name="T108" fmla="*/ 41 w 102"/>
                <a:gd name="T109" fmla="*/ 131 h 144"/>
                <a:gd name="T110" fmla="*/ 41 w 102"/>
                <a:gd name="T111" fmla="*/ 138 h 144"/>
                <a:gd name="T112" fmla="*/ 62 w 102"/>
                <a:gd name="T113" fmla="*/ 138 h 144"/>
                <a:gd name="T114" fmla="*/ 62 w 102"/>
                <a:gd name="T115" fmla="*/ 13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2" h="144">
                  <a:moveTo>
                    <a:pt x="38" y="124"/>
                  </a:moveTo>
                  <a:cubicBezTo>
                    <a:pt x="38" y="124"/>
                    <a:pt x="38" y="124"/>
                    <a:pt x="38" y="124"/>
                  </a:cubicBezTo>
                  <a:cubicBezTo>
                    <a:pt x="65" y="124"/>
                    <a:pt x="65" y="124"/>
                    <a:pt x="65" y="124"/>
                  </a:cubicBezTo>
                  <a:cubicBezTo>
                    <a:pt x="67" y="124"/>
                    <a:pt x="68" y="125"/>
                    <a:pt x="68" y="127"/>
                  </a:cubicBezTo>
                  <a:cubicBezTo>
                    <a:pt x="68" y="127"/>
                    <a:pt x="68" y="127"/>
                    <a:pt x="68" y="127"/>
                  </a:cubicBezTo>
                  <a:cubicBezTo>
                    <a:pt x="68" y="141"/>
                    <a:pt x="68" y="141"/>
                    <a:pt x="68" y="141"/>
                  </a:cubicBezTo>
                  <a:cubicBezTo>
                    <a:pt x="68" y="143"/>
                    <a:pt x="67" y="144"/>
                    <a:pt x="65" y="144"/>
                  </a:cubicBezTo>
                  <a:cubicBezTo>
                    <a:pt x="65" y="144"/>
                    <a:pt x="65" y="144"/>
                    <a:pt x="65" y="144"/>
                  </a:cubicBezTo>
                  <a:cubicBezTo>
                    <a:pt x="38" y="144"/>
                    <a:pt x="38" y="144"/>
                    <a:pt x="38" y="144"/>
                  </a:cubicBezTo>
                  <a:cubicBezTo>
                    <a:pt x="36" y="144"/>
                    <a:pt x="34" y="143"/>
                    <a:pt x="34" y="141"/>
                  </a:cubicBezTo>
                  <a:cubicBezTo>
                    <a:pt x="34" y="141"/>
                    <a:pt x="34" y="141"/>
                    <a:pt x="34" y="141"/>
                  </a:cubicBezTo>
                  <a:cubicBezTo>
                    <a:pt x="34" y="127"/>
                    <a:pt x="34" y="127"/>
                    <a:pt x="34" y="127"/>
                  </a:cubicBezTo>
                  <a:cubicBezTo>
                    <a:pt x="34" y="125"/>
                    <a:pt x="36" y="124"/>
                    <a:pt x="38" y="124"/>
                  </a:cubicBezTo>
                  <a:close/>
                  <a:moveTo>
                    <a:pt x="51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65" y="0"/>
                    <a:pt x="78" y="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97" y="24"/>
                    <a:pt x="102" y="37"/>
                    <a:pt x="102" y="51"/>
                  </a:cubicBezTo>
                  <a:cubicBezTo>
                    <a:pt x="102" y="58"/>
                    <a:pt x="101" y="65"/>
                    <a:pt x="98" y="72"/>
                  </a:cubicBezTo>
                  <a:cubicBezTo>
                    <a:pt x="95" y="78"/>
                    <a:pt x="91" y="84"/>
                    <a:pt x="86" y="89"/>
                  </a:cubicBezTo>
                  <a:cubicBezTo>
                    <a:pt x="85" y="90"/>
                    <a:pt x="82" y="92"/>
                    <a:pt x="81" y="94"/>
                  </a:cubicBezTo>
                  <a:cubicBezTo>
                    <a:pt x="73" y="101"/>
                    <a:pt x="69" y="105"/>
                    <a:pt x="68" y="114"/>
                  </a:cubicBezTo>
                  <a:cubicBezTo>
                    <a:pt x="67" y="117"/>
                    <a:pt x="65" y="119"/>
                    <a:pt x="62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38" y="119"/>
                    <a:pt x="35" y="117"/>
                    <a:pt x="35" y="114"/>
                  </a:cubicBezTo>
                  <a:cubicBezTo>
                    <a:pt x="34" y="105"/>
                    <a:pt x="30" y="101"/>
                    <a:pt x="22" y="94"/>
                  </a:cubicBezTo>
                  <a:cubicBezTo>
                    <a:pt x="20" y="92"/>
                    <a:pt x="18" y="90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2" y="84"/>
                    <a:pt x="7" y="78"/>
                    <a:pt x="5" y="72"/>
                  </a:cubicBezTo>
                  <a:cubicBezTo>
                    <a:pt x="2" y="65"/>
                    <a:pt x="0" y="58"/>
                    <a:pt x="0" y="51"/>
                  </a:cubicBezTo>
                  <a:cubicBezTo>
                    <a:pt x="0" y="37"/>
                    <a:pt x="6" y="24"/>
                    <a:pt x="15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25" y="5"/>
                    <a:pt x="37" y="0"/>
                    <a:pt x="51" y="0"/>
                  </a:cubicBezTo>
                  <a:close/>
                  <a:moveTo>
                    <a:pt x="80" y="23"/>
                  </a:moveTo>
                  <a:cubicBezTo>
                    <a:pt x="80" y="23"/>
                    <a:pt x="80" y="23"/>
                    <a:pt x="80" y="23"/>
                  </a:cubicBezTo>
                  <a:cubicBezTo>
                    <a:pt x="72" y="15"/>
                    <a:pt x="62" y="11"/>
                    <a:pt x="51" y="11"/>
                  </a:cubicBezTo>
                  <a:cubicBezTo>
                    <a:pt x="40" y="11"/>
                    <a:pt x="31" y="15"/>
                    <a:pt x="23" y="22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6" y="30"/>
                    <a:pt x="11" y="40"/>
                    <a:pt x="11" y="51"/>
                  </a:cubicBezTo>
                  <a:cubicBezTo>
                    <a:pt x="11" y="57"/>
                    <a:pt x="13" y="62"/>
                    <a:pt x="15" y="67"/>
                  </a:cubicBezTo>
                  <a:cubicBezTo>
                    <a:pt x="17" y="72"/>
                    <a:pt x="20" y="77"/>
                    <a:pt x="24" y="80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27" y="83"/>
                    <a:pt x="29" y="84"/>
                    <a:pt x="30" y="86"/>
                  </a:cubicBezTo>
                  <a:cubicBezTo>
                    <a:pt x="38" y="93"/>
                    <a:pt x="43" y="98"/>
                    <a:pt x="45" y="108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60" y="98"/>
                    <a:pt x="65" y="93"/>
                    <a:pt x="73" y="86"/>
                  </a:cubicBezTo>
                  <a:cubicBezTo>
                    <a:pt x="74" y="84"/>
                    <a:pt x="75" y="83"/>
                    <a:pt x="78" y="81"/>
                  </a:cubicBezTo>
                  <a:cubicBezTo>
                    <a:pt x="78" y="80"/>
                    <a:pt x="78" y="80"/>
                    <a:pt x="78" y="80"/>
                  </a:cubicBezTo>
                  <a:cubicBezTo>
                    <a:pt x="82" y="77"/>
                    <a:pt x="85" y="72"/>
                    <a:pt x="88" y="67"/>
                  </a:cubicBezTo>
                  <a:cubicBezTo>
                    <a:pt x="90" y="62"/>
                    <a:pt x="91" y="57"/>
                    <a:pt x="91" y="51"/>
                  </a:cubicBezTo>
                  <a:cubicBezTo>
                    <a:pt x="91" y="40"/>
                    <a:pt x="87" y="30"/>
                    <a:pt x="80" y="23"/>
                  </a:cubicBezTo>
                  <a:close/>
                  <a:moveTo>
                    <a:pt x="62" y="131"/>
                  </a:moveTo>
                  <a:cubicBezTo>
                    <a:pt x="62" y="131"/>
                    <a:pt x="62" y="131"/>
                    <a:pt x="62" y="131"/>
                  </a:cubicBezTo>
                  <a:cubicBezTo>
                    <a:pt x="41" y="131"/>
                    <a:pt x="41" y="131"/>
                    <a:pt x="41" y="131"/>
                  </a:cubicBezTo>
                  <a:cubicBezTo>
                    <a:pt x="41" y="138"/>
                    <a:pt x="41" y="138"/>
                    <a:pt x="41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2" y="131"/>
                    <a:pt x="62" y="131"/>
                    <a:pt x="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defTabSz="1218565"/>
              <a:endParaRPr lang="zh-CN" altLang="en-US" sz="2400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40" name="文本框 14"/>
            <p:cNvSpPr txBox="1">
              <a:spLocks noChangeArrowheads="1"/>
            </p:cNvSpPr>
            <p:nvPr/>
          </p:nvSpPr>
          <p:spPr bwMode="auto">
            <a:xfrm>
              <a:off x="8782772" y="3010598"/>
              <a:ext cx="2184400" cy="845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sym typeface="Arial" panose="020B0604020202090204" pitchFamily="34" charset="0"/>
                </a:rPr>
                <a:t>温度达到指定值时警示灯闪烁报警、蜂鸣器发出警报声</a:t>
              </a:r>
            </a:p>
          </p:txBody>
        </p:sp>
        <p:sp>
          <p:nvSpPr>
            <p:cNvPr id="41" name="文本框 15"/>
            <p:cNvSpPr txBox="1">
              <a:spLocks noChangeArrowheads="1"/>
            </p:cNvSpPr>
            <p:nvPr/>
          </p:nvSpPr>
          <p:spPr bwMode="auto">
            <a:xfrm>
              <a:off x="9397124" y="2650235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sym typeface="Arial" panose="020B0604020202090204" pitchFamily="34" charset="0"/>
                </a:rPr>
                <a:t>功能四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456565">
              <a:spcBef>
                <a:spcPct val="0"/>
              </a:spcBef>
              <a:buNone/>
            </a:pPr>
            <a:r>
              <a:rPr lang="zh-CN" altLang="en-US" sz="2400" dirty="0">
                <a:solidFill>
                  <a:srgbClr val="325B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微软雅黑" panose="020B0503020204020204" pitchFamily="34" charset="-122"/>
              </a:rPr>
              <a:t>性能指标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51502" y="346319"/>
            <a:ext cx="467216" cy="468245"/>
            <a:chOff x="3437020" y="2074814"/>
            <a:chExt cx="863676" cy="865577"/>
          </a:xfrm>
        </p:grpSpPr>
        <p:sp>
          <p:nvSpPr>
            <p:cNvPr id="10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  <p:sp>
        <p:nvSpPr>
          <p:cNvPr id="22" name="椭圆 21"/>
          <p:cNvSpPr/>
          <p:nvPr/>
        </p:nvSpPr>
        <p:spPr>
          <a:xfrm>
            <a:off x="4652165" y="5762085"/>
            <a:ext cx="2809892" cy="425092"/>
          </a:xfrm>
          <a:prstGeom prst="ellipse">
            <a:avLst/>
          </a:prstGeom>
          <a:gradFill flip="none" rotWithShape="1">
            <a:gsLst>
              <a:gs pos="0">
                <a:sysClr val="windowText" lastClr="000000">
                  <a:alpha val="62000"/>
                </a:sys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146272" tIns="73135" rIns="146272" bIns="73135" rtlCol="0" anchor="ctr"/>
          <a:lstStyle/>
          <a:p>
            <a:pPr algn="ctr" defTabSz="14617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160" kern="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54993" y="1642948"/>
            <a:ext cx="2586211" cy="4335678"/>
            <a:chOff x="3546995" y="2016281"/>
            <a:chExt cx="1616382" cy="2709799"/>
          </a:xfrm>
        </p:grpSpPr>
        <p:sp>
          <p:nvSpPr>
            <p:cNvPr id="24" name="Freeform 33"/>
            <p:cNvSpPr/>
            <p:nvPr/>
          </p:nvSpPr>
          <p:spPr bwMode="auto">
            <a:xfrm>
              <a:off x="3546995" y="2016281"/>
              <a:ext cx="1616382" cy="2028724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33"/>
            <p:cNvSpPr/>
            <p:nvPr/>
          </p:nvSpPr>
          <p:spPr bwMode="auto">
            <a:xfrm>
              <a:off x="3587885" y="2067602"/>
              <a:ext cx="1534601" cy="1926082"/>
            </a:xfrm>
            <a:custGeom>
              <a:avLst/>
              <a:gdLst>
                <a:gd name="T0" fmla="*/ 249 w 498"/>
                <a:gd name="T1" fmla="*/ 0 h 625"/>
                <a:gd name="T2" fmla="*/ 0 w 498"/>
                <a:gd name="T3" fmla="*/ 240 h 625"/>
                <a:gd name="T4" fmla="*/ 17 w 498"/>
                <a:gd name="T5" fmla="*/ 328 h 625"/>
                <a:gd name="T6" fmla="*/ 17 w 498"/>
                <a:gd name="T7" fmla="*/ 328 h 625"/>
                <a:gd name="T8" fmla="*/ 31 w 498"/>
                <a:gd name="T9" fmla="*/ 356 h 625"/>
                <a:gd name="T10" fmla="*/ 95 w 498"/>
                <a:gd name="T11" fmla="*/ 488 h 625"/>
                <a:gd name="T12" fmla="*/ 108 w 498"/>
                <a:gd name="T13" fmla="*/ 539 h 625"/>
                <a:gd name="T14" fmla="*/ 115 w 498"/>
                <a:gd name="T15" fmla="*/ 588 h 625"/>
                <a:gd name="T16" fmla="*/ 153 w 498"/>
                <a:gd name="T17" fmla="*/ 625 h 625"/>
                <a:gd name="T18" fmla="*/ 249 w 498"/>
                <a:gd name="T19" fmla="*/ 625 h 625"/>
                <a:gd name="T20" fmla="*/ 344 w 498"/>
                <a:gd name="T21" fmla="*/ 625 h 625"/>
                <a:gd name="T22" fmla="*/ 382 w 498"/>
                <a:gd name="T23" fmla="*/ 588 h 625"/>
                <a:gd name="T24" fmla="*/ 390 w 498"/>
                <a:gd name="T25" fmla="*/ 539 h 625"/>
                <a:gd name="T26" fmla="*/ 403 w 498"/>
                <a:gd name="T27" fmla="*/ 488 h 625"/>
                <a:gd name="T28" fmla="*/ 467 w 498"/>
                <a:gd name="T29" fmla="*/ 356 h 625"/>
                <a:gd name="T30" fmla="*/ 480 w 498"/>
                <a:gd name="T31" fmla="*/ 328 h 625"/>
                <a:gd name="T32" fmla="*/ 480 w 498"/>
                <a:gd name="T33" fmla="*/ 328 h 625"/>
                <a:gd name="T34" fmla="*/ 498 w 498"/>
                <a:gd name="T35" fmla="*/ 240 h 625"/>
                <a:gd name="T36" fmla="*/ 249 w 498"/>
                <a:gd name="T3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98" h="625">
                  <a:moveTo>
                    <a:pt x="249" y="0"/>
                  </a:moveTo>
                  <a:cubicBezTo>
                    <a:pt x="113" y="0"/>
                    <a:pt x="0" y="107"/>
                    <a:pt x="0" y="240"/>
                  </a:cubicBezTo>
                  <a:cubicBezTo>
                    <a:pt x="0" y="271"/>
                    <a:pt x="6" y="301"/>
                    <a:pt x="17" y="328"/>
                  </a:cubicBezTo>
                  <a:cubicBezTo>
                    <a:pt x="17" y="328"/>
                    <a:pt x="17" y="328"/>
                    <a:pt x="17" y="328"/>
                  </a:cubicBezTo>
                  <a:cubicBezTo>
                    <a:pt x="21" y="338"/>
                    <a:pt x="26" y="347"/>
                    <a:pt x="31" y="356"/>
                  </a:cubicBezTo>
                  <a:cubicBezTo>
                    <a:pt x="48" y="391"/>
                    <a:pt x="77" y="451"/>
                    <a:pt x="95" y="488"/>
                  </a:cubicBezTo>
                  <a:cubicBezTo>
                    <a:pt x="95" y="488"/>
                    <a:pt x="108" y="525"/>
                    <a:pt x="108" y="539"/>
                  </a:cubicBezTo>
                  <a:cubicBezTo>
                    <a:pt x="108" y="554"/>
                    <a:pt x="109" y="576"/>
                    <a:pt x="115" y="588"/>
                  </a:cubicBezTo>
                  <a:cubicBezTo>
                    <a:pt x="119" y="595"/>
                    <a:pt x="129" y="612"/>
                    <a:pt x="153" y="625"/>
                  </a:cubicBezTo>
                  <a:cubicBezTo>
                    <a:pt x="249" y="625"/>
                    <a:pt x="249" y="625"/>
                    <a:pt x="249" y="625"/>
                  </a:cubicBezTo>
                  <a:cubicBezTo>
                    <a:pt x="344" y="625"/>
                    <a:pt x="344" y="625"/>
                    <a:pt x="344" y="625"/>
                  </a:cubicBezTo>
                  <a:cubicBezTo>
                    <a:pt x="368" y="612"/>
                    <a:pt x="379" y="595"/>
                    <a:pt x="382" y="588"/>
                  </a:cubicBezTo>
                  <a:cubicBezTo>
                    <a:pt x="388" y="576"/>
                    <a:pt x="390" y="554"/>
                    <a:pt x="390" y="539"/>
                  </a:cubicBezTo>
                  <a:cubicBezTo>
                    <a:pt x="390" y="525"/>
                    <a:pt x="403" y="488"/>
                    <a:pt x="403" y="488"/>
                  </a:cubicBezTo>
                  <a:cubicBezTo>
                    <a:pt x="420" y="451"/>
                    <a:pt x="450" y="391"/>
                    <a:pt x="467" y="356"/>
                  </a:cubicBezTo>
                  <a:cubicBezTo>
                    <a:pt x="472" y="347"/>
                    <a:pt x="476" y="338"/>
                    <a:pt x="480" y="328"/>
                  </a:cubicBezTo>
                  <a:cubicBezTo>
                    <a:pt x="480" y="328"/>
                    <a:pt x="480" y="328"/>
                    <a:pt x="480" y="328"/>
                  </a:cubicBezTo>
                  <a:cubicBezTo>
                    <a:pt x="492" y="301"/>
                    <a:pt x="498" y="271"/>
                    <a:pt x="498" y="240"/>
                  </a:cubicBezTo>
                  <a:cubicBezTo>
                    <a:pt x="498" y="107"/>
                    <a:pt x="385" y="0"/>
                    <a:pt x="249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999883" y="4025097"/>
              <a:ext cx="716912" cy="700983"/>
              <a:chOff x="3759201" y="3508375"/>
              <a:chExt cx="828024" cy="809626"/>
            </a:xfrm>
          </p:grpSpPr>
          <p:sp>
            <p:nvSpPr>
              <p:cNvPr id="27" name="Freeform 6"/>
              <p:cNvSpPr/>
              <p:nvPr/>
            </p:nvSpPr>
            <p:spPr bwMode="auto">
              <a:xfrm>
                <a:off x="3764900" y="3508375"/>
                <a:ext cx="822325" cy="757238"/>
              </a:xfrm>
              <a:custGeom>
                <a:avLst/>
                <a:gdLst>
                  <a:gd name="T0" fmla="*/ 216 w 220"/>
                  <a:gd name="T1" fmla="*/ 0 h 202"/>
                  <a:gd name="T2" fmla="*/ 213 w 220"/>
                  <a:gd name="T3" fmla="*/ 3 h 202"/>
                  <a:gd name="T4" fmla="*/ 213 w 220"/>
                  <a:gd name="T5" fmla="*/ 14 h 202"/>
                  <a:gd name="T6" fmla="*/ 211 w 220"/>
                  <a:gd name="T7" fmla="*/ 16 h 202"/>
                  <a:gd name="T8" fmla="*/ 218 w 220"/>
                  <a:gd name="T9" fmla="*/ 24 h 202"/>
                  <a:gd name="T10" fmla="*/ 217 w 220"/>
                  <a:gd name="T11" fmla="*/ 35 h 202"/>
                  <a:gd name="T12" fmla="*/ 210 w 220"/>
                  <a:gd name="T13" fmla="*/ 42 h 202"/>
                  <a:gd name="T14" fmla="*/ 209 w 220"/>
                  <a:gd name="T15" fmla="*/ 48 h 202"/>
                  <a:gd name="T16" fmla="*/ 217 w 220"/>
                  <a:gd name="T17" fmla="*/ 55 h 202"/>
                  <a:gd name="T18" fmla="*/ 216 w 220"/>
                  <a:gd name="T19" fmla="*/ 66 h 202"/>
                  <a:gd name="T20" fmla="*/ 210 w 220"/>
                  <a:gd name="T21" fmla="*/ 71 h 202"/>
                  <a:gd name="T22" fmla="*/ 210 w 220"/>
                  <a:gd name="T23" fmla="*/ 80 h 202"/>
                  <a:gd name="T24" fmla="*/ 218 w 220"/>
                  <a:gd name="T25" fmla="*/ 89 h 202"/>
                  <a:gd name="T26" fmla="*/ 214 w 220"/>
                  <a:gd name="T27" fmla="*/ 97 h 202"/>
                  <a:gd name="T28" fmla="*/ 209 w 220"/>
                  <a:gd name="T29" fmla="*/ 102 h 202"/>
                  <a:gd name="T30" fmla="*/ 210 w 220"/>
                  <a:gd name="T31" fmla="*/ 108 h 202"/>
                  <a:gd name="T32" fmla="*/ 217 w 220"/>
                  <a:gd name="T33" fmla="*/ 116 h 202"/>
                  <a:gd name="T34" fmla="*/ 215 w 220"/>
                  <a:gd name="T35" fmla="*/ 125 h 202"/>
                  <a:gd name="T36" fmla="*/ 209 w 220"/>
                  <a:gd name="T37" fmla="*/ 131 h 202"/>
                  <a:gd name="T38" fmla="*/ 209 w 220"/>
                  <a:gd name="T39" fmla="*/ 138 h 202"/>
                  <a:gd name="T40" fmla="*/ 214 w 220"/>
                  <a:gd name="T41" fmla="*/ 145 h 202"/>
                  <a:gd name="T42" fmla="*/ 206 w 220"/>
                  <a:gd name="T43" fmla="*/ 161 h 202"/>
                  <a:gd name="T44" fmla="*/ 159 w 220"/>
                  <a:gd name="T45" fmla="*/ 202 h 202"/>
                  <a:gd name="T46" fmla="*/ 61 w 220"/>
                  <a:gd name="T47" fmla="*/ 202 h 202"/>
                  <a:gd name="T48" fmla="*/ 13 w 220"/>
                  <a:gd name="T49" fmla="*/ 161 h 202"/>
                  <a:gd name="T50" fmla="*/ 12 w 220"/>
                  <a:gd name="T51" fmla="*/ 152 h 202"/>
                  <a:gd name="T52" fmla="*/ 9 w 220"/>
                  <a:gd name="T53" fmla="*/ 142 h 202"/>
                  <a:gd name="T54" fmla="*/ 2 w 220"/>
                  <a:gd name="T55" fmla="*/ 135 h 202"/>
                  <a:gd name="T56" fmla="*/ 5 w 220"/>
                  <a:gd name="T57" fmla="*/ 126 h 202"/>
                  <a:gd name="T58" fmla="*/ 8 w 220"/>
                  <a:gd name="T59" fmla="*/ 119 h 202"/>
                  <a:gd name="T60" fmla="*/ 4 w 220"/>
                  <a:gd name="T61" fmla="*/ 108 h 202"/>
                  <a:gd name="T62" fmla="*/ 3 w 220"/>
                  <a:gd name="T63" fmla="*/ 97 h 202"/>
                  <a:gd name="T64" fmla="*/ 8 w 220"/>
                  <a:gd name="T65" fmla="*/ 91 h 202"/>
                  <a:gd name="T66" fmla="*/ 8 w 220"/>
                  <a:gd name="T67" fmla="*/ 85 h 202"/>
                  <a:gd name="T68" fmla="*/ 2 w 220"/>
                  <a:gd name="T69" fmla="*/ 76 h 202"/>
                  <a:gd name="T70" fmla="*/ 5 w 220"/>
                  <a:gd name="T71" fmla="*/ 66 h 202"/>
                  <a:gd name="T72" fmla="*/ 9 w 220"/>
                  <a:gd name="T73" fmla="*/ 61 h 202"/>
                  <a:gd name="T74" fmla="*/ 8 w 220"/>
                  <a:gd name="T75" fmla="*/ 54 h 202"/>
                  <a:gd name="T76" fmla="*/ 2 w 220"/>
                  <a:gd name="T77" fmla="*/ 44 h 202"/>
                  <a:gd name="T78" fmla="*/ 2 w 220"/>
                  <a:gd name="T79" fmla="*/ 16 h 202"/>
                  <a:gd name="T80" fmla="*/ 2 w 220"/>
                  <a:gd name="T81" fmla="*/ 11 h 202"/>
                  <a:gd name="T82" fmla="*/ 2 w 220"/>
                  <a:gd name="T83" fmla="*/ 1 h 202"/>
                  <a:gd name="T84" fmla="*/ 0 w 220"/>
                  <a:gd name="T85" fmla="*/ 0 h 202"/>
                  <a:gd name="T86" fmla="*/ 216 w 220"/>
                  <a:gd name="T87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0" h="202">
                    <a:moveTo>
                      <a:pt x="216" y="0"/>
                    </a:moveTo>
                    <a:cubicBezTo>
                      <a:pt x="213" y="3"/>
                      <a:pt x="213" y="3"/>
                      <a:pt x="213" y="3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1" y="16"/>
                      <a:pt x="211" y="16"/>
                      <a:pt x="211" y="16"/>
                    </a:cubicBezTo>
                    <a:cubicBezTo>
                      <a:pt x="211" y="16"/>
                      <a:pt x="216" y="20"/>
                      <a:pt x="218" y="24"/>
                    </a:cubicBezTo>
                    <a:cubicBezTo>
                      <a:pt x="220" y="28"/>
                      <a:pt x="220" y="33"/>
                      <a:pt x="217" y="35"/>
                    </a:cubicBezTo>
                    <a:cubicBezTo>
                      <a:pt x="214" y="38"/>
                      <a:pt x="210" y="39"/>
                      <a:pt x="210" y="42"/>
                    </a:cubicBezTo>
                    <a:cubicBezTo>
                      <a:pt x="210" y="44"/>
                      <a:pt x="209" y="48"/>
                      <a:pt x="209" y="48"/>
                    </a:cubicBezTo>
                    <a:cubicBezTo>
                      <a:pt x="209" y="48"/>
                      <a:pt x="216" y="51"/>
                      <a:pt x="217" y="55"/>
                    </a:cubicBezTo>
                    <a:cubicBezTo>
                      <a:pt x="219" y="60"/>
                      <a:pt x="218" y="64"/>
                      <a:pt x="216" y="66"/>
                    </a:cubicBezTo>
                    <a:cubicBezTo>
                      <a:pt x="213" y="67"/>
                      <a:pt x="210" y="71"/>
                      <a:pt x="210" y="71"/>
                    </a:cubicBezTo>
                    <a:cubicBezTo>
                      <a:pt x="210" y="80"/>
                      <a:pt x="210" y="80"/>
                      <a:pt x="210" y="80"/>
                    </a:cubicBezTo>
                    <a:cubicBezTo>
                      <a:pt x="210" y="80"/>
                      <a:pt x="218" y="85"/>
                      <a:pt x="218" y="89"/>
                    </a:cubicBezTo>
                    <a:cubicBezTo>
                      <a:pt x="218" y="94"/>
                      <a:pt x="214" y="97"/>
                      <a:pt x="214" y="97"/>
                    </a:cubicBezTo>
                    <a:cubicBezTo>
                      <a:pt x="209" y="102"/>
                      <a:pt x="209" y="102"/>
                      <a:pt x="209" y="102"/>
                    </a:cubicBezTo>
                    <a:cubicBezTo>
                      <a:pt x="210" y="108"/>
                      <a:pt x="210" y="108"/>
                      <a:pt x="210" y="108"/>
                    </a:cubicBezTo>
                    <a:cubicBezTo>
                      <a:pt x="210" y="108"/>
                      <a:pt x="216" y="112"/>
                      <a:pt x="217" y="116"/>
                    </a:cubicBezTo>
                    <a:cubicBezTo>
                      <a:pt x="218" y="120"/>
                      <a:pt x="217" y="123"/>
                      <a:pt x="215" y="125"/>
                    </a:cubicBezTo>
                    <a:cubicBezTo>
                      <a:pt x="213" y="127"/>
                      <a:pt x="209" y="131"/>
                      <a:pt x="209" y="131"/>
                    </a:cubicBezTo>
                    <a:cubicBezTo>
                      <a:pt x="209" y="138"/>
                      <a:pt x="209" y="138"/>
                      <a:pt x="209" y="138"/>
                    </a:cubicBezTo>
                    <a:cubicBezTo>
                      <a:pt x="209" y="138"/>
                      <a:pt x="213" y="141"/>
                      <a:pt x="214" y="145"/>
                    </a:cubicBezTo>
                    <a:cubicBezTo>
                      <a:pt x="214" y="148"/>
                      <a:pt x="209" y="158"/>
                      <a:pt x="206" y="161"/>
                    </a:cubicBezTo>
                    <a:cubicBezTo>
                      <a:pt x="203" y="163"/>
                      <a:pt x="159" y="202"/>
                      <a:pt x="159" y="202"/>
                    </a:cubicBezTo>
                    <a:cubicBezTo>
                      <a:pt x="61" y="202"/>
                      <a:pt x="61" y="202"/>
                      <a:pt x="61" y="202"/>
                    </a:cubicBezTo>
                    <a:cubicBezTo>
                      <a:pt x="13" y="161"/>
                      <a:pt x="13" y="161"/>
                      <a:pt x="13" y="161"/>
                    </a:cubicBezTo>
                    <a:cubicBezTo>
                      <a:pt x="13" y="161"/>
                      <a:pt x="12" y="155"/>
                      <a:pt x="12" y="152"/>
                    </a:cubicBezTo>
                    <a:cubicBezTo>
                      <a:pt x="11" y="149"/>
                      <a:pt x="12" y="144"/>
                      <a:pt x="9" y="142"/>
                    </a:cubicBezTo>
                    <a:cubicBezTo>
                      <a:pt x="7" y="140"/>
                      <a:pt x="2" y="139"/>
                      <a:pt x="2" y="135"/>
                    </a:cubicBezTo>
                    <a:cubicBezTo>
                      <a:pt x="2" y="130"/>
                      <a:pt x="3" y="127"/>
                      <a:pt x="5" y="126"/>
                    </a:cubicBezTo>
                    <a:cubicBezTo>
                      <a:pt x="7" y="125"/>
                      <a:pt x="9" y="122"/>
                      <a:pt x="8" y="119"/>
                    </a:cubicBezTo>
                    <a:cubicBezTo>
                      <a:pt x="8" y="116"/>
                      <a:pt x="6" y="112"/>
                      <a:pt x="4" y="108"/>
                    </a:cubicBezTo>
                    <a:cubicBezTo>
                      <a:pt x="2" y="104"/>
                      <a:pt x="2" y="100"/>
                      <a:pt x="3" y="97"/>
                    </a:cubicBezTo>
                    <a:cubicBezTo>
                      <a:pt x="5" y="94"/>
                      <a:pt x="8" y="91"/>
                      <a:pt x="8" y="91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5"/>
                      <a:pt x="2" y="81"/>
                      <a:pt x="2" y="76"/>
                    </a:cubicBezTo>
                    <a:cubicBezTo>
                      <a:pt x="2" y="70"/>
                      <a:pt x="3" y="67"/>
                      <a:pt x="5" y="66"/>
                    </a:cubicBezTo>
                    <a:cubicBezTo>
                      <a:pt x="7" y="64"/>
                      <a:pt x="9" y="61"/>
                      <a:pt x="9" y="61"/>
                    </a:cubicBezTo>
                    <a:cubicBezTo>
                      <a:pt x="9" y="61"/>
                      <a:pt x="10" y="57"/>
                      <a:pt x="8" y="54"/>
                    </a:cubicBezTo>
                    <a:cubicBezTo>
                      <a:pt x="7" y="52"/>
                      <a:pt x="3" y="48"/>
                      <a:pt x="2" y="44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2" y="16"/>
                      <a:pt x="2" y="14"/>
                      <a:pt x="2" y="11"/>
                    </a:cubicBezTo>
                    <a:cubicBezTo>
                      <a:pt x="2" y="8"/>
                      <a:pt x="2" y="1"/>
                      <a:pt x="2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325B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7"/>
              <p:cNvSpPr/>
              <p:nvPr/>
            </p:nvSpPr>
            <p:spPr bwMode="auto">
              <a:xfrm>
                <a:off x="3996676" y="4268788"/>
                <a:ext cx="350838" cy="49213"/>
              </a:xfrm>
              <a:custGeom>
                <a:avLst/>
                <a:gdLst>
                  <a:gd name="T0" fmla="*/ 0 w 94"/>
                  <a:gd name="T1" fmla="*/ 0 h 13"/>
                  <a:gd name="T2" fmla="*/ 94 w 94"/>
                  <a:gd name="T3" fmla="*/ 0 h 13"/>
                  <a:gd name="T4" fmla="*/ 85 w 94"/>
                  <a:gd name="T5" fmla="*/ 9 h 13"/>
                  <a:gd name="T6" fmla="*/ 74 w 94"/>
                  <a:gd name="T7" fmla="*/ 13 h 13"/>
                  <a:gd name="T8" fmla="*/ 19 w 94"/>
                  <a:gd name="T9" fmla="*/ 13 h 13"/>
                  <a:gd name="T10" fmla="*/ 8 w 94"/>
                  <a:gd name="T11" fmla="*/ 9 h 13"/>
                  <a:gd name="T12" fmla="*/ 0 w 94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3">
                    <a:moveTo>
                      <a:pt x="0" y="0"/>
                    </a:moveTo>
                    <a:cubicBezTo>
                      <a:pt x="94" y="0"/>
                      <a:pt x="94" y="0"/>
                      <a:pt x="94" y="0"/>
                    </a:cubicBezTo>
                    <a:cubicBezTo>
                      <a:pt x="94" y="0"/>
                      <a:pt x="88" y="6"/>
                      <a:pt x="85" y="9"/>
                    </a:cubicBezTo>
                    <a:cubicBezTo>
                      <a:pt x="82" y="11"/>
                      <a:pt x="77" y="13"/>
                      <a:pt x="74" y="13"/>
                    </a:cubicBezTo>
                    <a:cubicBezTo>
                      <a:pt x="71" y="13"/>
                      <a:pt x="19" y="13"/>
                      <a:pt x="19" y="13"/>
                    </a:cubicBezTo>
                    <a:cubicBezTo>
                      <a:pt x="19" y="13"/>
                      <a:pt x="11" y="13"/>
                      <a:pt x="8" y="9"/>
                    </a:cubicBezTo>
                    <a:cubicBezTo>
                      <a:pt x="5" y="6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8"/>
              <p:cNvSpPr/>
              <p:nvPr/>
            </p:nvSpPr>
            <p:spPr bwMode="auto">
              <a:xfrm>
                <a:off x="4173538" y="3527425"/>
                <a:ext cx="247650" cy="33338"/>
              </a:xfrm>
              <a:custGeom>
                <a:avLst/>
                <a:gdLst>
                  <a:gd name="T0" fmla="*/ 4 w 66"/>
                  <a:gd name="T1" fmla="*/ 1 h 9"/>
                  <a:gd name="T2" fmla="*/ 64 w 66"/>
                  <a:gd name="T3" fmla="*/ 1 h 9"/>
                  <a:gd name="T4" fmla="*/ 62 w 66"/>
                  <a:gd name="T5" fmla="*/ 7 h 9"/>
                  <a:gd name="T6" fmla="*/ 0 w 66"/>
                  <a:gd name="T7" fmla="*/ 9 h 9"/>
                  <a:gd name="T8" fmla="*/ 20 w 66"/>
                  <a:gd name="T9" fmla="*/ 5 h 9"/>
                  <a:gd name="T10" fmla="*/ 17 w 66"/>
                  <a:gd name="T11" fmla="*/ 3 h 9"/>
                  <a:gd name="T12" fmla="*/ 4 w 66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9">
                    <a:moveTo>
                      <a:pt x="4" y="1"/>
                    </a:moveTo>
                    <a:cubicBezTo>
                      <a:pt x="4" y="1"/>
                      <a:pt x="62" y="0"/>
                      <a:pt x="64" y="1"/>
                    </a:cubicBezTo>
                    <a:cubicBezTo>
                      <a:pt x="66" y="3"/>
                      <a:pt x="66" y="5"/>
                      <a:pt x="62" y="7"/>
                    </a:cubicBezTo>
                    <a:cubicBezTo>
                      <a:pt x="58" y="8"/>
                      <a:pt x="0" y="9"/>
                      <a:pt x="0" y="9"/>
                    </a:cubicBezTo>
                    <a:cubicBezTo>
                      <a:pt x="0" y="9"/>
                      <a:pt x="20" y="7"/>
                      <a:pt x="20" y="5"/>
                    </a:cubicBezTo>
                    <a:cubicBezTo>
                      <a:pt x="20" y="3"/>
                      <a:pt x="21" y="4"/>
                      <a:pt x="17" y="3"/>
                    </a:cubicBezTo>
                    <a:cubicBezTo>
                      <a:pt x="13" y="3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9"/>
              <p:cNvSpPr/>
              <p:nvPr/>
            </p:nvSpPr>
            <p:spPr bwMode="auto">
              <a:xfrm>
                <a:off x="4173538" y="3571875"/>
                <a:ext cx="242888" cy="93663"/>
              </a:xfrm>
              <a:custGeom>
                <a:avLst/>
                <a:gdLst>
                  <a:gd name="T0" fmla="*/ 11 w 65"/>
                  <a:gd name="T1" fmla="*/ 0 h 25"/>
                  <a:gd name="T2" fmla="*/ 60 w 65"/>
                  <a:gd name="T3" fmla="*/ 1 h 25"/>
                  <a:gd name="T4" fmla="*/ 65 w 65"/>
                  <a:gd name="T5" fmla="*/ 10 h 25"/>
                  <a:gd name="T6" fmla="*/ 57 w 65"/>
                  <a:gd name="T7" fmla="*/ 21 h 25"/>
                  <a:gd name="T8" fmla="*/ 0 w 65"/>
                  <a:gd name="T9" fmla="*/ 25 h 25"/>
                  <a:gd name="T10" fmla="*/ 21 w 65"/>
                  <a:gd name="T11" fmla="*/ 20 h 25"/>
                  <a:gd name="T12" fmla="*/ 22 w 65"/>
                  <a:gd name="T13" fmla="*/ 12 h 25"/>
                  <a:gd name="T14" fmla="*/ 23 w 65"/>
                  <a:gd name="T15" fmla="*/ 6 h 25"/>
                  <a:gd name="T16" fmla="*/ 23 w 65"/>
                  <a:gd name="T17" fmla="*/ 3 h 25"/>
                  <a:gd name="T18" fmla="*/ 11 w 65"/>
                  <a:gd name="T1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" h="25">
                    <a:moveTo>
                      <a:pt x="11" y="0"/>
                    </a:moveTo>
                    <a:cubicBezTo>
                      <a:pt x="11" y="0"/>
                      <a:pt x="58" y="0"/>
                      <a:pt x="60" y="1"/>
                    </a:cubicBezTo>
                    <a:cubicBezTo>
                      <a:pt x="63" y="2"/>
                      <a:pt x="65" y="7"/>
                      <a:pt x="65" y="10"/>
                    </a:cubicBezTo>
                    <a:cubicBezTo>
                      <a:pt x="65" y="14"/>
                      <a:pt x="65" y="19"/>
                      <a:pt x="57" y="21"/>
                    </a:cubicBezTo>
                    <a:cubicBezTo>
                      <a:pt x="49" y="23"/>
                      <a:pt x="0" y="25"/>
                      <a:pt x="0" y="25"/>
                    </a:cubicBezTo>
                    <a:cubicBezTo>
                      <a:pt x="0" y="25"/>
                      <a:pt x="20" y="22"/>
                      <a:pt x="21" y="20"/>
                    </a:cubicBezTo>
                    <a:cubicBezTo>
                      <a:pt x="23" y="18"/>
                      <a:pt x="21" y="14"/>
                      <a:pt x="22" y="12"/>
                    </a:cubicBezTo>
                    <a:cubicBezTo>
                      <a:pt x="23" y="10"/>
                      <a:pt x="24" y="10"/>
                      <a:pt x="23" y="6"/>
                    </a:cubicBezTo>
                    <a:cubicBezTo>
                      <a:pt x="23" y="3"/>
                      <a:pt x="23" y="3"/>
                      <a:pt x="23" y="3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0"/>
              <p:cNvSpPr/>
              <p:nvPr/>
            </p:nvSpPr>
            <p:spPr bwMode="auto">
              <a:xfrm>
                <a:off x="4106863" y="3698875"/>
                <a:ext cx="303213" cy="34925"/>
              </a:xfrm>
              <a:custGeom>
                <a:avLst/>
                <a:gdLst>
                  <a:gd name="T0" fmla="*/ 20 w 81"/>
                  <a:gd name="T1" fmla="*/ 1 h 9"/>
                  <a:gd name="T2" fmla="*/ 73 w 81"/>
                  <a:gd name="T3" fmla="*/ 0 h 9"/>
                  <a:gd name="T4" fmla="*/ 80 w 81"/>
                  <a:gd name="T5" fmla="*/ 3 h 9"/>
                  <a:gd name="T6" fmla="*/ 3 w 81"/>
                  <a:gd name="T7" fmla="*/ 9 h 9"/>
                  <a:gd name="T8" fmla="*/ 24 w 81"/>
                  <a:gd name="T9" fmla="*/ 5 h 9"/>
                  <a:gd name="T10" fmla="*/ 20 w 81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1" h="9">
                    <a:moveTo>
                      <a:pt x="20" y="1"/>
                    </a:moveTo>
                    <a:cubicBezTo>
                      <a:pt x="20" y="1"/>
                      <a:pt x="66" y="0"/>
                      <a:pt x="73" y="0"/>
                    </a:cubicBezTo>
                    <a:cubicBezTo>
                      <a:pt x="81" y="0"/>
                      <a:pt x="81" y="3"/>
                      <a:pt x="80" y="3"/>
                    </a:cubicBezTo>
                    <a:cubicBezTo>
                      <a:pt x="78" y="4"/>
                      <a:pt x="5" y="9"/>
                      <a:pt x="3" y="9"/>
                    </a:cubicBezTo>
                    <a:cubicBezTo>
                      <a:pt x="0" y="9"/>
                      <a:pt x="21" y="6"/>
                      <a:pt x="24" y="5"/>
                    </a:cubicBezTo>
                    <a:cubicBezTo>
                      <a:pt x="27" y="4"/>
                      <a:pt x="26" y="2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1"/>
              <p:cNvSpPr/>
              <p:nvPr/>
            </p:nvSpPr>
            <p:spPr bwMode="auto">
              <a:xfrm>
                <a:off x="4140201" y="3756025"/>
                <a:ext cx="269875" cy="25400"/>
              </a:xfrm>
              <a:custGeom>
                <a:avLst/>
                <a:gdLst>
                  <a:gd name="T0" fmla="*/ 26 w 72"/>
                  <a:gd name="T1" fmla="*/ 1 h 7"/>
                  <a:gd name="T2" fmla="*/ 72 w 72"/>
                  <a:gd name="T3" fmla="*/ 0 h 7"/>
                  <a:gd name="T4" fmla="*/ 49 w 72"/>
                  <a:gd name="T5" fmla="*/ 5 h 7"/>
                  <a:gd name="T6" fmla="*/ 4 w 72"/>
                  <a:gd name="T7" fmla="*/ 7 h 7"/>
                  <a:gd name="T8" fmla="*/ 26 w 72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">
                    <a:moveTo>
                      <a:pt x="26" y="1"/>
                    </a:move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51" y="5"/>
                      <a:pt x="49" y="5"/>
                    </a:cubicBezTo>
                    <a:cubicBezTo>
                      <a:pt x="47" y="5"/>
                      <a:pt x="9" y="7"/>
                      <a:pt x="4" y="7"/>
                    </a:cubicBezTo>
                    <a:cubicBezTo>
                      <a:pt x="0" y="7"/>
                      <a:pt x="35" y="3"/>
                      <a:pt x="2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2"/>
              <p:cNvSpPr/>
              <p:nvPr/>
            </p:nvSpPr>
            <p:spPr bwMode="auto">
              <a:xfrm>
                <a:off x="4125913" y="3811588"/>
                <a:ext cx="287338" cy="38100"/>
              </a:xfrm>
              <a:custGeom>
                <a:avLst/>
                <a:gdLst>
                  <a:gd name="T0" fmla="*/ 15 w 77"/>
                  <a:gd name="T1" fmla="*/ 2 h 10"/>
                  <a:gd name="T2" fmla="*/ 73 w 77"/>
                  <a:gd name="T3" fmla="*/ 0 h 10"/>
                  <a:gd name="T4" fmla="*/ 72 w 77"/>
                  <a:gd name="T5" fmla="*/ 5 h 10"/>
                  <a:gd name="T6" fmla="*/ 0 w 77"/>
                  <a:gd name="T7" fmla="*/ 10 h 10"/>
                  <a:gd name="T8" fmla="*/ 31 w 77"/>
                  <a:gd name="T9" fmla="*/ 5 h 10"/>
                  <a:gd name="T10" fmla="*/ 15 w 77"/>
                  <a:gd name="T11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7" h="10">
                    <a:moveTo>
                      <a:pt x="15" y="2"/>
                    </a:moveTo>
                    <a:cubicBezTo>
                      <a:pt x="15" y="2"/>
                      <a:pt x="69" y="0"/>
                      <a:pt x="73" y="0"/>
                    </a:cubicBezTo>
                    <a:cubicBezTo>
                      <a:pt x="77" y="0"/>
                      <a:pt x="75" y="4"/>
                      <a:pt x="72" y="5"/>
                    </a:cubicBezTo>
                    <a:cubicBezTo>
                      <a:pt x="68" y="6"/>
                      <a:pt x="0" y="10"/>
                      <a:pt x="0" y="10"/>
                    </a:cubicBezTo>
                    <a:cubicBezTo>
                      <a:pt x="0" y="10"/>
                      <a:pt x="29" y="6"/>
                      <a:pt x="31" y="5"/>
                    </a:cubicBezTo>
                    <a:cubicBezTo>
                      <a:pt x="32" y="4"/>
                      <a:pt x="15" y="2"/>
                      <a:pt x="15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3"/>
              <p:cNvSpPr/>
              <p:nvPr/>
            </p:nvSpPr>
            <p:spPr bwMode="auto">
              <a:xfrm>
                <a:off x="4195763" y="3868738"/>
                <a:ext cx="217488" cy="33338"/>
              </a:xfrm>
              <a:custGeom>
                <a:avLst/>
                <a:gdLst>
                  <a:gd name="T0" fmla="*/ 0 w 58"/>
                  <a:gd name="T1" fmla="*/ 4 h 9"/>
                  <a:gd name="T2" fmla="*/ 56 w 58"/>
                  <a:gd name="T3" fmla="*/ 0 h 9"/>
                  <a:gd name="T4" fmla="*/ 0 w 58"/>
                  <a:gd name="T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9">
                    <a:moveTo>
                      <a:pt x="0" y="4"/>
                    </a:moveTo>
                    <a:cubicBezTo>
                      <a:pt x="0" y="4"/>
                      <a:pt x="55" y="0"/>
                      <a:pt x="56" y="0"/>
                    </a:cubicBezTo>
                    <a:cubicBezTo>
                      <a:pt x="58" y="0"/>
                      <a:pt x="22" y="9"/>
                      <a:pt x="0" y="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4"/>
              <p:cNvSpPr/>
              <p:nvPr/>
            </p:nvSpPr>
            <p:spPr bwMode="auto">
              <a:xfrm>
                <a:off x="4117976" y="3935413"/>
                <a:ext cx="280988" cy="30163"/>
              </a:xfrm>
              <a:custGeom>
                <a:avLst/>
                <a:gdLst>
                  <a:gd name="T0" fmla="*/ 23 w 75"/>
                  <a:gd name="T1" fmla="*/ 0 h 8"/>
                  <a:gd name="T2" fmla="*/ 71 w 75"/>
                  <a:gd name="T3" fmla="*/ 0 h 8"/>
                  <a:gd name="T4" fmla="*/ 65 w 75"/>
                  <a:gd name="T5" fmla="*/ 4 h 8"/>
                  <a:gd name="T6" fmla="*/ 0 w 75"/>
                  <a:gd name="T7" fmla="*/ 8 h 8"/>
                  <a:gd name="T8" fmla="*/ 31 w 75"/>
                  <a:gd name="T9" fmla="*/ 3 h 8"/>
                  <a:gd name="T10" fmla="*/ 23 w 7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8">
                    <a:moveTo>
                      <a:pt x="23" y="0"/>
                    </a:moveTo>
                    <a:cubicBezTo>
                      <a:pt x="23" y="0"/>
                      <a:pt x="67" y="0"/>
                      <a:pt x="71" y="0"/>
                    </a:cubicBezTo>
                    <a:cubicBezTo>
                      <a:pt x="75" y="1"/>
                      <a:pt x="68" y="3"/>
                      <a:pt x="65" y="4"/>
                    </a:cubicBezTo>
                    <a:cubicBezTo>
                      <a:pt x="62" y="5"/>
                      <a:pt x="0" y="8"/>
                      <a:pt x="0" y="8"/>
                    </a:cubicBezTo>
                    <a:cubicBezTo>
                      <a:pt x="0" y="8"/>
                      <a:pt x="28" y="4"/>
                      <a:pt x="31" y="3"/>
                    </a:cubicBezTo>
                    <a:cubicBezTo>
                      <a:pt x="33" y="3"/>
                      <a:pt x="33" y="3"/>
                      <a:pt x="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15"/>
              <p:cNvSpPr/>
              <p:nvPr/>
            </p:nvSpPr>
            <p:spPr bwMode="auto">
              <a:xfrm>
                <a:off x="4206876" y="3984625"/>
                <a:ext cx="206375" cy="25400"/>
              </a:xfrm>
              <a:custGeom>
                <a:avLst/>
                <a:gdLst>
                  <a:gd name="T0" fmla="*/ 0 w 55"/>
                  <a:gd name="T1" fmla="*/ 3 h 7"/>
                  <a:gd name="T2" fmla="*/ 53 w 55"/>
                  <a:gd name="T3" fmla="*/ 0 h 7"/>
                  <a:gd name="T4" fmla="*/ 0 w 55"/>
                  <a:gd name="T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7">
                    <a:moveTo>
                      <a:pt x="0" y="3"/>
                    </a:moveTo>
                    <a:cubicBezTo>
                      <a:pt x="0" y="3"/>
                      <a:pt x="51" y="0"/>
                      <a:pt x="53" y="0"/>
                    </a:cubicBezTo>
                    <a:cubicBezTo>
                      <a:pt x="55" y="0"/>
                      <a:pt x="28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16"/>
              <p:cNvSpPr/>
              <p:nvPr/>
            </p:nvSpPr>
            <p:spPr bwMode="auto">
              <a:xfrm>
                <a:off x="4222751" y="4044949"/>
                <a:ext cx="160338" cy="28576"/>
              </a:xfrm>
              <a:custGeom>
                <a:avLst/>
                <a:gdLst>
                  <a:gd name="T0" fmla="*/ 0 w 43"/>
                  <a:gd name="T1" fmla="*/ 2 h 8"/>
                  <a:gd name="T2" fmla="*/ 41 w 43"/>
                  <a:gd name="T3" fmla="*/ 1 h 8"/>
                  <a:gd name="T4" fmla="*/ 26 w 43"/>
                  <a:gd name="T5" fmla="*/ 7 h 8"/>
                  <a:gd name="T6" fmla="*/ 0 w 43"/>
                  <a:gd name="T7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8">
                    <a:moveTo>
                      <a:pt x="0" y="2"/>
                    </a:moveTo>
                    <a:cubicBezTo>
                      <a:pt x="0" y="2"/>
                      <a:pt x="38" y="0"/>
                      <a:pt x="41" y="1"/>
                    </a:cubicBezTo>
                    <a:cubicBezTo>
                      <a:pt x="43" y="1"/>
                      <a:pt x="31" y="5"/>
                      <a:pt x="26" y="7"/>
                    </a:cubicBezTo>
                    <a:cubicBezTo>
                      <a:pt x="20" y="8"/>
                      <a:pt x="12" y="7"/>
                      <a:pt x="0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17"/>
              <p:cNvSpPr/>
              <p:nvPr/>
            </p:nvSpPr>
            <p:spPr bwMode="auto">
              <a:xfrm>
                <a:off x="4151313" y="4070350"/>
                <a:ext cx="314325" cy="30163"/>
              </a:xfrm>
              <a:custGeom>
                <a:avLst/>
                <a:gdLst>
                  <a:gd name="T0" fmla="*/ 0 w 84"/>
                  <a:gd name="T1" fmla="*/ 5 h 8"/>
                  <a:gd name="T2" fmla="*/ 84 w 84"/>
                  <a:gd name="T3" fmla="*/ 0 h 8"/>
                  <a:gd name="T4" fmla="*/ 32 w 84"/>
                  <a:gd name="T5" fmla="*/ 8 h 8"/>
                  <a:gd name="T6" fmla="*/ 0 w 84"/>
                  <a:gd name="T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">
                    <a:moveTo>
                      <a:pt x="0" y="5"/>
                    </a:moveTo>
                    <a:cubicBezTo>
                      <a:pt x="0" y="5"/>
                      <a:pt x="76" y="2"/>
                      <a:pt x="84" y="0"/>
                    </a:cubicBezTo>
                    <a:cubicBezTo>
                      <a:pt x="84" y="0"/>
                      <a:pt x="75" y="6"/>
                      <a:pt x="32" y="8"/>
                    </a:cubicBezTo>
                    <a:cubicBezTo>
                      <a:pt x="32" y="8"/>
                      <a:pt x="9" y="7"/>
                      <a:pt x="0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18"/>
              <p:cNvSpPr/>
              <p:nvPr/>
            </p:nvSpPr>
            <p:spPr bwMode="auto">
              <a:xfrm>
                <a:off x="4514851" y="3703638"/>
                <a:ext cx="36513" cy="22225"/>
              </a:xfrm>
              <a:custGeom>
                <a:avLst/>
                <a:gdLst>
                  <a:gd name="T0" fmla="*/ 7 w 10"/>
                  <a:gd name="T1" fmla="*/ 0 h 6"/>
                  <a:gd name="T2" fmla="*/ 0 w 10"/>
                  <a:gd name="T3" fmla="*/ 6 h 6"/>
                  <a:gd name="T4" fmla="*/ 7 w 10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6">
                    <a:moveTo>
                      <a:pt x="7" y="0"/>
                    </a:moveTo>
                    <a:cubicBezTo>
                      <a:pt x="7" y="0"/>
                      <a:pt x="10" y="5"/>
                      <a:pt x="0" y="6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19"/>
              <p:cNvSpPr/>
              <p:nvPr/>
            </p:nvSpPr>
            <p:spPr bwMode="auto">
              <a:xfrm>
                <a:off x="4510088" y="3579813"/>
                <a:ext cx="41275" cy="19050"/>
              </a:xfrm>
              <a:custGeom>
                <a:avLst/>
                <a:gdLst>
                  <a:gd name="T0" fmla="*/ 8 w 11"/>
                  <a:gd name="T1" fmla="*/ 0 h 5"/>
                  <a:gd name="T2" fmla="*/ 0 w 11"/>
                  <a:gd name="T3" fmla="*/ 5 h 5"/>
                  <a:gd name="T4" fmla="*/ 8 w 11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5">
                    <a:moveTo>
                      <a:pt x="8" y="0"/>
                    </a:moveTo>
                    <a:cubicBezTo>
                      <a:pt x="8" y="0"/>
                      <a:pt x="11" y="4"/>
                      <a:pt x="0" y="5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0"/>
              <p:cNvSpPr/>
              <p:nvPr/>
            </p:nvSpPr>
            <p:spPr bwMode="auto">
              <a:xfrm>
                <a:off x="4495801" y="3819525"/>
                <a:ext cx="55563" cy="19050"/>
              </a:xfrm>
              <a:custGeom>
                <a:avLst/>
                <a:gdLst>
                  <a:gd name="T0" fmla="*/ 11 w 15"/>
                  <a:gd name="T1" fmla="*/ 0 h 5"/>
                  <a:gd name="T2" fmla="*/ 0 w 15"/>
                  <a:gd name="T3" fmla="*/ 5 h 5"/>
                  <a:gd name="T4" fmla="*/ 11 w 15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5">
                    <a:moveTo>
                      <a:pt x="11" y="0"/>
                    </a:moveTo>
                    <a:cubicBezTo>
                      <a:pt x="11" y="0"/>
                      <a:pt x="15" y="4"/>
                      <a:pt x="0" y="5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1"/>
              <p:cNvSpPr/>
              <p:nvPr/>
            </p:nvSpPr>
            <p:spPr bwMode="auto">
              <a:xfrm>
                <a:off x="4498976" y="3894138"/>
                <a:ext cx="46038" cy="57150"/>
              </a:xfrm>
              <a:custGeom>
                <a:avLst/>
                <a:gdLst>
                  <a:gd name="T0" fmla="*/ 6 w 12"/>
                  <a:gd name="T1" fmla="*/ 0 h 15"/>
                  <a:gd name="T2" fmla="*/ 7 w 12"/>
                  <a:gd name="T3" fmla="*/ 6 h 15"/>
                  <a:gd name="T4" fmla="*/ 12 w 12"/>
                  <a:gd name="T5" fmla="*/ 12 h 15"/>
                  <a:gd name="T6" fmla="*/ 0 w 12"/>
                  <a:gd name="T7" fmla="*/ 14 h 15"/>
                  <a:gd name="T8" fmla="*/ 6 w 12"/>
                  <a:gd name="T9" fmla="*/ 10 h 15"/>
                  <a:gd name="T10" fmla="*/ 6 w 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6" y="0"/>
                    </a:moveTo>
                    <a:cubicBezTo>
                      <a:pt x="6" y="0"/>
                      <a:pt x="6" y="5"/>
                      <a:pt x="7" y="6"/>
                    </a:cubicBezTo>
                    <a:cubicBezTo>
                      <a:pt x="8" y="7"/>
                      <a:pt x="12" y="12"/>
                      <a:pt x="12" y="12"/>
                    </a:cubicBezTo>
                    <a:cubicBezTo>
                      <a:pt x="12" y="12"/>
                      <a:pt x="3" y="15"/>
                      <a:pt x="0" y="14"/>
                    </a:cubicBezTo>
                    <a:cubicBezTo>
                      <a:pt x="0" y="14"/>
                      <a:pt x="5" y="12"/>
                      <a:pt x="6" y="10"/>
                    </a:cubicBezTo>
                    <a:cubicBezTo>
                      <a:pt x="6" y="9"/>
                      <a:pt x="5" y="1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2"/>
              <p:cNvSpPr/>
              <p:nvPr/>
            </p:nvSpPr>
            <p:spPr bwMode="auto">
              <a:xfrm>
                <a:off x="4518026" y="4037013"/>
                <a:ext cx="22225" cy="19050"/>
              </a:xfrm>
              <a:custGeom>
                <a:avLst/>
                <a:gdLst>
                  <a:gd name="T0" fmla="*/ 3 w 6"/>
                  <a:gd name="T1" fmla="*/ 0 h 5"/>
                  <a:gd name="T2" fmla="*/ 0 w 6"/>
                  <a:gd name="T3" fmla="*/ 5 h 5"/>
                  <a:gd name="T4" fmla="*/ 3 w 6"/>
                  <a:gd name="T5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cubicBezTo>
                      <a:pt x="3" y="0"/>
                      <a:pt x="6" y="4"/>
                      <a:pt x="0" y="5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3"/>
              <p:cNvSpPr/>
              <p:nvPr/>
            </p:nvSpPr>
            <p:spPr bwMode="auto">
              <a:xfrm>
                <a:off x="3814763" y="3557588"/>
                <a:ext cx="206375" cy="22225"/>
              </a:xfrm>
              <a:custGeom>
                <a:avLst/>
                <a:gdLst>
                  <a:gd name="T0" fmla="*/ 0 w 55"/>
                  <a:gd name="T1" fmla="*/ 0 h 6"/>
                  <a:gd name="T2" fmla="*/ 55 w 55"/>
                  <a:gd name="T3" fmla="*/ 3 h 6"/>
                  <a:gd name="T4" fmla="*/ 0 w 55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6">
                    <a:moveTo>
                      <a:pt x="0" y="0"/>
                    </a:moveTo>
                    <a:cubicBezTo>
                      <a:pt x="55" y="3"/>
                      <a:pt x="55" y="3"/>
                      <a:pt x="55" y="3"/>
                    </a:cubicBezTo>
                    <a:cubicBezTo>
                      <a:pt x="55" y="3"/>
                      <a:pt x="15" y="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4"/>
              <p:cNvSpPr/>
              <p:nvPr/>
            </p:nvSpPr>
            <p:spPr bwMode="auto">
              <a:xfrm>
                <a:off x="3762376" y="3744913"/>
                <a:ext cx="71438" cy="17463"/>
              </a:xfrm>
              <a:custGeom>
                <a:avLst/>
                <a:gdLst>
                  <a:gd name="T0" fmla="*/ 7 w 19"/>
                  <a:gd name="T1" fmla="*/ 0 h 5"/>
                  <a:gd name="T2" fmla="*/ 19 w 19"/>
                  <a:gd name="T3" fmla="*/ 1 h 5"/>
                  <a:gd name="T4" fmla="*/ 4 w 19"/>
                  <a:gd name="T5" fmla="*/ 4 h 5"/>
                  <a:gd name="T6" fmla="*/ 7 w 19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5">
                    <a:moveTo>
                      <a:pt x="7" y="0"/>
                    </a:move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7" y="4"/>
                      <a:pt x="4" y="4"/>
                    </a:cubicBezTo>
                    <a:cubicBezTo>
                      <a:pt x="0" y="5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5"/>
              <p:cNvSpPr/>
              <p:nvPr/>
            </p:nvSpPr>
            <p:spPr bwMode="auto">
              <a:xfrm>
                <a:off x="3762376" y="3857625"/>
                <a:ext cx="74613" cy="14288"/>
              </a:xfrm>
              <a:custGeom>
                <a:avLst/>
                <a:gdLst>
                  <a:gd name="T0" fmla="*/ 6 w 20"/>
                  <a:gd name="T1" fmla="*/ 0 h 4"/>
                  <a:gd name="T2" fmla="*/ 20 w 20"/>
                  <a:gd name="T3" fmla="*/ 0 h 4"/>
                  <a:gd name="T4" fmla="*/ 2 w 20"/>
                  <a:gd name="T5" fmla="*/ 4 h 4"/>
                  <a:gd name="T6" fmla="*/ 6 w 2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4">
                    <a:moveTo>
                      <a:pt x="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0" y="0"/>
                      <a:pt x="4" y="4"/>
                      <a:pt x="2" y="4"/>
                    </a:cubicBezTo>
                    <a:cubicBezTo>
                      <a:pt x="0" y="4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6"/>
              <p:cNvSpPr/>
              <p:nvPr/>
            </p:nvSpPr>
            <p:spPr bwMode="auto">
              <a:xfrm>
                <a:off x="3759201" y="3979863"/>
                <a:ext cx="74613" cy="19050"/>
              </a:xfrm>
              <a:custGeom>
                <a:avLst/>
                <a:gdLst>
                  <a:gd name="T0" fmla="*/ 6 w 20"/>
                  <a:gd name="T1" fmla="*/ 0 h 5"/>
                  <a:gd name="T2" fmla="*/ 20 w 20"/>
                  <a:gd name="T3" fmla="*/ 1 h 5"/>
                  <a:gd name="T4" fmla="*/ 2 w 20"/>
                  <a:gd name="T5" fmla="*/ 5 h 5"/>
                  <a:gd name="T6" fmla="*/ 6 w 20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5">
                    <a:moveTo>
                      <a:pt x="6" y="0"/>
                    </a:move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3" y="5"/>
                      <a:pt x="2" y="5"/>
                    </a:cubicBezTo>
                    <a:cubicBezTo>
                      <a:pt x="0" y="5"/>
                      <a:pt x="6" y="0"/>
                      <a:pt x="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7"/>
              <p:cNvSpPr/>
              <p:nvPr/>
            </p:nvSpPr>
            <p:spPr bwMode="auto">
              <a:xfrm>
                <a:off x="3822701" y="4086225"/>
                <a:ext cx="268288" cy="33338"/>
              </a:xfrm>
              <a:custGeom>
                <a:avLst/>
                <a:gdLst>
                  <a:gd name="T0" fmla="*/ 0 w 72"/>
                  <a:gd name="T1" fmla="*/ 0 h 9"/>
                  <a:gd name="T2" fmla="*/ 68 w 72"/>
                  <a:gd name="T3" fmla="*/ 1 h 9"/>
                  <a:gd name="T4" fmla="*/ 0 w 72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9">
                    <a:moveTo>
                      <a:pt x="0" y="0"/>
                    </a:moveTo>
                    <a:cubicBezTo>
                      <a:pt x="0" y="0"/>
                      <a:pt x="65" y="2"/>
                      <a:pt x="68" y="1"/>
                    </a:cubicBezTo>
                    <a:cubicBezTo>
                      <a:pt x="72" y="1"/>
                      <a:pt x="24" y="9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28"/>
              <p:cNvSpPr/>
              <p:nvPr/>
            </p:nvSpPr>
            <p:spPr bwMode="auto">
              <a:xfrm>
                <a:off x="4300538" y="4114800"/>
                <a:ext cx="134938" cy="120650"/>
              </a:xfrm>
              <a:custGeom>
                <a:avLst/>
                <a:gdLst>
                  <a:gd name="T0" fmla="*/ 36 w 36"/>
                  <a:gd name="T1" fmla="*/ 0 h 32"/>
                  <a:gd name="T2" fmla="*/ 3 w 36"/>
                  <a:gd name="T3" fmla="*/ 31 h 32"/>
                  <a:gd name="T4" fmla="*/ 36 w 36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32">
                    <a:moveTo>
                      <a:pt x="36" y="0"/>
                    </a:moveTo>
                    <a:cubicBezTo>
                      <a:pt x="36" y="0"/>
                      <a:pt x="5" y="30"/>
                      <a:pt x="3" y="31"/>
                    </a:cubicBezTo>
                    <a:cubicBezTo>
                      <a:pt x="0" y="32"/>
                      <a:pt x="21" y="8"/>
                      <a:pt x="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9728" tIns="54864" rIns="109728" bIns="54864" numCol="1" anchor="t" anchorCtr="0" compatLnSpc="1"/>
              <a:lstStyle/>
              <a:p>
                <a:pPr defTabSz="146177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2160" kern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Group 37"/>
          <p:cNvGrpSpPr>
            <a:grpSpLocks noChangeAspect="1"/>
          </p:cNvGrpSpPr>
          <p:nvPr/>
        </p:nvGrpSpPr>
        <p:grpSpPr bwMode="auto">
          <a:xfrm>
            <a:off x="4723128" y="1614399"/>
            <a:ext cx="2649976" cy="3206380"/>
            <a:chOff x="2250" y="790"/>
            <a:chExt cx="1205" cy="1458"/>
          </a:xfrm>
          <a:solidFill>
            <a:srgbClr val="325B7F"/>
          </a:solidFill>
        </p:grpSpPr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2847" y="1827"/>
              <a:ext cx="12" cy="3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2" name="Freeform 39"/>
            <p:cNvSpPr/>
            <p:nvPr/>
          </p:nvSpPr>
          <p:spPr bwMode="auto">
            <a:xfrm>
              <a:off x="2852" y="2189"/>
              <a:ext cx="170" cy="19"/>
            </a:xfrm>
            <a:custGeom>
              <a:avLst/>
              <a:gdLst>
                <a:gd name="T0" fmla="*/ 170 w 170"/>
                <a:gd name="T1" fmla="*/ 19 h 19"/>
                <a:gd name="T2" fmla="*/ 0 w 170"/>
                <a:gd name="T3" fmla="*/ 12 h 19"/>
                <a:gd name="T4" fmla="*/ 0 w 170"/>
                <a:gd name="T5" fmla="*/ 0 h 19"/>
                <a:gd name="T6" fmla="*/ 170 w 170"/>
                <a:gd name="T7" fmla="*/ 7 h 19"/>
                <a:gd name="T8" fmla="*/ 170 w 170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9">
                  <a:moveTo>
                    <a:pt x="170" y="19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170" y="7"/>
                  </a:lnTo>
                  <a:lnTo>
                    <a:pt x="17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3" name="Freeform 40"/>
            <p:cNvSpPr/>
            <p:nvPr/>
          </p:nvSpPr>
          <p:spPr bwMode="auto">
            <a:xfrm>
              <a:off x="2725" y="2028"/>
              <a:ext cx="130" cy="170"/>
            </a:xfrm>
            <a:custGeom>
              <a:avLst/>
              <a:gdLst>
                <a:gd name="T0" fmla="*/ 120 w 130"/>
                <a:gd name="T1" fmla="*/ 170 h 170"/>
                <a:gd name="T2" fmla="*/ 0 w 130"/>
                <a:gd name="T3" fmla="*/ 7 h 170"/>
                <a:gd name="T4" fmla="*/ 9 w 130"/>
                <a:gd name="T5" fmla="*/ 0 h 170"/>
                <a:gd name="T6" fmla="*/ 130 w 130"/>
                <a:gd name="T7" fmla="*/ 163 h 170"/>
                <a:gd name="T8" fmla="*/ 120 w 130"/>
                <a:gd name="T9" fmla="*/ 17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170">
                  <a:moveTo>
                    <a:pt x="120" y="17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30" y="163"/>
                  </a:lnTo>
                  <a:lnTo>
                    <a:pt x="120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4" name="Freeform 41"/>
            <p:cNvSpPr/>
            <p:nvPr/>
          </p:nvSpPr>
          <p:spPr bwMode="auto">
            <a:xfrm>
              <a:off x="2845" y="2047"/>
              <a:ext cx="191" cy="151"/>
            </a:xfrm>
            <a:custGeom>
              <a:avLst/>
              <a:gdLst>
                <a:gd name="T0" fmla="*/ 7 w 191"/>
                <a:gd name="T1" fmla="*/ 151 h 151"/>
                <a:gd name="T2" fmla="*/ 0 w 191"/>
                <a:gd name="T3" fmla="*/ 142 h 151"/>
                <a:gd name="T4" fmla="*/ 184 w 191"/>
                <a:gd name="T5" fmla="*/ 0 h 151"/>
                <a:gd name="T6" fmla="*/ 191 w 191"/>
                <a:gd name="T7" fmla="*/ 10 h 151"/>
                <a:gd name="T8" fmla="*/ 7 w 191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151">
                  <a:moveTo>
                    <a:pt x="7" y="151"/>
                  </a:moveTo>
                  <a:lnTo>
                    <a:pt x="0" y="142"/>
                  </a:lnTo>
                  <a:lnTo>
                    <a:pt x="184" y="0"/>
                  </a:lnTo>
                  <a:lnTo>
                    <a:pt x="191" y="10"/>
                  </a:lnTo>
                  <a:lnTo>
                    <a:pt x="7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42"/>
            <p:cNvSpPr/>
            <p:nvPr/>
          </p:nvSpPr>
          <p:spPr bwMode="auto">
            <a:xfrm>
              <a:off x="2585" y="2191"/>
              <a:ext cx="265" cy="19"/>
            </a:xfrm>
            <a:custGeom>
              <a:avLst/>
              <a:gdLst>
                <a:gd name="T0" fmla="*/ 0 w 265"/>
                <a:gd name="T1" fmla="*/ 19 h 19"/>
                <a:gd name="T2" fmla="*/ 0 w 265"/>
                <a:gd name="T3" fmla="*/ 7 h 19"/>
                <a:gd name="T4" fmla="*/ 265 w 265"/>
                <a:gd name="T5" fmla="*/ 0 h 19"/>
                <a:gd name="T6" fmla="*/ 265 w 265"/>
                <a:gd name="T7" fmla="*/ 12 h 19"/>
                <a:gd name="T8" fmla="*/ 0 w 265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19">
                  <a:moveTo>
                    <a:pt x="0" y="19"/>
                  </a:moveTo>
                  <a:lnTo>
                    <a:pt x="0" y="7"/>
                  </a:lnTo>
                  <a:lnTo>
                    <a:pt x="265" y="0"/>
                  </a:lnTo>
                  <a:lnTo>
                    <a:pt x="265" y="12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6" name="Freeform 43"/>
            <p:cNvSpPr/>
            <p:nvPr/>
          </p:nvSpPr>
          <p:spPr bwMode="auto">
            <a:xfrm>
              <a:off x="2524" y="2005"/>
              <a:ext cx="66" cy="201"/>
            </a:xfrm>
            <a:custGeom>
              <a:avLst/>
              <a:gdLst>
                <a:gd name="T0" fmla="*/ 54 w 66"/>
                <a:gd name="T1" fmla="*/ 201 h 201"/>
                <a:gd name="T2" fmla="*/ 0 w 66"/>
                <a:gd name="T3" fmla="*/ 2 h 201"/>
                <a:gd name="T4" fmla="*/ 12 w 66"/>
                <a:gd name="T5" fmla="*/ 0 h 201"/>
                <a:gd name="T6" fmla="*/ 66 w 66"/>
                <a:gd name="T7" fmla="*/ 198 h 201"/>
                <a:gd name="T8" fmla="*/ 54 w 66"/>
                <a:gd name="T9" fmla="*/ 20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01">
                  <a:moveTo>
                    <a:pt x="54" y="20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6" y="198"/>
                  </a:lnTo>
                  <a:lnTo>
                    <a:pt x="54" y="2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7" name="Freeform 44"/>
            <p:cNvSpPr/>
            <p:nvPr/>
          </p:nvSpPr>
          <p:spPr bwMode="auto">
            <a:xfrm>
              <a:off x="2578" y="2031"/>
              <a:ext cx="154" cy="175"/>
            </a:xfrm>
            <a:custGeom>
              <a:avLst/>
              <a:gdLst>
                <a:gd name="T0" fmla="*/ 9 w 154"/>
                <a:gd name="T1" fmla="*/ 175 h 175"/>
                <a:gd name="T2" fmla="*/ 0 w 154"/>
                <a:gd name="T3" fmla="*/ 167 h 175"/>
                <a:gd name="T4" fmla="*/ 147 w 154"/>
                <a:gd name="T5" fmla="*/ 0 h 175"/>
                <a:gd name="T6" fmla="*/ 154 w 154"/>
                <a:gd name="T7" fmla="*/ 7 h 175"/>
                <a:gd name="T8" fmla="*/ 9 w 154"/>
                <a:gd name="T9" fmla="*/ 175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175">
                  <a:moveTo>
                    <a:pt x="9" y="175"/>
                  </a:moveTo>
                  <a:lnTo>
                    <a:pt x="0" y="167"/>
                  </a:lnTo>
                  <a:lnTo>
                    <a:pt x="147" y="0"/>
                  </a:lnTo>
                  <a:lnTo>
                    <a:pt x="154" y="7"/>
                  </a:lnTo>
                  <a:lnTo>
                    <a:pt x="9" y="1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8" name="Freeform 45"/>
            <p:cNvSpPr/>
            <p:nvPr/>
          </p:nvSpPr>
          <p:spPr bwMode="auto">
            <a:xfrm>
              <a:off x="2526" y="2000"/>
              <a:ext cx="203" cy="35"/>
            </a:xfrm>
            <a:custGeom>
              <a:avLst/>
              <a:gdLst>
                <a:gd name="T0" fmla="*/ 203 w 203"/>
                <a:gd name="T1" fmla="*/ 35 h 35"/>
                <a:gd name="T2" fmla="*/ 0 w 203"/>
                <a:gd name="T3" fmla="*/ 9 h 35"/>
                <a:gd name="T4" fmla="*/ 2 w 203"/>
                <a:gd name="T5" fmla="*/ 0 h 35"/>
                <a:gd name="T6" fmla="*/ 203 w 203"/>
                <a:gd name="T7" fmla="*/ 26 h 35"/>
                <a:gd name="T8" fmla="*/ 203 w 203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35">
                  <a:moveTo>
                    <a:pt x="203" y="35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03" y="26"/>
                  </a:lnTo>
                  <a:lnTo>
                    <a:pt x="20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59" name="Freeform 46"/>
            <p:cNvSpPr/>
            <p:nvPr/>
          </p:nvSpPr>
          <p:spPr bwMode="auto">
            <a:xfrm>
              <a:off x="2725" y="1827"/>
              <a:ext cx="132" cy="206"/>
            </a:xfrm>
            <a:custGeom>
              <a:avLst/>
              <a:gdLst>
                <a:gd name="T0" fmla="*/ 9 w 132"/>
                <a:gd name="T1" fmla="*/ 206 h 206"/>
                <a:gd name="T2" fmla="*/ 0 w 132"/>
                <a:gd name="T3" fmla="*/ 199 h 206"/>
                <a:gd name="T4" fmla="*/ 122 w 132"/>
                <a:gd name="T5" fmla="*/ 0 h 206"/>
                <a:gd name="T6" fmla="*/ 132 w 132"/>
                <a:gd name="T7" fmla="*/ 8 h 206"/>
                <a:gd name="T8" fmla="*/ 9 w 132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06">
                  <a:moveTo>
                    <a:pt x="9" y="206"/>
                  </a:moveTo>
                  <a:lnTo>
                    <a:pt x="0" y="199"/>
                  </a:lnTo>
                  <a:lnTo>
                    <a:pt x="122" y="0"/>
                  </a:lnTo>
                  <a:lnTo>
                    <a:pt x="132" y="8"/>
                  </a:lnTo>
                  <a:lnTo>
                    <a:pt x="9" y="2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0" name="Freeform 47"/>
            <p:cNvSpPr/>
            <p:nvPr/>
          </p:nvSpPr>
          <p:spPr bwMode="auto">
            <a:xfrm>
              <a:off x="3027" y="1939"/>
              <a:ext cx="156" cy="118"/>
            </a:xfrm>
            <a:custGeom>
              <a:avLst/>
              <a:gdLst>
                <a:gd name="T0" fmla="*/ 7 w 156"/>
                <a:gd name="T1" fmla="*/ 118 h 118"/>
                <a:gd name="T2" fmla="*/ 0 w 156"/>
                <a:gd name="T3" fmla="*/ 108 h 118"/>
                <a:gd name="T4" fmla="*/ 149 w 156"/>
                <a:gd name="T5" fmla="*/ 0 h 118"/>
                <a:gd name="T6" fmla="*/ 156 w 156"/>
                <a:gd name="T7" fmla="*/ 7 h 118"/>
                <a:gd name="T8" fmla="*/ 7 w 156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118">
                  <a:moveTo>
                    <a:pt x="7" y="118"/>
                  </a:moveTo>
                  <a:lnTo>
                    <a:pt x="0" y="108"/>
                  </a:lnTo>
                  <a:lnTo>
                    <a:pt x="149" y="0"/>
                  </a:lnTo>
                  <a:lnTo>
                    <a:pt x="156" y="7"/>
                  </a:lnTo>
                  <a:lnTo>
                    <a:pt x="7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1" name="Freeform 48"/>
            <p:cNvSpPr/>
            <p:nvPr/>
          </p:nvSpPr>
          <p:spPr bwMode="auto">
            <a:xfrm>
              <a:off x="3018" y="2054"/>
              <a:ext cx="18" cy="144"/>
            </a:xfrm>
            <a:custGeom>
              <a:avLst/>
              <a:gdLst>
                <a:gd name="T0" fmla="*/ 11 w 18"/>
                <a:gd name="T1" fmla="*/ 144 h 144"/>
                <a:gd name="T2" fmla="*/ 0 w 18"/>
                <a:gd name="T3" fmla="*/ 144 h 144"/>
                <a:gd name="T4" fmla="*/ 7 w 18"/>
                <a:gd name="T5" fmla="*/ 0 h 144"/>
                <a:gd name="T6" fmla="*/ 18 w 18"/>
                <a:gd name="T7" fmla="*/ 0 h 144"/>
                <a:gd name="T8" fmla="*/ 11 w 18"/>
                <a:gd name="T9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4">
                  <a:moveTo>
                    <a:pt x="11" y="144"/>
                  </a:moveTo>
                  <a:lnTo>
                    <a:pt x="0" y="144"/>
                  </a:lnTo>
                  <a:lnTo>
                    <a:pt x="7" y="0"/>
                  </a:lnTo>
                  <a:lnTo>
                    <a:pt x="18" y="0"/>
                  </a:lnTo>
                  <a:lnTo>
                    <a:pt x="11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2" name="Freeform 49"/>
            <p:cNvSpPr/>
            <p:nvPr/>
          </p:nvSpPr>
          <p:spPr bwMode="auto">
            <a:xfrm>
              <a:off x="2732" y="2021"/>
              <a:ext cx="297" cy="40"/>
            </a:xfrm>
            <a:custGeom>
              <a:avLst/>
              <a:gdLst>
                <a:gd name="T0" fmla="*/ 297 w 297"/>
                <a:gd name="T1" fmla="*/ 40 h 40"/>
                <a:gd name="T2" fmla="*/ 0 w 297"/>
                <a:gd name="T3" fmla="*/ 10 h 40"/>
                <a:gd name="T4" fmla="*/ 0 w 297"/>
                <a:gd name="T5" fmla="*/ 0 h 40"/>
                <a:gd name="T6" fmla="*/ 297 w 297"/>
                <a:gd name="T7" fmla="*/ 29 h 40"/>
                <a:gd name="T8" fmla="*/ 297 w 29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40">
                  <a:moveTo>
                    <a:pt x="297" y="4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297" y="29"/>
                  </a:lnTo>
                  <a:lnTo>
                    <a:pt x="297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3" name="Freeform 50"/>
            <p:cNvSpPr/>
            <p:nvPr/>
          </p:nvSpPr>
          <p:spPr bwMode="auto">
            <a:xfrm>
              <a:off x="3022" y="1853"/>
              <a:ext cx="14" cy="199"/>
            </a:xfrm>
            <a:custGeom>
              <a:avLst/>
              <a:gdLst>
                <a:gd name="T0" fmla="*/ 3 w 14"/>
                <a:gd name="T1" fmla="*/ 199 h 199"/>
                <a:gd name="T2" fmla="*/ 0 w 14"/>
                <a:gd name="T3" fmla="*/ 0 h 199"/>
                <a:gd name="T4" fmla="*/ 12 w 14"/>
                <a:gd name="T5" fmla="*/ 0 h 199"/>
                <a:gd name="T6" fmla="*/ 14 w 14"/>
                <a:gd name="T7" fmla="*/ 199 h 199"/>
                <a:gd name="T8" fmla="*/ 3 w 14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99">
                  <a:moveTo>
                    <a:pt x="3" y="199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99"/>
                  </a:lnTo>
                  <a:lnTo>
                    <a:pt x="3" y="1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4" name="Freeform 51"/>
            <p:cNvSpPr/>
            <p:nvPr/>
          </p:nvSpPr>
          <p:spPr bwMode="auto">
            <a:xfrm>
              <a:off x="3027" y="2042"/>
              <a:ext cx="123" cy="133"/>
            </a:xfrm>
            <a:custGeom>
              <a:avLst/>
              <a:gdLst>
                <a:gd name="T0" fmla="*/ 49 w 52"/>
                <a:gd name="T1" fmla="*/ 56 h 56"/>
                <a:gd name="T2" fmla="*/ 0 w 52"/>
                <a:gd name="T3" fmla="*/ 2 h 56"/>
                <a:gd name="T4" fmla="*/ 4 w 52"/>
                <a:gd name="T5" fmla="*/ 0 h 56"/>
                <a:gd name="T6" fmla="*/ 2 w 52"/>
                <a:gd name="T7" fmla="*/ 1 h 56"/>
                <a:gd name="T8" fmla="*/ 4 w 52"/>
                <a:gd name="T9" fmla="*/ 0 h 56"/>
                <a:gd name="T10" fmla="*/ 52 w 52"/>
                <a:gd name="T11" fmla="*/ 53 h 56"/>
                <a:gd name="T12" fmla="*/ 49 w 52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56">
                  <a:moveTo>
                    <a:pt x="49" y="56"/>
                  </a:moveTo>
                  <a:cubicBezTo>
                    <a:pt x="1" y="4"/>
                    <a:pt x="0" y="2"/>
                    <a:pt x="0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"/>
                    <a:pt x="34" y="33"/>
                    <a:pt x="52" y="53"/>
                  </a:cubicBezTo>
                  <a:lnTo>
                    <a:pt x="49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5" name="Freeform 52"/>
            <p:cNvSpPr/>
            <p:nvPr/>
          </p:nvSpPr>
          <p:spPr bwMode="auto">
            <a:xfrm>
              <a:off x="3025" y="2168"/>
              <a:ext cx="123" cy="40"/>
            </a:xfrm>
            <a:custGeom>
              <a:avLst/>
              <a:gdLst>
                <a:gd name="T0" fmla="*/ 2 w 123"/>
                <a:gd name="T1" fmla="*/ 40 h 40"/>
                <a:gd name="T2" fmla="*/ 0 w 123"/>
                <a:gd name="T3" fmla="*/ 30 h 40"/>
                <a:gd name="T4" fmla="*/ 120 w 123"/>
                <a:gd name="T5" fmla="*/ 0 h 40"/>
                <a:gd name="T6" fmla="*/ 123 w 123"/>
                <a:gd name="T7" fmla="*/ 12 h 40"/>
                <a:gd name="T8" fmla="*/ 2 w 123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40">
                  <a:moveTo>
                    <a:pt x="2" y="40"/>
                  </a:moveTo>
                  <a:lnTo>
                    <a:pt x="0" y="30"/>
                  </a:lnTo>
                  <a:lnTo>
                    <a:pt x="120" y="0"/>
                  </a:lnTo>
                  <a:lnTo>
                    <a:pt x="123" y="12"/>
                  </a:lnTo>
                  <a:lnTo>
                    <a:pt x="2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6" name="Freeform 53"/>
            <p:cNvSpPr/>
            <p:nvPr/>
          </p:nvSpPr>
          <p:spPr bwMode="auto">
            <a:xfrm>
              <a:off x="3145" y="1943"/>
              <a:ext cx="38" cy="232"/>
            </a:xfrm>
            <a:custGeom>
              <a:avLst/>
              <a:gdLst>
                <a:gd name="T0" fmla="*/ 10 w 38"/>
                <a:gd name="T1" fmla="*/ 232 h 232"/>
                <a:gd name="T2" fmla="*/ 0 w 38"/>
                <a:gd name="T3" fmla="*/ 232 h 232"/>
                <a:gd name="T4" fmla="*/ 26 w 38"/>
                <a:gd name="T5" fmla="*/ 0 h 232"/>
                <a:gd name="T6" fmla="*/ 38 w 38"/>
                <a:gd name="T7" fmla="*/ 0 h 232"/>
                <a:gd name="T8" fmla="*/ 10 w 38"/>
                <a:gd name="T9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32">
                  <a:moveTo>
                    <a:pt x="10" y="232"/>
                  </a:moveTo>
                  <a:lnTo>
                    <a:pt x="0" y="232"/>
                  </a:lnTo>
                  <a:lnTo>
                    <a:pt x="26" y="0"/>
                  </a:lnTo>
                  <a:lnTo>
                    <a:pt x="38" y="0"/>
                  </a:lnTo>
                  <a:lnTo>
                    <a:pt x="10" y="2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7" name="Freeform 54"/>
            <p:cNvSpPr/>
            <p:nvPr/>
          </p:nvSpPr>
          <p:spPr bwMode="auto">
            <a:xfrm>
              <a:off x="3174" y="1733"/>
              <a:ext cx="111" cy="215"/>
            </a:xfrm>
            <a:custGeom>
              <a:avLst/>
              <a:gdLst>
                <a:gd name="T0" fmla="*/ 9 w 111"/>
                <a:gd name="T1" fmla="*/ 215 h 215"/>
                <a:gd name="T2" fmla="*/ 0 w 111"/>
                <a:gd name="T3" fmla="*/ 210 h 215"/>
                <a:gd name="T4" fmla="*/ 101 w 111"/>
                <a:gd name="T5" fmla="*/ 0 h 215"/>
                <a:gd name="T6" fmla="*/ 111 w 111"/>
                <a:gd name="T7" fmla="*/ 7 h 215"/>
                <a:gd name="T8" fmla="*/ 9 w 111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15">
                  <a:moveTo>
                    <a:pt x="9" y="215"/>
                  </a:moveTo>
                  <a:lnTo>
                    <a:pt x="0" y="210"/>
                  </a:lnTo>
                  <a:lnTo>
                    <a:pt x="101" y="0"/>
                  </a:lnTo>
                  <a:lnTo>
                    <a:pt x="111" y="7"/>
                  </a:lnTo>
                  <a:lnTo>
                    <a:pt x="9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8" name="Freeform 55"/>
            <p:cNvSpPr/>
            <p:nvPr/>
          </p:nvSpPr>
          <p:spPr bwMode="auto">
            <a:xfrm>
              <a:off x="3273" y="1478"/>
              <a:ext cx="132" cy="262"/>
            </a:xfrm>
            <a:custGeom>
              <a:avLst/>
              <a:gdLst>
                <a:gd name="T0" fmla="*/ 12 w 132"/>
                <a:gd name="T1" fmla="*/ 262 h 262"/>
                <a:gd name="T2" fmla="*/ 0 w 132"/>
                <a:gd name="T3" fmla="*/ 257 h 262"/>
                <a:gd name="T4" fmla="*/ 123 w 132"/>
                <a:gd name="T5" fmla="*/ 0 h 262"/>
                <a:gd name="T6" fmla="*/ 132 w 132"/>
                <a:gd name="T7" fmla="*/ 5 h 262"/>
                <a:gd name="T8" fmla="*/ 12 w 132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262">
                  <a:moveTo>
                    <a:pt x="12" y="262"/>
                  </a:moveTo>
                  <a:lnTo>
                    <a:pt x="0" y="257"/>
                  </a:lnTo>
                  <a:lnTo>
                    <a:pt x="123" y="0"/>
                  </a:lnTo>
                  <a:lnTo>
                    <a:pt x="132" y="5"/>
                  </a:lnTo>
                  <a:lnTo>
                    <a:pt x="12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69" name="Freeform 56"/>
            <p:cNvSpPr/>
            <p:nvPr/>
          </p:nvSpPr>
          <p:spPr bwMode="auto">
            <a:xfrm>
              <a:off x="3145" y="1591"/>
              <a:ext cx="140" cy="149"/>
            </a:xfrm>
            <a:custGeom>
              <a:avLst/>
              <a:gdLst>
                <a:gd name="T0" fmla="*/ 130 w 140"/>
                <a:gd name="T1" fmla="*/ 149 h 149"/>
                <a:gd name="T2" fmla="*/ 0 w 140"/>
                <a:gd name="T3" fmla="*/ 10 h 149"/>
                <a:gd name="T4" fmla="*/ 7 w 140"/>
                <a:gd name="T5" fmla="*/ 0 h 149"/>
                <a:gd name="T6" fmla="*/ 140 w 140"/>
                <a:gd name="T7" fmla="*/ 142 h 149"/>
                <a:gd name="T8" fmla="*/ 130 w 140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149">
                  <a:moveTo>
                    <a:pt x="130" y="149"/>
                  </a:moveTo>
                  <a:lnTo>
                    <a:pt x="0" y="10"/>
                  </a:lnTo>
                  <a:lnTo>
                    <a:pt x="7" y="0"/>
                  </a:lnTo>
                  <a:lnTo>
                    <a:pt x="140" y="142"/>
                  </a:lnTo>
                  <a:lnTo>
                    <a:pt x="130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0" name="Freeform 57"/>
            <p:cNvSpPr/>
            <p:nvPr/>
          </p:nvSpPr>
          <p:spPr bwMode="auto">
            <a:xfrm>
              <a:off x="3025" y="1591"/>
              <a:ext cx="127" cy="267"/>
            </a:xfrm>
            <a:custGeom>
              <a:avLst/>
              <a:gdLst>
                <a:gd name="T0" fmla="*/ 9 w 127"/>
                <a:gd name="T1" fmla="*/ 267 h 267"/>
                <a:gd name="T2" fmla="*/ 0 w 127"/>
                <a:gd name="T3" fmla="*/ 262 h 267"/>
                <a:gd name="T4" fmla="*/ 118 w 127"/>
                <a:gd name="T5" fmla="*/ 0 h 267"/>
                <a:gd name="T6" fmla="*/ 127 w 127"/>
                <a:gd name="T7" fmla="*/ 5 h 267"/>
                <a:gd name="T8" fmla="*/ 9 w 127"/>
                <a:gd name="T9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267">
                  <a:moveTo>
                    <a:pt x="9" y="267"/>
                  </a:moveTo>
                  <a:lnTo>
                    <a:pt x="0" y="262"/>
                  </a:lnTo>
                  <a:lnTo>
                    <a:pt x="118" y="0"/>
                  </a:lnTo>
                  <a:lnTo>
                    <a:pt x="127" y="5"/>
                  </a:lnTo>
                  <a:lnTo>
                    <a:pt x="9" y="2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1" name="Freeform 58"/>
            <p:cNvSpPr/>
            <p:nvPr/>
          </p:nvSpPr>
          <p:spPr bwMode="auto">
            <a:xfrm>
              <a:off x="2852" y="1823"/>
              <a:ext cx="175" cy="38"/>
            </a:xfrm>
            <a:custGeom>
              <a:avLst/>
              <a:gdLst>
                <a:gd name="T0" fmla="*/ 173 w 175"/>
                <a:gd name="T1" fmla="*/ 38 h 38"/>
                <a:gd name="T2" fmla="*/ 0 w 175"/>
                <a:gd name="T3" fmla="*/ 12 h 38"/>
                <a:gd name="T4" fmla="*/ 3 w 175"/>
                <a:gd name="T5" fmla="*/ 0 h 38"/>
                <a:gd name="T6" fmla="*/ 175 w 175"/>
                <a:gd name="T7" fmla="*/ 26 h 38"/>
                <a:gd name="T8" fmla="*/ 173 w 175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8">
                  <a:moveTo>
                    <a:pt x="173" y="38"/>
                  </a:moveTo>
                  <a:lnTo>
                    <a:pt x="0" y="12"/>
                  </a:lnTo>
                  <a:lnTo>
                    <a:pt x="3" y="0"/>
                  </a:lnTo>
                  <a:lnTo>
                    <a:pt x="175" y="26"/>
                  </a:lnTo>
                  <a:lnTo>
                    <a:pt x="173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2" name="Freeform 59"/>
            <p:cNvSpPr/>
            <p:nvPr/>
          </p:nvSpPr>
          <p:spPr bwMode="auto">
            <a:xfrm>
              <a:off x="3027" y="1849"/>
              <a:ext cx="154" cy="97"/>
            </a:xfrm>
            <a:custGeom>
              <a:avLst/>
              <a:gdLst>
                <a:gd name="T0" fmla="*/ 147 w 154"/>
                <a:gd name="T1" fmla="*/ 97 h 97"/>
                <a:gd name="T2" fmla="*/ 0 w 154"/>
                <a:gd name="T3" fmla="*/ 9 h 97"/>
                <a:gd name="T4" fmla="*/ 7 w 154"/>
                <a:gd name="T5" fmla="*/ 0 h 97"/>
                <a:gd name="T6" fmla="*/ 154 w 154"/>
                <a:gd name="T7" fmla="*/ 87 h 97"/>
                <a:gd name="T8" fmla="*/ 147 w 154"/>
                <a:gd name="T9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97">
                  <a:moveTo>
                    <a:pt x="147" y="97"/>
                  </a:moveTo>
                  <a:lnTo>
                    <a:pt x="0" y="9"/>
                  </a:lnTo>
                  <a:lnTo>
                    <a:pt x="7" y="0"/>
                  </a:lnTo>
                  <a:lnTo>
                    <a:pt x="154" y="87"/>
                  </a:lnTo>
                  <a:lnTo>
                    <a:pt x="147" y="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3" name="Freeform 60"/>
            <p:cNvSpPr/>
            <p:nvPr/>
          </p:nvSpPr>
          <p:spPr bwMode="auto">
            <a:xfrm>
              <a:off x="3029" y="1731"/>
              <a:ext cx="251" cy="125"/>
            </a:xfrm>
            <a:custGeom>
              <a:avLst/>
              <a:gdLst>
                <a:gd name="T0" fmla="*/ 5 w 251"/>
                <a:gd name="T1" fmla="*/ 125 h 125"/>
                <a:gd name="T2" fmla="*/ 0 w 251"/>
                <a:gd name="T3" fmla="*/ 115 h 125"/>
                <a:gd name="T4" fmla="*/ 246 w 251"/>
                <a:gd name="T5" fmla="*/ 0 h 125"/>
                <a:gd name="T6" fmla="*/ 251 w 251"/>
                <a:gd name="T7" fmla="*/ 11 h 125"/>
                <a:gd name="T8" fmla="*/ 5 w 251"/>
                <a:gd name="T9" fmla="*/ 125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1" h="125">
                  <a:moveTo>
                    <a:pt x="5" y="125"/>
                  </a:moveTo>
                  <a:lnTo>
                    <a:pt x="0" y="115"/>
                  </a:lnTo>
                  <a:lnTo>
                    <a:pt x="246" y="0"/>
                  </a:lnTo>
                  <a:lnTo>
                    <a:pt x="251" y="11"/>
                  </a:lnTo>
                  <a:lnTo>
                    <a:pt x="5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4" name="Freeform 61"/>
            <p:cNvSpPr/>
            <p:nvPr/>
          </p:nvSpPr>
          <p:spPr bwMode="auto">
            <a:xfrm>
              <a:off x="2989" y="1636"/>
              <a:ext cx="45" cy="215"/>
            </a:xfrm>
            <a:custGeom>
              <a:avLst/>
              <a:gdLst>
                <a:gd name="T0" fmla="*/ 36 w 45"/>
                <a:gd name="T1" fmla="*/ 215 h 215"/>
                <a:gd name="T2" fmla="*/ 0 w 45"/>
                <a:gd name="T3" fmla="*/ 2 h 215"/>
                <a:gd name="T4" fmla="*/ 12 w 45"/>
                <a:gd name="T5" fmla="*/ 0 h 215"/>
                <a:gd name="T6" fmla="*/ 45 w 45"/>
                <a:gd name="T7" fmla="*/ 213 h 215"/>
                <a:gd name="T8" fmla="*/ 36 w 45"/>
                <a:gd name="T9" fmla="*/ 21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15">
                  <a:moveTo>
                    <a:pt x="36" y="215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5" y="213"/>
                  </a:lnTo>
                  <a:lnTo>
                    <a:pt x="36" y="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5" name="Freeform 62"/>
            <p:cNvSpPr/>
            <p:nvPr/>
          </p:nvSpPr>
          <p:spPr bwMode="auto">
            <a:xfrm>
              <a:off x="2845" y="1641"/>
              <a:ext cx="14" cy="186"/>
            </a:xfrm>
            <a:custGeom>
              <a:avLst/>
              <a:gdLst>
                <a:gd name="T0" fmla="*/ 2 w 14"/>
                <a:gd name="T1" fmla="*/ 186 h 186"/>
                <a:gd name="T2" fmla="*/ 0 w 14"/>
                <a:gd name="T3" fmla="*/ 0 h 186"/>
                <a:gd name="T4" fmla="*/ 12 w 14"/>
                <a:gd name="T5" fmla="*/ 0 h 186"/>
                <a:gd name="T6" fmla="*/ 14 w 14"/>
                <a:gd name="T7" fmla="*/ 186 h 186"/>
                <a:gd name="T8" fmla="*/ 2 w 14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6">
                  <a:moveTo>
                    <a:pt x="2" y="186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14" y="186"/>
                  </a:lnTo>
                  <a:lnTo>
                    <a:pt x="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6" name="Freeform 63"/>
            <p:cNvSpPr/>
            <p:nvPr/>
          </p:nvSpPr>
          <p:spPr bwMode="auto">
            <a:xfrm>
              <a:off x="2833" y="1350"/>
              <a:ext cx="24" cy="293"/>
            </a:xfrm>
            <a:custGeom>
              <a:avLst/>
              <a:gdLst>
                <a:gd name="T0" fmla="*/ 12 w 24"/>
                <a:gd name="T1" fmla="*/ 293 h 293"/>
                <a:gd name="T2" fmla="*/ 0 w 24"/>
                <a:gd name="T3" fmla="*/ 3 h 293"/>
                <a:gd name="T4" fmla="*/ 12 w 24"/>
                <a:gd name="T5" fmla="*/ 0 h 293"/>
                <a:gd name="T6" fmla="*/ 24 w 24"/>
                <a:gd name="T7" fmla="*/ 293 h 293"/>
                <a:gd name="T8" fmla="*/ 12 w 24"/>
                <a:gd name="T9" fmla="*/ 293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93">
                  <a:moveTo>
                    <a:pt x="12" y="293"/>
                  </a:moveTo>
                  <a:lnTo>
                    <a:pt x="0" y="3"/>
                  </a:lnTo>
                  <a:lnTo>
                    <a:pt x="12" y="0"/>
                  </a:lnTo>
                  <a:lnTo>
                    <a:pt x="24" y="293"/>
                  </a:lnTo>
                  <a:lnTo>
                    <a:pt x="12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7" name="Freeform 64"/>
            <p:cNvSpPr/>
            <p:nvPr/>
          </p:nvSpPr>
          <p:spPr bwMode="auto">
            <a:xfrm>
              <a:off x="2855" y="1631"/>
              <a:ext cx="141" cy="22"/>
            </a:xfrm>
            <a:custGeom>
              <a:avLst/>
              <a:gdLst>
                <a:gd name="T0" fmla="*/ 0 w 141"/>
                <a:gd name="T1" fmla="*/ 22 h 22"/>
                <a:gd name="T2" fmla="*/ 0 w 141"/>
                <a:gd name="T3" fmla="*/ 10 h 22"/>
                <a:gd name="T4" fmla="*/ 141 w 141"/>
                <a:gd name="T5" fmla="*/ 0 h 22"/>
                <a:gd name="T6" fmla="*/ 141 w 141"/>
                <a:gd name="T7" fmla="*/ 12 h 22"/>
                <a:gd name="T8" fmla="*/ 0 w 141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22">
                  <a:moveTo>
                    <a:pt x="0" y="22"/>
                  </a:moveTo>
                  <a:lnTo>
                    <a:pt x="0" y="10"/>
                  </a:lnTo>
                  <a:lnTo>
                    <a:pt x="141" y="0"/>
                  </a:lnTo>
                  <a:lnTo>
                    <a:pt x="141" y="12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8" name="Freeform 65"/>
            <p:cNvSpPr/>
            <p:nvPr/>
          </p:nvSpPr>
          <p:spPr bwMode="auto">
            <a:xfrm>
              <a:off x="2649" y="1643"/>
              <a:ext cx="206" cy="140"/>
            </a:xfrm>
            <a:custGeom>
              <a:avLst/>
              <a:gdLst>
                <a:gd name="T0" fmla="*/ 7 w 206"/>
                <a:gd name="T1" fmla="*/ 140 h 140"/>
                <a:gd name="T2" fmla="*/ 0 w 206"/>
                <a:gd name="T3" fmla="*/ 130 h 140"/>
                <a:gd name="T4" fmla="*/ 198 w 206"/>
                <a:gd name="T5" fmla="*/ 0 h 140"/>
                <a:gd name="T6" fmla="*/ 206 w 206"/>
                <a:gd name="T7" fmla="*/ 10 h 140"/>
                <a:gd name="T8" fmla="*/ 7 w 20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40">
                  <a:moveTo>
                    <a:pt x="7" y="140"/>
                  </a:moveTo>
                  <a:lnTo>
                    <a:pt x="0" y="130"/>
                  </a:lnTo>
                  <a:lnTo>
                    <a:pt x="198" y="0"/>
                  </a:lnTo>
                  <a:lnTo>
                    <a:pt x="206" y="10"/>
                  </a:lnTo>
                  <a:lnTo>
                    <a:pt x="7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79" name="Freeform 66"/>
            <p:cNvSpPr/>
            <p:nvPr/>
          </p:nvSpPr>
          <p:spPr bwMode="auto">
            <a:xfrm>
              <a:off x="2524" y="1776"/>
              <a:ext cx="134" cy="231"/>
            </a:xfrm>
            <a:custGeom>
              <a:avLst/>
              <a:gdLst>
                <a:gd name="T0" fmla="*/ 9 w 134"/>
                <a:gd name="T1" fmla="*/ 231 h 231"/>
                <a:gd name="T2" fmla="*/ 0 w 134"/>
                <a:gd name="T3" fmla="*/ 224 h 231"/>
                <a:gd name="T4" fmla="*/ 125 w 134"/>
                <a:gd name="T5" fmla="*/ 0 h 231"/>
                <a:gd name="T6" fmla="*/ 134 w 134"/>
                <a:gd name="T7" fmla="*/ 4 h 231"/>
                <a:gd name="T8" fmla="*/ 9 w 134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31">
                  <a:moveTo>
                    <a:pt x="9" y="231"/>
                  </a:moveTo>
                  <a:lnTo>
                    <a:pt x="0" y="224"/>
                  </a:lnTo>
                  <a:lnTo>
                    <a:pt x="125" y="0"/>
                  </a:lnTo>
                  <a:lnTo>
                    <a:pt x="134" y="4"/>
                  </a:lnTo>
                  <a:lnTo>
                    <a:pt x="9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0" name="Freeform 67"/>
            <p:cNvSpPr/>
            <p:nvPr/>
          </p:nvSpPr>
          <p:spPr bwMode="auto">
            <a:xfrm>
              <a:off x="2526" y="1825"/>
              <a:ext cx="329" cy="177"/>
            </a:xfrm>
            <a:custGeom>
              <a:avLst/>
              <a:gdLst>
                <a:gd name="T0" fmla="*/ 5 w 329"/>
                <a:gd name="T1" fmla="*/ 177 h 177"/>
                <a:gd name="T2" fmla="*/ 0 w 329"/>
                <a:gd name="T3" fmla="*/ 168 h 177"/>
                <a:gd name="T4" fmla="*/ 324 w 329"/>
                <a:gd name="T5" fmla="*/ 0 h 177"/>
                <a:gd name="T6" fmla="*/ 329 w 329"/>
                <a:gd name="T7" fmla="*/ 10 h 177"/>
                <a:gd name="T8" fmla="*/ 5 w 329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9" h="177">
                  <a:moveTo>
                    <a:pt x="5" y="177"/>
                  </a:moveTo>
                  <a:lnTo>
                    <a:pt x="0" y="168"/>
                  </a:lnTo>
                  <a:lnTo>
                    <a:pt x="324" y="0"/>
                  </a:lnTo>
                  <a:lnTo>
                    <a:pt x="329" y="10"/>
                  </a:lnTo>
                  <a:lnTo>
                    <a:pt x="5" y="1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1" name="Freeform 68"/>
            <p:cNvSpPr/>
            <p:nvPr/>
          </p:nvSpPr>
          <p:spPr bwMode="auto">
            <a:xfrm>
              <a:off x="2649" y="1773"/>
              <a:ext cx="83" cy="255"/>
            </a:xfrm>
            <a:custGeom>
              <a:avLst/>
              <a:gdLst>
                <a:gd name="T0" fmla="*/ 73 w 83"/>
                <a:gd name="T1" fmla="*/ 255 h 255"/>
                <a:gd name="T2" fmla="*/ 0 w 83"/>
                <a:gd name="T3" fmla="*/ 5 h 255"/>
                <a:gd name="T4" fmla="*/ 12 w 83"/>
                <a:gd name="T5" fmla="*/ 0 h 255"/>
                <a:gd name="T6" fmla="*/ 83 w 83"/>
                <a:gd name="T7" fmla="*/ 251 h 255"/>
                <a:gd name="T8" fmla="*/ 73 w 83"/>
                <a:gd name="T9" fmla="*/ 255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55">
                  <a:moveTo>
                    <a:pt x="73" y="255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83" y="251"/>
                  </a:lnTo>
                  <a:lnTo>
                    <a:pt x="73" y="2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2" name="Freeform 69"/>
            <p:cNvSpPr/>
            <p:nvPr/>
          </p:nvSpPr>
          <p:spPr bwMode="auto">
            <a:xfrm>
              <a:off x="2358" y="1650"/>
              <a:ext cx="175" cy="350"/>
            </a:xfrm>
            <a:custGeom>
              <a:avLst/>
              <a:gdLst>
                <a:gd name="T0" fmla="*/ 163 w 175"/>
                <a:gd name="T1" fmla="*/ 350 h 350"/>
                <a:gd name="T2" fmla="*/ 0 w 175"/>
                <a:gd name="T3" fmla="*/ 5 h 350"/>
                <a:gd name="T4" fmla="*/ 10 w 175"/>
                <a:gd name="T5" fmla="*/ 0 h 350"/>
                <a:gd name="T6" fmla="*/ 175 w 175"/>
                <a:gd name="T7" fmla="*/ 345 h 350"/>
                <a:gd name="T8" fmla="*/ 163 w 175"/>
                <a:gd name="T9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350">
                  <a:moveTo>
                    <a:pt x="163" y="350"/>
                  </a:moveTo>
                  <a:lnTo>
                    <a:pt x="0" y="5"/>
                  </a:lnTo>
                  <a:lnTo>
                    <a:pt x="10" y="0"/>
                  </a:lnTo>
                  <a:lnTo>
                    <a:pt x="175" y="345"/>
                  </a:lnTo>
                  <a:lnTo>
                    <a:pt x="163" y="3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3" name="Freeform 70"/>
            <p:cNvSpPr/>
            <p:nvPr/>
          </p:nvSpPr>
          <p:spPr bwMode="auto">
            <a:xfrm>
              <a:off x="2283" y="1289"/>
              <a:ext cx="85" cy="366"/>
            </a:xfrm>
            <a:custGeom>
              <a:avLst/>
              <a:gdLst>
                <a:gd name="T0" fmla="*/ 73 w 85"/>
                <a:gd name="T1" fmla="*/ 366 h 366"/>
                <a:gd name="T2" fmla="*/ 0 w 85"/>
                <a:gd name="T3" fmla="*/ 2 h 366"/>
                <a:gd name="T4" fmla="*/ 11 w 85"/>
                <a:gd name="T5" fmla="*/ 0 h 366"/>
                <a:gd name="T6" fmla="*/ 85 w 85"/>
                <a:gd name="T7" fmla="*/ 366 h 366"/>
                <a:gd name="T8" fmla="*/ 73 w 85"/>
                <a:gd name="T9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366">
                  <a:moveTo>
                    <a:pt x="73" y="366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85" y="366"/>
                  </a:lnTo>
                  <a:lnTo>
                    <a:pt x="73" y="3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4" name="Freeform 71"/>
            <p:cNvSpPr/>
            <p:nvPr/>
          </p:nvSpPr>
          <p:spPr bwMode="auto">
            <a:xfrm>
              <a:off x="2285" y="1289"/>
              <a:ext cx="168" cy="139"/>
            </a:xfrm>
            <a:custGeom>
              <a:avLst/>
              <a:gdLst>
                <a:gd name="T0" fmla="*/ 161 w 168"/>
                <a:gd name="T1" fmla="*/ 139 h 139"/>
                <a:gd name="T2" fmla="*/ 0 w 168"/>
                <a:gd name="T3" fmla="*/ 7 h 139"/>
                <a:gd name="T4" fmla="*/ 7 w 168"/>
                <a:gd name="T5" fmla="*/ 0 h 139"/>
                <a:gd name="T6" fmla="*/ 168 w 168"/>
                <a:gd name="T7" fmla="*/ 130 h 139"/>
                <a:gd name="T8" fmla="*/ 161 w 16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39">
                  <a:moveTo>
                    <a:pt x="161" y="139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68" y="130"/>
                  </a:lnTo>
                  <a:lnTo>
                    <a:pt x="161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5" name="Freeform 72"/>
            <p:cNvSpPr/>
            <p:nvPr/>
          </p:nvSpPr>
          <p:spPr bwMode="auto">
            <a:xfrm>
              <a:off x="2356" y="1423"/>
              <a:ext cx="99" cy="227"/>
            </a:xfrm>
            <a:custGeom>
              <a:avLst/>
              <a:gdLst>
                <a:gd name="T0" fmla="*/ 9 w 99"/>
                <a:gd name="T1" fmla="*/ 227 h 227"/>
                <a:gd name="T2" fmla="*/ 0 w 99"/>
                <a:gd name="T3" fmla="*/ 223 h 227"/>
                <a:gd name="T4" fmla="*/ 90 w 99"/>
                <a:gd name="T5" fmla="*/ 0 h 227"/>
                <a:gd name="T6" fmla="*/ 99 w 99"/>
                <a:gd name="T7" fmla="*/ 5 h 227"/>
                <a:gd name="T8" fmla="*/ 9 w 99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7">
                  <a:moveTo>
                    <a:pt x="9" y="227"/>
                  </a:moveTo>
                  <a:lnTo>
                    <a:pt x="0" y="223"/>
                  </a:lnTo>
                  <a:lnTo>
                    <a:pt x="90" y="0"/>
                  </a:lnTo>
                  <a:lnTo>
                    <a:pt x="99" y="5"/>
                  </a:lnTo>
                  <a:lnTo>
                    <a:pt x="9" y="2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6" name="Freeform 73"/>
            <p:cNvSpPr/>
            <p:nvPr/>
          </p:nvSpPr>
          <p:spPr bwMode="auto">
            <a:xfrm>
              <a:off x="2446" y="1419"/>
              <a:ext cx="179" cy="106"/>
            </a:xfrm>
            <a:custGeom>
              <a:avLst/>
              <a:gdLst>
                <a:gd name="T0" fmla="*/ 175 w 179"/>
                <a:gd name="T1" fmla="*/ 106 h 106"/>
                <a:gd name="T2" fmla="*/ 0 w 179"/>
                <a:gd name="T3" fmla="*/ 9 h 106"/>
                <a:gd name="T4" fmla="*/ 4 w 179"/>
                <a:gd name="T5" fmla="*/ 0 h 106"/>
                <a:gd name="T6" fmla="*/ 179 w 179"/>
                <a:gd name="T7" fmla="*/ 97 h 106"/>
                <a:gd name="T8" fmla="*/ 175 w 179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" h="106">
                  <a:moveTo>
                    <a:pt x="175" y="106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179" y="97"/>
                  </a:lnTo>
                  <a:lnTo>
                    <a:pt x="1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7" name="Freeform 74"/>
            <p:cNvSpPr/>
            <p:nvPr/>
          </p:nvSpPr>
          <p:spPr bwMode="auto">
            <a:xfrm>
              <a:off x="2613" y="1518"/>
              <a:ext cx="43" cy="262"/>
            </a:xfrm>
            <a:custGeom>
              <a:avLst/>
              <a:gdLst>
                <a:gd name="T0" fmla="*/ 34 w 43"/>
                <a:gd name="T1" fmla="*/ 262 h 262"/>
                <a:gd name="T2" fmla="*/ 0 w 43"/>
                <a:gd name="T3" fmla="*/ 2 h 262"/>
                <a:gd name="T4" fmla="*/ 12 w 43"/>
                <a:gd name="T5" fmla="*/ 0 h 262"/>
                <a:gd name="T6" fmla="*/ 43 w 43"/>
                <a:gd name="T7" fmla="*/ 260 h 262"/>
                <a:gd name="T8" fmla="*/ 34 w 43"/>
                <a:gd name="T9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262">
                  <a:moveTo>
                    <a:pt x="34" y="262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43" y="260"/>
                  </a:lnTo>
                  <a:lnTo>
                    <a:pt x="34" y="2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8" name="Freeform 75"/>
            <p:cNvSpPr/>
            <p:nvPr/>
          </p:nvSpPr>
          <p:spPr bwMode="auto">
            <a:xfrm>
              <a:off x="2621" y="1516"/>
              <a:ext cx="231" cy="134"/>
            </a:xfrm>
            <a:custGeom>
              <a:avLst/>
              <a:gdLst>
                <a:gd name="T0" fmla="*/ 226 w 231"/>
                <a:gd name="T1" fmla="*/ 134 h 134"/>
                <a:gd name="T2" fmla="*/ 0 w 231"/>
                <a:gd name="T3" fmla="*/ 9 h 134"/>
                <a:gd name="T4" fmla="*/ 4 w 231"/>
                <a:gd name="T5" fmla="*/ 0 h 134"/>
                <a:gd name="T6" fmla="*/ 231 w 231"/>
                <a:gd name="T7" fmla="*/ 125 h 134"/>
                <a:gd name="T8" fmla="*/ 226 w 231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34">
                  <a:moveTo>
                    <a:pt x="226" y="134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31" y="125"/>
                  </a:lnTo>
                  <a:lnTo>
                    <a:pt x="226" y="1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89" name="Freeform 76"/>
            <p:cNvSpPr/>
            <p:nvPr/>
          </p:nvSpPr>
          <p:spPr bwMode="auto">
            <a:xfrm>
              <a:off x="2595" y="1383"/>
              <a:ext cx="33" cy="140"/>
            </a:xfrm>
            <a:custGeom>
              <a:avLst/>
              <a:gdLst>
                <a:gd name="T0" fmla="*/ 21 w 33"/>
                <a:gd name="T1" fmla="*/ 140 h 140"/>
                <a:gd name="T2" fmla="*/ 0 w 33"/>
                <a:gd name="T3" fmla="*/ 0 h 140"/>
                <a:gd name="T4" fmla="*/ 9 w 33"/>
                <a:gd name="T5" fmla="*/ 0 h 140"/>
                <a:gd name="T6" fmla="*/ 33 w 33"/>
                <a:gd name="T7" fmla="*/ 137 h 140"/>
                <a:gd name="T8" fmla="*/ 21 w 33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0">
                  <a:moveTo>
                    <a:pt x="21" y="140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33" y="137"/>
                  </a:lnTo>
                  <a:lnTo>
                    <a:pt x="21" y="1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0" name="Freeform 77"/>
            <p:cNvSpPr/>
            <p:nvPr/>
          </p:nvSpPr>
          <p:spPr bwMode="auto">
            <a:xfrm>
              <a:off x="2361" y="1513"/>
              <a:ext cx="262" cy="135"/>
            </a:xfrm>
            <a:custGeom>
              <a:avLst/>
              <a:gdLst>
                <a:gd name="T0" fmla="*/ 4 w 262"/>
                <a:gd name="T1" fmla="*/ 135 h 135"/>
                <a:gd name="T2" fmla="*/ 0 w 262"/>
                <a:gd name="T3" fmla="*/ 125 h 135"/>
                <a:gd name="T4" fmla="*/ 257 w 262"/>
                <a:gd name="T5" fmla="*/ 0 h 135"/>
                <a:gd name="T6" fmla="*/ 262 w 262"/>
                <a:gd name="T7" fmla="*/ 10 h 135"/>
                <a:gd name="T8" fmla="*/ 4 w 262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135">
                  <a:moveTo>
                    <a:pt x="4" y="135"/>
                  </a:moveTo>
                  <a:lnTo>
                    <a:pt x="0" y="125"/>
                  </a:lnTo>
                  <a:lnTo>
                    <a:pt x="257" y="0"/>
                  </a:lnTo>
                  <a:lnTo>
                    <a:pt x="262" y="10"/>
                  </a:lnTo>
                  <a:lnTo>
                    <a:pt x="4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1" name="Freeform 78"/>
            <p:cNvSpPr/>
            <p:nvPr/>
          </p:nvSpPr>
          <p:spPr bwMode="auto">
            <a:xfrm>
              <a:off x="2361" y="1641"/>
              <a:ext cx="290" cy="135"/>
            </a:xfrm>
            <a:custGeom>
              <a:avLst/>
              <a:gdLst>
                <a:gd name="T0" fmla="*/ 288 w 290"/>
                <a:gd name="T1" fmla="*/ 135 h 135"/>
                <a:gd name="T2" fmla="*/ 0 w 290"/>
                <a:gd name="T3" fmla="*/ 9 h 135"/>
                <a:gd name="T4" fmla="*/ 4 w 290"/>
                <a:gd name="T5" fmla="*/ 0 h 135"/>
                <a:gd name="T6" fmla="*/ 290 w 290"/>
                <a:gd name="T7" fmla="*/ 125 h 135"/>
                <a:gd name="T8" fmla="*/ 288 w 290"/>
                <a:gd name="T9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35">
                  <a:moveTo>
                    <a:pt x="288" y="135"/>
                  </a:moveTo>
                  <a:lnTo>
                    <a:pt x="0" y="9"/>
                  </a:lnTo>
                  <a:lnTo>
                    <a:pt x="4" y="0"/>
                  </a:lnTo>
                  <a:lnTo>
                    <a:pt x="290" y="125"/>
                  </a:lnTo>
                  <a:lnTo>
                    <a:pt x="288" y="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2" name="Freeform 79"/>
            <p:cNvSpPr/>
            <p:nvPr/>
          </p:nvSpPr>
          <p:spPr bwMode="auto">
            <a:xfrm>
              <a:off x="2656" y="1731"/>
              <a:ext cx="619" cy="52"/>
            </a:xfrm>
            <a:custGeom>
              <a:avLst/>
              <a:gdLst>
                <a:gd name="T0" fmla="*/ 0 w 619"/>
                <a:gd name="T1" fmla="*/ 52 h 52"/>
                <a:gd name="T2" fmla="*/ 0 w 619"/>
                <a:gd name="T3" fmla="*/ 40 h 52"/>
                <a:gd name="T4" fmla="*/ 619 w 619"/>
                <a:gd name="T5" fmla="*/ 0 h 52"/>
                <a:gd name="T6" fmla="*/ 619 w 619"/>
                <a:gd name="T7" fmla="*/ 11 h 52"/>
                <a:gd name="T8" fmla="*/ 0 w 619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52">
                  <a:moveTo>
                    <a:pt x="0" y="52"/>
                  </a:moveTo>
                  <a:lnTo>
                    <a:pt x="0" y="40"/>
                  </a:lnTo>
                  <a:lnTo>
                    <a:pt x="619" y="0"/>
                  </a:lnTo>
                  <a:lnTo>
                    <a:pt x="619" y="11"/>
                  </a:lnTo>
                  <a:lnTo>
                    <a:pt x="0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3" name="Freeform 80"/>
            <p:cNvSpPr/>
            <p:nvPr/>
          </p:nvSpPr>
          <p:spPr bwMode="auto">
            <a:xfrm>
              <a:off x="3145" y="1475"/>
              <a:ext cx="258" cy="123"/>
            </a:xfrm>
            <a:custGeom>
              <a:avLst/>
              <a:gdLst>
                <a:gd name="T0" fmla="*/ 5 w 258"/>
                <a:gd name="T1" fmla="*/ 123 h 123"/>
                <a:gd name="T2" fmla="*/ 0 w 258"/>
                <a:gd name="T3" fmla="*/ 114 h 123"/>
                <a:gd name="T4" fmla="*/ 253 w 258"/>
                <a:gd name="T5" fmla="*/ 0 h 123"/>
                <a:gd name="T6" fmla="*/ 258 w 258"/>
                <a:gd name="T7" fmla="*/ 10 h 123"/>
                <a:gd name="T8" fmla="*/ 5 w 258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123">
                  <a:moveTo>
                    <a:pt x="5" y="123"/>
                  </a:moveTo>
                  <a:lnTo>
                    <a:pt x="0" y="114"/>
                  </a:lnTo>
                  <a:lnTo>
                    <a:pt x="253" y="0"/>
                  </a:lnTo>
                  <a:lnTo>
                    <a:pt x="258" y="10"/>
                  </a:lnTo>
                  <a:lnTo>
                    <a:pt x="5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4" name="Freeform 81"/>
            <p:cNvSpPr/>
            <p:nvPr/>
          </p:nvSpPr>
          <p:spPr bwMode="auto">
            <a:xfrm>
              <a:off x="2994" y="1589"/>
              <a:ext cx="156" cy="52"/>
            </a:xfrm>
            <a:custGeom>
              <a:avLst/>
              <a:gdLst>
                <a:gd name="T0" fmla="*/ 2 w 156"/>
                <a:gd name="T1" fmla="*/ 52 h 52"/>
                <a:gd name="T2" fmla="*/ 0 w 156"/>
                <a:gd name="T3" fmla="*/ 40 h 52"/>
                <a:gd name="T4" fmla="*/ 154 w 156"/>
                <a:gd name="T5" fmla="*/ 0 h 52"/>
                <a:gd name="T6" fmla="*/ 156 w 156"/>
                <a:gd name="T7" fmla="*/ 9 h 52"/>
                <a:gd name="T8" fmla="*/ 2 w 156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52">
                  <a:moveTo>
                    <a:pt x="2" y="52"/>
                  </a:moveTo>
                  <a:lnTo>
                    <a:pt x="0" y="40"/>
                  </a:lnTo>
                  <a:lnTo>
                    <a:pt x="154" y="0"/>
                  </a:lnTo>
                  <a:lnTo>
                    <a:pt x="156" y="9"/>
                  </a:lnTo>
                  <a:lnTo>
                    <a:pt x="2" y="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5" name="Freeform 82"/>
            <p:cNvSpPr/>
            <p:nvPr/>
          </p:nvSpPr>
          <p:spPr bwMode="auto">
            <a:xfrm>
              <a:off x="3379" y="1152"/>
              <a:ext cx="26" cy="328"/>
            </a:xfrm>
            <a:custGeom>
              <a:avLst/>
              <a:gdLst>
                <a:gd name="T0" fmla="*/ 14 w 26"/>
                <a:gd name="T1" fmla="*/ 328 h 328"/>
                <a:gd name="T2" fmla="*/ 0 w 26"/>
                <a:gd name="T3" fmla="*/ 0 h 328"/>
                <a:gd name="T4" fmla="*/ 12 w 26"/>
                <a:gd name="T5" fmla="*/ 0 h 328"/>
                <a:gd name="T6" fmla="*/ 26 w 26"/>
                <a:gd name="T7" fmla="*/ 328 h 328"/>
                <a:gd name="T8" fmla="*/ 14 w 26"/>
                <a:gd name="T9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28">
                  <a:moveTo>
                    <a:pt x="14" y="328"/>
                  </a:moveTo>
                  <a:lnTo>
                    <a:pt x="0" y="0"/>
                  </a:lnTo>
                  <a:lnTo>
                    <a:pt x="12" y="0"/>
                  </a:lnTo>
                  <a:lnTo>
                    <a:pt x="26" y="328"/>
                  </a:lnTo>
                  <a:lnTo>
                    <a:pt x="14" y="3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6" name="Freeform 83"/>
            <p:cNvSpPr/>
            <p:nvPr/>
          </p:nvSpPr>
          <p:spPr bwMode="auto">
            <a:xfrm>
              <a:off x="3202" y="944"/>
              <a:ext cx="187" cy="212"/>
            </a:xfrm>
            <a:custGeom>
              <a:avLst/>
              <a:gdLst>
                <a:gd name="T0" fmla="*/ 179 w 187"/>
                <a:gd name="T1" fmla="*/ 212 h 212"/>
                <a:gd name="T2" fmla="*/ 0 w 187"/>
                <a:gd name="T3" fmla="*/ 7 h 212"/>
                <a:gd name="T4" fmla="*/ 9 w 187"/>
                <a:gd name="T5" fmla="*/ 0 h 212"/>
                <a:gd name="T6" fmla="*/ 187 w 187"/>
                <a:gd name="T7" fmla="*/ 205 h 212"/>
                <a:gd name="T8" fmla="*/ 179 w 187"/>
                <a:gd name="T9" fmla="*/ 212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212">
                  <a:moveTo>
                    <a:pt x="179" y="212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87" y="205"/>
                  </a:lnTo>
                  <a:lnTo>
                    <a:pt x="179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7" name="Freeform 84"/>
            <p:cNvSpPr/>
            <p:nvPr/>
          </p:nvSpPr>
          <p:spPr bwMode="auto">
            <a:xfrm>
              <a:off x="3237" y="1149"/>
              <a:ext cx="149" cy="119"/>
            </a:xfrm>
            <a:custGeom>
              <a:avLst/>
              <a:gdLst>
                <a:gd name="T0" fmla="*/ 7 w 149"/>
                <a:gd name="T1" fmla="*/ 119 h 119"/>
                <a:gd name="T2" fmla="*/ 0 w 149"/>
                <a:gd name="T3" fmla="*/ 109 h 119"/>
                <a:gd name="T4" fmla="*/ 142 w 149"/>
                <a:gd name="T5" fmla="*/ 0 h 119"/>
                <a:gd name="T6" fmla="*/ 149 w 149"/>
                <a:gd name="T7" fmla="*/ 10 h 119"/>
                <a:gd name="T8" fmla="*/ 7 w 149"/>
                <a:gd name="T9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119">
                  <a:moveTo>
                    <a:pt x="7" y="119"/>
                  </a:moveTo>
                  <a:lnTo>
                    <a:pt x="0" y="109"/>
                  </a:lnTo>
                  <a:lnTo>
                    <a:pt x="142" y="0"/>
                  </a:lnTo>
                  <a:lnTo>
                    <a:pt x="149" y="10"/>
                  </a:lnTo>
                  <a:lnTo>
                    <a:pt x="7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8" name="Freeform 85"/>
            <p:cNvSpPr/>
            <p:nvPr/>
          </p:nvSpPr>
          <p:spPr bwMode="auto">
            <a:xfrm>
              <a:off x="3086" y="1258"/>
              <a:ext cx="161" cy="137"/>
            </a:xfrm>
            <a:custGeom>
              <a:avLst/>
              <a:gdLst>
                <a:gd name="T0" fmla="*/ 7 w 161"/>
                <a:gd name="T1" fmla="*/ 137 h 137"/>
                <a:gd name="T2" fmla="*/ 0 w 161"/>
                <a:gd name="T3" fmla="*/ 130 h 137"/>
                <a:gd name="T4" fmla="*/ 154 w 161"/>
                <a:gd name="T5" fmla="*/ 0 h 137"/>
                <a:gd name="T6" fmla="*/ 161 w 161"/>
                <a:gd name="T7" fmla="*/ 10 h 137"/>
                <a:gd name="T8" fmla="*/ 7 w 161"/>
                <a:gd name="T9" fmla="*/ 13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" h="137">
                  <a:moveTo>
                    <a:pt x="7" y="137"/>
                  </a:moveTo>
                  <a:lnTo>
                    <a:pt x="0" y="130"/>
                  </a:lnTo>
                  <a:lnTo>
                    <a:pt x="154" y="0"/>
                  </a:lnTo>
                  <a:lnTo>
                    <a:pt x="161" y="10"/>
                  </a:lnTo>
                  <a:lnTo>
                    <a:pt x="7" y="1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99" name="Freeform 86"/>
            <p:cNvSpPr/>
            <p:nvPr/>
          </p:nvSpPr>
          <p:spPr bwMode="auto">
            <a:xfrm>
              <a:off x="2838" y="1353"/>
              <a:ext cx="255" cy="42"/>
            </a:xfrm>
            <a:custGeom>
              <a:avLst/>
              <a:gdLst>
                <a:gd name="T0" fmla="*/ 253 w 255"/>
                <a:gd name="T1" fmla="*/ 42 h 42"/>
                <a:gd name="T2" fmla="*/ 0 w 255"/>
                <a:gd name="T3" fmla="*/ 9 h 42"/>
                <a:gd name="T4" fmla="*/ 2 w 255"/>
                <a:gd name="T5" fmla="*/ 0 h 42"/>
                <a:gd name="T6" fmla="*/ 255 w 255"/>
                <a:gd name="T7" fmla="*/ 33 h 42"/>
                <a:gd name="T8" fmla="*/ 253 w 255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2">
                  <a:moveTo>
                    <a:pt x="253" y="42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55" y="33"/>
                  </a:lnTo>
                  <a:lnTo>
                    <a:pt x="25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0" name="Freeform 87"/>
            <p:cNvSpPr/>
            <p:nvPr/>
          </p:nvSpPr>
          <p:spPr bwMode="auto">
            <a:xfrm>
              <a:off x="2599" y="1355"/>
              <a:ext cx="239" cy="33"/>
            </a:xfrm>
            <a:custGeom>
              <a:avLst/>
              <a:gdLst>
                <a:gd name="T0" fmla="*/ 0 w 239"/>
                <a:gd name="T1" fmla="*/ 33 h 33"/>
                <a:gd name="T2" fmla="*/ 0 w 239"/>
                <a:gd name="T3" fmla="*/ 24 h 33"/>
                <a:gd name="T4" fmla="*/ 239 w 239"/>
                <a:gd name="T5" fmla="*/ 0 h 33"/>
                <a:gd name="T6" fmla="*/ 239 w 239"/>
                <a:gd name="T7" fmla="*/ 12 h 33"/>
                <a:gd name="T8" fmla="*/ 0 w 239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33">
                  <a:moveTo>
                    <a:pt x="0" y="33"/>
                  </a:moveTo>
                  <a:lnTo>
                    <a:pt x="0" y="24"/>
                  </a:lnTo>
                  <a:lnTo>
                    <a:pt x="239" y="0"/>
                  </a:lnTo>
                  <a:lnTo>
                    <a:pt x="239" y="12"/>
                  </a:lnTo>
                  <a:lnTo>
                    <a:pt x="0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1" name="Freeform 88"/>
            <p:cNvSpPr/>
            <p:nvPr/>
          </p:nvSpPr>
          <p:spPr bwMode="auto">
            <a:xfrm>
              <a:off x="2287" y="1286"/>
              <a:ext cx="315" cy="104"/>
            </a:xfrm>
            <a:custGeom>
              <a:avLst/>
              <a:gdLst>
                <a:gd name="T0" fmla="*/ 310 w 315"/>
                <a:gd name="T1" fmla="*/ 104 h 104"/>
                <a:gd name="T2" fmla="*/ 0 w 315"/>
                <a:gd name="T3" fmla="*/ 10 h 104"/>
                <a:gd name="T4" fmla="*/ 5 w 315"/>
                <a:gd name="T5" fmla="*/ 0 h 104"/>
                <a:gd name="T6" fmla="*/ 315 w 315"/>
                <a:gd name="T7" fmla="*/ 95 h 104"/>
                <a:gd name="T8" fmla="*/ 310 w 315"/>
                <a:gd name="T9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104">
                  <a:moveTo>
                    <a:pt x="310" y="104"/>
                  </a:moveTo>
                  <a:lnTo>
                    <a:pt x="0" y="10"/>
                  </a:lnTo>
                  <a:lnTo>
                    <a:pt x="5" y="0"/>
                  </a:lnTo>
                  <a:lnTo>
                    <a:pt x="315" y="95"/>
                  </a:lnTo>
                  <a:lnTo>
                    <a:pt x="310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2" name="Freeform 89"/>
            <p:cNvSpPr/>
            <p:nvPr/>
          </p:nvSpPr>
          <p:spPr bwMode="auto">
            <a:xfrm>
              <a:off x="2448" y="1383"/>
              <a:ext cx="149" cy="48"/>
            </a:xfrm>
            <a:custGeom>
              <a:avLst/>
              <a:gdLst>
                <a:gd name="T0" fmla="*/ 5 w 149"/>
                <a:gd name="T1" fmla="*/ 48 h 48"/>
                <a:gd name="T2" fmla="*/ 0 w 149"/>
                <a:gd name="T3" fmla="*/ 36 h 48"/>
                <a:gd name="T4" fmla="*/ 147 w 149"/>
                <a:gd name="T5" fmla="*/ 0 h 48"/>
                <a:gd name="T6" fmla="*/ 149 w 149"/>
                <a:gd name="T7" fmla="*/ 10 h 48"/>
                <a:gd name="T8" fmla="*/ 5 w 149"/>
                <a:gd name="T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8">
                  <a:moveTo>
                    <a:pt x="5" y="48"/>
                  </a:moveTo>
                  <a:lnTo>
                    <a:pt x="0" y="36"/>
                  </a:lnTo>
                  <a:lnTo>
                    <a:pt x="147" y="0"/>
                  </a:lnTo>
                  <a:lnTo>
                    <a:pt x="149" y="10"/>
                  </a:lnTo>
                  <a:lnTo>
                    <a:pt x="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3" name="Freeform 90"/>
            <p:cNvSpPr/>
            <p:nvPr/>
          </p:nvSpPr>
          <p:spPr bwMode="auto">
            <a:xfrm>
              <a:off x="2618" y="1386"/>
              <a:ext cx="473" cy="132"/>
            </a:xfrm>
            <a:custGeom>
              <a:avLst/>
              <a:gdLst>
                <a:gd name="T0" fmla="*/ 0 w 200"/>
                <a:gd name="T1" fmla="*/ 56 h 56"/>
                <a:gd name="T2" fmla="*/ 0 w 200"/>
                <a:gd name="T3" fmla="*/ 56 h 56"/>
                <a:gd name="T4" fmla="*/ 1 w 200"/>
                <a:gd name="T5" fmla="*/ 54 h 56"/>
                <a:gd name="T6" fmla="*/ 1 w 200"/>
                <a:gd name="T7" fmla="*/ 52 h 56"/>
                <a:gd name="T8" fmla="*/ 199 w 200"/>
                <a:gd name="T9" fmla="*/ 0 h 56"/>
                <a:gd name="T10" fmla="*/ 200 w 200"/>
                <a:gd name="T11" fmla="*/ 4 h 56"/>
                <a:gd name="T12" fmla="*/ 0 w 200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6">
                  <a:moveTo>
                    <a:pt x="0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4"/>
                    <a:pt x="1" y="54"/>
                    <a:pt x="1" y="54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6" y="51"/>
                    <a:pt x="145" y="14"/>
                    <a:pt x="199" y="0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8" y="53"/>
                    <a:pt x="2" y="56"/>
                    <a:pt x="0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4" name="Freeform 91"/>
            <p:cNvSpPr/>
            <p:nvPr/>
          </p:nvSpPr>
          <p:spPr bwMode="auto">
            <a:xfrm>
              <a:off x="2618" y="1357"/>
              <a:ext cx="225" cy="163"/>
            </a:xfrm>
            <a:custGeom>
              <a:avLst/>
              <a:gdLst>
                <a:gd name="T0" fmla="*/ 7 w 225"/>
                <a:gd name="T1" fmla="*/ 163 h 163"/>
                <a:gd name="T2" fmla="*/ 0 w 225"/>
                <a:gd name="T3" fmla="*/ 154 h 163"/>
                <a:gd name="T4" fmla="*/ 218 w 225"/>
                <a:gd name="T5" fmla="*/ 0 h 163"/>
                <a:gd name="T6" fmla="*/ 225 w 225"/>
                <a:gd name="T7" fmla="*/ 10 h 163"/>
                <a:gd name="T8" fmla="*/ 7 w 225"/>
                <a:gd name="T9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163">
                  <a:moveTo>
                    <a:pt x="7" y="163"/>
                  </a:moveTo>
                  <a:lnTo>
                    <a:pt x="0" y="154"/>
                  </a:lnTo>
                  <a:lnTo>
                    <a:pt x="218" y="0"/>
                  </a:lnTo>
                  <a:lnTo>
                    <a:pt x="225" y="10"/>
                  </a:lnTo>
                  <a:lnTo>
                    <a:pt x="7" y="1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5" name="Freeform 92"/>
            <p:cNvSpPr/>
            <p:nvPr/>
          </p:nvSpPr>
          <p:spPr bwMode="auto">
            <a:xfrm>
              <a:off x="2845" y="1258"/>
              <a:ext cx="395" cy="99"/>
            </a:xfrm>
            <a:custGeom>
              <a:avLst/>
              <a:gdLst>
                <a:gd name="T0" fmla="*/ 2 w 395"/>
                <a:gd name="T1" fmla="*/ 99 h 99"/>
                <a:gd name="T2" fmla="*/ 0 w 395"/>
                <a:gd name="T3" fmla="*/ 88 h 99"/>
                <a:gd name="T4" fmla="*/ 392 w 395"/>
                <a:gd name="T5" fmla="*/ 0 h 99"/>
                <a:gd name="T6" fmla="*/ 395 w 395"/>
                <a:gd name="T7" fmla="*/ 12 h 99"/>
                <a:gd name="T8" fmla="*/ 2 w 39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9">
                  <a:moveTo>
                    <a:pt x="2" y="99"/>
                  </a:moveTo>
                  <a:lnTo>
                    <a:pt x="0" y="88"/>
                  </a:lnTo>
                  <a:lnTo>
                    <a:pt x="392" y="0"/>
                  </a:lnTo>
                  <a:lnTo>
                    <a:pt x="395" y="12"/>
                  </a:lnTo>
                  <a:lnTo>
                    <a:pt x="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6" name="Freeform 93"/>
            <p:cNvSpPr/>
            <p:nvPr/>
          </p:nvSpPr>
          <p:spPr bwMode="auto">
            <a:xfrm>
              <a:off x="3086" y="1393"/>
              <a:ext cx="69" cy="198"/>
            </a:xfrm>
            <a:custGeom>
              <a:avLst/>
              <a:gdLst>
                <a:gd name="T0" fmla="*/ 59 w 69"/>
                <a:gd name="T1" fmla="*/ 198 h 198"/>
                <a:gd name="T2" fmla="*/ 0 w 69"/>
                <a:gd name="T3" fmla="*/ 2 h 198"/>
                <a:gd name="T4" fmla="*/ 12 w 69"/>
                <a:gd name="T5" fmla="*/ 0 h 198"/>
                <a:gd name="T6" fmla="*/ 69 w 69"/>
                <a:gd name="T7" fmla="*/ 196 h 198"/>
                <a:gd name="T8" fmla="*/ 59 w 69"/>
                <a:gd name="T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98">
                  <a:moveTo>
                    <a:pt x="59" y="198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69" y="196"/>
                  </a:lnTo>
                  <a:lnTo>
                    <a:pt x="59" y="1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7" name="Freeform 94"/>
            <p:cNvSpPr/>
            <p:nvPr/>
          </p:nvSpPr>
          <p:spPr bwMode="auto">
            <a:xfrm>
              <a:off x="2980" y="1105"/>
              <a:ext cx="401" cy="51"/>
            </a:xfrm>
            <a:custGeom>
              <a:avLst/>
              <a:gdLst>
                <a:gd name="T0" fmla="*/ 399 w 401"/>
                <a:gd name="T1" fmla="*/ 51 h 51"/>
                <a:gd name="T2" fmla="*/ 0 w 401"/>
                <a:gd name="T3" fmla="*/ 11 h 51"/>
                <a:gd name="T4" fmla="*/ 0 w 401"/>
                <a:gd name="T5" fmla="*/ 0 h 51"/>
                <a:gd name="T6" fmla="*/ 401 w 401"/>
                <a:gd name="T7" fmla="*/ 42 h 51"/>
                <a:gd name="T8" fmla="*/ 399 w 401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1" h="51">
                  <a:moveTo>
                    <a:pt x="399" y="5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401" y="42"/>
                  </a:lnTo>
                  <a:lnTo>
                    <a:pt x="399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8" name="Freeform 95"/>
            <p:cNvSpPr/>
            <p:nvPr/>
          </p:nvSpPr>
          <p:spPr bwMode="auto">
            <a:xfrm>
              <a:off x="2977" y="944"/>
              <a:ext cx="232" cy="168"/>
            </a:xfrm>
            <a:custGeom>
              <a:avLst/>
              <a:gdLst>
                <a:gd name="T0" fmla="*/ 7 w 232"/>
                <a:gd name="T1" fmla="*/ 168 h 168"/>
                <a:gd name="T2" fmla="*/ 0 w 232"/>
                <a:gd name="T3" fmla="*/ 161 h 168"/>
                <a:gd name="T4" fmla="*/ 225 w 232"/>
                <a:gd name="T5" fmla="*/ 0 h 168"/>
                <a:gd name="T6" fmla="*/ 232 w 232"/>
                <a:gd name="T7" fmla="*/ 9 h 168"/>
                <a:gd name="T8" fmla="*/ 7 w 23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68">
                  <a:moveTo>
                    <a:pt x="7" y="168"/>
                  </a:moveTo>
                  <a:lnTo>
                    <a:pt x="0" y="161"/>
                  </a:lnTo>
                  <a:lnTo>
                    <a:pt x="225" y="0"/>
                  </a:lnTo>
                  <a:lnTo>
                    <a:pt x="232" y="9"/>
                  </a:lnTo>
                  <a:lnTo>
                    <a:pt x="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09" name="Freeform 96"/>
            <p:cNvSpPr/>
            <p:nvPr/>
          </p:nvSpPr>
          <p:spPr bwMode="auto">
            <a:xfrm>
              <a:off x="2283" y="1038"/>
              <a:ext cx="111" cy="253"/>
            </a:xfrm>
            <a:custGeom>
              <a:avLst/>
              <a:gdLst>
                <a:gd name="T0" fmla="*/ 9 w 111"/>
                <a:gd name="T1" fmla="*/ 253 h 253"/>
                <a:gd name="T2" fmla="*/ 0 w 111"/>
                <a:gd name="T3" fmla="*/ 248 h 253"/>
                <a:gd name="T4" fmla="*/ 99 w 111"/>
                <a:gd name="T5" fmla="*/ 0 h 253"/>
                <a:gd name="T6" fmla="*/ 111 w 111"/>
                <a:gd name="T7" fmla="*/ 5 h 253"/>
                <a:gd name="T8" fmla="*/ 9 w 111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253">
                  <a:moveTo>
                    <a:pt x="9" y="253"/>
                  </a:moveTo>
                  <a:lnTo>
                    <a:pt x="0" y="248"/>
                  </a:lnTo>
                  <a:lnTo>
                    <a:pt x="99" y="0"/>
                  </a:lnTo>
                  <a:lnTo>
                    <a:pt x="111" y="5"/>
                  </a:lnTo>
                  <a:lnTo>
                    <a:pt x="9" y="25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0" name="Freeform 97"/>
            <p:cNvSpPr/>
            <p:nvPr/>
          </p:nvSpPr>
          <p:spPr bwMode="auto">
            <a:xfrm>
              <a:off x="2389" y="1034"/>
              <a:ext cx="173" cy="241"/>
            </a:xfrm>
            <a:custGeom>
              <a:avLst/>
              <a:gdLst>
                <a:gd name="T0" fmla="*/ 163 w 173"/>
                <a:gd name="T1" fmla="*/ 241 h 241"/>
                <a:gd name="T2" fmla="*/ 0 w 173"/>
                <a:gd name="T3" fmla="*/ 7 h 241"/>
                <a:gd name="T4" fmla="*/ 9 w 173"/>
                <a:gd name="T5" fmla="*/ 0 h 241"/>
                <a:gd name="T6" fmla="*/ 173 w 173"/>
                <a:gd name="T7" fmla="*/ 234 h 241"/>
                <a:gd name="T8" fmla="*/ 163 w 173"/>
                <a:gd name="T9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241">
                  <a:moveTo>
                    <a:pt x="163" y="24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73" y="234"/>
                  </a:lnTo>
                  <a:lnTo>
                    <a:pt x="163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1" name="Freeform 98"/>
            <p:cNvSpPr/>
            <p:nvPr/>
          </p:nvSpPr>
          <p:spPr bwMode="auto">
            <a:xfrm>
              <a:off x="2562" y="1263"/>
              <a:ext cx="285" cy="99"/>
            </a:xfrm>
            <a:custGeom>
              <a:avLst/>
              <a:gdLst>
                <a:gd name="T0" fmla="*/ 283 w 285"/>
                <a:gd name="T1" fmla="*/ 99 h 99"/>
                <a:gd name="T2" fmla="*/ 0 w 285"/>
                <a:gd name="T3" fmla="*/ 9 h 99"/>
                <a:gd name="T4" fmla="*/ 2 w 285"/>
                <a:gd name="T5" fmla="*/ 0 h 99"/>
                <a:gd name="T6" fmla="*/ 285 w 285"/>
                <a:gd name="T7" fmla="*/ 87 h 99"/>
                <a:gd name="T8" fmla="*/ 283 w 285"/>
                <a:gd name="T9" fmla="*/ 9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" h="99">
                  <a:moveTo>
                    <a:pt x="283" y="99"/>
                  </a:moveTo>
                  <a:lnTo>
                    <a:pt x="0" y="9"/>
                  </a:lnTo>
                  <a:lnTo>
                    <a:pt x="2" y="0"/>
                  </a:lnTo>
                  <a:lnTo>
                    <a:pt x="285" y="87"/>
                  </a:lnTo>
                  <a:lnTo>
                    <a:pt x="283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2" name="Freeform 99"/>
            <p:cNvSpPr/>
            <p:nvPr/>
          </p:nvSpPr>
          <p:spPr bwMode="auto">
            <a:xfrm>
              <a:off x="2554" y="1265"/>
              <a:ext cx="48" cy="121"/>
            </a:xfrm>
            <a:custGeom>
              <a:avLst/>
              <a:gdLst>
                <a:gd name="T0" fmla="*/ 38 w 48"/>
                <a:gd name="T1" fmla="*/ 121 h 121"/>
                <a:gd name="T2" fmla="*/ 0 w 48"/>
                <a:gd name="T3" fmla="*/ 5 h 121"/>
                <a:gd name="T4" fmla="*/ 12 w 48"/>
                <a:gd name="T5" fmla="*/ 0 h 121"/>
                <a:gd name="T6" fmla="*/ 48 w 48"/>
                <a:gd name="T7" fmla="*/ 118 h 121"/>
                <a:gd name="T8" fmla="*/ 38 w 48"/>
                <a:gd name="T9" fmla="*/ 121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21">
                  <a:moveTo>
                    <a:pt x="38" y="121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48" y="118"/>
                  </a:lnTo>
                  <a:lnTo>
                    <a:pt x="38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3" name="Freeform 100"/>
            <p:cNvSpPr/>
            <p:nvPr/>
          </p:nvSpPr>
          <p:spPr bwMode="auto">
            <a:xfrm>
              <a:off x="2443" y="1263"/>
              <a:ext cx="121" cy="165"/>
            </a:xfrm>
            <a:custGeom>
              <a:avLst/>
              <a:gdLst>
                <a:gd name="T0" fmla="*/ 10 w 121"/>
                <a:gd name="T1" fmla="*/ 165 h 165"/>
                <a:gd name="T2" fmla="*/ 0 w 121"/>
                <a:gd name="T3" fmla="*/ 158 h 165"/>
                <a:gd name="T4" fmla="*/ 111 w 121"/>
                <a:gd name="T5" fmla="*/ 0 h 165"/>
                <a:gd name="T6" fmla="*/ 121 w 121"/>
                <a:gd name="T7" fmla="*/ 7 h 165"/>
                <a:gd name="T8" fmla="*/ 10 w 121"/>
                <a:gd name="T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165">
                  <a:moveTo>
                    <a:pt x="10" y="165"/>
                  </a:moveTo>
                  <a:lnTo>
                    <a:pt x="0" y="158"/>
                  </a:lnTo>
                  <a:lnTo>
                    <a:pt x="111" y="0"/>
                  </a:lnTo>
                  <a:lnTo>
                    <a:pt x="121" y="7"/>
                  </a:lnTo>
                  <a:lnTo>
                    <a:pt x="10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4" name="Freeform 101"/>
            <p:cNvSpPr/>
            <p:nvPr/>
          </p:nvSpPr>
          <p:spPr bwMode="auto">
            <a:xfrm>
              <a:off x="2382" y="885"/>
              <a:ext cx="198" cy="160"/>
            </a:xfrm>
            <a:custGeom>
              <a:avLst/>
              <a:gdLst>
                <a:gd name="T0" fmla="*/ 7 w 198"/>
                <a:gd name="T1" fmla="*/ 160 h 160"/>
                <a:gd name="T2" fmla="*/ 0 w 198"/>
                <a:gd name="T3" fmla="*/ 151 h 160"/>
                <a:gd name="T4" fmla="*/ 191 w 198"/>
                <a:gd name="T5" fmla="*/ 0 h 160"/>
                <a:gd name="T6" fmla="*/ 198 w 198"/>
                <a:gd name="T7" fmla="*/ 7 h 160"/>
                <a:gd name="T8" fmla="*/ 7 w 198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160">
                  <a:moveTo>
                    <a:pt x="7" y="160"/>
                  </a:moveTo>
                  <a:lnTo>
                    <a:pt x="0" y="151"/>
                  </a:lnTo>
                  <a:lnTo>
                    <a:pt x="191" y="0"/>
                  </a:lnTo>
                  <a:lnTo>
                    <a:pt x="198" y="7"/>
                  </a:lnTo>
                  <a:lnTo>
                    <a:pt x="7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5" name="Freeform 102"/>
            <p:cNvSpPr/>
            <p:nvPr/>
          </p:nvSpPr>
          <p:spPr bwMode="auto">
            <a:xfrm>
              <a:off x="2569" y="885"/>
              <a:ext cx="208" cy="250"/>
            </a:xfrm>
            <a:custGeom>
              <a:avLst/>
              <a:gdLst>
                <a:gd name="T0" fmla="*/ 200 w 208"/>
                <a:gd name="T1" fmla="*/ 250 h 250"/>
                <a:gd name="T2" fmla="*/ 0 w 208"/>
                <a:gd name="T3" fmla="*/ 7 h 250"/>
                <a:gd name="T4" fmla="*/ 9 w 208"/>
                <a:gd name="T5" fmla="*/ 0 h 250"/>
                <a:gd name="T6" fmla="*/ 208 w 208"/>
                <a:gd name="T7" fmla="*/ 243 h 250"/>
                <a:gd name="T8" fmla="*/ 200 w 208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" h="250">
                  <a:moveTo>
                    <a:pt x="200" y="250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08" y="243"/>
                  </a:lnTo>
                  <a:lnTo>
                    <a:pt x="200" y="2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6" name="Freeform 103"/>
            <p:cNvSpPr/>
            <p:nvPr/>
          </p:nvSpPr>
          <p:spPr bwMode="auto">
            <a:xfrm>
              <a:off x="2554" y="1123"/>
              <a:ext cx="220" cy="147"/>
            </a:xfrm>
            <a:custGeom>
              <a:avLst/>
              <a:gdLst>
                <a:gd name="T0" fmla="*/ 8 w 220"/>
                <a:gd name="T1" fmla="*/ 147 h 147"/>
                <a:gd name="T2" fmla="*/ 0 w 220"/>
                <a:gd name="T3" fmla="*/ 137 h 147"/>
                <a:gd name="T4" fmla="*/ 215 w 220"/>
                <a:gd name="T5" fmla="*/ 0 h 147"/>
                <a:gd name="T6" fmla="*/ 220 w 220"/>
                <a:gd name="T7" fmla="*/ 10 h 147"/>
                <a:gd name="T8" fmla="*/ 8 w 220"/>
                <a:gd name="T9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47">
                  <a:moveTo>
                    <a:pt x="8" y="147"/>
                  </a:moveTo>
                  <a:lnTo>
                    <a:pt x="0" y="137"/>
                  </a:lnTo>
                  <a:lnTo>
                    <a:pt x="215" y="0"/>
                  </a:lnTo>
                  <a:lnTo>
                    <a:pt x="220" y="10"/>
                  </a:lnTo>
                  <a:lnTo>
                    <a:pt x="8" y="1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7" name="Freeform 104"/>
            <p:cNvSpPr/>
            <p:nvPr/>
          </p:nvSpPr>
          <p:spPr bwMode="auto">
            <a:xfrm>
              <a:off x="2290" y="1263"/>
              <a:ext cx="269" cy="28"/>
            </a:xfrm>
            <a:custGeom>
              <a:avLst/>
              <a:gdLst>
                <a:gd name="T0" fmla="*/ 0 w 269"/>
                <a:gd name="T1" fmla="*/ 28 h 28"/>
                <a:gd name="T2" fmla="*/ 0 w 269"/>
                <a:gd name="T3" fmla="*/ 16 h 28"/>
                <a:gd name="T4" fmla="*/ 269 w 269"/>
                <a:gd name="T5" fmla="*/ 0 h 28"/>
                <a:gd name="T6" fmla="*/ 269 w 269"/>
                <a:gd name="T7" fmla="*/ 9 h 28"/>
                <a:gd name="T8" fmla="*/ 0 w 269"/>
                <a:gd name="T9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28">
                  <a:moveTo>
                    <a:pt x="0" y="28"/>
                  </a:moveTo>
                  <a:lnTo>
                    <a:pt x="0" y="16"/>
                  </a:lnTo>
                  <a:lnTo>
                    <a:pt x="269" y="0"/>
                  </a:lnTo>
                  <a:lnTo>
                    <a:pt x="269" y="9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8" name="Freeform 105"/>
            <p:cNvSpPr/>
            <p:nvPr/>
          </p:nvSpPr>
          <p:spPr bwMode="auto">
            <a:xfrm>
              <a:off x="2772" y="1102"/>
              <a:ext cx="210" cy="31"/>
            </a:xfrm>
            <a:custGeom>
              <a:avLst/>
              <a:gdLst>
                <a:gd name="T0" fmla="*/ 2 w 210"/>
                <a:gd name="T1" fmla="*/ 31 h 31"/>
                <a:gd name="T2" fmla="*/ 0 w 210"/>
                <a:gd name="T3" fmla="*/ 19 h 31"/>
                <a:gd name="T4" fmla="*/ 210 w 210"/>
                <a:gd name="T5" fmla="*/ 0 h 31"/>
                <a:gd name="T6" fmla="*/ 210 w 210"/>
                <a:gd name="T7" fmla="*/ 12 h 31"/>
                <a:gd name="T8" fmla="*/ 2 w 210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0" h="31">
                  <a:moveTo>
                    <a:pt x="2" y="31"/>
                  </a:moveTo>
                  <a:lnTo>
                    <a:pt x="0" y="19"/>
                  </a:lnTo>
                  <a:lnTo>
                    <a:pt x="210" y="0"/>
                  </a:lnTo>
                  <a:lnTo>
                    <a:pt x="210" y="12"/>
                  </a:lnTo>
                  <a:lnTo>
                    <a:pt x="2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19" name="Freeform 106"/>
            <p:cNvSpPr/>
            <p:nvPr/>
          </p:nvSpPr>
          <p:spPr bwMode="auto">
            <a:xfrm>
              <a:off x="2899" y="814"/>
              <a:ext cx="308" cy="139"/>
            </a:xfrm>
            <a:custGeom>
              <a:avLst/>
              <a:gdLst>
                <a:gd name="T0" fmla="*/ 303 w 308"/>
                <a:gd name="T1" fmla="*/ 139 h 139"/>
                <a:gd name="T2" fmla="*/ 0 w 308"/>
                <a:gd name="T3" fmla="*/ 9 h 139"/>
                <a:gd name="T4" fmla="*/ 5 w 308"/>
                <a:gd name="T5" fmla="*/ 0 h 139"/>
                <a:gd name="T6" fmla="*/ 308 w 308"/>
                <a:gd name="T7" fmla="*/ 127 h 139"/>
                <a:gd name="T8" fmla="*/ 303 w 308"/>
                <a:gd name="T9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139">
                  <a:moveTo>
                    <a:pt x="303" y="139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308" y="127"/>
                  </a:lnTo>
                  <a:lnTo>
                    <a:pt x="303" y="1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0" name="Freeform 107"/>
            <p:cNvSpPr/>
            <p:nvPr/>
          </p:nvSpPr>
          <p:spPr bwMode="auto">
            <a:xfrm>
              <a:off x="2571" y="814"/>
              <a:ext cx="331" cy="78"/>
            </a:xfrm>
            <a:custGeom>
              <a:avLst/>
              <a:gdLst>
                <a:gd name="T0" fmla="*/ 2 w 331"/>
                <a:gd name="T1" fmla="*/ 78 h 78"/>
                <a:gd name="T2" fmla="*/ 0 w 331"/>
                <a:gd name="T3" fmla="*/ 66 h 78"/>
                <a:gd name="T4" fmla="*/ 328 w 331"/>
                <a:gd name="T5" fmla="*/ 0 h 78"/>
                <a:gd name="T6" fmla="*/ 331 w 331"/>
                <a:gd name="T7" fmla="*/ 12 h 78"/>
                <a:gd name="T8" fmla="*/ 2 w 33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1" h="78">
                  <a:moveTo>
                    <a:pt x="2" y="78"/>
                  </a:moveTo>
                  <a:lnTo>
                    <a:pt x="0" y="66"/>
                  </a:lnTo>
                  <a:lnTo>
                    <a:pt x="328" y="0"/>
                  </a:lnTo>
                  <a:lnTo>
                    <a:pt x="331" y="12"/>
                  </a:lnTo>
                  <a:lnTo>
                    <a:pt x="2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1" name="Freeform 108"/>
            <p:cNvSpPr/>
            <p:nvPr/>
          </p:nvSpPr>
          <p:spPr bwMode="auto">
            <a:xfrm>
              <a:off x="2895" y="819"/>
              <a:ext cx="94" cy="290"/>
            </a:xfrm>
            <a:custGeom>
              <a:avLst/>
              <a:gdLst>
                <a:gd name="T0" fmla="*/ 82 w 94"/>
                <a:gd name="T1" fmla="*/ 290 h 290"/>
                <a:gd name="T2" fmla="*/ 0 w 94"/>
                <a:gd name="T3" fmla="*/ 2 h 290"/>
                <a:gd name="T4" fmla="*/ 11 w 94"/>
                <a:gd name="T5" fmla="*/ 0 h 290"/>
                <a:gd name="T6" fmla="*/ 94 w 94"/>
                <a:gd name="T7" fmla="*/ 288 h 290"/>
                <a:gd name="T8" fmla="*/ 82 w 94"/>
                <a:gd name="T9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290">
                  <a:moveTo>
                    <a:pt x="82" y="29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94" y="288"/>
                  </a:lnTo>
                  <a:lnTo>
                    <a:pt x="82" y="2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2" name="Freeform 109"/>
            <p:cNvSpPr/>
            <p:nvPr/>
          </p:nvSpPr>
          <p:spPr bwMode="auto">
            <a:xfrm>
              <a:off x="2762" y="823"/>
              <a:ext cx="142" cy="305"/>
            </a:xfrm>
            <a:custGeom>
              <a:avLst/>
              <a:gdLst>
                <a:gd name="T0" fmla="*/ 10 w 142"/>
                <a:gd name="T1" fmla="*/ 305 h 305"/>
                <a:gd name="T2" fmla="*/ 0 w 142"/>
                <a:gd name="T3" fmla="*/ 300 h 305"/>
                <a:gd name="T4" fmla="*/ 130 w 142"/>
                <a:gd name="T5" fmla="*/ 0 h 305"/>
                <a:gd name="T6" fmla="*/ 142 w 142"/>
                <a:gd name="T7" fmla="*/ 5 h 305"/>
                <a:gd name="T8" fmla="*/ 10 w 142"/>
                <a:gd name="T9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305">
                  <a:moveTo>
                    <a:pt x="10" y="305"/>
                  </a:moveTo>
                  <a:lnTo>
                    <a:pt x="0" y="300"/>
                  </a:lnTo>
                  <a:lnTo>
                    <a:pt x="130" y="0"/>
                  </a:lnTo>
                  <a:lnTo>
                    <a:pt x="142" y="5"/>
                  </a:lnTo>
                  <a:lnTo>
                    <a:pt x="1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3" name="Freeform 110"/>
            <p:cNvSpPr/>
            <p:nvPr/>
          </p:nvSpPr>
          <p:spPr bwMode="auto">
            <a:xfrm>
              <a:off x="2550" y="887"/>
              <a:ext cx="28" cy="373"/>
            </a:xfrm>
            <a:custGeom>
              <a:avLst/>
              <a:gdLst>
                <a:gd name="T0" fmla="*/ 12 w 28"/>
                <a:gd name="T1" fmla="*/ 373 h 373"/>
                <a:gd name="T2" fmla="*/ 0 w 28"/>
                <a:gd name="T3" fmla="*/ 373 h 373"/>
                <a:gd name="T4" fmla="*/ 16 w 28"/>
                <a:gd name="T5" fmla="*/ 0 h 373"/>
                <a:gd name="T6" fmla="*/ 28 w 28"/>
                <a:gd name="T7" fmla="*/ 0 h 373"/>
                <a:gd name="T8" fmla="*/ 12 w 28"/>
                <a:gd name="T9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73">
                  <a:moveTo>
                    <a:pt x="12" y="373"/>
                  </a:moveTo>
                  <a:lnTo>
                    <a:pt x="0" y="373"/>
                  </a:lnTo>
                  <a:lnTo>
                    <a:pt x="16" y="0"/>
                  </a:lnTo>
                  <a:lnTo>
                    <a:pt x="28" y="0"/>
                  </a:lnTo>
                  <a:lnTo>
                    <a:pt x="12" y="3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4" name="Freeform 111"/>
            <p:cNvSpPr/>
            <p:nvPr/>
          </p:nvSpPr>
          <p:spPr bwMode="auto">
            <a:xfrm>
              <a:off x="2977" y="1107"/>
              <a:ext cx="121" cy="281"/>
            </a:xfrm>
            <a:custGeom>
              <a:avLst/>
              <a:gdLst>
                <a:gd name="T0" fmla="*/ 109 w 121"/>
                <a:gd name="T1" fmla="*/ 281 h 281"/>
                <a:gd name="T2" fmla="*/ 0 w 121"/>
                <a:gd name="T3" fmla="*/ 2 h 281"/>
                <a:gd name="T4" fmla="*/ 12 w 121"/>
                <a:gd name="T5" fmla="*/ 0 h 281"/>
                <a:gd name="T6" fmla="*/ 121 w 121"/>
                <a:gd name="T7" fmla="*/ 276 h 281"/>
                <a:gd name="T8" fmla="*/ 109 w 121"/>
                <a:gd name="T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1" h="281">
                  <a:moveTo>
                    <a:pt x="109" y="281"/>
                  </a:moveTo>
                  <a:lnTo>
                    <a:pt x="0" y="2"/>
                  </a:lnTo>
                  <a:lnTo>
                    <a:pt x="12" y="0"/>
                  </a:lnTo>
                  <a:lnTo>
                    <a:pt x="121" y="276"/>
                  </a:lnTo>
                  <a:lnTo>
                    <a:pt x="109" y="2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5" name="Freeform 112"/>
            <p:cNvSpPr/>
            <p:nvPr/>
          </p:nvSpPr>
          <p:spPr bwMode="auto">
            <a:xfrm>
              <a:off x="2769" y="1126"/>
              <a:ext cx="74" cy="224"/>
            </a:xfrm>
            <a:custGeom>
              <a:avLst/>
              <a:gdLst>
                <a:gd name="T0" fmla="*/ 62 w 74"/>
                <a:gd name="T1" fmla="*/ 224 h 224"/>
                <a:gd name="T2" fmla="*/ 0 w 74"/>
                <a:gd name="T3" fmla="*/ 5 h 224"/>
                <a:gd name="T4" fmla="*/ 12 w 74"/>
                <a:gd name="T5" fmla="*/ 0 h 224"/>
                <a:gd name="T6" fmla="*/ 74 w 74"/>
                <a:gd name="T7" fmla="*/ 222 h 224"/>
                <a:gd name="T8" fmla="*/ 62 w 7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224">
                  <a:moveTo>
                    <a:pt x="62" y="224"/>
                  </a:moveTo>
                  <a:lnTo>
                    <a:pt x="0" y="5"/>
                  </a:lnTo>
                  <a:lnTo>
                    <a:pt x="12" y="0"/>
                  </a:lnTo>
                  <a:lnTo>
                    <a:pt x="74" y="222"/>
                  </a:lnTo>
                  <a:lnTo>
                    <a:pt x="62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6" name="Freeform 113"/>
            <p:cNvSpPr/>
            <p:nvPr/>
          </p:nvSpPr>
          <p:spPr bwMode="auto">
            <a:xfrm>
              <a:off x="2836" y="1109"/>
              <a:ext cx="148" cy="248"/>
            </a:xfrm>
            <a:custGeom>
              <a:avLst/>
              <a:gdLst>
                <a:gd name="T0" fmla="*/ 9 w 148"/>
                <a:gd name="T1" fmla="*/ 248 h 248"/>
                <a:gd name="T2" fmla="*/ 0 w 148"/>
                <a:gd name="T3" fmla="*/ 244 h 248"/>
                <a:gd name="T4" fmla="*/ 139 w 148"/>
                <a:gd name="T5" fmla="*/ 0 h 248"/>
                <a:gd name="T6" fmla="*/ 148 w 148"/>
                <a:gd name="T7" fmla="*/ 7 h 248"/>
                <a:gd name="T8" fmla="*/ 9 w 148"/>
                <a:gd name="T9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48">
                  <a:moveTo>
                    <a:pt x="9" y="248"/>
                  </a:moveTo>
                  <a:lnTo>
                    <a:pt x="0" y="244"/>
                  </a:lnTo>
                  <a:lnTo>
                    <a:pt x="139" y="0"/>
                  </a:lnTo>
                  <a:lnTo>
                    <a:pt x="148" y="7"/>
                  </a:lnTo>
                  <a:lnTo>
                    <a:pt x="9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7" name="Freeform 114"/>
            <p:cNvSpPr/>
            <p:nvPr/>
          </p:nvSpPr>
          <p:spPr bwMode="auto">
            <a:xfrm>
              <a:off x="2987" y="1105"/>
              <a:ext cx="255" cy="160"/>
            </a:xfrm>
            <a:custGeom>
              <a:avLst/>
              <a:gdLst>
                <a:gd name="T0" fmla="*/ 250 w 255"/>
                <a:gd name="T1" fmla="*/ 160 h 160"/>
                <a:gd name="T2" fmla="*/ 0 w 255"/>
                <a:gd name="T3" fmla="*/ 9 h 160"/>
                <a:gd name="T4" fmla="*/ 5 w 255"/>
                <a:gd name="T5" fmla="*/ 0 h 160"/>
                <a:gd name="T6" fmla="*/ 255 w 255"/>
                <a:gd name="T7" fmla="*/ 151 h 160"/>
                <a:gd name="T8" fmla="*/ 250 w 255"/>
                <a:gd name="T9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160">
                  <a:moveTo>
                    <a:pt x="250" y="160"/>
                  </a:moveTo>
                  <a:lnTo>
                    <a:pt x="0" y="9"/>
                  </a:lnTo>
                  <a:lnTo>
                    <a:pt x="5" y="0"/>
                  </a:lnTo>
                  <a:lnTo>
                    <a:pt x="255" y="151"/>
                  </a:lnTo>
                  <a:lnTo>
                    <a:pt x="250" y="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8" name="Freeform 115"/>
            <p:cNvSpPr/>
            <p:nvPr/>
          </p:nvSpPr>
          <p:spPr bwMode="auto">
            <a:xfrm>
              <a:off x="3235" y="1263"/>
              <a:ext cx="165" cy="217"/>
            </a:xfrm>
            <a:custGeom>
              <a:avLst/>
              <a:gdLst>
                <a:gd name="T0" fmla="*/ 156 w 165"/>
                <a:gd name="T1" fmla="*/ 217 h 217"/>
                <a:gd name="T2" fmla="*/ 0 w 165"/>
                <a:gd name="T3" fmla="*/ 7 h 217"/>
                <a:gd name="T4" fmla="*/ 9 w 165"/>
                <a:gd name="T5" fmla="*/ 0 h 217"/>
                <a:gd name="T6" fmla="*/ 165 w 165"/>
                <a:gd name="T7" fmla="*/ 212 h 217"/>
                <a:gd name="T8" fmla="*/ 156 w 165"/>
                <a:gd name="T9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17">
                  <a:moveTo>
                    <a:pt x="156" y="217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165" y="212"/>
                  </a:lnTo>
                  <a:lnTo>
                    <a:pt x="156" y="2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29" name="Freeform 116"/>
            <p:cNvSpPr/>
            <p:nvPr/>
          </p:nvSpPr>
          <p:spPr bwMode="auto">
            <a:xfrm>
              <a:off x="3150" y="1270"/>
              <a:ext cx="94" cy="321"/>
            </a:xfrm>
            <a:custGeom>
              <a:avLst/>
              <a:gdLst>
                <a:gd name="T0" fmla="*/ 9 w 94"/>
                <a:gd name="T1" fmla="*/ 321 h 321"/>
                <a:gd name="T2" fmla="*/ 0 w 94"/>
                <a:gd name="T3" fmla="*/ 319 h 321"/>
                <a:gd name="T4" fmla="*/ 83 w 94"/>
                <a:gd name="T5" fmla="*/ 0 h 321"/>
                <a:gd name="T6" fmla="*/ 94 w 94"/>
                <a:gd name="T7" fmla="*/ 2 h 321"/>
                <a:gd name="T8" fmla="*/ 9 w 94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21">
                  <a:moveTo>
                    <a:pt x="9" y="321"/>
                  </a:moveTo>
                  <a:lnTo>
                    <a:pt x="0" y="319"/>
                  </a:lnTo>
                  <a:lnTo>
                    <a:pt x="83" y="0"/>
                  </a:lnTo>
                  <a:lnTo>
                    <a:pt x="94" y="2"/>
                  </a:lnTo>
                  <a:lnTo>
                    <a:pt x="9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0" name="Freeform 117"/>
            <p:cNvSpPr/>
            <p:nvPr/>
          </p:nvSpPr>
          <p:spPr bwMode="auto">
            <a:xfrm>
              <a:off x="2838" y="1357"/>
              <a:ext cx="158" cy="284"/>
            </a:xfrm>
            <a:custGeom>
              <a:avLst/>
              <a:gdLst>
                <a:gd name="T0" fmla="*/ 149 w 158"/>
                <a:gd name="T1" fmla="*/ 284 h 284"/>
                <a:gd name="T2" fmla="*/ 0 w 158"/>
                <a:gd name="T3" fmla="*/ 5 h 284"/>
                <a:gd name="T4" fmla="*/ 9 w 158"/>
                <a:gd name="T5" fmla="*/ 0 h 284"/>
                <a:gd name="T6" fmla="*/ 158 w 158"/>
                <a:gd name="T7" fmla="*/ 277 h 284"/>
                <a:gd name="T8" fmla="*/ 149 w 158"/>
                <a:gd name="T9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" h="284">
                  <a:moveTo>
                    <a:pt x="149" y="284"/>
                  </a:moveTo>
                  <a:lnTo>
                    <a:pt x="0" y="5"/>
                  </a:lnTo>
                  <a:lnTo>
                    <a:pt x="9" y="0"/>
                  </a:lnTo>
                  <a:lnTo>
                    <a:pt x="158" y="277"/>
                  </a:lnTo>
                  <a:lnTo>
                    <a:pt x="149" y="2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1" name="Freeform 118"/>
            <p:cNvSpPr/>
            <p:nvPr/>
          </p:nvSpPr>
          <p:spPr bwMode="auto">
            <a:xfrm>
              <a:off x="2987" y="1390"/>
              <a:ext cx="109" cy="246"/>
            </a:xfrm>
            <a:custGeom>
              <a:avLst/>
              <a:gdLst>
                <a:gd name="T0" fmla="*/ 9 w 109"/>
                <a:gd name="T1" fmla="*/ 246 h 246"/>
                <a:gd name="T2" fmla="*/ 0 w 109"/>
                <a:gd name="T3" fmla="*/ 241 h 246"/>
                <a:gd name="T4" fmla="*/ 99 w 109"/>
                <a:gd name="T5" fmla="*/ 0 h 246"/>
                <a:gd name="T6" fmla="*/ 109 w 109"/>
                <a:gd name="T7" fmla="*/ 5 h 246"/>
                <a:gd name="T8" fmla="*/ 9 w 109"/>
                <a:gd name="T9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246">
                  <a:moveTo>
                    <a:pt x="9" y="246"/>
                  </a:moveTo>
                  <a:lnTo>
                    <a:pt x="0" y="241"/>
                  </a:lnTo>
                  <a:lnTo>
                    <a:pt x="99" y="0"/>
                  </a:lnTo>
                  <a:lnTo>
                    <a:pt x="109" y="5"/>
                  </a:lnTo>
                  <a:lnTo>
                    <a:pt x="9" y="2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2" name="Freeform 119"/>
            <p:cNvSpPr/>
            <p:nvPr/>
          </p:nvSpPr>
          <p:spPr bwMode="auto">
            <a:xfrm>
              <a:off x="2850" y="1634"/>
              <a:ext cx="142" cy="196"/>
            </a:xfrm>
            <a:custGeom>
              <a:avLst/>
              <a:gdLst>
                <a:gd name="T0" fmla="*/ 9 w 142"/>
                <a:gd name="T1" fmla="*/ 196 h 196"/>
                <a:gd name="T2" fmla="*/ 0 w 142"/>
                <a:gd name="T3" fmla="*/ 189 h 196"/>
                <a:gd name="T4" fmla="*/ 132 w 142"/>
                <a:gd name="T5" fmla="*/ 0 h 196"/>
                <a:gd name="T6" fmla="*/ 142 w 142"/>
                <a:gd name="T7" fmla="*/ 7 h 196"/>
                <a:gd name="T8" fmla="*/ 9 w 142"/>
                <a:gd name="T9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" h="196">
                  <a:moveTo>
                    <a:pt x="9" y="196"/>
                  </a:moveTo>
                  <a:lnTo>
                    <a:pt x="0" y="189"/>
                  </a:lnTo>
                  <a:lnTo>
                    <a:pt x="132" y="0"/>
                  </a:lnTo>
                  <a:lnTo>
                    <a:pt x="142" y="7"/>
                  </a:lnTo>
                  <a:lnTo>
                    <a:pt x="9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3" name="Freeform 120"/>
            <p:cNvSpPr/>
            <p:nvPr/>
          </p:nvSpPr>
          <p:spPr bwMode="auto">
            <a:xfrm>
              <a:off x="2850" y="1837"/>
              <a:ext cx="175" cy="205"/>
            </a:xfrm>
            <a:custGeom>
              <a:avLst/>
              <a:gdLst>
                <a:gd name="T0" fmla="*/ 165 w 175"/>
                <a:gd name="T1" fmla="*/ 205 h 205"/>
                <a:gd name="T2" fmla="*/ 0 w 175"/>
                <a:gd name="T3" fmla="*/ 7 h 205"/>
                <a:gd name="T4" fmla="*/ 7 w 175"/>
                <a:gd name="T5" fmla="*/ 0 h 205"/>
                <a:gd name="T6" fmla="*/ 175 w 175"/>
                <a:gd name="T7" fmla="*/ 198 h 205"/>
                <a:gd name="T8" fmla="*/ 165 w 175"/>
                <a:gd name="T9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205">
                  <a:moveTo>
                    <a:pt x="165" y="205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175" y="198"/>
                  </a:lnTo>
                  <a:lnTo>
                    <a:pt x="165" y="2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4" name="Freeform 121"/>
            <p:cNvSpPr/>
            <p:nvPr/>
          </p:nvSpPr>
          <p:spPr bwMode="auto">
            <a:xfrm>
              <a:off x="2616" y="1523"/>
              <a:ext cx="241" cy="321"/>
            </a:xfrm>
            <a:custGeom>
              <a:avLst/>
              <a:gdLst>
                <a:gd name="T0" fmla="*/ 234 w 241"/>
                <a:gd name="T1" fmla="*/ 321 h 321"/>
                <a:gd name="T2" fmla="*/ 0 w 241"/>
                <a:gd name="T3" fmla="*/ 7 h 321"/>
                <a:gd name="T4" fmla="*/ 9 w 241"/>
                <a:gd name="T5" fmla="*/ 0 h 321"/>
                <a:gd name="T6" fmla="*/ 241 w 241"/>
                <a:gd name="T7" fmla="*/ 316 h 321"/>
                <a:gd name="T8" fmla="*/ 234 w 241"/>
                <a:gd name="T9" fmla="*/ 321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321">
                  <a:moveTo>
                    <a:pt x="234" y="321"/>
                  </a:moveTo>
                  <a:lnTo>
                    <a:pt x="0" y="7"/>
                  </a:lnTo>
                  <a:lnTo>
                    <a:pt x="9" y="0"/>
                  </a:lnTo>
                  <a:lnTo>
                    <a:pt x="241" y="316"/>
                  </a:lnTo>
                  <a:lnTo>
                    <a:pt x="234" y="3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  <p:sp>
          <p:nvSpPr>
            <p:cNvPr id="135" name="Oval 122"/>
            <p:cNvSpPr>
              <a:spLocks noChangeArrowheads="1"/>
            </p:cNvSpPr>
            <p:nvPr/>
          </p:nvSpPr>
          <p:spPr bwMode="auto">
            <a:xfrm>
              <a:off x="2786" y="1291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6" name="Oval 123"/>
            <p:cNvSpPr>
              <a:spLocks noChangeArrowheads="1"/>
            </p:cNvSpPr>
            <p:nvPr/>
          </p:nvSpPr>
          <p:spPr bwMode="auto">
            <a:xfrm>
              <a:off x="2306" y="1591"/>
              <a:ext cx="111" cy="11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7" name="Oval 124"/>
            <p:cNvSpPr>
              <a:spLocks noChangeArrowheads="1"/>
            </p:cNvSpPr>
            <p:nvPr/>
          </p:nvSpPr>
          <p:spPr bwMode="auto">
            <a:xfrm>
              <a:off x="2798" y="2137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8" name="Oval 125"/>
            <p:cNvSpPr>
              <a:spLocks noChangeArrowheads="1"/>
            </p:cNvSpPr>
            <p:nvPr/>
          </p:nvSpPr>
          <p:spPr bwMode="auto">
            <a:xfrm>
              <a:off x="2798" y="1579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39" name="Oval 126"/>
            <p:cNvSpPr>
              <a:spLocks noChangeArrowheads="1"/>
            </p:cNvSpPr>
            <p:nvPr/>
          </p:nvSpPr>
          <p:spPr bwMode="auto">
            <a:xfrm>
              <a:off x="2781" y="1761"/>
              <a:ext cx="144" cy="14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0" name="Oval 127"/>
            <p:cNvSpPr>
              <a:spLocks noChangeArrowheads="1"/>
            </p:cNvSpPr>
            <p:nvPr/>
          </p:nvSpPr>
          <p:spPr bwMode="auto">
            <a:xfrm>
              <a:off x="3341" y="1421"/>
              <a:ext cx="114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1" name="Oval 128"/>
            <p:cNvSpPr>
              <a:spLocks noChangeArrowheads="1"/>
            </p:cNvSpPr>
            <p:nvPr/>
          </p:nvSpPr>
          <p:spPr bwMode="auto">
            <a:xfrm>
              <a:off x="2524" y="835"/>
              <a:ext cx="111" cy="11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2" name="Oval 129"/>
            <p:cNvSpPr>
              <a:spLocks noChangeArrowheads="1"/>
            </p:cNvSpPr>
            <p:nvPr/>
          </p:nvSpPr>
          <p:spPr bwMode="auto">
            <a:xfrm>
              <a:off x="2521" y="1227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3" name="Oval 130"/>
            <p:cNvSpPr>
              <a:spLocks noChangeArrowheads="1"/>
            </p:cNvSpPr>
            <p:nvPr/>
          </p:nvSpPr>
          <p:spPr bwMode="auto">
            <a:xfrm>
              <a:off x="2250" y="124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4" name="Oval 131"/>
            <p:cNvSpPr>
              <a:spLocks noChangeArrowheads="1"/>
            </p:cNvSpPr>
            <p:nvPr/>
          </p:nvSpPr>
          <p:spPr bwMode="auto">
            <a:xfrm>
              <a:off x="2351" y="1001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5" name="Oval 132"/>
            <p:cNvSpPr>
              <a:spLocks noChangeArrowheads="1"/>
            </p:cNvSpPr>
            <p:nvPr/>
          </p:nvSpPr>
          <p:spPr bwMode="auto">
            <a:xfrm>
              <a:off x="2942" y="1069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6" name="Oval 133"/>
            <p:cNvSpPr>
              <a:spLocks noChangeArrowheads="1"/>
            </p:cNvSpPr>
            <p:nvPr/>
          </p:nvSpPr>
          <p:spPr bwMode="auto">
            <a:xfrm>
              <a:off x="3346" y="11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7" name="Oval 134"/>
            <p:cNvSpPr>
              <a:spLocks noChangeArrowheads="1"/>
            </p:cNvSpPr>
            <p:nvPr/>
          </p:nvSpPr>
          <p:spPr bwMode="auto">
            <a:xfrm>
              <a:off x="3110" y="1558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8" name="Oval 135"/>
            <p:cNvSpPr>
              <a:spLocks noChangeArrowheads="1"/>
            </p:cNvSpPr>
            <p:nvPr/>
          </p:nvSpPr>
          <p:spPr bwMode="auto">
            <a:xfrm>
              <a:off x="3204" y="1225"/>
              <a:ext cx="78" cy="78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49" name="Oval 136"/>
            <p:cNvSpPr>
              <a:spLocks noChangeArrowheads="1"/>
            </p:cNvSpPr>
            <p:nvPr/>
          </p:nvSpPr>
          <p:spPr bwMode="auto">
            <a:xfrm>
              <a:off x="2491" y="1962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0" name="Oval 137"/>
            <p:cNvSpPr>
              <a:spLocks noChangeArrowheads="1"/>
            </p:cNvSpPr>
            <p:nvPr/>
          </p:nvSpPr>
          <p:spPr bwMode="auto">
            <a:xfrm>
              <a:off x="3136" y="190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1" name="Oval 138"/>
            <p:cNvSpPr>
              <a:spLocks noChangeArrowheads="1"/>
            </p:cNvSpPr>
            <p:nvPr/>
          </p:nvSpPr>
          <p:spPr bwMode="auto">
            <a:xfrm>
              <a:off x="2746" y="1102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2" name="Oval 139"/>
            <p:cNvSpPr>
              <a:spLocks noChangeArrowheads="1"/>
            </p:cNvSpPr>
            <p:nvPr/>
          </p:nvSpPr>
          <p:spPr bwMode="auto">
            <a:xfrm>
              <a:off x="2422" y="1395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3" name="Oval 140"/>
            <p:cNvSpPr>
              <a:spLocks noChangeArrowheads="1"/>
            </p:cNvSpPr>
            <p:nvPr/>
          </p:nvSpPr>
          <p:spPr bwMode="auto">
            <a:xfrm>
              <a:off x="2573" y="135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4" name="Oval 141"/>
            <p:cNvSpPr>
              <a:spLocks noChangeArrowheads="1"/>
            </p:cNvSpPr>
            <p:nvPr/>
          </p:nvSpPr>
          <p:spPr bwMode="auto">
            <a:xfrm>
              <a:off x="3065" y="1362"/>
              <a:ext cx="59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5" name="Oval 142"/>
            <p:cNvSpPr>
              <a:spLocks noChangeArrowheads="1"/>
            </p:cNvSpPr>
            <p:nvPr/>
          </p:nvSpPr>
          <p:spPr bwMode="auto">
            <a:xfrm>
              <a:off x="2968" y="1610"/>
              <a:ext cx="57" cy="57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6" name="Oval 143"/>
            <p:cNvSpPr>
              <a:spLocks noChangeArrowheads="1"/>
            </p:cNvSpPr>
            <p:nvPr/>
          </p:nvSpPr>
          <p:spPr bwMode="auto">
            <a:xfrm>
              <a:off x="2873" y="79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7" name="Oval 144"/>
            <p:cNvSpPr>
              <a:spLocks noChangeArrowheads="1"/>
            </p:cNvSpPr>
            <p:nvPr/>
          </p:nvSpPr>
          <p:spPr bwMode="auto">
            <a:xfrm>
              <a:off x="3178" y="923"/>
              <a:ext cx="57" cy="5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8" name="Oval 145"/>
            <p:cNvSpPr>
              <a:spLocks noChangeArrowheads="1"/>
            </p:cNvSpPr>
            <p:nvPr/>
          </p:nvSpPr>
          <p:spPr bwMode="auto">
            <a:xfrm>
              <a:off x="3254" y="1707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59" name="Oval 146"/>
            <p:cNvSpPr>
              <a:spLocks noChangeArrowheads="1"/>
            </p:cNvSpPr>
            <p:nvPr/>
          </p:nvSpPr>
          <p:spPr bwMode="auto">
            <a:xfrm>
              <a:off x="3119" y="2139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0" name="Oval 147"/>
            <p:cNvSpPr>
              <a:spLocks noChangeArrowheads="1"/>
            </p:cNvSpPr>
            <p:nvPr/>
          </p:nvSpPr>
          <p:spPr bwMode="auto">
            <a:xfrm>
              <a:off x="2994" y="2170"/>
              <a:ext cx="57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1" name="Oval 148"/>
            <p:cNvSpPr>
              <a:spLocks noChangeArrowheads="1"/>
            </p:cNvSpPr>
            <p:nvPr/>
          </p:nvSpPr>
          <p:spPr bwMode="auto">
            <a:xfrm>
              <a:off x="2557" y="2172"/>
              <a:ext cx="56" cy="59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2" name="Oval 149"/>
            <p:cNvSpPr>
              <a:spLocks noChangeArrowheads="1"/>
            </p:cNvSpPr>
            <p:nvPr/>
          </p:nvSpPr>
          <p:spPr bwMode="auto">
            <a:xfrm>
              <a:off x="2618" y="1735"/>
              <a:ext cx="81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3" name="Oval 150"/>
            <p:cNvSpPr>
              <a:spLocks noChangeArrowheads="1"/>
            </p:cNvSpPr>
            <p:nvPr/>
          </p:nvSpPr>
          <p:spPr bwMode="auto">
            <a:xfrm>
              <a:off x="2989" y="1809"/>
              <a:ext cx="81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4" name="Oval 151"/>
            <p:cNvSpPr>
              <a:spLocks noChangeArrowheads="1"/>
            </p:cNvSpPr>
            <p:nvPr/>
          </p:nvSpPr>
          <p:spPr bwMode="auto">
            <a:xfrm>
              <a:off x="2994" y="2009"/>
              <a:ext cx="80" cy="8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254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5" name="Oval 152"/>
            <p:cNvSpPr>
              <a:spLocks noChangeArrowheads="1"/>
            </p:cNvSpPr>
            <p:nvPr/>
          </p:nvSpPr>
          <p:spPr bwMode="auto">
            <a:xfrm>
              <a:off x="2694" y="1991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6" name="Oval 153"/>
            <p:cNvSpPr>
              <a:spLocks noChangeArrowheads="1"/>
            </p:cNvSpPr>
            <p:nvPr/>
          </p:nvSpPr>
          <p:spPr bwMode="auto">
            <a:xfrm>
              <a:off x="2583" y="1483"/>
              <a:ext cx="80" cy="80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  <a:scene3d>
              <a:camera prst="orthographicFront"/>
              <a:lightRig rig="threePt" dir="t"/>
            </a:scene3d>
            <a:sp3d>
              <a:bevelT w="38100" h="12700"/>
              <a:bevelB/>
            </a:sp3d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67" name="Freeform 154"/>
            <p:cNvSpPr/>
            <p:nvPr/>
          </p:nvSpPr>
          <p:spPr bwMode="auto">
            <a:xfrm>
              <a:off x="2810" y="1787"/>
              <a:ext cx="87" cy="90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3331770" y="3997875"/>
            <a:ext cx="338978" cy="338978"/>
            <a:chOff x="2798757" y="2999947"/>
            <a:chExt cx="211861" cy="211861"/>
          </a:xfrm>
        </p:grpSpPr>
        <p:sp>
          <p:nvSpPr>
            <p:cNvPr id="170" name="椭圆 169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1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sp>
        <p:nvSpPr>
          <p:cNvPr id="172" name="矩形 171"/>
          <p:cNvSpPr/>
          <p:nvPr/>
        </p:nvSpPr>
        <p:spPr>
          <a:xfrm flipH="1">
            <a:off x="1027525" y="4891057"/>
            <a:ext cx="3217629" cy="352883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精度：小数点后一位</a:t>
            </a:r>
          </a:p>
        </p:txBody>
      </p:sp>
      <p:sp>
        <p:nvSpPr>
          <p:cNvPr id="173" name="矩形 172"/>
          <p:cNvSpPr/>
          <p:nvPr/>
        </p:nvSpPr>
        <p:spPr>
          <a:xfrm>
            <a:off x="1748118" y="4510924"/>
            <a:ext cx="2497039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温度测量与显示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3331770" y="1924045"/>
            <a:ext cx="338978" cy="338978"/>
            <a:chOff x="2798757" y="2999947"/>
            <a:chExt cx="211861" cy="211861"/>
          </a:xfrm>
        </p:grpSpPr>
        <p:sp>
          <p:nvSpPr>
            <p:cNvPr id="176" name="椭圆 175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77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sp>
        <p:nvSpPr>
          <p:cNvPr id="178" name="矩形 177"/>
          <p:cNvSpPr/>
          <p:nvPr/>
        </p:nvSpPr>
        <p:spPr>
          <a:xfrm flipH="1">
            <a:off x="1027525" y="2817227"/>
            <a:ext cx="3217631" cy="763252"/>
          </a:xfrm>
          <a:prstGeom prst="rect">
            <a:avLst/>
          </a:prstGeom>
          <a:effectLst/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40" dirty="0">
                <a:latin typeface="+mn-ea"/>
              </a:rPr>
              <a:t>电机</a:t>
            </a:r>
            <a:r>
              <a:rPr lang="en-US" altLang="zh-CN" sz="1440" dirty="0">
                <a:latin typeface="+mn-ea"/>
              </a:rPr>
              <a:t>1-5</a:t>
            </a:r>
            <a:r>
              <a:rPr lang="zh-CN" altLang="en-US" sz="1440" dirty="0">
                <a:latin typeface="+mn-ea"/>
              </a:rPr>
              <a:t>级速度分别对应温度区间</a:t>
            </a:r>
            <a:r>
              <a:rPr lang="en-US" altLang="zh-CN" sz="1440" dirty="0">
                <a:latin typeface="+mn-ea"/>
              </a:rPr>
              <a:t>26-28</a:t>
            </a:r>
            <a:r>
              <a:rPr lang="zh-CN" altLang="en-US" sz="1440" dirty="0">
                <a:latin typeface="+mn-ea"/>
              </a:rPr>
              <a:t>℃，</a:t>
            </a:r>
            <a:r>
              <a:rPr lang="en-US" altLang="zh-CN" sz="1440" dirty="0">
                <a:latin typeface="+mn-ea"/>
              </a:rPr>
              <a:t>29-31</a:t>
            </a:r>
            <a:r>
              <a:rPr lang="zh-CN" altLang="en-US" sz="1440" dirty="0">
                <a:latin typeface="+mn-ea"/>
              </a:rPr>
              <a:t> ℃ ，</a:t>
            </a:r>
            <a:r>
              <a:rPr lang="en-US" altLang="zh-CN" sz="1440" dirty="0">
                <a:latin typeface="+mn-ea"/>
              </a:rPr>
              <a:t>32-34</a:t>
            </a:r>
            <a:r>
              <a:rPr lang="zh-CN" altLang="en-US" sz="1440" dirty="0">
                <a:latin typeface="+mn-ea"/>
              </a:rPr>
              <a:t> ℃ ，</a:t>
            </a:r>
            <a:r>
              <a:rPr lang="en-US" altLang="zh-CN" sz="1440" dirty="0">
                <a:latin typeface="+mn-ea"/>
              </a:rPr>
              <a:t>35-37</a:t>
            </a:r>
            <a:r>
              <a:rPr lang="zh-CN" altLang="en-US" sz="1440" dirty="0">
                <a:latin typeface="+mn-ea"/>
              </a:rPr>
              <a:t> ℃ ，</a:t>
            </a:r>
            <a:r>
              <a:rPr lang="en-US" altLang="zh-CN" sz="1440" dirty="0">
                <a:latin typeface="+mn-ea"/>
              </a:rPr>
              <a:t>38-40℃</a:t>
            </a:r>
            <a:endParaRPr lang="zh-CN" altLang="en-US" sz="144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2229809" y="2437084"/>
            <a:ext cx="2015348" cy="391355"/>
          </a:xfrm>
          <a:prstGeom prst="rect">
            <a:avLst/>
          </a:prstGeom>
        </p:spPr>
        <p:txBody>
          <a:bodyPr wrap="square" lIns="146272" tIns="73135" rIns="146272" bIns="73135">
            <a:spAutoFit/>
          </a:bodyPr>
          <a:lstStyle/>
          <a:p>
            <a:pPr defTabSz="1461770" fontAlgn="base">
              <a:lnSpc>
                <a:spcPts val="192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192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电机</a:t>
            </a:r>
            <a:endParaRPr lang="en-US" altLang="zh-CN" sz="192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8506825" y="1924045"/>
            <a:ext cx="338978" cy="338978"/>
            <a:chOff x="2798757" y="2999947"/>
            <a:chExt cx="211861" cy="211861"/>
          </a:xfrm>
        </p:grpSpPr>
        <p:sp>
          <p:nvSpPr>
            <p:cNvPr id="182" name="椭圆 181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3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8506825" y="3997875"/>
            <a:ext cx="338978" cy="338978"/>
            <a:chOff x="2798757" y="2999947"/>
            <a:chExt cx="211861" cy="211861"/>
          </a:xfrm>
        </p:grpSpPr>
        <p:sp>
          <p:nvSpPr>
            <p:cNvPr id="188" name="椭圆 187"/>
            <p:cNvSpPr/>
            <p:nvPr/>
          </p:nvSpPr>
          <p:spPr>
            <a:xfrm>
              <a:off x="2798757" y="2999947"/>
              <a:ext cx="211861" cy="211861"/>
            </a:xfrm>
            <a:prstGeom prst="ellipse">
              <a:avLst/>
            </a:prstGeom>
            <a:solidFill>
              <a:srgbClr val="013B6D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white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189" name="Freeform 154"/>
            <p:cNvSpPr/>
            <p:nvPr/>
          </p:nvSpPr>
          <p:spPr bwMode="auto">
            <a:xfrm>
              <a:off x="2838622" y="3032686"/>
              <a:ext cx="132129" cy="136685"/>
            </a:xfrm>
            <a:custGeom>
              <a:avLst/>
              <a:gdLst>
                <a:gd name="T0" fmla="*/ 18 w 37"/>
                <a:gd name="T1" fmla="*/ 38 h 38"/>
                <a:gd name="T2" fmla="*/ 14 w 37"/>
                <a:gd name="T3" fmla="*/ 33 h 38"/>
                <a:gd name="T4" fmla="*/ 14 w 37"/>
                <a:gd name="T5" fmla="*/ 23 h 38"/>
                <a:gd name="T6" fmla="*/ 4 w 37"/>
                <a:gd name="T7" fmla="*/ 23 h 38"/>
                <a:gd name="T8" fmla="*/ 0 w 37"/>
                <a:gd name="T9" fmla="*/ 19 h 38"/>
                <a:gd name="T10" fmla="*/ 4 w 37"/>
                <a:gd name="T11" fmla="*/ 15 h 38"/>
                <a:gd name="T12" fmla="*/ 14 w 37"/>
                <a:gd name="T13" fmla="*/ 15 h 38"/>
                <a:gd name="T14" fmla="*/ 14 w 37"/>
                <a:gd name="T15" fmla="*/ 4 h 38"/>
                <a:gd name="T16" fmla="*/ 18 w 37"/>
                <a:gd name="T17" fmla="*/ 0 h 38"/>
                <a:gd name="T18" fmla="*/ 23 w 37"/>
                <a:gd name="T19" fmla="*/ 4 h 38"/>
                <a:gd name="T20" fmla="*/ 23 w 37"/>
                <a:gd name="T21" fmla="*/ 15 h 38"/>
                <a:gd name="T22" fmla="*/ 33 w 37"/>
                <a:gd name="T23" fmla="*/ 15 h 38"/>
                <a:gd name="T24" fmla="*/ 37 w 37"/>
                <a:gd name="T25" fmla="*/ 19 h 38"/>
                <a:gd name="T26" fmla="*/ 33 w 37"/>
                <a:gd name="T27" fmla="*/ 23 h 38"/>
                <a:gd name="T28" fmla="*/ 23 w 37"/>
                <a:gd name="T29" fmla="*/ 23 h 38"/>
                <a:gd name="T30" fmla="*/ 23 w 37"/>
                <a:gd name="T31" fmla="*/ 33 h 38"/>
                <a:gd name="T32" fmla="*/ 18 w 37"/>
                <a:gd name="T3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" h="38">
                  <a:moveTo>
                    <a:pt x="18" y="38"/>
                  </a:moveTo>
                  <a:cubicBezTo>
                    <a:pt x="16" y="38"/>
                    <a:pt x="14" y="36"/>
                    <a:pt x="14" y="33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1"/>
                    <a:pt x="0" y="19"/>
                  </a:cubicBezTo>
                  <a:cubicBezTo>
                    <a:pt x="0" y="17"/>
                    <a:pt x="2" y="15"/>
                    <a:pt x="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2"/>
                    <a:pt x="16" y="0"/>
                    <a:pt x="18" y="0"/>
                  </a:cubicBezTo>
                  <a:cubicBezTo>
                    <a:pt x="21" y="0"/>
                    <a:pt x="23" y="2"/>
                    <a:pt x="23" y="4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5" y="15"/>
                    <a:pt x="37" y="17"/>
                    <a:pt x="37" y="19"/>
                  </a:cubicBezTo>
                  <a:cubicBezTo>
                    <a:pt x="37" y="21"/>
                    <a:pt x="35" y="23"/>
                    <a:pt x="33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3" y="36"/>
                    <a:pt x="21" y="38"/>
                    <a:pt x="18" y="38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/>
            <a:lstStyle/>
            <a:p>
              <a:pPr defTabSz="14617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160" kern="0">
                <a:solidFill>
                  <a:prstClr val="black"/>
                </a:solidFill>
              </a:endParaRPr>
            </a:p>
          </p:txBody>
        </p:sp>
      </p:grpSp>
      <p:pic>
        <p:nvPicPr>
          <p:cNvPr id="175" name="图片 1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4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0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400" tmFilter="0, 0; .2, .5; .8, .5; 1, 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00" autoRev="1" fill="hold"/>
                                        <p:tgtEl>
                                          <p:spTgt spid="1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400" tmFilter="0, 0; .2, .5; .8, .5; 1, 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00" autoRev="1" fill="hold"/>
                                        <p:tgtEl>
                                          <p:spTgt spid="1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4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0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4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0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400" tmFilter="0, 0; .2, .5; .8, .5; 1, 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00" autoRev="1" fill="hold"/>
                                        <p:tgtEl>
                                          <p:spTgt spid="18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4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0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172" grpId="0"/>
      <p:bldP spid="173" grpId="0"/>
      <p:bldP spid="173" grpId="1"/>
      <p:bldP spid="178" grpId="0"/>
      <p:bldP spid="179" grpId="0"/>
      <p:bldP spid="17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40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第三部分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48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关键技术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90204" pitchFamily="34" charset="0"/>
                  <a:ea typeface="微软雅黑" panose="020B0503020204020204" pitchFamily="34" charset="-122"/>
                  <a:sym typeface="Arial" panose="020B060402020209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30"/>
          <p:cNvSpPr>
            <a:spLocks noChangeArrowheads="1"/>
          </p:cNvSpPr>
          <p:nvPr/>
        </p:nvSpPr>
        <p:spPr bwMode="auto">
          <a:xfrm>
            <a:off x="934587" y="322124"/>
            <a:ext cx="4065203" cy="49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9" rIns="121917" bIns="60959">
            <a:spAutoFit/>
          </a:bodyPr>
          <a:lstStyle>
            <a:lvl1pPr>
              <a:spcBef>
                <a:spcPct val="20000"/>
              </a:spcBef>
              <a:buFont typeface="Arial" panose="020B060402020209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9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45656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25B7F"/>
                </a:solidFill>
                <a:effectLst/>
                <a:uLnTx/>
                <a:uFillTx/>
                <a:latin typeface="迷你简菱心" panose="02010609000101010101" pitchFamily="49" charset="-122"/>
                <a:ea typeface="迷你简菱心" panose="02010609000101010101" pitchFamily="49" charset="-122"/>
                <a:cs typeface="+mn-cs"/>
                <a:sym typeface="微软雅黑" panose="020B0503020204020204" pitchFamily="34" charset="-122"/>
              </a:rPr>
              <a:t>关键技术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51502" y="346748"/>
            <a:ext cx="467216" cy="467385"/>
            <a:chOff x="3437020" y="3157655"/>
            <a:chExt cx="863676" cy="863988"/>
          </a:xfrm>
        </p:grpSpPr>
        <p:sp>
          <p:nvSpPr>
            <p:cNvPr id="18" name="椭圆 17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9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9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9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9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4565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90204" pitchFamily="34" charset="0"/>
                <a:buNone/>
                <a:tabLst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3603967" y="3301679"/>
              <a:ext cx="519264" cy="531741"/>
              <a:chOff x="9901117" y="2870043"/>
              <a:chExt cx="1094967" cy="1121277"/>
            </a:xfrm>
          </p:grpSpPr>
          <p:sp>
            <p:nvSpPr>
              <p:cNvPr id="20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1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2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3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  <p:sp>
            <p:nvSpPr>
              <p:cNvPr id="24" name="Freeform 9"/>
              <p:cNvSpPr>
                <a:spLocks noEditPoints="1"/>
              </p:cNvSpPr>
              <p:nvPr/>
            </p:nvSpPr>
            <p:spPr bwMode="auto">
              <a:xfrm>
                <a:off x="9901117" y="2953850"/>
                <a:ext cx="1094967" cy="1037470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marL="0" marR="0" lvl="0" indent="0" algn="l" defTabSz="4565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65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+mn-cs"/>
                  <a:sym typeface="Arial" panose="020B0604020202090204" pitchFamily="34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1065022" y="2515640"/>
            <a:ext cx="4178049" cy="34471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通过改变占空比来改变电机速度</a:t>
            </a:r>
          </a:p>
        </p:txBody>
      </p:sp>
      <p:cxnSp>
        <p:nvCxnSpPr>
          <p:cNvPr id="14" name="直接连接符 15"/>
          <p:cNvCxnSpPr/>
          <p:nvPr/>
        </p:nvCxnSpPr>
        <p:spPr>
          <a:xfrm flipH="1">
            <a:off x="6062197" y="2319967"/>
            <a:ext cx="8967" cy="3933259"/>
          </a:xfrm>
          <a:prstGeom prst="line">
            <a:avLst/>
          </a:prstGeom>
          <a:ln w="25400">
            <a:solidFill>
              <a:srgbClr val="325B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4"/>
          <p:cNvGrpSpPr/>
          <p:nvPr/>
        </p:nvGrpSpPr>
        <p:grpSpPr>
          <a:xfrm>
            <a:off x="1065021" y="1355437"/>
            <a:ext cx="10012283" cy="1155355"/>
            <a:chOff x="-470146" y="1321180"/>
            <a:chExt cx="10012283" cy="1155354"/>
          </a:xfrm>
        </p:grpSpPr>
        <p:sp>
          <p:nvSpPr>
            <p:cNvPr id="16" name="椭圆 15"/>
            <p:cNvSpPr/>
            <p:nvPr/>
          </p:nvSpPr>
          <p:spPr>
            <a:xfrm>
              <a:off x="3944942" y="1321180"/>
              <a:ext cx="1182108" cy="1155354"/>
            </a:xfrm>
            <a:prstGeom prst="ellipse">
              <a:avLst/>
            </a:prstGeom>
            <a:ln>
              <a:solidFill>
                <a:srgbClr val="325B7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VS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-470146" y="1583071"/>
              <a:ext cx="4178049" cy="64633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调速原理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364088" y="1583071"/>
              <a:ext cx="4178049" cy="667521"/>
            </a:xfrm>
            <a:prstGeom prst="rect">
              <a:avLst/>
            </a:prstGeom>
            <a:solidFill>
              <a:srgbClr val="325B7F"/>
            </a:soli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调速功能的实现</a:t>
              </a:r>
            </a:p>
          </p:txBody>
        </p:sp>
        <p:sp>
          <p:nvSpPr>
            <p:cNvPr id="27" name="燕尾形 50"/>
            <p:cNvSpPr/>
            <p:nvPr/>
          </p:nvSpPr>
          <p:spPr>
            <a:xfrm>
              <a:off x="3851920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28" name="燕尾形 51"/>
            <p:cNvSpPr/>
            <p:nvPr/>
          </p:nvSpPr>
          <p:spPr>
            <a:xfrm flipH="1">
              <a:off x="5004048" y="1772816"/>
              <a:ext cx="216024" cy="288032"/>
            </a:xfrm>
            <a:prstGeom prst="chevron">
              <a:avLst/>
            </a:prstGeom>
            <a:solidFill>
              <a:srgbClr val="325B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547795" y="2860350"/>
            <a:ext cx="3777245" cy="800219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通过外部中断（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INT0,INT1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）进入调速模块。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其中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对应加速模块，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对应减速模块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574691" y="3727423"/>
            <a:ext cx="3925005" cy="523220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用定时器固定一个脉冲循环的时间（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1000us*100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547650" y="4337076"/>
            <a:ext cx="3777245" cy="738664"/>
          </a:xfrm>
          <a:prstGeom prst="rect">
            <a:avLst/>
          </a:prstGeom>
        </p:spPr>
        <p:txBody>
          <a:bodyPr wrap="square" lIns="91440" tIns="45720" rIns="91440" bIns="4572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在该时间一定的情况下，改变其内的通电时间（高电平时间）从而改变通电时间相对于总时间所占的比例（即占空比）</a:t>
            </a:r>
            <a:endParaRPr kumimoji="0" lang="zh-CN" altLang="en-US" sz="1465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90290" y="2875228"/>
            <a:ext cx="545132" cy="584776"/>
            <a:chOff x="6107201" y="4275135"/>
            <a:chExt cx="1566174" cy="1680070"/>
          </a:xfrm>
        </p:grpSpPr>
        <p:sp>
          <p:nvSpPr>
            <p:cNvPr id="40" name="椭圆 39"/>
            <p:cNvSpPr/>
            <p:nvPr/>
          </p:nvSpPr>
          <p:spPr>
            <a:xfrm>
              <a:off x="6107201" y="4275136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TextBox 49"/>
            <p:cNvSpPr txBox="1"/>
            <p:nvPr/>
          </p:nvSpPr>
          <p:spPr>
            <a:xfrm flipH="1">
              <a:off x="6568820" y="4275135"/>
              <a:ext cx="642935" cy="1680070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anose="020B0503020204020204" pitchFamily="34" charset="-122"/>
                  <a:cs typeface="Times New Roman" panose="02020503050405090304" pitchFamily="18" charset="0"/>
                </a:rPr>
                <a:t>1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890290" y="3588925"/>
            <a:ext cx="545132" cy="584775"/>
            <a:chOff x="6107201" y="4198218"/>
            <a:chExt cx="1566174" cy="1680068"/>
          </a:xfrm>
        </p:grpSpPr>
        <p:sp>
          <p:nvSpPr>
            <p:cNvPr id="43" name="椭圆 42"/>
            <p:cNvSpPr/>
            <p:nvPr/>
          </p:nvSpPr>
          <p:spPr>
            <a:xfrm>
              <a:off x="6107201" y="4270859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TextBox 49"/>
            <p:cNvSpPr txBox="1"/>
            <p:nvPr/>
          </p:nvSpPr>
          <p:spPr>
            <a:xfrm flipH="1">
              <a:off x="6568820" y="4198218"/>
              <a:ext cx="642935" cy="1680068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anose="020B0503020204020204" pitchFamily="34" charset="-122"/>
                  <a:cs typeface="Times New Roman" panose="02020503050405090304" pitchFamily="18" charset="0"/>
                </a:rPr>
                <a:t>2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903889" y="4337076"/>
            <a:ext cx="545132" cy="584775"/>
            <a:chOff x="6107201" y="4275137"/>
            <a:chExt cx="1566174" cy="1680069"/>
          </a:xfrm>
        </p:grpSpPr>
        <p:sp>
          <p:nvSpPr>
            <p:cNvPr id="46" name="椭圆 45"/>
            <p:cNvSpPr/>
            <p:nvPr/>
          </p:nvSpPr>
          <p:spPr>
            <a:xfrm>
              <a:off x="6107201" y="4275137"/>
              <a:ext cx="1566174" cy="1566174"/>
            </a:xfrm>
            <a:prstGeom prst="ellipse">
              <a:avLst/>
            </a:prstGeom>
            <a:solidFill>
              <a:srgbClr val="325B7F">
                <a:alpha val="80000"/>
              </a:srgbClr>
            </a:solidFill>
            <a:ln w="63500" cap="flat" cmpd="sng" algn="ctr">
              <a:solidFill>
                <a:sysClr val="window" lastClr="FFFFFF"/>
              </a:solidFill>
              <a:prstDash val="solid"/>
            </a:ln>
            <a:effectLst>
              <a:innerShdw blurRad="101600" dist="76200" dir="13500000">
                <a:prstClr val="black">
                  <a:alpha val="20000"/>
                </a:prstClr>
              </a:innerShdw>
            </a:effectLst>
          </p:spPr>
          <p:txBody>
            <a:bodyPr lIns="0" rIns="48000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TextBox 49"/>
            <p:cNvSpPr txBox="1"/>
            <p:nvPr/>
          </p:nvSpPr>
          <p:spPr>
            <a:xfrm flipH="1">
              <a:off x="6568820" y="4275137"/>
              <a:ext cx="642935" cy="1680069"/>
            </a:xfrm>
            <a:prstGeom prst="rect">
              <a:avLst/>
            </a:prstGeom>
            <a:noFill/>
            <a:effectLst>
              <a:outerShdw blurRad="50800" dist="38100" dir="10800000" algn="r" rotWithShape="0">
                <a:prstClr val="black">
                  <a:alpha val="20000"/>
                </a:prstClr>
              </a:outerShdw>
            </a:effectLst>
          </p:spPr>
          <p:txBody>
            <a:bodyPr>
              <a:spAutoFit/>
            </a:bodyPr>
            <a:lstStyle>
              <a:defPPr>
                <a:defRPr lang="en-US"/>
              </a:defPPr>
              <a:lvl1pPr lvl="0">
                <a:lnSpc>
                  <a:spcPct val="80000"/>
                </a:lnSpc>
                <a:defRPr sz="4400" b="1" kern="0">
                  <a:ln w="18415" cmpd="sng">
                    <a:noFill/>
                    <a:prstDash val="solid"/>
                  </a:ln>
                  <a:solidFill>
                    <a:srgbClr val="FFC000"/>
                  </a:solidFill>
                  <a:latin typeface="Agency FB" pitchFamily="34" charset="0"/>
                  <a:ea typeface="微软雅黑" panose="020B0503020204020204" pitchFamily="34" charset="-122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 w="18415" cmpd="sng">
                    <a:noFill/>
                    <a:prstDash val="solid"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/>
                  <a:ea typeface="微软雅黑" panose="020B0503020204020204" pitchFamily="34" charset="-122"/>
                  <a:cs typeface="Times New Roman" panose="02020503050405090304" pitchFamily="18" charset="0"/>
                </a:rPr>
                <a:t>3</a:t>
              </a:r>
              <a:endParaRPr kumimoji="0" lang="zh-CN" altLang="en-US" sz="32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微软雅黑" panose="020B0503020204020204" pitchFamily="34" charset="-122"/>
                <a:cs typeface="Times New Roman" panose="02020503050405090304" pitchFamily="18" charset="0"/>
              </a:endParaRPr>
            </a:p>
          </p:txBody>
        </p:sp>
      </p:grpSp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078" y="256366"/>
            <a:ext cx="1312291" cy="1305858"/>
          </a:xfrm>
          <a:prstGeom prst="rect">
            <a:avLst/>
          </a:prstGeom>
        </p:spPr>
      </p:pic>
    </p:spTree>
  </p:cSld>
  <p:clrMapOvr>
    <a:masterClrMapping/>
  </p:clrMapOvr>
  <p:transition spd="slow" advClick="0" advTm="4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29" grpId="0"/>
      <p:bldP spid="30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A000120140530A99PPBG">
  <a:themeElements>
    <a:clrScheme name="自定义 95">
      <a:dk1>
        <a:sysClr val="windowText" lastClr="000000"/>
      </a:dk1>
      <a:lt1>
        <a:sysClr val="window" lastClr="FFFFFF"/>
      </a:lt1>
      <a:dk2>
        <a:srgbClr val="3F3F3F"/>
      </a:dk2>
      <a:lt2>
        <a:srgbClr val="E3DED1"/>
      </a:lt2>
      <a:accent1>
        <a:srgbClr val="071F65"/>
      </a:accent1>
      <a:accent2>
        <a:srgbClr val="7F7F7F"/>
      </a:accent2>
      <a:accent3>
        <a:srgbClr val="414456"/>
      </a:accent3>
      <a:accent4>
        <a:srgbClr val="444455"/>
      </a:accent4>
      <a:accent5>
        <a:srgbClr val="444455"/>
      </a:accent5>
      <a:accent6>
        <a:srgbClr val="7F7F7F"/>
      </a:accent6>
      <a:hlink>
        <a:srgbClr val="002060"/>
      </a:hlink>
      <a:folHlink>
        <a:srgbClr val="B26B0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9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595</Words>
  <Application>Microsoft Office PowerPoint</Application>
  <PresentationFormat>宽屏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等线</vt:lpstr>
      <vt:lpstr>迷你简菱心</vt:lpstr>
      <vt:lpstr>微软雅黑</vt:lpstr>
      <vt:lpstr>幼圆</vt:lpstr>
      <vt:lpstr>Arial</vt:lpstr>
      <vt:lpstr>Arial Black</vt:lpstr>
      <vt:lpstr>Calibri</vt:lpstr>
      <vt:lpstr>Tw Cen MT</vt:lpstr>
      <vt:lpstr>Wingdings 2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曹 知寒</cp:lastModifiedBy>
  <cp:revision>52</cp:revision>
  <dcterms:created xsi:type="dcterms:W3CDTF">2019-08-14T01:23:51Z</dcterms:created>
  <dcterms:modified xsi:type="dcterms:W3CDTF">2022-05-23T12:30:51Z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2052-1.4.0.1935</vt:lpwstr>
  </property>
</Properties>
</file>