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4" r:id="rId8"/>
    <p:sldId id="265" r:id="rId9"/>
    <p:sldId id="266" r:id="rId10"/>
    <p:sldId id="267" r:id="rId11"/>
    <p:sldId id="268" r:id="rId12"/>
    <p:sldId id="269" r:id="rId13"/>
    <p:sldId id="270" r:id="rId14"/>
    <p:sldId id="271" r:id="rId15"/>
    <p:sldId id="26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61" r:id="rId30"/>
    <p:sldId id="289" r:id="rId31"/>
    <p:sldId id="290" r:id="rId32"/>
    <p:sldId id="291" r:id="rId33"/>
    <p:sldId id="292" r:id="rId34"/>
    <p:sldId id="294" r:id="rId35"/>
    <p:sldId id="295" r:id="rId36"/>
    <p:sldId id="296" r:id="rId37"/>
    <p:sldId id="262" r:id="rId38"/>
    <p:sldId id="287" r:id="rId39"/>
    <p:sldId id="288" r:id="rId40"/>
    <p:sldId id="297" r:id="rId41"/>
    <p:sldId id="285" r:id="rId42"/>
    <p:sldId id="28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http://hadoop.apache.org/docs/r1.0.4/cn/hdfs_design.html</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一致性（C）：在分布式系统中的所有数据备份，在同一时刻是否同样的值。（等同于所有节点访问同一份最新的数据副本）</a:t>
            </a:r>
            <a:endParaRPr lang="zh-CN" altLang="en-US">
              <a:solidFill>
                <a:schemeClr val="tx1"/>
              </a:solidFill>
            </a:endParaRPr>
          </a:p>
          <a:p>
            <a:endParaRPr lang="zh-CN" altLang="en-US">
              <a:solidFill>
                <a:schemeClr val="tx1"/>
              </a:solidFill>
            </a:endParaRPr>
          </a:p>
          <a:p>
            <a:r>
              <a:rPr lang="zh-CN" altLang="en-US">
                <a:sym typeface="+mn-ea"/>
              </a:rPr>
              <a:t>可用性（A）：在集群中一部分节点故障后，集群整体是否还能响应客户端的读写请求。（对数据更新具备高可用性）</a:t>
            </a:r>
            <a:endParaRPr lang="zh-CN" altLang="en-US">
              <a:solidFill>
                <a:schemeClr val="tx1"/>
              </a:solidFill>
            </a:endParaRPr>
          </a:p>
          <a:p>
            <a:endParaRPr lang="zh-CN" altLang="en-US">
              <a:solidFill>
                <a:schemeClr val="tx1"/>
              </a:solidFill>
            </a:endParaRPr>
          </a:p>
          <a:p>
            <a:r>
              <a:rPr lang="zh-CN" altLang="en-US">
                <a:sym typeface="+mn-ea"/>
              </a:rPr>
              <a:t>分区容忍性（P）：以实际效果而言，分区相当于对通信的时限要求。系统如果不能在时限内达成数据一致性，就意味着发生了分区的情况，必须就当前操作在C和A之间做出选择。</a:t>
            </a:r>
            <a:endParaRPr lang="zh-CN" altLang="en-US">
              <a:solidFill>
                <a:schemeClr val="tx1"/>
              </a:solidFill>
            </a:endParaRPr>
          </a:p>
          <a:p>
            <a:endParaRPr lang="zh-CN" altLang="en-US"/>
          </a:p>
          <a:p>
            <a:r>
              <a:rPr lang="zh-CN" altLang="en-US"/>
              <a:t>CAP原则的精髓就是要么AP，要么CP，要么AC，但是不存在CAP。如果在某个分布式系统中数据无副本， 那么系统必然满足强一致性条件， 因为只有独一数据，不会出现数据不一致的情况，此时C和P两要素具备，但是如果系统发生了网络分区状况或者宕机，必然导致某些数据不可以访问，此时可用性条件就不能被满足，即在此情况下获得了CP系统，但是CAP不可同时满足 。</a:t>
            </a:r>
            <a:endParaRPr lang="zh-CN" altLang="en-US"/>
          </a:p>
          <a:p>
            <a:r>
              <a:rPr lang="zh-CN" altLang="en-US"/>
              <a:t>因此在进行分布式实现</a:t>
            </a:r>
            <a:r>
              <a:rPr lang="zh-CN" altLang="en-US"/>
              <a:t>时，必须做出取舍。</a:t>
            </a:r>
            <a:endParaRPr lang="zh-CN" altLang="en-US"/>
          </a:p>
          <a:p>
            <a:endParaRPr lang="zh-CN" altLang="en-US"/>
          </a:p>
          <a:p>
            <a:r>
              <a:rPr lang="zh-CN" altLang="en-US"/>
              <a:t>通过分布式缓存中各节点的最终一致性来提高系统的性能，通过使用多节点之间的数据异步复制技术来实现集群化的数据一致性。</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上传平均</a:t>
            </a:r>
            <a:r>
              <a:rPr lang="zh-CN" altLang="en-US"/>
              <a:t>速度受客户端数量影响，并行客户端越多，单个写入速度越慢，集群吞吐量有小幅度提升，不超过网络带宽</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65A03CA-E387-47C2-AF91-F7CCFE286D1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上传速度受副本数和客户端数量影响。在副本数为1的情况下，客户端数量越多，吞吐量越高，当客户端数量达到DataNode节点数量的时候吞吐量几乎不变</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、健壮性</a:t>
            </a:r>
            <a:endParaRPr lang="zh-CN" altLang="en-US"/>
          </a:p>
          <a:p>
            <a:r>
              <a:rPr lang="zh-CN" altLang="en-US"/>
              <a:t>集群可能由成百上千的数据</a:t>
            </a:r>
            <a:r>
              <a:rPr lang="zh-CN" altLang="en-US"/>
              <a:t>服务器所构成，每个服务器上存储着文件系统的部分数据。我们面对的现实是构成系统的组件数目是巨大的，而且任一组件都有可能失效，这意味着总是有一部分的组件是不工作的。因此错误检测和快速、自动的恢复是最核心的架构目标。</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我们做了一个假设</a:t>
            </a:r>
            <a:r>
              <a:rPr lang="zh-CN" altLang="en-US"/>
              <a:t>“一次写入多次读取”的文件访问模型。一个文件经过创建、写入和关闭之后就不需要改变。这一假设简化了数据一致性问题，并且使高吞吐量的数据访问成为可能</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互联网的发展，需要大文件传输的应用越来越多，一个典型文件大小一般都在G字节至T字节。因此，分布式文件系统应</a:t>
            </a:r>
            <a:r>
              <a:rPr lang="zh-CN" altLang="en-US"/>
              <a:t>支持大文件存储。</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不同的系统有不同的均衡策略、有的为了节省能耗选择服务器高负荷运载，有的采用各服务器分担负荷，我们采用第二种</a:t>
            </a:r>
            <a:r>
              <a:rPr lang="en-US" altLang="zh-CN"/>
              <a:t>bu'ton</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一旦集群性能无法满足需求，我们要能能够支持方便的扩展新的服务器，并进行迁移</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系统是由一个控制服务器</a:t>
            </a:r>
            <a:r>
              <a:rPr lang="en-US" altLang="zh-CN"/>
              <a:t>Master</a:t>
            </a:r>
            <a:r>
              <a:rPr lang="zh-CN" altLang="en-US"/>
              <a:t>和一定数目的数据服务器Data</a:t>
            </a:r>
            <a:r>
              <a:rPr lang="en-US" altLang="zh-CN"/>
              <a:t>Server</a:t>
            </a:r>
            <a:r>
              <a:rPr lang="zh-CN" altLang="en-US"/>
              <a:t>组成。</a:t>
            </a:r>
            <a:r>
              <a:rPr lang="en-US" altLang="zh-CN"/>
              <a:t>Master</a:t>
            </a:r>
            <a:r>
              <a:rPr lang="zh-CN" altLang="en-US"/>
              <a:t>是一个中心服务器，负责管理文件系统的名字空间以及处理客户端对文件的访问。集群中的数据服务节点Data</a:t>
            </a:r>
            <a:r>
              <a:rPr lang="en-US" altLang="zh-CN"/>
              <a:t>Node</a:t>
            </a:r>
            <a:r>
              <a:rPr lang="zh-CN" altLang="en-US"/>
              <a:t>一般是一个数据服务器</a:t>
            </a:r>
            <a:r>
              <a:rPr lang="en-US" altLang="zh-CN"/>
              <a:t>DataServer</a:t>
            </a:r>
            <a:r>
              <a:rPr lang="zh-CN" altLang="en-US"/>
              <a:t>上部署一个，负责管理它上面节点的存储。HDFS向用户提供了文件系统的视图，用户能够以文件的形式在上面存储数据。从内部看，一个文件其实被分成一个或多个数据块，这些块存储在一组Datanode上。</a:t>
            </a:r>
            <a:r>
              <a:rPr lang="en-US" altLang="zh-CN"/>
              <a:t>Master</a:t>
            </a:r>
            <a:r>
              <a:rPr lang="zh-CN" altLang="en-US"/>
              <a:t>执行对文件系统的名字空间的操作，比如打开、关闭、更新文件或目录，也负责确定数据块到具体数据节点的映射。数据节点负责处理文件系统客户端的读写请求。在控制节点下</a:t>
            </a:r>
            <a:r>
              <a:rPr lang="en-US" altLang="zh-CN"/>
              <a:t>m</a:t>
            </a:r>
            <a:r>
              <a:rPr lang="zh-CN" altLang="en-US"/>
              <a:t>统一调度下进行数据块的创建、删除和复制。</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gRPC一开始由google开发,是一款语言中立、平台中立、开源的远程过程调用(RPC)系统。结构上</a:t>
            </a:r>
            <a:r>
              <a:rPr lang="zh-CN" altLang="en-US"/>
              <a:t>和其他</a:t>
            </a:r>
            <a:r>
              <a:rPr lang="en-US" altLang="zh-CN"/>
              <a:t>RPC</a:t>
            </a:r>
            <a:r>
              <a:rPr lang="zh-CN" altLang="en-US"/>
              <a:t>差不多，但是gRPC可以通过protobuf来定义接口，从而可以有更加严格的接口约束条件。另外，通过protobuf可以将数据序列化为二进制编码，这会大幅减少需要传输的数据量，从而大幅提高性能。</a:t>
            </a:r>
            <a:endParaRPr lang="zh-CN" altLang="en-US"/>
          </a:p>
          <a:p>
            <a:r>
              <a:rPr lang="zh-CN" altLang="en-US"/>
              <a:t>gRPC还</a:t>
            </a:r>
            <a:r>
              <a:rPr lang="zh-CN" altLang="en-US"/>
              <a:t>可以方便地支持流式通信(通常的流式数据应用如视频）</a:t>
            </a:r>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1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6.png"/><Relationship Id="rId5" Type="http://schemas.openxmlformats.org/officeDocument/2006/relationships/tags" Target="../tags/tag17.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5.png"/><Relationship Id="rId2" Type="http://schemas.openxmlformats.org/officeDocument/2006/relationships/tags" Target="../tags/tag16.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2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33.xml"/><Relationship Id="rId2" Type="http://schemas.openxmlformats.org/officeDocument/2006/relationships/tags" Target="../tags/tag32.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3.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Documents\Tencent%20Files\574576071\FileRecv\&#25340;&#35013;&#32032;&#26448;\&#31616;&#32422;&#21333;&#22270;-30\\22\subject_holdleft_124,203,214_0_staid_full_0.png" TargetMode="External"/><Relationship Id="rId3" Type="http://schemas.openxmlformats.org/officeDocument/2006/relationships/image" Target="../media/image7.png"/><Relationship Id="rId2" Type="http://schemas.openxmlformats.org/officeDocument/2006/relationships/tags" Target="../tags/tag43.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5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54.xml"/><Relationship Id="rId2" Type="http://schemas.openxmlformats.org/officeDocument/2006/relationships/tags" Target="../tags/tag53.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6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7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2.png"/><Relationship Id="rId5" Type="http://schemas.openxmlformats.org/officeDocument/2006/relationships/tags" Target="../tags/tag7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1.png"/><Relationship Id="rId2" Type="http://schemas.openxmlformats.org/officeDocument/2006/relationships/tags" Target="../tags/tag77.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8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87.xml"/><Relationship Id="rId2" Type="http://schemas.openxmlformats.org/officeDocument/2006/relationships/tags" Target="../tags/tag86.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4.png"/><Relationship Id="rId7" Type="http://schemas.openxmlformats.org/officeDocument/2006/relationships/tags" Target="../tags/tag96.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3.png"/><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103.xml"/><Relationship Id="rId2" Type="http://schemas.openxmlformats.org/officeDocument/2006/relationships/tags" Target="../tags/tag102.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4.png"/><Relationship Id="rId7" Type="http://schemas.openxmlformats.org/officeDocument/2006/relationships/tags" Target="../tags/tag113.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3.png"/><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4.png"/><Relationship Id="rId7" Type="http://schemas.openxmlformats.org/officeDocument/2006/relationships/tags" Target="../tags/tag123.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3.png"/><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4.png"/><Relationship Id="rId7" Type="http://schemas.openxmlformats.org/officeDocument/2006/relationships/tags" Target="../tags/tag133.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3.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7" Type="http://schemas.openxmlformats.org/officeDocument/2006/relationships/tags" Target="../tags/tag141.xml"/><Relationship Id="rId16" Type="http://schemas.openxmlformats.org/officeDocument/2006/relationships/tags" Target="../tags/tag140.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4.png"/><Relationship Id="rId7" Type="http://schemas.openxmlformats.org/officeDocument/2006/relationships/tags" Target="../tags/tag14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8.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1397000"/>
            <a:ext cx="2049040" cy="4064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0142960" y="1397000"/>
            <a:ext cx="2049040" cy="4064000"/>
          </a:xfrm>
          <a:prstGeom prst="rect">
            <a:avLst/>
          </a:prstGeom>
        </p:spPr>
      </p:pic>
      <p:sp>
        <p:nvSpPr>
          <p:cNvPr id="2" name="标题 1"/>
          <p:cNvSpPr>
            <a:spLocks noGrp="1"/>
          </p:cNvSpPr>
          <p:nvPr>
            <p:ph type="ctrTitle" hasCustomPrompt="1"/>
            <p:custDataLst>
              <p:tags r:id="rId8"/>
            </p:custDataLst>
          </p:nvPr>
        </p:nvSpPr>
        <p:spPr>
          <a:xfrm>
            <a:off x="2556658" y="2496453"/>
            <a:ext cx="7078685" cy="1194191"/>
          </a:xfrm>
        </p:spPr>
        <p:txBody>
          <a:bodyPr lIns="101600" tIns="38100" rIns="25400" bIns="38100" anchor="b" anchorCtr="0">
            <a:normAutofit/>
          </a:bodyPr>
          <a:lstStyle>
            <a:lvl1pPr algn="ctr">
              <a:defRPr sz="6000" u="none" strike="noStrike" kern="1200" cap="none" spc="600" normalizeH="0">
                <a:solidFill>
                  <a:schemeClr val="tx1">
                    <a:lumMod val="85000"/>
                    <a:lumOff val="15000"/>
                  </a:schemeClr>
                </a:solidFill>
                <a:uFillTx/>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9"/>
            </p:custDataLst>
          </p:nvPr>
        </p:nvSpPr>
        <p:spPr>
          <a:xfrm>
            <a:off x="2556658" y="3769356"/>
            <a:ext cx="7078685" cy="950984"/>
          </a:xfrm>
        </p:spPr>
        <p:txBody>
          <a:bodyPr lIns="101600" tIns="38100" rIns="76200" bIns="381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normAutofit/>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481198"/>
            <a:chOff x="0" y="0"/>
            <a:chExt cx="12192000" cy="481198"/>
          </a:xfrm>
        </p:grpSpPr>
        <p:pic>
          <p:nvPicPr>
            <p:cNvPr id="8" name="图片 7"/>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4064000" y="4842898"/>
            <a:ext cx="4064000" cy="2015102"/>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4064000" y="0"/>
            <a:ext cx="4064000" cy="2015102"/>
          </a:xfrm>
          <a:prstGeom prst="rect">
            <a:avLst/>
          </a:prstGeom>
        </p:spPr>
      </p:pic>
      <p:sp>
        <p:nvSpPr>
          <p:cNvPr id="4" name="日期占位符 3"/>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title" hasCustomPrompt="1"/>
            <p:custDataLst>
              <p:tags r:id="rId11"/>
            </p:custDataLst>
          </p:nvPr>
        </p:nvSpPr>
        <p:spPr>
          <a:xfrm>
            <a:off x="4034971" y="2304143"/>
            <a:ext cx="6052457" cy="1082040"/>
          </a:xfrm>
        </p:spPr>
        <p:txBody>
          <a:bodyPr anchor="b" anchorCtr="0">
            <a:normAutofit/>
          </a:bodyPr>
          <a:lstStyle>
            <a:lvl1pPr>
              <a:defRPr sz="4800" u="none" strike="noStrike" kern="1200" cap="none" spc="200" normalizeH="0">
                <a:solidFill>
                  <a:schemeClr val="tx1"/>
                </a:solidFill>
                <a:uFillTx/>
                <a:ea typeface="汉仪旗黑-85S" panose="00020600040101010101" pitchFamily="18" charset="-122"/>
              </a:defRPr>
            </a:lvl1pPr>
          </a:lstStyle>
          <a:p>
            <a:r>
              <a:rPr lang="zh-CN" altLang="en-US" dirty="0"/>
              <a:t>单击此处编辑标题</a:t>
            </a:r>
            <a:endParaRPr lang="zh-CN" altLang="en-US" dirty="0"/>
          </a:p>
        </p:txBody>
      </p:sp>
      <p:sp>
        <p:nvSpPr>
          <p:cNvPr id="14" name="文本占位符 13"/>
          <p:cNvSpPr>
            <a:spLocks noGrp="1"/>
          </p:cNvSpPr>
          <p:nvPr>
            <p:ph type="body" sz="quarter" idx="13" hasCustomPrompt="1"/>
            <p:custDataLst>
              <p:tags r:id="rId12"/>
            </p:custDataLst>
          </p:nvPr>
        </p:nvSpPr>
        <p:spPr>
          <a:xfrm>
            <a:off x="4035425" y="3483204"/>
            <a:ext cx="6051700" cy="1081087"/>
          </a:xfrm>
        </p:spPr>
        <p:txBody>
          <a:bodyPr>
            <a:normAutofit/>
          </a:bodyPr>
          <a:lstStyle>
            <a:lvl1pPr marL="0" indent="0">
              <a:buNone/>
              <a:defRPr sz="24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481198"/>
            <a:chOff x="0" y="0"/>
            <a:chExt cx="12192000" cy="481198"/>
          </a:xfrm>
        </p:grpSpPr>
        <p:pic>
          <p:nvPicPr>
            <p:cNvPr id="9" name="图片 8"/>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481198"/>
            <a:chOff x="0" y="0"/>
            <a:chExt cx="12192000" cy="481198"/>
          </a:xfrm>
        </p:grpSpPr>
        <p:pic>
          <p:nvPicPr>
            <p:cNvPr id="11" name="图片 10"/>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7498080" y="1252690"/>
            <a:ext cx="4389120" cy="4352620"/>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screen"/>
          <a:stretch>
            <a:fillRect/>
          </a:stretch>
        </p:blipFill>
        <p:spPr>
          <a:xfrm>
            <a:off x="0" y="6376802"/>
            <a:ext cx="720090" cy="481198"/>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481198"/>
            <a:chOff x="0" y="0"/>
            <a:chExt cx="12192000" cy="481198"/>
          </a:xfrm>
        </p:grpSpPr>
        <p:pic>
          <p:nvPicPr>
            <p:cNvPr id="9" name="图片 8"/>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481198"/>
            <a:chOff x="0" y="0"/>
            <a:chExt cx="12192000" cy="481198"/>
          </a:xfrm>
        </p:grpSpPr>
        <p:pic>
          <p:nvPicPr>
            <p:cNvPr id="8" name="图片 7"/>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7" name="图片 6"/>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481198"/>
            <a:chOff x="0" y="0"/>
            <a:chExt cx="12192000" cy="481198"/>
          </a:xfrm>
        </p:grpSpPr>
        <p:pic>
          <p:nvPicPr>
            <p:cNvPr id="8" name="图片 7"/>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1397000"/>
            <a:ext cx="2049040" cy="406400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0142960" y="1397000"/>
            <a:ext cx="2049040" cy="406400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cxnSp>
        <p:nvCxnSpPr>
          <p:cNvPr id="9" name="直接连接符 8"/>
          <p:cNvCxnSpPr/>
          <p:nvPr userDrawn="1">
            <p:custDataLst>
              <p:tags r:id="rId11"/>
            </p:custDataLst>
          </p:nvPr>
        </p:nvCxnSpPr>
        <p:spPr>
          <a:xfrm>
            <a:off x="9324340" y="2741930"/>
            <a:ext cx="0" cy="152400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12"/>
            </p:custDataLst>
          </p:nvPr>
        </p:nvCxnSpPr>
        <p:spPr>
          <a:xfrm>
            <a:off x="2866390" y="2741930"/>
            <a:ext cx="0" cy="152400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p:ph type="title" hasCustomPrompt="1"/>
            <p:custDataLst>
              <p:tags r:id="rId13"/>
            </p:custDataLst>
          </p:nvPr>
        </p:nvSpPr>
        <p:spPr>
          <a:xfrm>
            <a:off x="2930649" y="2583541"/>
            <a:ext cx="6350149" cy="1146627"/>
          </a:xfrm>
        </p:spPr>
        <p:txBody>
          <a:bodyPr anchor="b" anchorCtr="0">
            <a:normAutofit/>
          </a:bodyPr>
          <a:lstStyle>
            <a:lvl1pPr algn="ctr">
              <a:defRPr sz="6600" baseline="0">
                <a:ea typeface="汉仪旗黑-85S" panose="00020600040101010101" pitchFamily="18" charset="-122"/>
              </a:defRPr>
            </a:lvl1pPr>
          </a:lstStyle>
          <a:p>
            <a:r>
              <a:rPr lang="zh-CN" altLang="en-US" dirty="0"/>
              <a:t>编辑标题</a:t>
            </a:r>
            <a:endParaRPr lang="zh-CN" altLang="en-US" dirty="0"/>
          </a:p>
        </p:txBody>
      </p:sp>
      <p:sp>
        <p:nvSpPr>
          <p:cNvPr id="14" name="文本占位符 13"/>
          <p:cNvSpPr>
            <a:spLocks noGrp="1"/>
          </p:cNvSpPr>
          <p:nvPr>
            <p:ph type="body" sz="quarter" idx="13" hasCustomPrompt="1"/>
            <p:custDataLst>
              <p:tags r:id="rId14"/>
            </p:custDataLst>
          </p:nvPr>
        </p:nvSpPr>
        <p:spPr>
          <a:xfrm>
            <a:off x="2930525" y="3788230"/>
            <a:ext cx="6350000" cy="830772"/>
          </a:xfrm>
        </p:spPr>
        <p:txBody>
          <a:bodyPr>
            <a:normAutofit/>
          </a:bodyPr>
          <a:lstStyle>
            <a:lvl1pPr marL="0" indent="0" algn="ctr">
              <a:buNone/>
              <a:defRPr sz="2000"/>
            </a:lvl1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481198"/>
            <a:chOff x="0" y="0"/>
            <a:chExt cx="12192000" cy="481198"/>
          </a:xfrm>
        </p:grpSpPr>
        <p:pic>
          <p:nvPicPr>
            <p:cNvPr id="7" name="图片 6"/>
            <p:cNvPicPr/>
            <p:nvPr userDrawn="1">
              <p:custDataLst>
                <p:tags r:id="rId3"/>
              </p:custDataLst>
            </p:nvPr>
          </p:nvPicPr>
          <p:blipFill>
            <a:blip r:embed="rId4" r:link="rId5" cstate="screen"/>
            <a:stretch>
              <a:fillRect/>
            </a:stretch>
          </p:blipFill>
          <p:spPr>
            <a:xfrm>
              <a:off x="0" y="0"/>
              <a:ext cx="720090" cy="481198"/>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9"/>
            </p:custDataLst>
          </p:nvPr>
        </p:nvSpPr>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481198"/>
            <a:chOff x="0" y="0"/>
            <a:chExt cx="12192000" cy="481198"/>
          </a:xfrm>
        </p:grpSpPr>
        <p:pic>
          <p:nvPicPr>
            <p:cNvPr id="9" name="图片 8"/>
            <p:cNvPicPr/>
            <p:nvPr userDrawn="1">
              <p:custDataLst>
                <p:tags r:id="rId4"/>
              </p:custDataLst>
            </p:nvPr>
          </p:nvPicPr>
          <p:blipFill>
            <a:blip r:embed="rId5" r:link="rId6" cstate="screen"/>
            <a:stretch>
              <a:fillRect/>
            </a:stretch>
          </p:blipFill>
          <p:spPr>
            <a:xfrm>
              <a:off x="0" y="0"/>
              <a:ext cx="720090" cy="481198"/>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481198"/>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anchor="ctr">
            <a:normAutofit/>
          </a:bodyPr>
          <a:lstStyle>
            <a:lvl1pP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481198"/>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normAutofit/>
          </a:bodyPr>
          <a:lstStyle>
            <a:lvl1pPr>
              <a:defRPr sz="3600" b="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481198"/>
            <a:chOff x="0" y="0"/>
            <a:chExt cx="12192000" cy="481198"/>
          </a:xfrm>
        </p:grpSpPr>
        <p:pic>
          <p:nvPicPr>
            <p:cNvPr id="10" name="图片 9"/>
            <p:cNvPicPr/>
            <p:nvPr userDrawn="1">
              <p:custDataLst>
                <p:tags r:id="rId4"/>
              </p:custDataLst>
            </p:nvPr>
          </p:nvPicPr>
          <p:blipFill>
            <a:blip r:embed="rId5" r:link="rId6" cstate="screen"/>
            <a:stretch>
              <a:fillRect/>
            </a:stretch>
          </p:blipFill>
          <p:spPr>
            <a:xfrm>
              <a:off x="0" y="0"/>
              <a:ext cx="720090" cy="481198"/>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anchor="ctr">
            <a:normAutofit/>
          </a:bodyPr>
          <a:lstStyle>
            <a:lvl1pPr algn="ctr">
              <a:defRPr sz="3600" b="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481198"/>
            <a:chOff x="0" y="0"/>
            <a:chExt cx="12192000" cy="481198"/>
          </a:xfrm>
        </p:grpSpPr>
        <p:pic>
          <p:nvPicPr>
            <p:cNvPr id="10" name="图片 9"/>
            <p:cNvPicPr/>
            <p:nvPr userDrawn="1">
              <p:custDataLst>
                <p:tags r:id="rId4"/>
              </p:custDataLst>
            </p:nvPr>
          </p:nvPicPr>
          <p:blipFill>
            <a:blip r:embed="rId5" r:link="rId6" cstate="screen"/>
            <a:stretch>
              <a:fillRect/>
            </a:stretch>
          </p:blipFill>
          <p:spPr>
            <a:xfrm>
              <a:off x="0" y="0"/>
              <a:ext cx="720090" cy="481198"/>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481198"/>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anchor="ctr" anchorCtr="0">
            <a:normAutofit/>
          </a:bodyPr>
          <a:lstStyle>
            <a:lvl1pPr algn="ct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nvGrpSpPr>
          <p:cNvPr id="6" name="组合 5"/>
          <p:cNvGrpSpPr/>
          <p:nvPr userDrawn="1">
            <p:custDataLst>
              <p:tags r:id="rId3"/>
            </p:custDataLst>
          </p:nvPr>
        </p:nvGrpSpPr>
        <p:grpSpPr>
          <a:xfrm>
            <a:off x="0" y="6376802"/>
            <a:ext cx="12192000" cy="481198"/>
            <a:chOff x="0" y="6376802"/>
            <a:chExt cx="12192000" cy="481198"/>
          </a:xfrm>
        </p:grpSpPr>
        <p:pic>
          <p:nvPicPr>
            <p:cNvPr id="12" name="图片 11"/>
            <p:cNvPicPr/>
            <p:nvPr userDrawn="1">
              <p:custDataLst>
                <p:tags r:id="rId4"/>
              </p:custDataLst>
            </p:nvPr>
          </p:nvPicPr>
          <p:blipFill>
            <a:blip r:embed="rId5" r:link="rId6" cstate="screen"/>
            <a:stretch>
              <a:fillRect/>
            </a:stretch>
          </p:blipFill>
          <p:spPr>
            <a:xfrm>
              <a:off x="11471910" y="6376802"/>
              <a:ext cx="720090" cy="481198"/>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76802"/>
              <a:ext cx="720090" cy="481198"/>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a:normAutofit/>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nvGrpSpPr>
          <p:cNvPr id="6" name="组合 5"/>
          <p:cNvGrpSpPr/>
          <p:nvPr userDrawn="1">
            <p:custDataLst>
              <p:tags r:id="rId3"/>
            </p:custDataLst>
          </p:nvPr>
        </p:nvGrpSpPr>
        <p:grpSpPr>
          <a:xfrm>
            <a:off x="0" y="5775306"/>
            <a:ext cx="12191999" cy="1082695"/>
            <a:chOff x="0" y="5775306"/>
            <a:chExt cx="12191999" cy="1082695"/>
          </a:xfrm>
        </p:grpSpPr>
        <p:pic>
          <p:nvPicPr>
            <p:cNvPr id="9" name="图片 8"/>
            <p:cNvPicPr/>
            <p:nvPr userDrawn="1">
              <p:custDataLst>
                <p:tags r:id="rId4"/>
              </p:custDataLst>
            </p:nvPr>
          </p:nvPicPr>
          <p:blipFill>
            <a:blip r:embed="rId5" r:link="rId6"/>
            <a:stretch>
              <a:fillRect/>
            </a:stretch>
          </p:blipFill>
          <p:spPr>
            <a:xfrm>
              <a:off x="10571797" y="5775306"/>
              <a:ext cx="1620202" cy="1082695"/>
            </a:xfrm>
            <a:prstGeom prst="rect">
              <a:avLst/>
            </a:prstGeom>
          </p:spPr>
        </p:pic>
        <p:pic>
          <p:nvPicPr>
            <p:cNvPr id="8" name="图片 7"/>
            <p:cNvPicPr/>
            <p:nvPr userDrawn="1">
              <p:custDataLst>
                <p:tags r:id="rId7"/>
              </p:custDataLst>
            </p:nvPr>
          </p:nvPicPr>
          <p:blipFill>
            <a:blip r:embed="rId8" r:link="rId9"/>
            <a:stretch>
              <a:fillRect/>
            </a:stretch>
          </p:blipFill>
          <p:spPr>
            <a:xfrm>
              <a:off x="0" y="5775306"/>
              <a:ext cx="1620202" cy="1082695"/>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anchor="b">
            <a:normAutofit/>
          </a:bodyPr>
          <a:lstStyle>
            <a:lvl1pPr algn="ctr">
              <a:defRPr sz="60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56.xml"/><Relationship Id="rId23" Type="http://schemas.openxmlformats.org/officeDocument/2006/relationships/tags" Target="../tags/tag155.xml"/><Relationship Id="rId22" Type="http://schemas.openxmlformats.org/officeDocument/2006/relationships/tags" Target="../tags/tag154.xml"/><Relationship Id="rId21" Type="http://schemas.openxmlformats.org/officeDocument/2006/relationships/tags" Target="../tags/tag153.xml"/><Relationship Id="rId20" Type="http://schemas.openxmlformats.org/officeDocument/2006/relationships/tags" Target="../tags/tag152.xml"/><Relationship Id="rId2" Type="http://schemas.openxmlformats.org/officeDocument/2006/relationships/slideLayout" Target="../slideLayouts/slideLayout13.xml"/><Relationship Id="rId19" Type="http://schemas.openxmlformats.org/officeDocument/2006/relationships/tags" Target="../tags/tag151.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8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8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18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9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19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19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ags" Target="../tags/tag19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19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8" Type="http://schemas.openxmlformats.org/officeDocument/2006/relationships/notesSlide" Target="../notesSlides/notesSlide2.xml"/><Relationship Id="rId17" Type="http://schemas.openxmlformats.org/officeDocument/2006/relationships/slideLayout" Target="../slideLayouts/slideLayout17.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7.xml"/><Relationship Id="rId3" Type="http://schemas.openxmlformats.org/officeDocument/2006/relationships/tags" Target="../tags/tag195.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tags" Target="../tags/tag196.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7.xml"/><Relationship Id="rId3" Type="http://schemas.openxmlformats.org/officeDocument/2006/relationships/tags" Target="../tags/tag197.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7.xml"/><Relationship Id="rId3" Type="http://schemas.openxmlformats.org/officeDocument/2006/relationships/tags" Target="../tags/tag198.xml"/><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7.xml"/><Relationship Id="rId3" Type="http://schemas.openxmlformats.org/officeDocument/2006/relationships/tags" Target="../tags/tag199.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7.xml"/><Relationship Id="rId2" Type="http://schemas.openxmlformats.org/officeDocument/2006/relationships/tags" Target="../tags/tag200.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0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4.xml"/><Relationship Id="rId2" Type="http://schemas.openxmlformats.org/officeDocument/2006/relationships/tags" Target="../tags/tag20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3.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4.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7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5.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6.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7.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08.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209.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7.xml"/><Relationship Id="rId2" Type="http://schemas.openxmlformats.org/officeDocument/2006/relationships/tags" Target="../tags/tag210.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tags" Target="../tags/tag211.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212.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21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15.xml"/><Relationship Id="rId1" Type="http://schemas.openxmlformats.org/officeDocument/2006/relationships/tags" Target="../tags/tag21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0.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1.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3.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4.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lstStyle/>
          <a:p>
            <a:r>
              <a:rPr lang="zh-CN" altLang="en-US" dirty="0"/>
              <a:t>分布式文件服务</a:t>
            </a:r>
            <a:endParaRPr lang="zh-CN" altLang="en-US" dirty="0"/>
          </a:p>
        </p:txBody>
      </p:sp>
      <p:sp>
        <p:nvSpPr>
          <p:cNvPr id="8" name="副标题 7"/>
          <p:cNvSpPr>
            <a:spLocks noGrp="1"/>
          </p:cNvSpPr>
          <p:nvPr>
            <p:ph type="subTitle" idx="1"/>
            <p:custDataLst>
              <p:tags r:id="rId2"/>
            </p:custDataLst>
          </p:nvPr>
        </p:nvSpPr>
        <p:spPr/>
        <p:txBody>
          <a:bodyPr>
            <a:normAutofit lnSpcReduction="10000"/>
          </a:bodyPr>
          <a:lstStyle/>
          <a:p>
            <a:r>
              <a:rPr lang="zh-CN" altLang="en-US"/>
              <a:t>报告人：万珂嘉</a:t>
            </a:r>
            <a:endParaRPr lang="zh-CN" altLang="en-US"/>
          </a:p>
          <a:p>
            <a:r>
              <a:rPr lang="zh-CN" altLang="en-US"/>
              <a:t>小组成员：万珂嘉、</a:t>
            </a:r>
            <a:r>
              <a:rPr lang="zh-CN" altLang="en-US"/>
              <a:t>聂欣雨、程航、何雄辉</a:t>
            </a:r>
            <a:endParaRPr lang="zh-CN" altLang="en-US"/>
          </a:p>
        </p:txBody>
      </p:sp>
      <p:sp>
        <p:nvSpPr>
          <p:cNvPr id="6" name="文本占位符 5"/>
          <p:cNvSpPr>
            <a:spLocks noGrp="1"/>
          </p:cNvSpPr>
          <p:nvPr>
            <p:ph type="body" idx="4294967295"/>
            <p:custDataLst>
              <p:tags r:id="rId3"/>
            </p:custDataLst>
          </p:nvPr>
        </p:nvSpPr>
        <p:spPr>
          <a:xfrm>
            <a:off x="0" y="1878013"/>
            <a:ext cx="1600200" cy="635000"/>
          </a:xfrm>
        </p:spPr>
        <p:txBody>
          <a:bodyPr>
            <a:normAutofit/>
          </a:bodyPr>
          <a:lstStyle/>
          <a:p>
            <a:pPr marL="0">
              <a:buNone/>
            </a:pPr>
            <a:r>
              <a:rPr lang="en-US" altLang="zh-CN">
                <a:solidFill>
                  <a:schemeClr val="bg1"/>
                </a:solidFill>
              </a:rPr>
              <a:t>2020</a:t>
            </a:r>
            <a:endParaRPr lang="en-US" altLang="zh-CN">
              <a:solidFill>
                <a:schemeClr val="bg1"/>
              </a:solidFill>
            </a:endParaRPr>
          </a:p>
        </p:txBody>
      </p:sp>
      <p:sp>
        <p:nvSpPr>
          <p:cNvPr id="9" name="文本框 8"/>
          <p:cNvSpPr txBox="1"/>
          <p:nvPr>
            <p:custDataLst>
              <p:tags r:id="rId4"/>
            </p:custDataLst>
          </p:nvPr>
        </p:nvSpPr>
        <p:spPr>
          <a:xfrm>
            <a:off x="5145314" y="1878013"/>
            <a:ext cx="1901371" cy="635000"/>
          </a:xfrm>
          <a:prstGeom prst="rect">
            <a:avLst/>
          </a:prstGeom>
          <a:solidFill>
            <a:schemeClr val="accent1"/>
          </a:solidFill>
        </p:spPr>
        <p:txBody>
          <a:bodyPr wrap="square" rtlCol="0" anchor="b" anchorCtr="0">
            <a:normAutofit lnSpcReduction="10000"/>
          </a:bodyPr>
          <a:lstStyle/>
          <a:p>
            <a:pPr algn="dist"/>
            <a:r>
              <a:rPr lang="en-US" altLang="zh-CN" sz="3600" dirty="0">
                <a:solidFill>
                  <a:schemeClr val="bg1"/>
                </a:solidFill>
                <a:latin typeface="Arial" panose="020B0604020202020204" pitchFamily="34" charset="0"/>
                <a:ea typeface="微软雅黑" panose="020B0503020204020204" charset="-122"/>
              </a:rPr>
              <a:t>DFS</a:t>
            </a:r>
            <a:endParaRPr lang="en-US" altLang="zh-CN" sz="3600" dirty="0">
              <a:solidFill>
                <a:schemeClr val="bg1"/>
              </a:solidFill>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 </a:t>
            </a:r>
            <a:r>
              <a:t>项目简介</a:t>
            </a:r>
          </a:p>
        </p:txBody>
      </p:sp>
      <p:sp>
        <p:nvSpPr>
          <p:cNvPr id="4" name="文本框 3"/>
          <p:cNvSpPr txBox="1"/>
          <p:nvPr/>
        </p:nvSpPr>
        <p:spPr>
          <a:xfrm>
            <a:off x="669925" y="1541145"/>
            <a:ext cx="5239385" cy="3415030"/>
          </a:xfrm>
          <a:prstGeom prst="rect">
            <a:avLst/>
          </a:prstGeom>
          <a:noFill/>
        </p:spPr>
        <p:txBody>
          <a:bodyPr wrap="square" rtlCol="0">
            <a:spAutoFit/>
          </a:bodyPr>
          <a:p>
            <a:r>
              <a:rPr lang="zh-CN" altLang="en-US"/>
              <a:t>项目实现功能</a:t>
            </a:r>
            <a:r>
              <a:rPr lang="zh-CN" altLang="en-US"/>
              <a:t>：</a:t>
            </a:r>
            <a:endParaRPr lang="zh-CN" altLang="en-US"/>
          </a:p>
          <a:p>
            <a:endParaRPr lang="en-US" altLang="zh-CN"/>
          </a:p>
          <a:p>
            <a:r>
              <a:rPr lang="en-US" altLang="zh-CN"/>
              <a:t>1</a:t>
            </a:r>
            <a:r>
              <a:rPr lang="zh-CN" altLang="en-US"/>
              <a:t>、文件界面</a:t>
            </a:r>
            <a:endParaRPr lang="zh-CN" altLang="en-US"/>
          </a:p>
          <a:p>
            <a:r>
              <a:rPr lang="zh-CN" altLang="en-US"/>
              <a:t>      </a:t>
            </a:r>
            <a:r>
              <a:rPr lang="zh-CN" altLang="en-US" sz="1400"/>
              <a:t>文件目录树高亮显示、类命令行操作方法</a:t>
            </a:r>
            <a:endParaRPr lang="zh-CN" altLang="en-US"/>
          </a:p>
          <a:p>
            <a:r>
              <a:rPr lang="en-US" altLang="zh-CN"/>
              <a:t>2</a:t>
            </a:r>
            <a:r>
              <a:rPr lang="zh-CN" altLang="en-US"/>
              <a:t>、</a:t>
            </a:r>
            <a:r>
              <a:rPr lang="zh-CN" altLang="en-US"/>
              <a:t>文件上传</a:t>
            </a:r>
            <a:endParaRPr lang="zh-CN" altLang="en-US"/>
          </a:p>
          <a:p>
            <a:r>
              <a:rPr lang="zh-CN" altLang="en-US"/>
              <a:t>      </a:t>
            </a:r>
            <a:r>
              <a:rPr lang="zh-CN" altLang="en-US" sz="1400"/>
              <a:t>大文件上传、创建空</a:t>
            </a:r>
            <a:r>
              <a:rPr lang="zh-CN" altLang="en-US" sz="1400"/>
              <a:t>文件夹、</a:t>
            </a:r>
            <a:r>
              <a:rPr lang="zh-CN" altLang="en-US" sz="1400"/>
              <a:t>断点传续</a:t>
            </a:r>
            <a:endParaRPr lang="zh-CN" altLang="en-US"/>
          </a:p>
          <a:p>
            <a:r>
              <a:rPr lang="en-US" altLang="zh-CN"/>
              <a:t>3</a:t>
            </a:r>
            <a:r>
              <a:rPr lang="zh-CN" altLang="en-US"/>
              <a:t>、文件下载</a:t>
            </a:r>
            <a:endParaRPr lang="zh-CN" altLang="en-US"/>
          </a:p>
          <a:p>
            <a:r>
              <a:rPr lang="zh-CN" altLang="en-US"/>
              <a:t>     </a:t>
            </a:r>
            <a:r>
              <a:rPr lang="zh-CN" altLang="en-US" sz="1400"/>
              <a:t> 快下载</a:t>
            </a:r>
            <a:endParaRPr lang="zh-CN" altLang="en-US"/>
          </a:p>
          <a:p>
            <a:r>
              <a:rPr lang="en-US" altLang="zh-CN"/>
              <a:t>4</a:t>
            </a:r>
            <a:r>
              <a:rPr lang="zh-CN" altLang="en-US"/>
              <a:t>、文件删除</a:t>
            </a:r>
            <a:endParaRPr lang="zh-CN" altLang="en-US"/>
          </a:p>
          <a:p>
            <a:r>
              <a:rPr lang="zh-CN" altLang="en-US"/>
              <a:t>      </a:t>
            </a:r>
            <a:r>
              <a:rPr lang="zh-CN" altLang="en-US" sz="1400"/>
              <a:t>删除单个文件、删除整个文件夹、快删除</a:t>
            </a:r>
            <a:endParaRPr lang="zh-CN" altLang="en-US"/>
          </a:p>
          <a:p>
            <a:r>
              <a:rPr lang="en-US" altLang="zh-CN"/>
              <a:t>5</a:t>
            </a:r>
            <a:r>
              <a:rPr lang="zh-CN" altLang="en-US"/>
              <a:t>、文件备份</a:t>
            </a:r>
            <a:endParaRPr lang="zh-CN" altLang="en-US"/>
          </a:p>
          <a:p>
            <a:r>
              <a:rPr lang="en-US" altLang="zh-CN"/>
              <a:t>      </a:t>
            </a:r>
            <a:r>
              <a:rPr lang="zh-CN" altLang="en-US" sz="1400"/>
              <a:t>负载均衡、掉线重连、可扩展、可迁移</a:t>
            </a:r>
            <a:endParaRPr lang="zh-CN" altLang="en-US" sz="1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1.3 </a:t>
            </a:r>
            <a:r>
              <a:t>项目展示</a:t>
            </a:r>
          </a:p>
        </p:txBody>
      </p:sp>
      <p:sp>
        <p:nvSpPr>
          <p:cNvPr id="4" name="文本框 3"/>
          <p:cNvSpPr txBox="1"/>
          <p:nvPr/>
        </p:nvSpPr>
        <p:spPr>
          <a:xfrm>
            <a:off x="669925" y="1645920"/>
            <a:ext cx="5239385" cy="2584450"/>
          </a:xfrm>
          <a:prstGeom prst="rect">
            <a:avLst/>
          </a:prstGeom>
          <a:noFill/>
        </p:spPr>
        <p:txBody>
          <a:bodyPr wrap="square" rtlCol="0">
            <a:spAutoFit/>
          </a:bodyPr>
          <a:p>
            <a:r>
              <a:rPr lang="en-US" altLang="zh-CN">
                <a:solidFill>
                  <a:schemeClr val="tx1"/>
                </a:solidFill>
              </a:rPr>
              <a:t>1</a:t>
            </a:r>
            <a:r>
              <a:rPr lang="zh-CN" altLang="en-US">
                <a:solidFill>
                  <a:schemeClr val="tx1"/>
                </a:solidFill>
              </a:rPr>
              <a:t>、组网</a:t>
            </a:r>
            <a:endParaRPr lang="zh-CN" altLang="en-US">
              <a:solidFill>
                <a:schemeClr val="tx1"/>
              </a:solidFill>
            </a:endParaRPr>
          </a:p>
          <a:p>
            <a:endParaRPr lang="zh-CN" altLang="en-US"/>
          </a:p>
          <a:p>
            <a:r>
              <a:rPr lang="en-US" altLang="zh-CN"/>
              <a:t>2</a:t>
            </a:r>
            <a:r>
              <a:rPr lang="zh-CN" altLang="en-US"/>
              <a:t>、文件上传</a:t>
            </a:r>
            <a:endParaRPr lang="zh-CN" altLang="en-US"/>
          </a:p>
          <a:p>
            <a:endParaRPr lang="zh-CN" altLang="en-US"/>
          </a:p>
          <a:p>
            <a:r>
              <a:rPr lang="en-US" altLang="zh-CN"/>
              <a:t>3</a:t>
            </a:r>
            <a:r>
              <a:rPr lang="zh-CN" altLang="en-US"/>
              <a:t>、文件下载</a:t>
            </a:r>
            <a:endParaRPr lang="zh-CN" altLang="en-US"/>
          </a:p>
          <a:p>
            <a:endParaRPr lang="zh-CN" altLang="en-US"/>
          </a:p>
          <a:p>
            <a:r>
              <a:rPr lang="en-US" altLang="zh-CN"/>
              <a:t>4</a:t>
            </a:r>
            <a:r>
              <a:rPr lang="zh-CN" altLang="en-US"/>
              <a:t>、文件删除</a:t>
            </a:r>
            <a:endParaRPr lang="zh-CN" altLang="en-US"/>
          </a:p>
          <a:p>
            <a:endParaRPr lang="zh-CN" altLang="en-US"/>
          </a:p>
          <a:p>
            <a:r>
              <a:rPr lang="en-US" altLang="zh-CN"/>
              <a:t>5</a:t>
            </a:r>
            <a:r>
              <a:rPr lang="zh-CN" altLang="en-US"/>
              <a:t>、服务器重启</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69771" y="2056493"/>
            <a:ext cx="6052457" cy="1082040"/>
          </a:xfrm>
        </p:spPr>
        <p:txBody>
          <a:bodyPr/>
          <a:p>
            <a:pPr algn="ctr"/>
            <a:r>
              <a:rPr lang="en-US" altLang="zh-CN"/>
              <a:t>02.</a:t>
            </a:r>
            <a:r>
              <a:rPr lang="zh-CN" altLang="en-US"/>
              <a:t>设计</a:t>
            </a:r>
            <a:endParaRPr lang="zh-CN" altLang="en-US"/>
          </a:p>
        </p:txBody>
      </p:sp>
      <p:sp>
        <p:nvSpPr>
          <p:cNvPr id="3" name="文本占位符 2"/>
          <p:cNvSpPr>
            <a:spLocks noGrp="1"/>
          </p:cNvSpPr>
          <p:nvPr>
            <p:ph type="body" sz="quarter" idx="13"/>
          </p:nvPr>
        </p:nvSpPr>
        <p:spPr>
          <a:xfrm>
            <a:off x="3503930" y="3575050"/>
            <a:ext cx="5184140" cy="1080770"/>
          </a:xfrm>
        </p:spPr>
        <p:txBody>
          <a:bodyPr/>
          <a:p>
            <a:pPr algn="ctr"/>
            <a:r>
              <a:rPr lang="zh-CN" altLang="en-US"/>
              <a:t>设计目标、系统设计、接口设计、数据结构设计</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t>设计目标</a:t>
            </a:r>
          </a:p>
        </p:txBody>
      </p:sp>
      <p:sp>
        <p:nvSpPr>
          <p:cNvPr id="4" name="文本框 3"/>
          <p:cNvSpPr txBox="1"/>
          <p:nvPr/>
        </p:nvSpPr>
        <p:spPr>
          <a:xfrm>
            <a:off x="669925" y="1645920"/>
            <a:ext cx="9850120" cy="2584450"/>
          </a:xfrm>
          <a:prstGeom prst="rect">
            <a:avLst/>
          </a:prstGeom>
          <a:noFill/>
        </p:spPr>
        <p:txBody>
          <a:bodyPr wrap="square" rtlCol="0">
            <a:spAutoFit/>
          </a:bodyPr>
          <a:p>
            <a:r>
              <a:rPr lang="en-US" altLang="zh-CN">
                <a:solidFill>
                  <a:srgbClr val="FF0000"/>
                </a:solidFill>
              </a:rPr>
              <a:t>1</a:t>
            </a:r>
            <a:r>
              <a:rPr lang="zh-CN" altLang="en-US">
                <a:solidFill>
                  <a:srgbClr val="FF0000"/>
                </a:solidFill>
              </a:rPr>
              <a:t>、健壮性</a:t>
            </a:r>
            <a:endParaRPr lang="zh-CN" altLang="en-US">
              <a:solidFill>
                <a:srgbClr val="FF0000"/>
              </a:solidFill>
            </a:endParaRPr>
          </a:p>
          <a:p>
            <a:r>
              <a:rPr lang="zh-CN" altLang="en-US"/>
              <a:t>    </a:t>
            </a:r>
            <a:endParaRPr lang="zh-CN" altLang="en-US"/>
          </a:p>
          <a:p>
            <a:r>
              <a:rPr lang="en-US" altLang="zh-CN"/>
              <a:t>2</a:t>
            </a:r>
            <a:r>
              <a:rPr lang="zh-CN" altLang="en-US"/>
              <a:t>、简单</a:t>
            </a:r>
            <a:r>
              <a:rPr lang="zh-CN" altLang="en-US"/>
              <a:t>一致性</a:t>
            </a:r>
            <a:endParaRPr lang="zh-CN" altLang="en-US"/>
          </a:p>
          <a:p>
            <a:endParaRPr lang="zh-CN" altLang="en-US"/>
          </a:p>
          <a:p>
            <a:r>
              <a:rPr lang="en-US" altLang="zh-CN"/>
              <a:t>3</a:t>
            </a:r>
            <a:r>
              <a:rPr lang="zh-CN" altLang="en-US"/>
              <a:t>、大文件</a:t>
            </a:r>
            <a:endParaRPr lang="zh-CN" altLang="en-US"/>
          </a:p>
          <a:p>
            <a:endParaRPr lang="zh-CN" altLang="en-US"/>
          </a:p>
          <a:p>
            <a:r>
              <a:rPr lang="en-US" altLang="zh-CN"/>
              <a:t>4</a:t>
            </a:r>
            <a:r>
              <a:rPr lang="zh-CN" altLang="en-US"/>
              <a:t>、负载均衡</a:t>
            </a:r>
            <a:endParaRPr lang="zh-CN" altLang="en-US"/>
          </a:p>
          <a:p>
            <a:endParaRPr lang="zh-CN" altLang="en-US"/>
          </a:p>
          <a:p>
            <a:r>
              <a:rPr lang="en-US" altLang="zh-CN"/>
              <a:t>5</a:t>
            </a:r>
            <a:r>
              <a:rPr lang="zh-CN" altLang="en-US"/>
              <a:t>、可扩展性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t>设计目标</a:t>
            </a:r>
          </a:p>
        </p:txBody>
      </p:sp>
      <p:sp>
        <p:nvSpPr>
          <p:cNvPr id="4" name="文本框 3"/>
          <p:cNvSpPr txBox="1"/>
          <p:nvPr/>
        </p:nvSpPr>
        <p:spPr>
          <a:xfrm>
            <a:off x="669925" y="1645920"/>
            <a:ext cx="9850120" cy="2584450"/>
          </a:xfrm>
          <a:prstGeom prst="rect">
            <a:avLst/>
          </a:prstGeom>
          <a:noFill/>
        </p:spPr>
        <p:txBody>
          <a:bodyPr wrap="square" rtlCol="0">
            <a:spAutoFit/>
          </a:bodyPr>
          <a:p>
            <a:r>
              <a:rPr lang="en-US" altLang="zh-CN">
                <a:solidFill>
                  <a:schemeClr val="tx1"/>
                </a:solidFill>
              </a:rPr>
              <a:t>1</a:t>
            </a:r>
            <a:r>
              <a:rPr lang="zh-CN" altLang="en-US">
                <a:solidFill>
                  <a:schemeClr val="tx1"/>
                </a:solidFill>
              </a:rPr>
              <a:t>、健壮性</a:t>
            </a:r>
            <a:endParaRPr lang="zh-CN" altLang="en-US">
              <a:solidFill>
                <a:srgbClr val="FF0000"/>
              </a:solidFill>
            </a:endParaRPr>
          </a:p>
          <a:p>
            <a:r>
              <a:rPr lang="zh-CN" altLang="en-US"/>
              <a:t>    </a:t>
            </a:r>
            <a:endParaRPr lang="zh-CN" altLang="en-US"/>
          </a:p>
          <a:p>
            <a:r>
              <a:rPr lang="en-US" altLang="zh-CN">
                <a:solidFill>
                  <a:srgbClr val="FF0000"/>
                </a:solidFill>
              </a:rPr>
              <a:t>2</a:t>
            </a:r>
            <a:r>
              <a:rPr lang="zh-CN" altLang="en-US">
                <a:solidFill>
                  <a:srgbClr val="FF0000"/>
                </a:solidFill>
              </a:rPr>
              <a:t>、简单</a:t>
            </a:r>
            <a:r>
              <a:rPr lang="zh-CN" altLang="en-US">
                <a:solidFill>
                  <a:srgbClr val="FF0000"/>
                </a:solidFill>
              </a:rPr>
              <a:t>一致性</a:t>
            </a:r>
            <a:endParaRPr lang="zh-CN" altLang="en-US">
              <a:solidFill>
                <a:srgbClr val="FF0000"/>
              </a:solidFill>
            </a:endParaRPr>
          </a:p>
          <a:p>
            <a:endParaRPr lang="zh-CN" altLang="en-US"/>
          </a:p>
          <a:p>
            <a:r>
              <a:rPr lang="en-US" altLang="zh-CN"/>
              <a:t>3</a:t>
            </a:r>
            <a:r>
              <a:rPr lang="zh-CN" altLang="en-US"/>
              <a:t>、大文件</a:t>
            </a:r>
            <a:endParaRPr lang="zh-CN" altLang="en-US"/>
          </a:p>
          <a:p>
            <a:endParaRPr lang="zh-CN" altLang="en-US"/>
          </a:p>
          <a:p>
            <a:r>
              <a:rPr lang="en-US" altLang="zh-CN"/>
              <a:t>4</a:t>
            </a:r>
            <a:r>
              <a:rPr lang="zh-CN" altLang="en-US"/>
              <a:t>、负载均衡</a:t>
            </a:r>
            <a:endParaRPr lang="zh-CN" altLang="en-US"/>
          </a:p>
          <a:p>
            <a:endParaRPr lang="zh-CN" altLang="en-US"/>
          </a:p>
          <a:p>
            <a:r>
              <a:rPr lang="en-US" altLang="zh-CN"/>
              <a:t>5</a:t>
            </a:r>
            <a:r>
              <a:rPr lang="zh-CN" altLang="en-US"/>
              <a:t>、可扩展性</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t>设计目标</a:t>
            </a:r>
          </a:p>
        </p:txBody>
      </p:sp>
      <p:sp>
        <p:nvSpPr>
          <p:cNvPr id="4" name="文本框 3"/>
          <p:cNvSpPr txBox="1"/>
          <p:nvPr/>
        </p:nvSpPr>
        <p:spPr>
          <a:xfrm>
            <a:off x="669925" y="1645920"/>
            <a:ext cx="9850120" cy="2584450"/>
          </a:xfrm>
          <a:prstGeom prst="rect">
            <a:avLst/>
          </a:prstGeom>
          <a:noFill/>
        </p:spPr>
        <p:txBody>
          <a:bodyPr wrap="square" rtlCol="0">
            <a:spAutoFit/>
          </a:bodyPr>
          <a:p>
            <a:r>
              <a:rPr lang="en-US" altLang="zh-CN">
                <a:solidFill>
                  <a:schemeClr val="tx1"/>
                </a:solidFill>
              </a:rPr>
              <a:t>1</a:t>
            </a:r>
            <a:r>
              <a:rPr lang="zh-CN" altLang="en-US">
                <a:solidFill>
                  <a:schemeClr val="tx1"/>
                </a:solidFill>
              </a:rPr>
              <a:t>、健壮性</a:t>
            </a:r>
            <a:endParaRPr lang="zh-CN" altLang="en-US">
              <a:solidFill>
                <a:srgbClr val="FF0000"/>
              </a:solidFill>
            </a:endParaRPr>
          </a:p>
          <a:p>
            <a:r>
              <a:rPr lang="zh-CN" altLang="en-US"/>
              <a:t>    </a:t>
            </a:r>
            <a:endParaRPr lang="zh-CN" altLang="en-US"/>
          </a:p>
          <a:p>
            <a:r>
              <a:rPr lang="en-US" altLang="zh-CN"/>
              <a:t>2</a:t>
            </a:r>
            <a:r>
              <a:rPr lang="zh-CN" altLang="en-US"/>
              <a:t>、简单</a:t>
            </a:r>
            <a:r>
              <a:rPr lang="zh-CN" altLang="en-US"/>
              <a:t>一致性</a:t>
            </a:r>
            <a:endParaRPr lang="zh-CN" altLang="en-US"/>
          </a:p>
          <a:p>
            <a:endParaRPr lang="zh-CN" altLang="en-US"/>
          </a:p>
          <a:p>
            <a:r>
              <a:rPr lang="en-US" altLang="zh-CN">
                <a:solidFill>
                  <a:srgbClr val="FF0000"/>
                </a:solidFill>
              </a:rPr>
              <a:t>3</a:t>
            </a:r>
            <a:r>
              <a:rPr lang="zh-CN" altLang="en-US">
                <a:solidFill>
                  <a:srgbClr val="FF0000"/>
                </a:solidFill>
              </a:rPr>
              <a:t>、大文件</a:t>
            </a:r>
            <a:endParaRPr lang="zh-CN" altLang="en-US">
              <a:solidFill>
                <a:srgbClr val="FF0000"/>
              </a:solidFill>
            </a:endParaRPr>
          </a:p>
          <a:p>
            <a:endParaRPr lang="zh-CN" altLang="en-US"/>
          </a:p>
          <a:p>
            <a:r>
              <a:rPr lang="en-US" altLang="zh-CN"/>
              <a:t>4</a:t>
            </a:r>
            <a:r>
              <a:rPr lang="zh-CN" altLang="en-US"/>
              <a:t>、负载均衡</a:t>
            </a:r>
            <a:endParaRPr lang="zh-CN" altLang="en-US"/>
          </a:p>
          <a:p>
            <a:endParaRPr lang="zh-CN" altLang="en-US"/>
          </a:p>
          <a:p>
            <a:r>
              <a:rPr lang="en-US" altLang="zh-CN"/>
              <a:t>5</a:t>
            </a:r>
            <a:r>
              <a:rPr lang="zh-CN" altLang="en-US"/>
              <a:t>、可扩展性</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t>设计目标</a:t>
            </a:r>
          </a:p>
        </p:txBody>
      </p:sp>
      <p:sp>
        <p:nvSpPr>
          <p:cNvPr id="4" name="文本框 3"/>
          <p:cNvSpPr txBox="1"/>
          <p:nvPr/>
        </p:nvSpPr>
        <p:spPr>
          <a:xfrm>
            <a:off x="669925" y="1645920"/>
            <a:ext cx="9850120" cy="2584450"/>
          </a:xfrm>
          <a:prstGeom prst="rect">
            <a:avLst/>
          </a:prstGeom>
          <a:noFill/>
        </p:spPr>
        <p:txBody>
          <a:bodyPr wrap="square" rtlCol="0">
            <a:spAutoFit/>
          </a:bodyPr>
          <a:p>
            <a:r>
              <a:rPr lang="en-US" altLang="zh-CN">
                <a:solidFill>
                  <a:schemeClr val="tx1"/>
                </a:solidFill>
              </a:rPr>
              <a:t>1</a:t>
            </a:r>
            <a:r>
              <a:rPr lang="zh-CN" altLang="en-US">
                <a:solidFill>
                  <a:schemeClr val="tx1"/>
                </a:solidFill>
              </a:rPr>
              <a:t>、健壮性</a:t>
            </a:r>
            <a:endParaRPr lang="zh-CN" altLang="en-US">
              <a:solidFill>
                <a:srgbClr val="FF0000"/>
              </a:solidFill>
            </a:endParaRPr>
          </a:p>
          <a:p>
            <a:r>
              <a:rPr lang="zh-CN" altLang="en-US"/>
              <a:t>    </a:t>
            </a:r>
            <a:endParaRPr lang="zh-CN" altLang="en-US"/>
          </a:p>
          <a:p>
            <a:r>
              <a:rPr lang="en-US" altLang="zh-CN"/>
              <a:t>2</a:t>
            </a:r>
            <a:r>
              <a:rPr lang="zh-CN" altLang="en-US"/>
              <a:t>、简单</a:t>
            </a:r>
            <a:r>
              <a:rPr lang="zh-CN" altLang="en-US"/>
              <a:t>一致性</a:t>
            </a:r>
            <a:endParaRPr lang="zh-CN" altLang="en-US"/>
          </a:p>
          <a:p>
            <a:endParaRPr lang="zh-CN" altLang="en-US"/>
          </a:p>
          <a:p>
            <a:r>
              <a:rPr lang="en-US" altLang="zh-CN"/>
              <a:t>3</a:t>
            </a:r>
            <a:r>
              <a:rPr lang="zh-CN" altLang="en-US"/>
              <a:t>、大文件</a:t>
            </a:r>
            <a:endParaRPr lang="zh-CN" altLang="en-US"/>
          </a:p>
          <a:p>
            <a:endParaRPr lang="zh-CN" altLang="en-US"/>
          </a:p>
          <a:p>
            <a:r>
              <a:rPr lang="en-US" altLang="zh-CN">
                <a:solidFill>
                  <a:srgbClr val="FF0000"/>
                </a:solidFill>
              </a:rPr>
              <a:t>4</a:t>
            </a:r>
            <a:r>
              <a:rPr lang="zh-CN" altLang="en-US">
                <a:solidFill>
                  <a:srgbClr val="FF0000"/>
                </a:solidFill>
              </a:rPr>
              <a:t>、负载均衡</a:t>
            </a:r>
            <a:endParaRPr lang="zh-CN" altLang="en-US"/>
          </a:p>
          <a:p>
            <a:endParaRPr lang="zh-CN" altLang="en-US"/>
          </a:p>
          <a:p>
            <a:r>
              <a:rPr lang="en-US" altLang="zh-CN"/>
              <a:t>5</a:t>
            </a:r>
            <a:r>
              <a:rPr lang="zh-CN" altLang="en-US"/>
              <a:t>、可扩展性</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t>设计目标</a:t>
            </a:r>
          </a:p>
        </p:txBody>
      </p:sp>
      <p:sp>
        <p:nvSpPr>
          <p:cNvPr id="4" name="文本框 3"/>
          <p:cNvSpPr txBox="1"/>
          <p:nvPr/>
        </p:nvSpPr>
        <p:spPr>
          <a:xfrm>
            <a:off x="669925" y="1645920"/>
            <a:ext cx="9850120" cy="2584450"/>
          </a:xfrm>
          <a:prstGeom prst="rect">
            <a:avLst/>
          </a:prstGeom>
          <a:noFill/>
        </p:spPr>
        <p:txBody>
          <a:bodyPr wrap="square" rtlCol="0">
            <a:spAutoFit/>
          </a:bodyPr>
          <a:p>
            <a:r>
              <a:rPr lang="en-US" altLang="zh-CN">
                <a:solidFill>
                  <a:schemeClr val="tx1"/>
                </a:solidFill>
              </a:rPr>
              <a:t>1</a:t>
            </a:r>
            <a:r>
              <a:rPr lang="zh-CN" altLang="en-US">
                <a:solidFill>
                  <a:schemeClr val="tx1"/>
                </a:solidFill>
              </a:rPr>
              <a:t>、健壮性</a:t>
            </a:r>
            <a:endParaRPr lang="zh-CN" altLang="en-US">
              <a:solidFill>
                <a:schemeClr val="tx1"/>
              </a:solidFill>
            </a:endParaRPr>
          </a:p>
          <a:p>
            <a:r>
              <a:rPr lang="zh-CN" altLang="en-US"/>
              <a:t>    </a:t>
            </a:r>
            <a:endParaRPr lang="zh-CN" altLang="en-US"/>
          </a:p>
          <a:p>
            <a:r>
              <a:rPr lang="en-US" altLang="zh-CN"/>
              <a:t>2</a:t>
            </a:r>
            <a:r>
              <a:rPr lang="zh-CN" altLang="en-US"/>
              <a:t>、简单</a:t>
            </a:r>
            <a:r>
              <a:rPr lang="zh-CN" altLang="en-US"/>
              <a:t>一致性</a:t>
            </a:r>
            <a:endParaRPr lang="zh-CN" altLang="en-US"/>
          </a:p>
          <a:p>
            <a:endParaRPr lang="zh-CN" altLang="en-US"/>
          </a:p>
          <a:p>
            <a:r>
              <a:rPr lang="en-US" altLang="zh-CN"/>
              <a:t>3</a:t>
            </a:r>
            <a:r>
              <a:rPr lang="zh-CN" altLang="en-US"/>
              <a:t>、大文件</a:t>
            </a:r>
            <a:endParaRPr lang="zh-CN" altLang="en-US"/>
          </a:p>
          <a:p>
            <a:endParaRPr lang="zh-CN" altLang="en-US"/>
          </a:p>
          <a:p>
            <a:r>
              <a:rPr lang="en-US" altLang="zh-CN"/>
              <a:t>4</a:t>
            </a:r>
            <a:r>
              <a:rPr lang="zh-CN" altLang="en-US"/>
              <a:t>、负载均衡</a:t>
            </a:r>
            <a:endParaRPr lang="zh-CN" altLang="en-US"/>
          </a:p>
          <a:p>
            <a:endParaRPr lang="zh-CN" altLang="en-US"/>
          </a:p>
          <a:p>
            <a:r>
              <a:rPr lang="en-US" altLang="zh-CN">
                <a:solidFill>
                  <a:srgbClr val="FF0000"/>
                </a:solidFill>
              </a:rPr>
              <a:t>5</a:t>
            </a:r>
            <a:r>
              <a:rPr lang="zh-CN" altLang="en-US">
                <a:solidFill>
                  <a:srgbClr val="FF0000"/>
                </a:solidFill>
              </a:rPr>
              <a:t>、可扩展性</a:t>
            </a:r>
            <a:endParaRPr lang="zh-CN" altLang="en-US">
              <a:solidFill>
                <a:srgbClr val="FF0000"/>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 </a:t>
            </a:r>
            <a:r>
              <a:t>系统</a:t>
            </a:r>
            <a:r>
              <a:t>设计</a:t>
            </a:r>
          </a:p>
        </p:txBody>
      </p:sp>
      <p:sp>
        <p:nvSpPr>
          <p:cNvPr id="4" name="文本框 3"/>
          <p:cNvSpPr txBox="1"/>
          <p:nvPr/>
        </p:nvSpPr>
        <p:spPr>
          <a:xfrm>
            <a:off x="748665" y="1356995"/>
            <a:ext cx="9850120" cy="368300"/>
          </a:xfrm>
          <a:prstGeom prst="rect">
            <a:avLst/>
          </a:prstGeom>
          <a:noFill/>
        </p:spPr>
        <p:txBody>
          <a:bodyPr wrap="square" rtlCol="0">
            <a:spAutoFit/>
          </a:bodyPr>
          <a:p>
            <a:r>
              <a:rPr lang="zh-CN" altLang="en-US">
                <a:solidFill>
                  <a:schemeClr val="tx1"/>
                </a:solidFill>
              </a:rPr>
              <a:t>经典的master/slave系统</a:t>
            </a:r>
            <a:r>
              <a:rPr lang="zh-CN" altLang="en-US">
                <a:solidFill>
                  <a:schemeClr val="tx1"/>
                </a:solidFill>
              </a:rPr>
              <a:t>设计：</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2436495" y="1830705"/>
            <a:ext cx="8162290" cy="467741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a:t>
            </a:r>
            <a:r>
              <a:t>接口</a:t>
            </a:r>
            <a:r>
              <a:t>设计</a:t>
            </a:r>
          </a:p>
        </p:txBody>
      </p:sp>
      <p:sp>
        <p:nvSpPr>
          <p:cNvPr id="4" name="文本框 3"/>
          <p:cNvSpPr txBox="1"/>
          <p:nvPr/>
        </p:nvSpPr>
        <p:spPr>
          <a:xfrm>
            <a:off x="836930" y="1554480"/>
            <a:ext cx="9850120" cy="368300"/>
          </a:xfrm>
          <a:prstGeom prst="rect">
            <a:avLst/>
          </a:prstGeom>
          <a:noFill/>
        </p:spPr>
        <p:txBody>
          <a:bodyPr wrap="square" rtlCol="0">
            <a:spAutoFit/>
          </a:bodyPr>
          <a:p>
            <a:r>
              <a:rPr lang="zh-CN" altLang="en-US">
                <a:solidFill>
                  <a:schemeClr val="tx1"/>
                </a:solidFill>
              </a:rPr>
              <a:t>服务器之间的接口设计：</a:t>
            </a:r>
            <a:r>
              <a:rPr lang="en-US" altLang="zh-CN">
                <a:solidFill>
                  <a:schemeClr val="tx1"/>
                </a:solidFill>
              </a:rPr>
              <a:t>grpc</a:t>
            </a: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4241800" y="1199515"/>
            <a:ext cx="7647940" cy="5015865"/>
          </a:xfrm>
          <a:prstGeom prst="rect">
            <a:avLst/>
          </a:prstGeom>
        </p:spPr>
      </p:pic>
      <p:sp>
        <p:nvSpPr>
          <p:cNvPr id="6" name="文本框 5"/>
          <p:cNvSpPr txBox="1"/>
          <p:nvPr/>
        </p:nvSpPr>
        <p:spPr>
          <a:xfrm>
            <a:off x="836930" y="2829560"/>
            <a:ext cx="2574925" cy="1198880"/>
          </a:xfrm>
          <a:prstGeom prst="rect">
            <a:avLst/>
          </a:prstGeom>
          <a:noFill/>
        </p:spPr>
        <p:txBody>
          <a:bodyPr wrap="square" rtlCol="0">
            <a:spAutoFit/>
          </a:bodyPr>
          <a:p>
            <a:r>
              <a:rPr lang="zh-CN" altLang="en-US"/>
              <a:t>优点：</a:t>
            </a:r>
            <a:endParaRPr lang="zh-CN" altLang="en-US"/>
          </a:p>
          <a:p>
            <a:r>
              <a:rPr lang="en-US" altLang="zh-CN"/>
              <a:t>1</a:t>
            </a:r>
            <a:r>
              <a:rPr lang="zh-CN" altLang="en-US"/>
              <a:t>、</a:t>
            </a:r>
            <a:r>
              <a:rPr lang="zh-CN" altLang="en-US"/>
              <a:t>严格的接口定义</a:t>
            </a:r>
            <a:endParaRPr lang="zh-CN" altLang="en-US"/>
          </a:p>
          <a:p>
            <a:r>
              <a:rPr lang="en-US" altLang="zh-CN"/>
              <a:t>2</a:t>
            </a:r>
            <a:r>
              <a:rPr lang="zh-CN" altLang="en-US"/>
              <a:t>、高性能</a:t>
            </a:r>
            <a:endParaRPr lang="zh-CN" altLang="en-US"/>
          </a:p>
          <a:p>
            <a:r>
              <a:rPr lang="en-US" altLang="zh-CN"/>
              <a:t>3</a:t>
            </a:r>
            <a:r>
              <a:rPr lang="zh-CN" altLang="en-US"/>
              <a:t>、流式通信</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066368" y="5119370"/>
            <a:ext cx="2439106" cy="381000"/>
          </a:xfrm>
          <a:prstGeom prst="rect">
            <a:avLst/>
          </a:prstGeom>
          <a:noFill/>
        </p:spPr>
        <p:txBody>
          <a:bodyPr wrap="square" lIns="90000" tIns="46800" rIns="90000" bIns="0" anchor="b" anchorCtr="0">
            <a:normAutofit lnSpcReduction="20000"/>
          </a:bodyPr>
          <a:lstStyle/>
          <a:p>
            <a:pPr algn="l">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技术与</a:t>
            </a: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性能</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7" name="文本框 6"/>
          <p:cNvSpPr txBox="1"/>
          <p:nvPr>
            <p:custDataLst>
              <p:tags r:id="rId2"/>
            </p:custDataLst>
          </p:nvPr>
        </p:nvSpPr>
        <p:spPr>
          <a:xfrm>
            <a:off x="3066368" y="3740785"/>
            <a:ext cx="2439106" cy="381000"/>
          </a:xfrm>
          <a:prstGeom prst="rect">
            <a:avLst/>
          </a:prstGeom>
          <a:noFill/>
        </p:spPr>
        <p:txBody>
          <a:bodyPr wrap="square" lIns="90000" tIns="46800" rIns="90000" bIns="0" anchor="b" anchorCtr="0">
            <a:normAutofit fontScale="90000"/>
          </a:bodyPr>
          <a:lstStyle/>
          <a:p>
            <a:pPr algn="l">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流程与功能实现</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9" name="文本框 8"/>
          <p:cNvSpPr txBox="1"/>
          <p:nvPr>
            <p:custDataLst>
              <p:tags r:id="rId3"/>
            </p:custDataLst>
          </p:nvPr>
        </p:nvSpPr>
        <p:spPr>
          <a:xfrm>
            <a:off x="3066368" y="2361565"/>
            <a:ext cx="2439106" cy="381000"/>
          </a:xfrm>
          <a:prstGeom prst="rect">
            <a:avLst/>
          </a:prstGeom>
          <a:noFill/>
        </p:spPr>
        <p:txBody>
          <a:bodyPr wrap="square" lIns="90000" tIns="46800" rIns="90000" bIns="0" anchor="b" anchorCtr="0">
            <a:normAutofit lnSpcReduction="20000"/>
          </a:bodyPr>
          <a:lstStyle/>
          <a:p>
            <a:pPr algn="l">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设计</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1" name="文本框 10"/>
          <p:cNvSpPr txBox="1"/>
          <p:nvPr>
            <p:custDataLst>
              <p:tags r:id="rId4"/>
            </p:custDataLst>
          </p:nvPr>
        </p:nvSpPr>
        <p:spPr>
          <a:xfrm>
            <a:off x="3066368" y="982980"/>
            <a:ext cx="2439106" cy="381000"/>
          </a:xfrm>
          <a:prstGeom prst="rect">
            <a:avLst/>
          </a:prstGeom>
          <a:noFill/>
        </p:spPr>
        <p:txBody>
          <a:bodyPr wrap="square" lIns="90000" tIns="46800" rIns="90000" bIns="0" anchor="b" anchorCtr="0">
            <a:normAutofit lnSpcReduction="20000"/>
          </a:bodyPr>
          <a:lstStyle/>
          <a:p>
            <a:pPr algn="l">
              <a:lnSpc>
                <a:spcPct val="120000"/>
              </a:lnSpc>
            </a:pPr>
            <a:r>
              <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我们的工作</a:t>
            </a:r>
            <a:endParaRPr lang="zh-CN" altLang="en-US" sz="2000" b="1" spc="20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3" name="文本框 12"/>
          <p:cNvSpPr txBox="1"/>
          <p:nvPr>
            <p:custDataLst>
              <p:tags r:id="rId5"/>
            </p:custDataLst>
          </p:nvPr>
        </p:nvSpPr>
        <p:spPr>
          <a:xfrm>
            <a:off x="3066368" y="5558155"/>
            <a:ext cx="2439106" cy="729615"/>
          </a:xfrm>
          <a:prstGeom prst="rect">
            <a:avLst/>
          </a:prstGeom>
        </p:spPr>
        <p:txBody>
          <a:bodyPr vert="horz" wrap="square" lIns="90000" tIns="0" rIns="90000" bIns="46800" anchor="t" anchorCtr="0">
            <a:normAutofit/>
          </a:bodyPr>
          <a:lstStyle/>
          <a:p>
            <a:pPr algn="l">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单击此处输入你的正文，文字是您思想的提炼</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6"/>
            </p:custDataLst>
          </p:nvPr>
        </p:nvSpPr>
        <p:spPr>
          <a:xfrm>
            <a:off x="3065145" y="4175760"/>
            <a:ext cx="2439106" cy="729615"/>
          </a:xfrm>
          <a:prstGeom prst="rect">
            <a:avLst/>
          </a:prstGeom>
        </p:spPr>
        <p:txBody>
          <a:bodyPr vert="horz" wrap="square" lIns="90000" tIns="0" rIns="90000" bIns="46800" anchor="t" anchorCtr="0">
            <a:normAutofit/>
          </a:bodyPr>
          <a:lstStyle/>
          <a:p>
            <a:pPr algn="l">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单击此处输入你的正文，文字是您思想的提炼</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custDataLst>
              <p:tags r:id="rId7"/>
            </p:custDataLst>
          </p:nvPr>
        </p:nvSpPr>
        <p:spPr>
          <a:xfrm>
            <a:off x="3066979" y="2797810"/>
            <a:ext cx="2439106" cy="729615"/>
          </a:xfrm>
          <a:prstGeom prst="rect">
            <a:avLst/>
          </a:prstGeom>
        </p:spPr>
        <p:txBody>
          <a:bodyPr vert="horz" wrap="square" lIns="90000" tIns="0" rIns="90000" bIns="46800" anchor="t" anchorCtr="0">
            <a:normAutofit fontScale="90000"/>
          </a:bodyPr>
          <a:lstStyle/>
          <a:p>
            <a:pPr algn="l">
              <a:lnSpc>
                <a:spcPct val="120000"/>
              </a:lnSpc>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设计目标</a:t>
            </a: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、系统设计、接口设计、数据结构设计</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3" name="文本框 22"/>
          <p:cNvSpPr txBox="1"/>
          <p:nvPr>
            <p:custDataLst>
              <p:tags r:id="rId8"/>
            </p:custDataLst>
          </p:nvPr>
        </p:nvSpPr>
        <p:spPr>
          <a:xfrm>
            <a:off x="3066979" y="1421130"/>
            <a:ext cx="2439106" cy="729615"/>
          </a:xfrm>
          <a:prstGeom prst="rect">
            <a:avLst/>
          </a:prstGeom>
        </p:spPr>
        <p:txBody>
          <a:bodyPr vert="horz" wrap="square" lIns="90000" tIns="0" rIns="90000" bIns="46800" anchor="t" anchorCtr="0">
            <a:normAutofit/>
          </a:bodyPr>
          <a:lstStyle/>
          <a:p>
            <a:pPr algn="l">
              <a:lnSpc>
                <a:spcPct val="120000"/>
              </a:lnSpc>
            </a:pPr>
            <a:r>
              <a:rPr lang="zh-CN" altLang="en-US" sz="1600">
                <a:sym typeface="+mn-ea"/>
              </a:rPr>
              <a:t>项目概况、项目简介、项目展示</a:t>
            </a:r>
            <a:endParaRPr lang="zh-CN" altLang="en-US" sz="1600" spc="15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9" name="矩形 28"/>
          <p:cNvSpPr/>
          <p:nvPr>
            <p:custDataLst>
              <p:tags r:id="rId9"/>
            </p:custDataLst>
          </p:nvPr>
        </p:nvSpPr>
        <p:spPr bwMode="auto">
          <a:xfrm>
            <a:off x="2605405" y="0"/>
            <a:ext cx="71755" cy="6858000"/>
          </a:xfrm>
          <a:prstGeom prst="rect">
            <a:avLst/>
          </a:prstGeom>
          <a:solidFill>
            <a:schemeClr val="accent1"/>
          </a:solidFill>
          <a:ln w="19050">
            <a:noFill/>
            <a:round/>
          </a:ln>
        </p:spPr>
        <p:txBody>
          <a:bodyPr anchor="ctr"/>
          <a:lstStyle/>
          <a:p>
            <a:pPr algn="ctr">
              <a:lnSpc>
                <a:spcPct val="130000"/>
              </a:lnSpc>
            </a:pPr>
            <a:endParaRPr>
              <a:latin typeface="Arial" panose="020B0604020202020204" pitchFamily="34" charset="0"/>
              <a:ea typeface="微软雅黑" panose="020B0503020204020204" charset="-122"/>
              <a:sym typeface="Arial" panose="020B0604020202020204" pitchFamily="34" charset="0"/>
            </a:endParaRPr>
          </a:p>
        </p:txBody>
      </p:sp>
      <p:sp>
        <p:nvSpPr>
          <p:cNvPr id="30" name="椭圆 29"/>
          <p:cNvSpPr/>
          <p:nvPr>
            <p:custDataLst>
              <p:tags r:id="rId10"/>
            </p:custDataLst>
          </p:nvPr>
        </p:nvSpPr>
        <p:spPr bwMode="auto">
          <a:xfrm>
            <a:off x="2323465" y="1007110"/>
            <a:ext cx="635000" cy="635000"/>
          </a:xfrm>
          <a:prstGeom prst="ellipse">
            <a:avLst/>
          </a:prstGeom>
          <a:solidFill>
            <a:schemeClr val="bg1"/>
          </a:solidFill>
          <a:ln w="57150">
            <a:solidFill>
              <a:schemeClr val="bg1"/>
            </a:solidFill>
            <a:round/>
          </a:ln>
        </p:spPr>
        <p:txBody>
          <a:bodyPr rot="0" spcFirstLastPara="0" vert="horz" wrap="square" lIns="91440" tIns="46800" rIns="91440" bIns="46800" anchor="ctr" anchorCtr="1" forceAA="0" compatLnSpc="1">
            <a:normAutofit/>
          </a:bodyPr>
          <a:lstStyle/>
          <a:p>
            <a:pPr algn="ctr">
              <a:lnSpc>
                <a:spcPct val="130000"/>
              </a:lnSpc>
            </a:pPr>
            <a:r>
              <a:rPr lang="en-US" altLang="zh-CN" sz="1600"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01</a:t>
            </a:r>
            <a:endParaRPr lang="en-US" altLang="zh-CN" sz="1600"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1" name="椭圆 30"/>
          <p:cNvSpPr/>
          <p:nvPr>
            <p:custDataLst>
              <p:tags r:id="rId11"/>
            </p:custDataLst>
          </p:nvPr>
        </p:nvSpPr>
        <p:spPr bwMode="auto">
          <a:xfrm>
            <a:off x="2323465" y="2416810"/>
            <a:ext cx="635000" cy="635000"/>
          </a:xfrm>
          <a:prstGeom prst="ellipse">
            <a:avLst/>
          </a:prstGeom>
          <a:solidFill>
            <a:schemeClr val="bg1"/>
          </a:solidFill>
          <a:ln w="57150">
            <a:solidFill>
              <a:schemeClr val="bg1"/>
            </a:solidFill>
            <a:round/>
          </a:ln>
        </p:spPr>
        <p:txBody>
          <a:bodyPr rot="0" spcFirstLastPara="0" vert="horz" wrap="square" lIns="91440" tIns="46800" rIns="91440" bIns="46800" anchor="ctr" anchorCtr="1" forceAA="0" compatLnSpc="1">
            <a:normAutofit/>
          </a:bodyPr>
          <a:lstStyle/>
          <a:p>
            <a:pPr algn="ctr">
              <a:lnSpc>
                <a:spcPct val="130000"/>
              </a:lnSpc>
            </a:pPr>
            <a:r>
              <a:rPr lang="en-US" altLang="zh-CN" sz="1600"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02</a:t>
            </a:r>
            <a:endParaRPr lang="en-US" altLang="zh-CN" sz="1600"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2" name="椭圆 31"/>
          <p:cNvSpPr/>
          <p:nvPr>
            <p:custDataLst>
              <p:tags r:id="rId12"/>
            </p:custDataLst>
          </p:nvPr>
        </p:nvSpPr>
        <p:spPr bwMode="auto">
          <a:xfrm>
            <a:off x="2323465" y="3826510"/>
            <a:ext cx="635000" cy="635000"/>
          </a:xfrm>
          <a:prstGeom prst="ellipse">
            <a:avLst/>
          </a:prstGeom>
          <a:solidFill>
            <a:schemeClr val="bg1"/>
          </a:solidFill>
          <a:ln w="57150">
            <a:solidFill>
              <a:schemeClr val="bg1"/>
            </a:solidFill>
            <a:round/>
          </a:ln>
        </p:spPr>
        <p:txBody>
          <a:bodyPr rot="0" spcFirstLastPara="0" vert="horz" wrap="square" lIns="91440" tIns="46800" rIns="91440" bIns="46800" anchor="ctr" anchorCtr="1" forceAA="0" compatLnSpc="1">
            <a:normAutofit/>
          </a:bodyPr>
          <a:lstStyle/>
          <a:p>
            <a:pPr algn="ctr">
              <a:lnSpc>
                <a:spcPct val="130000"/>
              </a:lnSpc>
            </a:pPr>
            <a:r>
              <a:rPr lang="en-US" altLang="zh-CN" sz="1600"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03</a:t>
            </a:r>
            <a:endParaRPr lang="en-US" altLang="zh-CN" sz="1600" b="1" dirty="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3" name="椭圆 32"/>
          <p:cNvSpPr/>
          <p:nvPr>
            <p:custDataLst>
              <p:tags r:id="rId13"/>
            </p:custDataLst>
          </p:nvPr>
        </p:nvSpPr>
        <p:spPr bwMode="auto">
          <a:xfrm>
            <a:off x="2323465" y="5235575"/>
            <a:ext cx="635000" cy="635000"/>
          </a:xfrm>
          <a:prstGeom prst="ellipse">
            <a:avLst/>
          </a:prstGeom>
          <a:solidFill>
            <a:schemeClr val="bg1"/>
          </a:solidFill>
          <a:ln w="57150">
            <a:solidFill>
              <a:schemeClr val="bg1"/>
            </a:solidFill>
            <a:round/>
          </a:ln>
        </p:spPr>
        <p:txBody>
          <a:bodyPr rot="0" spcFirstLastPara="0" vert="horz" wrap="square" lIns="91440" tIns="46800" rIns="91440" bIns="46800" anchor="ctr" anchorCtr="1" forceAA="0" compatLnSpc="1">
            <a:normAutofit/>
          </a:bodyPr>
          <a:lstStyle/>
          <a:p>
            <a:pPr algn="ctr">
              <a:lnSpc>
                <a:spcPct val="130000"/>
              </a:lnSpc>
            </a:pPr>
            <a:r>
              <a:rPr lang="en-US" altLang="zh-CN" sz="1600" b="1">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04</a:t>
            </a:r>
            <a:endParaRPr lang="en-US" altLang="zh-CN" sz="1600" b="1">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3" name="TextBox 9"/>
          <p:cNvSpPr txBox="1"/>
          <p:nvPr>
            <p:custDataLst>
              <p:tags r:id="rId14"/>
            </p:custDataLst>
          </p:nvPr>
        </p:nvSpPr>
        <p:spPr>
          <a:xfrm>
            <a:off x="1390650" y="2316685"/>
            <a:ext cx="459740" cy="1318260"/>
          </a:xfrm>
          <a:prstGeom prst="rect">
            <a:avLst/>
          </a:prstGeom>
          <a:noFill/>
          <a:ln>
            <a:noFill/>
          </a:ln>
        </p:spPr>
        <p:txBody>
          <a:bodyPr vert="eaVert" wrap="square">
            <a:normAutofit fontScale="92500"/>
          </a:bodyPr>
          <a:lstStyle/>
          <a:p>
            <a:pPr algn="ctr"/>
            <a:r>
              <a:rPr lang="en-US" altLang="zh-CN">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rPr>
              <a:t>CONTENTS</a:t>
            </a:r>
            <a:endParaRPr lang="en-US" altLang="zh-CN">
              <a:solidFill>
                <a:schemeClr val="tx1">
                  <a:lumMod val="85000"/>
                  <a:lumOff val="15000"/>
                </a:schemeClr>
              </a:solidFill>
              <a:latin typeface="Arial" panose="020B0604020202020204" pitchFamily="34" charset="0"/>
              <a:ea typeface="微软雅黑" panose="020B0503020204020204" charset="-122"/>
              <a:cs typeface="等线 Light" panose="02010600030101010101" charset="-122"/>
              <a:sym typeface="Arial" panose="020B0604020202020204" pitchFamily="34" charset="0"/>
            </a:endParaRPr>
          </a:p>
        </p:txBody>
      </p:sp>
      <p:sp>
        <p:nvSpPr>
          <p:cNvPr id="45" name="文本框 99"/>
          <p:cNvSpPr txBox="1"/>
          <p:nvPr>
            <p:custDataLst>
              <p:tags r:id="rId15"/>
            </p:custDataLst>
          </p:nvPr>
        </p:nvSpPr>
        <p:spPr>
          <a:xfrm>
            <a:off x="589915" y="900000"/>
            <a:ext cx="921385" cy="2849245"/>
          </a:xfrm>
          <a:prstGeom prst="rect">
            <a:avLst/>
          </a:prstGeom>
          <a:noFill/>
          <a:ln w="9525">
            <a:noFill/>
          </a:ln>
        </p:spPr>
        <p:txBody>
          <a:bodyPr vert="eaVert" wrap="square">
            <a:normAutofit/>
          </a:bodyPr>
          <a:lstStyle/>
          <a:p>
            <a:pPr algn="ctr"/>
            <a:r>
              <a:rPr lang="zh-CN" altLang="en-US" sz="480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Arial" panose="020B0604020202020204" pitchFamily="34" charset="0"/>
              </a:rPr>
              <a:t>目 录</a:t>
            </a:r>
            <a:endParaRPr lang="zh-CN" altLang="en-US" sz="480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Arial" panose="020B0604020202020204" pitchFamily="34" charset="0"/>
            </a:endParaRPr>
          </a:p>
        </p:txBody>
      </p:sp>
    </p:spTree>
    <p:custDataLst>
      <p:tags r:id="rId1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t>数据结构</a:t>
            </a:r>
            <a:r>
              <a:t>设计</a:t>
            </a:r>
          </a:p>
        </p:txBody>
      </p:sp>
      <p:sp>
        <p:nvSpPr>
          <p:cNvPr id="4" name="文本框 3"/>
          <p:cNvSpPr txBox="1"/>
          <p:nvPr/>
        </p:nvSpPr>
        <p:spPr>
          <a:xfrm>
            <a:off x="748665" y="1356995"/>
            <a:ext cx="4594225" cy="1198880"/>
          </a:xfrm>
          <a:prstGeom prst="rect">
            <a:avLst/>
          </a:prstGeom>
          <a:noFill/>
        </p:spPr>
        <p:txBody>
          <a:bodyPr wrap="square" rtlCol="0">
            <a:spAutoFit/>
          </a:bodyPr>
          <a:p>
            <a:r>
              <a:rPr lang="en-US" altLang="zh-CN">
                <a:solidFill>
                  <a:schemeClr val="tx1"/>
                </a:solidFill>
              </a:rPr>
              <a:t>1</a:t>
            </a:r>
            <a:r>
              <a:rPr lang="zh-CN" altLang="en-US">
                <a:solidFill>
                  <a:schemeClr val="tx1"/>
                </a:solidFill>
              </a:rPr>
              <a:t>、视图</a:t>
            </a:r>
            <a:endParaRPr lang="zh-CN" altLang="en-US">
              <a:solidFill>
                <a:schemeClr val="tx1"/>
              </a:solidFill>
            </a:endParaRPr>
          </a:p>
          <a:p>
            <a:endParaRPr lang="en-US" altLang="zh-CN">
              <a:solidFill>
                <a:schemeClr val="tx1"/>
              </a:solidFill>
            </a:endParaRPr>
          </a:p>
          <a:p>
            <a:r>
              <a:rPr lang="zh-CN" altLang="en-US">
                <a:solidFill>
                  <a:schemeClr val="tx1"/>
                </a:solidFill>
              </a:rPr>
              <a:t>需求：</a:t>
            </a:r>
            <a:r>
              <a:rPr lang="en-US" altLang="zh-CN">
                <a:solidFill>
                  <a:schemeClr val="tx1"/>
                </a:solidFill>
              </a:rPr>
              <a:t>Master</a:t>
            </a:r>
            <a:r>
              <a:rPr lang="zh-CN" altLang="en-US">
                <a:solidFill>
                  <a:schemeClr val="tx1"/>
                </a:solidFill>
              </a:rPr>
              <a:t>需要向所有的用户提供视图</a:t>
            </a:r>
            <a:endParaRPr lang="zh-CN" altLang="en-US">
              <a:solidFill>
                <a:schemeClr val="tx1"/>
              </a:solidFill>
            </a:endParaRPr>
          </a:p>
          <a:p>
            <a:r>
              <a:rPr lang="zh-CN" altLang="en-US">
                <a:solidFill>
                  <a:schemeClr val="tx1"/>
                </a:solidFill>
              </a:rPr>
              <a:t>设计结构</a:t>
            </a:r>
            <a:r>
              <a:rPr lang="zh-CN" altLang="en-US">
                <a:solidFill>
                  <a:schemeClr val="tx1"/>
                </a:solidFill>
              </a:rPr>
              <a:t>：</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48665" y="2649855"/>
            <a:ext cx="4761865" cy="2159000"/>
          </a:xfrm>
          <a:prstGeom prst="rect">
            <a:avLst/>
          </a:prstGeom>
        </p:spPr>
      </p:pic>
      <p:sp>
        <p:nvSpPr>
          <p:cNvPr id="6" name="文本框 5"/>
          <p:cNvSpPr txBox="1"/>
          <p:nvPr/>
        </p:nvSpPr>
        <p:spPr>
          <a:xfrm>
            <a:off x="939165" y="4903470"/>
            <a:ext cx="4654550" cy="922020"/>
          </a:xfrm>
          <a:prstGeom prst="rect">
            <a:avLst/>
          </a:prstGeom>
          <a:noFill/>
        </p:spPr>
        <p:txBody>
          <a:bodyPr wrap="square" rtlCol="0">
            <a:spAutoFit/>
          </a:bodyPr>
          <a:p>
            <a:r>
              <a:rPr lang="zh-CN" altLang="en-US"/>
              <a:t>提供的方法：</a:t>
            </a:r>
            <a:endParaRPr lang="zh-CN" altLang="en-US"/>
          </a:p>
          <a:p>
            <a:r>
              <a:rPr lang="en-US" altLang="zh-CN"/>
              <a:t>1</a:t>
            </a:r>
            <a:r>
              <a:rPr lang="zh-CN" altLang="en-US"/>
              <a:t>、为</a:t>
            </a:r>
            <a:r>
              <a:rPr lang="en-US" altLang="zh-CN"/>
              <a:t>Master</a:t>
            </a:r>
            <a:r>
              <a:rPr lang="zh-CN" altLang="en-US"/>
              <a:t>提供</a:t>
            </a:r>
            <a:r>
              <a:rPr lang="zh-CN" altLang="en-US"/>
              <a:t>合法性检查</a:t>
            </a:r>
            <a:endParaRPr lang="zh-CN" altLang="en-US"/>
          </a:p>
          <a:p>
            <a:r>
              <a:rPr lang="en-US" altLang="zh-CN"/>
              <a:t>2</a:t>
            </a:r>
            <a:r>
              <a:rPr lang="zh-CN" altLang="en-US"/>
              <a:t>、为</a:t>
            </a:r>
            <a:r>
              <a:rPr lang="en-US" altLang="zh-CN"/>
              <a:t>Client</a:t>
            </a:r>
            <a:r>
              <a:rPr lang="zh-CN" altLang="en-US"/>
              <a:t>提供界面支持</a:t>
            </a:r>
            <a:endParaRPr lang="zh-CN" altLang="en-US"/>
          </a:p>
        </p:txBody>
      </p:sp>
      <p:pic>
        <p:nvPicPr>
          <p:cNvPr id="7" name="图片 6"/>
          <p:cNvPicPr>
            <a:picLocks noChangeAspect="1"/>
          </p:cNvPicPr>
          <p:nvPr/>
        </p:nvPicPr>
        <p:blipFill>
          <a:blip r:embed="rId2"/>
          <a:stretch>
            <a:fillRect/>
          </a:stretch>
        </p:blipFill>
        <p:spPr>
          <a:xfrm>
            <a:off x="6811010" y="2555240"/>
            <a:ext cx="4438650" cy="2348230"/>
          </a:xfrm>
          <a:prstGeom prst="rect">
            <a:avLst/>
          </a:prstGeom>
        </p:spPr>
      </p:pic>
      <p:sp>
        <p:nvSpPr>
          <p:cNvPr id="8" name="文本框 7"/>
          <p:cNvSpPr txBox="1"/>
          <p:nvPr/>
        </p:nvSpPr>
        <p:spPr>
          <a:xfrm>
            <a:off x="6811010" y="2084705"/>
            <a:ext cx="3552825" cy="368300"/>
          </a:xfrm>
          <a:prstGeom prst="rect">
            <a:avLst/>
          </a:prstGeom>
          <a:noFill/>
        </p:spPr>
        <p:txBody>
          <a:bodyPr wrap="square" rtlCol="0">
            <a:spAutoFit/>
          </a:bodyPr>
          <a:p>
            <a:r>
              <a:rPr lang="zh-CN" altLang="en-US"/>
              <a:t>结构实现：</a:t>
            </a:r>
            <a:r>
              <a:rPr lang="en-US" altLang="zh-CN"/>
              <a:t>utility/filetree.py</a:t>
            </a:r>
            <a:endParaRPr lang="en-US" altLang="zh-CN"/>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t>数据结构</a:t>
            </a:r>
            <a:r>
              <a:t>设计</a:t>
            </a:r>
          </a:p>
        </p:txBody>
      </p:sp>
      <p:sp>
        <p:nvSpPr>
          <p:cNvPr id="4" name="文本框 3"/>
          <p:cNvSpPr txBox="1"/>
          <p:nvPr/>
        </p:nvSpPr>
        <p:spPr>
          <a:xfrm>
            <a:off x="748665" y="1356995"/>
            <a:ext cx="5316855" cy="1476375"/>
          </a:xfrm>
          <a:prstGeom prst="rect">
            <a:avLst/>
          </a:prstGeom>
          <a:noFill/>
        </p:spPr>
        <p:txBody>
          <a:bodyPr wrap="square" rtlCol="0">
            <a:spAutoFit/>
          </a:bodyPr>
          <a:p>
            <a:r>
              <a:rPr lang="en-US" altLang="zh-CN">
                <a:solidFill>
                  <a:schemeClr val="tx1"/>
                </a:solidFill>
              </a:rPr>
              <a:t>2</a:t>
            </a:r>
            <a:r>
              <a:rPr lang="zh-CN" altLang="en-US">
                <a:solidFill>
                  <a:schemeClr val="tx1"/>
                </a:solidFill>
              </a:rPr>
              <a:t>、文件块</a:t>
            </a:r>
            <a:endParaRPr lang="zh-CN" altLang="en-US">
              <a:solidFill>
                <a:schemeClr val="tx1"/>
              </a:solidFill>
            </a:endParaRPr>
          </a:p>
          <a:p>
            <a:endParaRPr lang="en-US" altLang="zh-CN">
              <a:solidFill>
                <a:schemeClr val="tx1"/>
              </a:solidFill>
            </a:endParaRPr>
          </a:p>
          <a:p>
            <a:r>
              <a:rPr lang="zh-CN" altLang="en-US">
                <a:solidFill>
                  <a:schemeClr val="tx1"/>
                </a:solidFill>
              </a:rPr>
              <a:t>需求：数据在三者之间</a:t>
            </a:r>
            <a:r>
              <a:rPr lang="zh-CN" altLang="en-US">
                <a:sym typeface="+mn-ea"/>
              </a:rPr>
              <a:t>传输</a:t>
            </a:r>
            <a:r>
              <a:rPr lang="zh-CN" altLang="en-US">
                <a:solidFill>
                  <a:schemeClr val="tx1"/>
                </a:solidFill>
              </a:rPr>
              <a:t>的标准、文件块到注册表的映射、</a:t>
            </a:r>
            <a:r>
              <a:rPr lang="zh-CN" altLang="en-US">
                <a:sym typeface="+mn-ea"/>
              </a:rPr>
              <a:t>文件块到文件的反射</a:t>
            </a:r>
            <a:endParaRPr lang="zh-CN" altLang="en-US">
              <a:solidFill>
                <a:schemeClr val="tx1"/>
              </a:solidFill>
            </a:endParaRPr>
          </a:p>
          <a:p>
            <a:r>
              <a:rPr lang="zh-CN" altLang="en-US">
                <a:solidFill>
                  <a:schemeClr val="tx1"/>
                </a:solidFill>
              </a:rPr>
              <a:t>结构：</a:t>
            </a:r>
            <a:r>
              <a:rPr lang="en-US" altLang="zh-CN">
                <a:sym typeface="+mn-ea"/>
              </a:rPr>
              <a:t>utility/chunk.py</a:t>
            </a:r>
            <a:endParaRPr lang="zh-CN" altLang="en-US">
              <a:solidFill>
                <a:schemeClr val="tx1"/>
              </a:solidFill>
            </a:endParaRPr>
          </a:p>
        </p:txBody>
      </p:sp>
      <p:sp>
        <p:nvSpPr>
          <p:cNvPr id="6" name="文本框 5"/>
          <p:cNvSpPr txBox="1"/>
          <p:nvPr/>
        </p:nvSpPr>
        <p:spPr>
          <a:xfrm>
            <a:off x="748665" y="2833370"/>
            <a:ext cx="4654550" cy="2030095"/>
          </a:xfrm>
          <a:prstGeom prst="rect">
            <a:avLst/>
          </a:prstGeom>
          <a:noFill/>
        </p:spPr>
        <p:txBody>
          <a:bodyPr wrap="square" rtlCol="0">
            <a:spAutoFit/>
          </a:bodyPr>
          <a:p>
            <a:r>
              <a:rPr lang="zh-CN" altLang="en-US"/>
              <a:t>提供的方法：</a:t>
            </a:r>
            <a:endParaRPr lang="zh-CN" altLang="en-US"/>
          </a:p>
          <a:p>
            <a:r>
              <a:rPr lang="en-US" altLang="zh-CN"/>
              <a:t>1</a:t>
            </a:r>
            <a:r>
              <a:rPr lang="zh-CN" altLang="en-US"/>
              <a:t>、为</a:t>
            </a:r>
            <a:r>
              <a:rPr lang="en-US" altLang="zh-CN"/>
              <a:t>Master</a:t>
            </a:r>
            <a:r>
              <a:rPr lang="zh-CN" altLang="en-US"/>
              <a:t>提供读写块信息的方法、</a:t>
            </a:r>
            <a:r>
              <a:rPr lang="zh-CN" altLang="en-US">
                <a:sym typeface="+mn-ea"/>
              </a:rPr>
              <a:t>文件块到注册表的映射、文件块到文件的反射</a:t>
            </a:r>
            <a:endParaRPr lang="zh-CN" altLang="en-US"/>
          </a:p>
          <a:p>
            <a:r>
              <a:rPr lang="en-US" altLang="zh-CN"/>
              <a:t>2</a:t>
            </a:r>
            <a:r>
              <a:rPr lang="zh-CN" altLang="en-US"/>
              <a:t>、为</a:t>
            </a:r>
            <a:r>
              <a:rPr lang="en-US" altLang="zh-CN"/>
              <a:t>Client</a:t>
            </a:r>
            <a:r>
              <a:rPr lang="zh-CN" altLang="en-US"/>
              <a:t>提供读取块信息以及内容，写块内容的方法，以及文件分块、组装</a:t>
            </a:r>
            <a:r>
              <a:rPr lang="zh-CN" altLang="en-US"/>
              <a:t>的方法</a:t>
            </a:r>
            <a:endParaRPr lang="zh-CN" altLang="en-US"/>
          </a:p>
          <a:p>
            <a:r>
              <a:rPr lang="en-US" altLang="zh-CN"/>
              <a:t>3</a:t>
            </a:r>
            <a:r>
              <a:rPr lang="zh-CN" altLang="en-US"/>
              <a:t>、为</a:t>
            </a:r>
            <a:r>
              <a:rPr lang="en-US" altLang="zh-CN"/>
              <a:t>DataNode</a:t>
            </a:r>
            <a:r>
              <a:rPr lang="zh-CN" altLang="en-US"/>
              <a:t>提供读写块信息和块内容的方法，以及读写内存的方法</a:t>
            </a:r>
            <a:endParaRPr lang="zh-CN" altLang="en-US"/>
          </a:p>
        </p:txBody>
      </p:sp>
      <p:pic>
        <p:nvPicPr>
          <p:cNvPr id="9" name="图片 8"/>
          <p:cNvPicPr>
            <a:picLocks noChangeAspect="1"/>
          </p:cNvPicPr>
          <p:nvPr/>
        </p:nvPicPr>
        <p:blipFill>
          <a:blip r:embed="rId1"/>
          <a:stretch>
            <a:fillRect/>
          </a:stretch>
        </p:blipFill>
        <p:spPr>
          <a:xfrm>
            <a:off x="6065520" y="443230"/>
            <a:ext cx="5543550" cy="559117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t>数据结构</a:t>
            </a:r>
            <a:r>
              <a:t>设计</a:t>
            </a:r>
          </a:p>
        </p:txBody>
      </p:sp>
      <p:sp>
        <p:nvSpPr>
          <p:cNvPr id="4" name="文本框 3"/>
          <p:cNvSpPr txBox="1"/>
          <p:nvPr/>
        </p:nvSpPr>
        <p:spPr>
          <a:xfrm>
            <a:off x="748665" y="1356995"/>
            <a:ext cx="4594225" cy="1198880"/>
          </a:xfrm>
          <a:prstGeom prst="rect">
            <a:avLst/>
          </a:prstGeom>
          <a:noFill/>
        </p:spPr>
        <p:txBody>
          <a:bodyPr wrap="square" rtlCol="0">
            <a:spAutoFit/>
          </a:bodyPr>
          <a:p>
            <a:r>
              <a:rPr lang="en-US" altLang="zh-CN">
                <a:solidFill>
                  <a:schemeClr val="tx1"/>
                </a:solidFill>
              </a:rPr>
              <a:t>3</a:t>
            </a:r>
            <a:r>
              <a:rPr lang="zh-CN" altLang="en-US">
                <a:solidFill>
                  <a:schemeClr val="tx1"/>
                </a:solidFill>
              </a:rPr>
              <a:t>、注册表</a:t>
            </a:r>
            <a:endParaRPr lang="zh-CN" altLang="en-US">
              <a:solidFill>
                <a:schemeClr val="tx1"/>
              </a:solidFill>
            </a:endParaRPr>
          </a:p>
          <a:p>
            <a:endParaRPr lang="en-US" altLang="zh-CN">
              <a:solidFill>
                <a:schemeClr val="tx1"/>
              </a:solidFill>
            </a:endParaRPr>
          </a:p>
          <a:p>
            <a:r>
              <a:rPr lang="zh-CN" altLang="en-US">
                <a:solidFill>
                  <a:schemeClr val="tx1"/>
                </a:solidFill>
              </a:rPr>
              <a:t>需求：</a:t>
            </a:r>
            <a:r>
              <a:rPr lang="en-US" altLang="zh-CN">
                <a:solidFill>
                  <a:schemeClr val="tx1"/>
                </a:solidFill>
              </a:rPr>
              <a:t>Master</a:t>
            </a:r>
            <a:r>
              <a:rPr lang="zh-CN" altLang="en-US">
                <a:solidFill>
                  <a:schemeClr val="tx1"/>
                </a:solidFill>
              </a:rPr>
              <a:t>存储所有</a:t>
            </a:r>
            <a:r>
              <a:rPr lang="en-US" altLang="zh-CN">
                <a:solidFill>
                  <a:schemeClr val="tx1"/>
                </a:solidFill>
              </a:rPr>
              <a:t>DataServer</a:t>
            </a:r>
            <a:r>
              <a:rPr lang="zh-CN" altLang="en-US">
                <a:solidFill>
                  <a:schemeClr val="tx1"/>
                </a:solidFill>
              </a:rPr>
              <a:t>的服务器编号、</a:t>
            </a:r>
            <a:r>
              <a:rPr lang="en-US" altLang="zh-CN">
                <a:solidFill>
                  <a:schemeClr val="tx1"/>
                </a:solidFill>
              </a:rPr>
              <a:t>IP</a:t>
            </a:r>
            <a:r>
              <a:rPr lang="zh-CN" altLang="en-US">
                <a:solidFill>
                  <a:schemeClr val="tx1"/>
                </a:solidFill>
              </a:rPr>
              <a:t>地址、拥有资源情况</a:t>
            </a:r>
            <a:endParaRPr lang="zh-CN" altLang="en-US">
              <a:solidFill>
                <a:schemeClr val="tx1"/>
              </a:solidFill>
            </a:endParaRPr>
          </a:p>
        </p:txBody>
      </p:sp>
      <p:sp>
        <p:nvSpPr>
          <p:cNvPr id="6" name="文本框 5"/>
          <p:cNvSpPr txBox="1"/>
          <p:nvPr/>
        </p:nvSpPr>
        <p:spPr>
          <a:xfrm>
            <a:off x="939165" y="4903470"/>
            <a:ext cx="4654550" cy="922020"/>
          </a:xfrm>
          <a:prstGeom prst="rect">
            <a:avLst/>
          </a:prstGeom>
          <a:noFill/>
        </p:spPr>
        <p:txBody>
          <a:bodyPr wrap="square" rtlCol="0">
            <a:spAutoFit/>
          </a:bodyPr>
          <a:p>
            <a:r>
              <a:rPr lang="zh-CN" altLang="en-US"/>
              <a:t>提供的方法：</a:t>
            </a:r>
            <a:endParaRPr lang="zh-CN" altLang="en-US"/>
          </a:p>
          <a:p>
            <a:r>
              <a:rPr lang="en-US" altLang="zh-CN"/>
              <a:t>1</a:t>
            </a:r>
            <a:r>
              <a:rPr lang="zh-CN" altLang="en-US"/>
              <a:t>、为</a:t>
            </a:r>
            <a:r>
              <a:rPr lang="en-US" altLang="zh-CN"/>
              <a:t>Master</a:t>
            </a:r>
            <a:r>
              <a:rPr lang="zh-CN" altLang="en-US"/>
              <a:t>提供增删改查接口</a:t>
            </a:r>
            <a:endParaRPr lang="zh-CN" altLang="en-US"/>
          </a:p>
          <a:p>
            <a:r>
              <a:rPr lang="en-US" altLang="zh-CN"/>
              <a:t>2</a:t>
            </a:r>
            <a:r>
              <a:rPr lang="zh-CN" altLang="en-US"/>
              <a:t>、为</a:t>
            </a:r>
            <a:r>
              <a:rPr lang="en-US" altLang="zh-CN"/>
              <a:t>Master</a:t>
            </a:r>
            <a:r>
              <a:rPr lang="zh-CN" altLang="en-US"/>
              <a:t>提供负载均衡</a:t>
            </a:r>
            <a:endParaRPr lang="zh-CN" altLang="en-US"/>
          </a:p>
        </p:txBody>
      </p:sp>
      <p:sp>
        <p:nvSpPr>
          <p:cNvPr id="8" name="文本框 7"/>
          <p:cNvSpPr txBox="1"/>
          <p:nvPr/>
        </p:nvSpPr>
        <p:spPr>
          <a:xfrm>
            <a:off x="6811010" y="2084705"/>
            <a:ext cx="3552825" cy="368300"/>
          </a:xfrm>
          <a:prstGeom prst="rect">
            <a:avLst/>
          </a:prstGeom>
          <a:noFill/>
        </p:spPr>
        <p:txBody>
          <a:bodyPr wrap="square" rtlCol="0">
            <a:spAutoFit/>
          </a:bodyPr>
          <a:p>
            <a:r>
              <a:rPr lang="zh-CN" altLang="en-US"/>
              <a:t>结构实现：</a:t>
            </a:r>
            <a:r>
              <a:rPr lang="en-US" altLang="zh-CN"/>
              <a:t>masterlib/Register</a:t>
            </a:r>
            <a:r>
              <a:rPr lang="en-US" altLang="zh-CN"/>
              <a:t>.py</a:t>
            </a:r>
            <a:endParaRPr lang="en-US" altLang="zh-CN"/>
          </a:p>
        </p:txBody>
      </p:sp>
      <p:pic>
        <p:nvPicPr>
          <p:cNvPr id="9" name="图片 8"/>
          <p:cNvPicPr>
            <a:picLocks noChangeAspect="1"/>
          </p:cNvPicPr>
          <p:nvPr/>
        </p:nvPicPr>
        <p:blipFill>
          <a:blip r:embed="rId1"/>
          <a:stretch>
            <a:fillRect/>
          </a:stretch>
        </p:blipFill>
        <p:spPr>
          <a:xfrm>
            <a:off x="6811010" y="2555875"/>
            <a:ext cx="3971925" cy="2286000"/>
          </a:xfrm>
          <a:prstGeom prst="rect">
            <a:avLst/>
          </a:prstGeom>
        </p:spPr>
      </p:pic>
      <p:pic>
        <p:nvPicPr>
          <p:cNvPr id="10" name="图片 9"/>
          <p:cNvPicPr>
            <a:picLocks noChangeAspect="1"/>
          </p:cNvPicPr>
          <p:nvPr/>
        </p:nvPicPr>
        <p:blipFill>
          <a:blip r:embed="rId2"/>
          <a:stretch>
            <a:fillRect/>
          </a:stretch>
        </p:blipFill>
        <p:spPr>
          <a:xfrm>
            <a:off x="748665" y="2741295"/>
            <a:ext cx="4552950" cy="1743075"/>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t>数据结构</a:t>
            </a:r>
            <a:r>
              <a:t>设计</a:t>
            </a:r>
          </a:p>
        </p:txBody>
      </p:sp>
      <p:sp>
        <p:nvSpPr>
          <p:cNvPr id="4" name="文本框 3"/>
          <p:cNvSpPr txBox="1"/>
          <p:nvPr/>
        </p:nvSpPr>
        <p:spPr>
          <a:xfrm>
            <a:off x="748665" y="1356995"/>
            <a:ext cx="4594225" cy="1476375"/>
          </a:xfrm>
          <a:prstGeom prst="rect">
            <a:avLst/>
          </a:prstGeom>
          <a:noFill/>
        </p:spPr>
        <p:txBody>
          <a:bodyPr wrap="square" rtlCol="0">
            <a:spAutoFit/>
          </a:bodyPr>
          <a:p>
            <a:r>
              <a:rPr lang="en-US" altLang="zh-CN">
                <a:solidFill>
                  <a:schemeClr val="tx1"/>
                </a:solidFill>
              </a:rPr>
              <a:t>4</a:t>
            </a:r>
            <a:r>
              <a:rPr lang="zh-CN" altLang="en-US">
                <a:solidFill>
                  <a:schemeClr val="tx1"/>
                </a:solidFill>
              </a:rPr>
              <a:t>、映射管理器</a:t>
            </a:r>
            <a:endParaRPr lang="zh-CN" altLang="en-US">
              <a:solidFill>
                <a:schemeClr val="tx1"/>
              </a:solidFill>
            </a:endParaRPr>
          </a:p>
          <a:p>
            <a:endParaRPr lang="en-US" altLang="zh-CN">
              <a:solidFill>
                <a:schemeClr val="tx1"/>
              </a:solidFill>
            </a:endParaRPr>
          </a:p>
          <a:p>
            <a:r>
              <a:rPr lang="zh-CN" altLang="en-US">
                <a:solidFill>
                  <a:schemeClr val="tx1"/>
                </a:solidFill>
              </a:rPr>
              <a:t>需求：管理从文件到文件块的映射、提供封装好的更深层映射接口、提供按名存取等方法</a:t>
            </a:r>
            <a:endParaRPr lang="zh-CN" altLang="en-US">
              <a:solidFill>
                <a:schemeClr val="tx1"/>
              </a:solidFill>
            </a:endParaRPr>
          </a:p>
        </p:txBody>
      </p:sp>
      <p:sp>
        <p:nvSpPr>
          <p:cNvPr id="8" name="文本框 7"/>
          <p:cNvSpPr txBox="1"/>
          <p:nvPr/>
        </p:nvSpPr>
        <p:spPr>
          <a:xfrm>
            <a:off x="6811010" y="2084705"/>
            <a:ext cx="4076700" cy="368300"/>
          </a:xfrm>
          <a:prstGeom prst="rect">
            <a:avLst/>
          </a:prstGeom>
          <a:noFill/>
        </p:spPr>
        <p:txBody>
          <a:bodyPr wrap="square" rtlCol="0">
            <a:spAutoFit/>
          </a:bodyPr>
          <a:p>
            <a:r>
              <a:rPr lang="zh-CN" altLang="en-US"/>
              <a:t>结构实现：</a:t>
            </a:r>
            <a:r>
              <a:rPr lang="en-US" altLang="zh-CN"/>
              <a:t>masterlib/FileManger</a:t>
            </a:r>
            <a:r>
              <a:rPr lang="en-US" altLang="zh-CN"/>
              <a:t>.py</a:t>
            </a:r>
            <a:endParaRPr lang="en-US" altLang="zh-CN"/>
          </a:p>
        </p:txBody>
      </p:sp>
      <p:pic>
        <p:nvPicPr>
          <p:cNvPr id="5" name="图片 4"/>
          <p:cNvPicPr>
            <a:picLocks noChangeAspect="1"/>
          </p:cNvPicPr>
          <p:nvPr/>
        </p:nvPicPr>
        <p:blipFill>
          <a:blip r:embed="rId1"/>
          <a:stretch>
            <a:fillRect/>
          </a:stretch>
        </p:blipFill>
        <p:spPr>
          <a:xfrm>
            <a:off x="6958965" y="2705100"/>
            <a:ext cx="3781425" cy="2198370"/>
          </a:xfrm>
          <a:prstGeom prst="rect">
            <a:avLst/>
          </a:prstGeom>
        </p:spPr>
      </p:pic>
      <p:pic>
        <p:nvPicPr>
          <p:cNvPr id="7" name="图片 6"/>
          <p:cNvPicPr>
            <a:picLocks noChangeAspect="1"/>
          </p:cNvPicPr>
          <p:nvPr/>
        </p:nvPicPr>
        <p:blipFill>
          <a:blip r:embed="rId2"/>
          <a:stretch>
            <a:fillRect/>
          </a:stretch>
        </p:blipFill>
        <p:spPr>
          <a:xfrm>
            <a:off x="916940" y="2978150"/>
            <a:ext cx="4878070" cy="299021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t>数据结构</a:t>
            </a:r>
            <a:r>
              <a:t>设计</a:t>
            </a:r>
          </a:p>
        </p:txBody>
      </p:sp>
      <p:sp>
        <p:nvSpPr>
          <p:cNvPr id="4" name="文本框 3"/>
          <p:cNvSpPr txBox="1"/>
          <p:nvPr/>
        </p:nvSpPr>
        <p:spPr>
          <a:xfrm>
            <a:off x="748665" y="1356995"/>
            <a:ext cx="4594225" cy="2030095"/>
          </a:xfrm>
          <a:prstGeom prst="rect">
            <a:avLst/>
          </a:prstGeom>
          <a:noFill/>
        </p:spPr>
        <p:txBody>
          <a:bodyPr wrap="square" rtlCol="0">
            <a:spAutoFit/>
          </a:bodyPr>
          <a:p>
            <a:r>
              <a:rPr lang="en-US" altLang="zh-CN">
                <a:solidFill>
                  <a:schemeClr val="tx1"/>
                </a:solidFill>
              </a:rPr>
              <a:t>5</a:t>
            </a:r>
            <a:r>
              <a:rPr lang="zh-CN" altLang="en-US">
                <a:solidFill>
                  <a:schemeClr val="tx1"/>
                </a:solidFill>
              </a:rPr>
              <a:t>、备份</a:t>
            </a:r>
            <a:r>
              <a:rPr lang="zh-CN" altLang="en-US">
                <a:solidFill>
                  <a:schemeClr val="tx1"/>
                </a:solidFill>
              </a:rPr>
              <a:t>管理器</a:t>
            </a:r>
            <a:endParaRPr lang="zh-CN" altLang="en-US">
              <a:solidFill>
                <a:schemeClr val="tx1"/>
              </a:solidFill>
            </a:endParaRPr>
          </a:p>
          <a:p>
            <a:endParaRPr lang="en-US" altLang="zh-CN">
              <a:solidFill>
                <a:schemeClr val="tx1"/>
              </a:solidFill>
            </a:endParaRPr>
          </a:p>
          <a:p>
            <a:r>
              <a:rPr lang="zh-CN" altLang="en-US">
                <a:solidFill>
                  <a:schemeClr val="tx1"/>
                </a:solidFill>
              </a:rPr>
              <a:t>需求：</a:t>
            </a:r>
            <a:endParaRPr lang="zh-CN" altLang="en-US">
              <a:solidFill>
                <a:schemeClr val="tx1"/>
              </a:solidFill>
            </a:endParaRPr>
          </a:p>
          <a:p>
            <a:r>
              <a:rPr lang="zh-CN" altLang="en-US">
                <a:solidFill>
                  <a:schemeClr val="tx1"/>
                </a:solidFill>
              </a:rPr>
              <a:t>提供主文件块到备份队列的映射、</a:t>
            </a:r>
            <a:endParaRPr lang="zh-CN" altLang="en-US">
              <a:solidFill>
                <a:schemeClr val="tx1"/>
              </a:solidFill>
            </a:endParaRPr>
          </a:p>
          <a:p>
            <a:r>
              <a:rPr lang="zh-CN" altLang="en-US">
                <a:solidFill>
                  <a:schemeClr val="tx1"/>
                </a:solidFill>
              </a:rPr>
              <a:t>提供实现冷备份的备份任务队列、</a:t>
            </a:r>
            <a:endParaRPr lang="zh-CN" altLang="en-US">
              <a:solidFill>
                <a:schemeClr val="tx1"/>
              </a:solidFill>
            </a:endParaRPr>
          </a:p>
          <a:p>
            <a:r>
              <a:rPr lang="zh-CN" altLang="en-US">
                <a:solidFill>
                  <a:schemeClr val="tx1"/>
                </a:solidFill>
              </a:rPr>
              <a:t>提供高吞吐量读的选择方法、</a:t>
            </a:r>
            <a:endParaRPr lang="zh-CN" altLang="en-US">
              <a:solidFill>
                <a:schemeClr val="tx1"/>
              </a:solidFill>
            </a:endParaRPr>
          </a:p>
          <a:p>
            <a:r>
              <a:rPr lang="zh-CN" altLang="en-US">
                <a:solidFill>
                  <a:schemeClr val="tx1"/>
                </a:solidFill>
              </a:rPr>
              <a:t>提供主备切换的方法</a:t>
            </a:r>
            <a:endParaRPr lang="zh-CN" altLang="en-US">
              <a:solidFill>
                <a:schemeClr val="tx1"/>
              </a:solidFill>
            </a:endParaRPr>
          </a:p>
        </p:txBody>
      </p:sp>
      <p:sp>
        <p:nvSpPr>
          <p:cNvPr id="8" name="文本框 7"/>
          <p:cNvSpPr txBox="1"/>
          <p:nvPr/>
        </p:nvSpPr>
        <p:spPr>
          <a:xfrm>
            <a:off x="6958965" y="1795780"/>
            <a:ext cx="4076700" cy="645160"/>
          </a:xfrm>
          <a:prstGeom prst="rect">
            <a:avLst/>
          </a:prstGeom>
          <a:noFill/>
        </p:spPr>
        <p:txBody>
          <a:bodyPr wrap="square" rtlCol="0">
            <a:spAutoFit/>
          </a:bodyPr>
          <a:p>
            <a:r>
              <a:rPr lang="zh-CN" altLang="en-US"/>
              <a:t>结构实现：</a:t>
            </a:r>
            <a:endParaRPr lang="zh-CN" altLang="en-US"/>
          </a:p>
          <a:p>
            <a:r>
              <a:rPr lang="en-US" altLang="zh-CN"/>
              <a:t>masterlib/Backup</a:t>
            </a:r>
            <a:r>
              <a:rPr lang="en-US" altLang="zh-CN"/>
              <a:t>Manger</a:t>
            </a:r>
            <a:r>
              <a:rPr lang="en-US" altLang="zh-CN"/>
              <a:t>.py</a:t>
            </a:r>
            <a:endParaRPr lang="en-US" altLang="zh-CN"/>
          </a:p>
        </p:txBody>
      </p:sp>
      <p:pic>
        <p:nvPicPr>
          <p:cNvPr id="3" name="图片 2"/>
          <p:cNvPicPr>
            <a:picLocks noChangeAspect="1"/>
          </p:cNvPicPr>
          <p:nvPr/>
        </p:nvPicPr>
        <p:blipFill>
          <a:blip r:embed="rId1"/>
          <a:stretch>
            <a:fillRect/>
          </a:stretch>
        </p:blipFill>
        <p:spPr>
          <a:xfrm>
            <a:off x="748665" y="3660140"/>
            <a:ext cx="4524375" cy="1257300"/>
          </a:xfrm>
          <a:prstGeom prst="rect">
            <a:avLst/>
          </a:prstGeom>
        </p:spPr>
      </p:pic>
      <p:pic>
        <p:nvPicPr>
          <p:cNvPr id="6" name="图片 5"/>
          <p:cNvPicPr>
            <a:picLocks noChangeAspect="1"/>
          </p:cNvPicPr>
          <p:nvPr/>
        </p:nvPicPr>
        <p:blipFill>
          <a:blip r:embed="rId2"/>
          <a:stretch>
            <a:fillRect/>
          </a:stretch>
        </p:blipFill>
        <p:spPr>
          <a:xfrm>
            <a:off x="5342890" y="2440940"/>
            <a:ext cx="6581775" cy="121920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t>数据结构</a:t>
            </a:r>
            <a:r>
              <a:t>设计</a:t>
            </a:r>
          </a:p>
        </p:txBody>
      </p:sp>
      <p:sp>
        <p:nvSpPr>
          <p:cNvPr id="4" name="文本框 3"/>
          <p:cNvSpPr txBox="1"/>
          <p:nvPr/>
        </p:nvSpPr>
        <p:spPr>
          <a:xfrm>
            <a:off x="748665" y="1356995"/>
            <a:ext cx="4594225" cy="2030095"/>
          </a:xfrm>
          <a:prstGeom prst="rect">
            <a:avLst/>
          </a:prstGeom>
          <a:noFill/>
        </p:spPr>
        <p:txBody>
          <a:bodyPr wrap="square" rtlCol="0">
            <a:spAutoFit/>
          </a:bodyPr>
          <a:p>
            <a:r>
              <a:rPr lang="en-US" altLang="zh-CN">
                <a:solidFill>
                  <a:schemeClr val="tx1"/>
                </a:solidFill>
              </a:rPr>
              <a:t>6</a:t>
            </a:r>
            <a:r>
              <a:rPr lang="zh-CN" altLang="en-US">
                <a:solidFill>
                  <a:schemeClr val="tx1"/>
                </a:solidFill>
              </a:rPr>
              <a:t>、存储</a:t>
            </a:r>
            <a:r>
              <a:rPr lang="zh-CN" altLang="en-US">
                <a:solidFill>
                  <a:schemeClr val="tx1"/>
                </a:solidFill>
              </a:rPr>
              <a:t>管理器</a:t>
            </a:r>
            <a:endParaRPr lang="zh-CN" altLang="en-US">
              <a:solidFill>
                <a:schemeClr val="tx1"/>
              </a:solidFill>
            </a:endParaRPr>
          </a:p>
          <a:p>
            <a:endParaRPr lang="en-US" altLang="zh-CN">
              <a:solidFill>
                <a:schemeClr val="tx1"/>
              </a:solidFill>
            </a:endParaRPr>
          </a:p>
          <a:p>
            <a:r>
              <a:rPr lang="zh-CN" altLang="en-US">
                <a:solidFill>
                  <a:schemeClr val="tx1"/>
                </a:solidFill>
              </a:rPr>
              <a:t>需求：</a:t>
            </a:r>
            <a:endParaRPr lang="zh-CN" altLang="en-US">
              <a:solidFill>
                <a:schemeClr val="tx1"/>
              </a:solidFill>
            </a:endParaRPr>
          </a:p>
          <a:p>
            <a:r>
              <a:rPr lang="zh-CN" altLang="en-US">
                <a:solidFill>
                  <a:schemeClr val="tx1"/>
                </a:solidFill>
              </a:rPr>
              <a:t>提供文件块到物理存储地址的映射、</a:t>
            </a:r>
            <a:endParaRPr lang="zh-CN" altLang="en-US">
              <a:solidFill>
                <a:schemeClr val="tx1"/>
              </a:solidFill>
            </a:endParaRPr>
          </a:p>
          <a:p>
            <a:r>
              <a:rPr lang="zh-CN" altLang="en-US">
                <a:solidFill>
                  <a:schemeClr val="tx1"/>
                </a:solidFill>
              </a:rPr>
              <a:t>维持永久存储与临时存储保持数据一致性、</a:t>
            </a:r>
            <a:endParaRPr lang="zh-CN" altLang="en-US">
              <a:solidFill>
                <a:schemeClr val="tx1"/>
              </a:solidFill>
            </a:endParaRPr>
          </a:p>
          <a:p>
            <a:r>
              <a:rPr lang="zh-CN" altLang="en-US">
                <a:solidFill>
                  <a:schemeClr val="tx1"/>
                </a:solidFill>
              </a:rPr>
              <a:t>配置</a:t>
            </a:r>
            <a:r>
              <a:rPr lang="zh-CN" altLang="en-US">
                <a:solidFill>
                  <a:schemeClr val="tx1"/>
                </a:solidFill>
              </a:rPr>
              <a:t>网络参数、</a:t>
            </a:r>
            <a:endParaRPr lang="zh-CN" altLang="en-US">
              <a:solidFill>
                <a:schemeClr val="tx1"/>
              </a:solidFill>
            </a:endParaRPr>
          </a:p>
          <a:p>
            <a:r>
              <a:rPr lang="zh-CN" altLang="en-US">
                <a:solidFill>
                  <a:schemeClr val="tx1"/>
                </a:solidFill>
              </a:rPr>
              <a:t>日志信息及恢复重连</a:t>
            </a:r>
            <a:endParaRPr lang="zh-CN" altLang="en-US">
              <a:solidFill>
                <a:schemeClr val="tx1"/>
              </a:solidFill>
            </a:endParaRPr>
          </a:p>
        </p:txBody>
      </p:sp>
      <p:sp>
        <p:nvSpPr>
          <p:cNvPr id="8" name="文本框 7"/>
          <p:cNvSpPr txBox="1"/>
          <p:nvPr/>
        </p:nvSpPr>
        <p:spPr>
          <a:xfrm>
            <a:off x="6249670" y="1809115"/>
            <a:ext cx="4076700" cy="368300"/>
          </a:xfrm>
          <a:prstGeom prst="rect">
            <a:avLst/>
          </a:prstGeom>
          <a:noFill/>
        </p:spPr>
        <p:txBody>
          <a:bodyPr wrap="square" rtlCol="0">
            <a:spAutoFit/>
          </a:bodyPr>
          <a:p>
            <a:r>
              <a:rPr lang="zh-CN" altLang="en-US"/>
              <a:t>结构实现：</a:t>
            </a:r>
            <a:r>
              <a:rPr lang="en-US" altLang="zh-CN"/>
              <a:t>datalib/Store</a:t>
            </a:r>
            <a:r>
              <a:rPr lang="en-US" altLang="zh-CN"/>
              <a:t>Manger</a:t>
            </a:r>
            <a:r>
              <a:rPr lang="en-US" altLang="zh-CN"/>
              <a:t>.py</a:t>
            </a:r>
            <a:endParaRPr lang="en-US" altLang="zh-CN"/>
          </a:p>
        </p:txBody>
      </p:sp>
      <p:pic>
        <p:nvPicPr>
          <p:cNvPr id="5" name="图片 4"/>
          <p:cNvPicPr>
            <a:picLocks noChangeAspect="1"/>
          </p:cNvPicPr>
          <p:nvPr/>
        </p:nvPicPr>
        <p:blipFill>
          <a:blip r:embed="rId1"/>
          <a:stretch>
            <a:fillRect/>
          </a:stretch>
        </p:blipFill>
        <p:spPr>
          <a:xfrm>
            <a:off x="6249670" y="2177415"/>
            <a:ext cx="4522470" cy="415163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69771" y="2400663"/>
            <a:ext cx="6052457" cy="1082040"/>
          </a:xfrm>
        </p:spPr>
        <p:txBody>
          <a:bodyPr/>
          <a:p>
            <a:pPr algn="ctr"/>
            <a:r>
              <a:rPr lang="en-US" altLang="zh-CN"/>
              <a:t>03.</a:t>
            </a:r>
            <a:r>
              <a:rPr lang="zh-CN" altLang="en-US"/>
              <a:t>流程与功能实现</a:t>
            </a:r>
            <a:endParaRPr lang="zh-CN" altLang="en-US"/>
          </a:p>
        </p:txBody>
      </p:sp>
      <p:sp>
        <p:nvSpPr>
          <p:cNvPr id="3" name="文本占位符 2"/>
          <p:cNvSpPr>
            <a:spLocks noGrp="1"/>
          </p:cNvSpPr>
          <p:nvPr>
            <p:ph type="body" sz="quarter" idx="13"/>
          </p:nvPr>
        </p:nvSpPr>
        <p:spPr>
          <a:xfrm>
            <a:off x="3069590" y="3483204"/>
            <a:ext cx="6051700" cy="1081087"/>
          </a:xfrm>
        </p:spPr>
        <p:txBody>
          <a:bodyPr/>
          <a:p>
            <a:pPr algn="ct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tretch>
            <a:fillRect/>
          </a:stretch>
        </p:blipFill>
        <p:spPr>
          <a:xfrm>
            <a:off x="3890010" y="237490"/>
            <a:ext cx="7112000" cy="6604635"/>
          </a:xfrm>
          <a:prstGeom prst="rect">
            <a:avLst/>
          </a:prstGeom>
        </p:spPr>
      </p:pic>
      <p:sp>
        <p:nvSpPr>
          <p:cNvPr id="5" name="标题 1"/>
          <p:cNvSpPr>
            <a:spLocks noGrp="1"/>
          </p:cNvSpPr>
          <p:nvPr/>
        </p:nvSpPr>
        <p:spPr>
          <a:xfrm>
            <a:off x="669882" y="443230"/>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3.1 </a:t>
            </a:r>
            <a:r>
              <a:t>视图更新</a:t>
            </a: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rcRect l="-2149" t="2852"/>
          <a:stretch>
            <a:fillRect/>
          </a:stretch>
        </p:blipFill>
        <p:spPr>
          <a:xfrm>
            <a:off x="-111125" y="350520"/>
            <a:ext cx="12105640" cy="6423025"/>
          </a:xfrm>
          <a:prstGeom prst="rect">
            <a:avLst/>
          </a:prstGeom>
        </p:spPr>
      </p:pic>
      <p:sp>
        <p:nvSpPr>
          <p:cNvPr id="5" name="标题 1"/>
          <p:cNvSpPr>
            <a:spLocks noGrp="1"/>
          </p:cNvSpPr>
          <p:nvPr/>
        </p:nvSpPr>
        <p:spPr>
          <a:xfrm>
            <a:off x="140927" y="102235"/>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3.2 </a:t>
            </a:r>
            <a:r>
              <a:t>文件上传</a:t>
            </a: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tretch>
            <a:fillRect/>
          </a:stretch>
        </p:blipFill>
        <p:spPr>
          <a:xfrm>
            <a:off x="180975" y="375920"/>
            <a:ext cx="11830050" cy="6105525"/>
          </a:xfrm>
          <a:prstGeom prst="rect">
            <a:avLst/>
          </a:prstGeom>
        </p:spPr>
      </p:pic>
      <p:sp>
        <p:nvSpPr>
          <p:cNvPr id="5" name="标题 1"/>
          <p:cNvSpPr>
            <a:spLocks noGrp="1"/>
          </p:cNvSpPr>
          <p:nvPr/>
        </p:nvSpPr>
        <p:spPr>
          <a:xfrm>
            <a:off x="180932" y="101600"/>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3.3 </a:t>
            </a:r>
            <a:r>
              <a:t>文件删除</a:t>
            </a: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69771" y="2290808"/>
            <a:ext cx="6052457" cy="1082040"/>
          </a:xfrm>
        </p:spPr>
        <p:txBody>
          <a:bodyPr/>
          <a:p>
            <a:pPr algn="ctr"/>
            <a:r>
              <a:rPr lang="en-US" altLang="zh-CN"/>
              <a:t>01.</a:t>
            </a:r>
            <a:r>
              <a:rPr lang="zh-CN" altLang="en-US"/>
              <a:t>我们的工作</a:t>
            </a:r>
            <a:endParaRPr lang="zh-CN" altLang="en-US"/>
          </a:p>
        </p:txBody>
      </p:sp>
      <p:sp>
        <p:nvSpPr>
          <p:cNvPr id="3" name="文本占位符 2"/>
          <p:cNvSpPr>
            <a:spLocks noGrp="1"/>
          </p:cNvSpPr>
          <p:nvPr>
            <p:ph type="body" sz="quarter" idx="13"/>
          </p:nvPr>
        </p:nvSpPr>
        <p:spPr>
          <a:xfrm>
            <a:off x="3070225" y="3456534"/>
            <a:ext cx="6051700" cy="1081087"/>
          </a:xfrm>
        </p:spPr>
        <p:txBody>
          <a:bodyPr/>
          <a:p>
            <a:pPr algn="ctr"/>
            <a:r>
              <a:rPr lang="zh-CN" altLang="en-US"/>
              <a:t>项目概况、项目简介、项目展示</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rcRect l="1212" t="1355" r="21644"/>
          <a:stretch>
            <a:fillRect/>
          </a:stretch>
        </p:blipFill>
        <p:spPr>
          <a:xfrm>
            <a:off x="389890" y="163195"/>
            <a:ext cx="11235055" cy="6332855"/>
          </a:xfrm>
          <a:prstGeom prst="rect">
            <a:avLst/>
          </a:prstGeom>
        </p:spPr>
      </p:pic>
      <p:sp>
        <p:nvSpPr>
          <p:cNvPr id="5" name="标题 1"/>
          <p:cNvSpPr>
            <a:spLocks noGrp="1"/>
          </p:cNvSpPr>
          <p:nvPr/>
        </p:nvSpPr>
        <p:spPr>
          <a:xfrm>
            <a:off x="669882" y="443230"/>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3.4 </a:t>
            </a:r>
            <a:r>
              <a:t>文件下载</a:t>
            </a: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rcRect l="4557" t="-698"/>
          <a:stretch>
            <a:fillRect/>
          </a:stretch>
        </p:blipFill>
        <p:spPr>
          <a:xfrm>
            <a:off x="217170" y="268605"/>
            <a:ext cx="11757025" cy="6320790"/>
          </a:xfrm>
          <a:prstGeom prst="rect">
            <a:avLst/>
          </a:prstGeom>
        </p:spPr>
      </p:pic>
      <p:sp>
        <p:nvSpPr>
          <p:cNvPr id="5" name="标题 1"/>
          <p:cNvSpPr>
            <a:spLocks noGrp="1"/>
          </p:cNvSpPr>
          <p:nvPr/>
        </p:nvSpPr>
        <p:spPr>
          <a:xfrm>
            <a:off x="217127" y="521970"/>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3.5 </a:t>
            </a:r>
            <a:r>
              <a:t>备份任务</a:t>
            </a: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tretch>
            <a:fillRect/>
          </a:stretch>
        </p:blipFill>
        <p:spPr>
          <a:xfrm>
            <a:off x="299720" y="233045"/>
            <a:ext cx="11591925" cy="6391275"/>
          </a:xfrm>
          <a:prstGeom prst="rect">
            <a:avLst/>
          </a:prstGeom>
        </p:spPr>
      </p:pic>
      <p:sp>
        <p:nvSpPr>
          <p:cNvPr id="5" name="标题 1"/>
          <p:cNvSpPr>
            <a:spLocks noGrp="1"/>
          </p:cNvSpPr>
          <p:nvPr/>
        </p:nvSpPr>
        <p:spPr>
          <a:xfrm>
            <a:off x="669882" y="443230"/>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3.6 </a:t>
            </a:r>
            <a:r>
              <a:t>注册与</a:t>
            </a:r>
            <a:r>
              <a:t>心跳机制</a:t>
            </a: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sz="quarter" idx="13"/>
          </p:nvPr>
        </p:nvSpPr>
        <p:spPr/>
        <p:txBody>
          <a:bodyPr/>
          <a:p>
            <a:endParaRPr lang="zh-CN" altLang="en-US"/>
          </a:p>
        </p:txBody>
      </p:sp>
      <p:pic>
        <p:nvPicPr>
          <p:cNvPr id="4" name="图片 3"/>
          <p:cNvPicPr>
            <a:picLocks noChangeAspect="1"/>
          </p:cNvPicPr>
          <p:nvPr/>
        </p:nvPicPr>
        <p:blipFill>
          <a:blip r:embed="rId1"/>
          <a:stretch>
            <a:fillRect/>
          </a:stretch>
        </p:blipFill>
        <p:spPr>
          <a:xfrm>
            <a:off x="842645" y="133350"/>
            <a:ext cx="10506075" cy="6591300"/>
          </a:xfrm>
          <a:prstGeom prst="rect">
            <a:avLst/>
          </a:prstGeom>
        </p:spPr>
      </p:pic>
      <p:sp>
        <p:nvSpPr>
          <p:cNvPr id="5" name="标题 1"/>
          <p:cNvSpPr>
            <a:spLocks noGrp="1"/>
          </p:cNvSpPr>
          <p:nvPr/>
        </p:nvSpPr>
        <p:spPr>
          <a:xfrm>
            <a:off x="669882" y="443230"/>
            <a:ext cx="10852237" cy="441964"/>
          </a:xfrm>
          <a:prstGeom prst="rect">
            <a:avLst/>
          </a:prstGeom>
        </p:spPr>
        <p:txBody>
          <a:bodyPr vert="horz"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en-US" altLang="zh-CN"/>
              <a:t>3.6 </a:t>
            </a:r>
            <a:r>
              <a:t>注册与</a:t>
            </a:r>
            <a:r>
              <a:t>心跳机制</a:t>
            </a: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70406" y="2400663"/>
            <a:ext cx="6052457" cy="1082040"/>
          </a:xfrm>
        </p:spPr>
        <p:txBody>
          <a:bodyPr/>
          <a:p>
            <a:pPr algn="ctr"/>
            <a:r>
              <a:rPr lang="en-US" altLang="zh-CN"/>
              <a:t>    04.</a:t>
            </a:r>
            <a:r>
              <a:rPr lang="zh-CN" altLang="en-US"/>
              <a:t>技术与</a:t>
            </a:r>
            <a:r>
              <a:rPr lang="zh-CN" altLang="en-US"/>
              <a:t>性能</a:t>
            </a:r>
            <a:endParaRPr lang="zh-CN" altLang="en-US"/>
          </a:p>
        </p:txBody>
      </p:sp>
      <p:sp>
        <p:nvSpPr>
          <p:cNvPr id="3" name="文本占位符 2"/>
          <p:cNvSpPr>
            <a:spLocks noGrp="1"/>
          </p:cNvSpPr>
          <p:nvPr>
            <p:ph type="body" sz="quarter" idx="13"/>
          </p:nvPr>
        </p:nvSpPr>
        <p:spPr>
          <a:xfrm>
            <a:off x="3352165" y="3483204"/>
            <a:ext cx="6051700" cy="1081087"/>
          </a:xfrm>
        </p:spPr>
        <p:txBody>
          <a:bodyPr/>
          <a:p>
            <a:pPr algn="ctr"/>
            <a:r>
              <a:rPr lang="en-US" altLang="zh-CN"/>
              <a:t>CAP</a:t>
            </a:r>
            <a:r>
              <a:rPr lang="zh-CN" altLang="en-US"/>
              <a:t>、性能</a:t>
            </a:r>
            <a:r>
              <a:rPr lang="zh-CN" altLang="en-US"/>
              <a:t>、参考</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 CAP</a:t>
            </a:r>
            <a:endParaRPr lang="en-US" altLang="zh-CN"/>
          </a:p>
        </p:txBody>
      </p:sp>
      <p:sp>
        <p:nvSpPr>
          <p:cNvPr id="4" name="文本框 3"/>
          <p:cNvSpPr txBox="1"/>
          <p:nvPr/>
        </p:nvSpPr>
        <p:spPr>
          <a:xfrm>
            <a:off x="748665" y="1028065"/>
            <a:ext cx="7891145" cy="1476375"/>
          </a:xfrm>
          <a:prstGeom prst="rect">
            <a:avLst/>
          </a:prstGeom>
          <a:noFill/>
        </p:spPr>
        <p:txBody>
          <a:bodyPr wrap="square" rtlCol="0">
            <a:spAutoFit/>
          </a:bodyPr>
          <a:p>
            <a:r>
              <a:rPr lang="zh-CN" altLang="en-US">
                <a:solidFill>
                  <a:schemeClr val="tx1"/>
                </a:solidFill>
              </a:rPr>
              <a:t>一致性（C）：在分布式系统中的所有数据备份，在同一时刻是否同样的值。</a:t>
            </a:r>
            <a:endParaRPr lang="zh-CN" altLang="en-US">
              <a:solidFill>
                <a:schemeClr val="tx1"/>
              </a:solidFill>
            </a:endParaRPr>
          </a:p>
          <a:p>
            <a:endParaRPr lang="zh-CN" altLang="en-US">
              <a:solidFill>
                <a:schemeClr val="tx1"/>
              </a:solidFill>
            </a:endParaRPr>
          </a:p>
          <a:p>
            <a:r>
              <a:rPr lang="zh-CN" altLang="en-US">
                <a:solidFill>
                  <a:schemeClr val="tx1"/>
                </a:solidFill>
              </a:rPr>
              <a:t>可用性（A）：在集群中一部分节点故障后，集群整体是否还能响应客户端的</a:t>
            </a:r>
            <a:endParaRPr lang="zh-CN" altLang="en-US">
              <a:solidFill>
                <a:schemeClr val="tx1"/>
              </a:solidFill>
            </a:endParaRPr>
          </a:p>
          <a:p>
            <a:endParaRPr lang="zh-CN" altLang="en-US">
              <a:solidFill>
                <a:schemeClr val="tx1"/>
              </a:solidFill>
            </a:endParaRPr>
          </a:p>
          <a:p>
            <a:r>
              <a:rPr lang="zh-CN" altLang="en-US">
                <a:solidFill>
                  <a:schemeClr val="tx1"/>
                </a:solidFill>
              </a:rPr>
              <a:t>分区容忍性（P）：以实际效果而言，分区相当于对通信的时限要求。</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1740535" y="2688590"/>
            <a:ext cx="7503795" cy="4017010"/>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4.2 </a:t>
            </a:r>
            <a:r>
              <a:t>性能</a:t>
            </a:r>
          </a:p>
        </p:txBody>
      </p:sp>
      <p:sp>
        <p:nvSpPr>
          <p:cNvPr id="4" name="文本框 3"/>
          <p:cNvSpPr txBox="1"/>
          <p:nvPr/>
        </p:nvSpPr>
        <p:spPr>
          <a:xfrm>
            <a:off x="748665" y="1356995"/>
            <a:ext cx="7891145" cy="1198880"/>
          </a:xfrm>
          <a:prstGeom prst="rect">
            <a:avLst/>
          </a:prstGeom>
          <a:noFill/>
        </p:spPr>
        <p:txBody>
          <a:bodyPr wrap="square" rtlCol="0">
            <a:spAutoFit/>
          </a:bodyPr>
          <a:p>
            <a:r>
              <a:rPr lang="zh-CN" altLang="en-US">
                <a:solidFill>
                  <a:schemeClr val="tx1"/>
                </a:solidFill>
              </a:rPr>
              <a:t>所有测试客户端和集群节点都不在同一台机器上，单个测试文件大小为100M</a:t>
            </a:r>
            <a:endParaRPr lang="zh-CN" altLang="en-US">
              <a:solidFill>
                <a:schemeClr val="tx1"/>
              </a:solidFill>
            </a:endParaRPr>
          </a:p>
          <a:p>
            <a:r>
              <a:rPr lang="zh-CN" altLang="en-US">
                <a:solidFill>
                  <a:schemeClr val="tx1"/>
                </a:solidFill>
              </a:rPr>
              <a:t>网络带宽</a:t>
            </a:r>
            <a:r>
              <a:rPr lang="en-US" altLang="zh-CN">
                <a:solidFill>
                  <a:schemeClr val="tx1"/>
                </a:solidFill>
              </a:rPr>
              <a:t>50MB/S</a:t>
            </a:r>
            <a:endParaRPr lang="en-US" altLang="zh-CN">
              <a:solidFill>
                <a:schemeClr val="tx1"/>
              </a:solidFill>
            </a:endParaRPr>
          </a:p>
          <a:p>
            <a:endParaRPr lang="zh-CN" altLang="en-US">
              <a:solidFill>
                <a:schemeClr val="tx1"/>
              </a:solidFill>
            </a:endParaRPr>
          </a:p>
          <a:p>
            <a:r>
              <a:rPr lang="zh-CN" altLang="en-US">
                <a:solidFill>
                  <a:schemeClr val="tx1"/>
                </a:solidFill>
              </a:rPr>
              <a:t>由于备份策略，目前</a:t>
            </a:r>
            <a:r>
              <a:rPr lang="zh-CN" altLang="en-US">
                <a:solidFill>
                  <a:schemeClr val="tx1"/>
                </a:solidFill>
              </a:rPr>
              <a:t>只有</a:t>
            </a:r>
            <a:r>
              <a:rPr lang="en-US" altLang="zh-CN">
                <a:solidFill>
                  <a:schemeClr val="tx1"/>
                </a:solidFill>
              </a:rPr>
              <a:t>1</a:t>
            </a:r>
            <a:r>
              <a:rPr lang="zh-CN" altLang="en-US">
                <a:solidFill>
                  <a:schemeClr val="tx1"/>
                </a:solidFill>
              </a:rPr>
              <a:t>个副本</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847725" y="3395980"/>
            <a:ext cx="10884535" cy="191706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4.2 </a:t>
            </a:r>
            <a:r>
              <a:t>性能</a:t>
            </a:r>
          </a:p>
        </p:txBody>
      </p:sp>
      <p:sp>
        <p:nvSpPr>
          <p:cNvPr id="4" name="文本框 3"/>
          <p:cNvSpPr txBox="1"/>
          <p:nvPr/>
        </p:nvSpPr>
        <p:spPr>
          <a:xfrm>
            <a:off x="748665" y="1356995"/>
            <a:ext cx="7891145" cy="368300"/>
          </a:xfrm>
          <a:prstGeom prst="rect">
            <a:avLst/>
          </a:prstGeom>
          <a:noFill/>
        </p:spPr>
        <p:txBody>
          <a:bodyPr wrap="square" rtlCol="0">
            <a:spAutoFit/>
          </a:bodyPr>
          <a:p>
            <a:r>
              <a:rPr lang="en-US" altLang="zh-CN">
                <a:solidFill>
                  <a:schemeClr val="tx1"/>
                </a:solidFill>
              </a:rPr>
              <a:t>4</a:t>
            </a:r>
            <a:r>
              <a:rPr lang="zh-CN" altLang="en-US">
                <a:solidFill>
                  <a:schemeClr val="tx1"/>
                </a:solidFill>
              </a:rPr>
              <a:t>数据节点</a:t>
            </a:r>
            <a:r>
              <a:rPr lang="en-US" altLang="zh-CN">
                <a:solidFill>
                  <a:schemeClr val="tx1"/>
                </a:solidFill>
              </a:rPr>
              <a:t>+1</a:t>
            </a:r>
            <a:r>
              <a:rPr lang="zh-CN" altLang="en-US">
                <a:solidFill>
                  <a:schemeClr val="tx1"/>
                </a:solidFill>
              </a:rPr>
              <a:t>控制服务器</a:t>
            </a:r>
            <a:endParaRPr lang="zh-CN" altLang="en-US">
              <a:solidFill>
                <a:schemeClr val="tx1"/>
              </a:solidFill>
            </a:endParaRPr>
          </a:p>
        </p:txBody>
      </p:sp>
      <p:pic>
        <p:nvPicPr>
          <p:cNvPr id="5" name="图片 4"/>
          <p:cNvPicPr>
            <a:picLocks noChangeAspect="1"/>
          </p:cNvPicPr>
          <p:nvPr/>
        </p:nvPicPr>
        <p:blipFill>
          <a:blip r:embed="rId1"/>
          <a:srcRect l="94" b="40553"/>
          <a:stretch>
            <a:fillRect/>
          </a:stretch>
        </p:blipFill>
        <p:spPr>
          <a:xfrm>
            <a:off x="951230" y="2434590"/>
            <a:ext cx="10077450" cy="232156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4.3 </a:t>
            </a:r>
            <a:r>
              <a:t>参考</a:t>
            </a:r>
          </a:p>
        </p:txBody>
      </p:sp>
      <p:sp>
        <p:nvSpPr>
          <p:cNvPr id="4" name="文本框 3"/>
          <p:cNvSpPr txBox="1"/>
          <p:nvPr/>
        </p:nvSpPr>
        <p:spPr>
          <a:xfrm>
            <a:off x="748665" y="1356995"/>
            <a:ext cx="7891145" cy="922020"/>
          </a:xfrm>
          <a:prstGeom prst="rect">
            <a:avLst/>
          </a:prstGeom>
          <a:noFill/>
        </p:spPr>
        <p:txBody>
          <a:bodyPr wrap="square" rtlCol="0">
            <a:spAutoFit/>
          </a:bodyPr>
          <a:p>
            <a:r>
              <a:rPr lang="zh-CN" altLang="en-US">
                <a:solidFill>
                  <a:schemeClr val="tx1"/>
                </a:solidFill>
              </a:rPr>
              <a:t>http://hadoop.apache.org/docs/r1.0.4/cn/hdfs_design.html</a:t>
            </a:r>
            <a:endParaRPr lang="zh-CN" altLang="en-US">
              <a:solidFill>
                <a:schemeClr val="tx1"/>
              </a:solidFill>
            </a:endParaRPr>
          </a:p>
          <a:p>
            <a:endParaRPr lang="zh-CN" altLang="en-US">
              <a:solidFill>
                <a:schemeClr val="tx1"/>
              </a:solidFill>
            </a:endParaRPr>
          </a:p>
          <a:p>
            <a:r>
              <a:rPr lang="zh-CN" altLang="en-US">
                <a:solidFill>
                  <a:schemeClr val="tx1"/>
                </a:solidFill>
              </a:rPr>
              <a:t>https://github.com/grpc/grpc</a:t>
            </a:r>
            <a:endParaRPr lang="zh-CN" altLang="en-US">
              <a:solidFill>
                <a:schemeClr val="tx1"/>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谢谢聆听</a:t>
            </a:r>
            <a:endParaRPr lang="zh-CN" altLang="en-US" dirty="0"/>
          </a:p>
        </p:txBody>
      </p:sp>
      <p:sp>
        <p:nvSpPr>
          <p:cNvPr id="2" name="文本占位符 1"/>
          <p:cNvSpPr/>
          <p:nvPr>
            <p:ph type="body" sz="quarter" idx="13"/>
          </p:nvPr>
        </p:nvSpPr>
        <p:spPr/>
        <p:txBody>
          <a:bodyPr/>
          <a:p>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t>项目概况</a:t>
            </a:r>
          </a:p>
        </p:txBody>
      </p:sp>
      <p:sp>
        <p:nvSpPr>
          <p:cNvPr id="3" name="文本框 2"/>
          <p:cNvSpPr txBox="1"/>
          <p:nvPr/>
        </p:nvSpPr>
        <p:spPr>
          <a:xfrm>
            <a:off x="815975" y="1312545"/>
            <a:ext cx="5201285" cy="368300"/>
          </a:xfrm>
          <a:prstGeom prst="rect">
            <a:avLst/>
          </a:prstGeom>
          <a:noFill/>
        </p:spPr>
        <p:txBody>
          <a:bodyPr wrap="square" rtlCol="0">
            <a:spAutoFit/>
          </a:bodyPr>
          <a:p>
            <a:r>
              <a:rPr lang="zh-CN" altLang="en-US"/>
              <a:t>项目名称：分布式文件服务</a:t>
            </a:r>
            <a:endParaRPr lang="zh-CN" altLang="en-US"/>
          </a:p>
        </p:txBody>
      </p:sp>
      <p:sp>
        <p:nvSpPr>
          <p:cNvPr id="5" name="文本框 4"/>
          <p:cNvSpPr txBox="1"/>
          <p:nvPr/>
        </p:nvSpPr>
        <p:spPr>
          <a:xfrm>
            <a:off x="815975" y="1940560"/>
            <a:ext cx="6199505" cy="645160"/>
          </a:xfrm>
          <a:prstGeom prst="rect">
            <a:avLst/>
          </a:prstGeom>
          <a:noFill/>
        </p:spPr>
        <p:txBody>
          <a:bodyPr wrap="square" rtlCol="0">
            <a:spAutoFit/>
          </a:bodyPr>
          <a:p>
            <a:r>
              <a:rPr lang="zh-CN" altLang="en-US"/>
              <a:t>项目地址：</a:t>
            </a:r>
            <a:endParaRPr lang="zh-CN" altLang="en-US"/>
          </a:p>
          <a:p>
            <a:r>
              <a:rPr lang="zh-CN" altLang="en-US">
                <a:solidFill>
                  <a:srgbClr val="FF0000"/>
                </a:solidFill>
              </a:rPr>
              <a:t>https://github.com/dragonvanken/iDFS</a:t>
            </a:r>
            <a:endParaRPr lang="zh-CN" altLang="en-US">
              <a:solidFill>
                <a:srgbClr val="FF0000"/>
              </a:solidFill>
            </a:endParaRPr>
          </a:p>
        </p:txBody>
      </p:sp>
      <p:pic>
        <p:nvPicPr>
          <p:cNvPr id="6" name="图片 5"/>
          <p:cNvPicPr>
            <a:picLocks noChangeAspect="1"/>
          </p:cNvPicPr>
          <p:nvPr/>
        </p:nvPicPr>
        <p:blipFill>
          <a:blip r:embed="rId1"/>
          <a:stretch>
            <a:fillRect/>
          </a:stretch>
        </p:blipFill>
        <p:spPr>
          <a:xfrm>
            <a:off x="4846320" y="87630"/>
            <a:ext cx="7225030" cy="668274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t>项目概况</a:t>
            </a:r>
          </a:p>
        </p:txBody>
      </p:sp>
      <p:sp>
        <p:nvSpPr>
          <p:cNvPr id="3" name="文本框 2"/>
          <p:cNvSpPr txBox="1"/>
          <p:nvPr/>
        </p:nvSpPr>
        <p:spPr>
          <a:xfrm>
            <a:off x="815975" y="1312545"/>
            <a:ext cx="5201285" cy="368300"/>
          </a:xfrm>
          <a:prstGeom prst="rect">
            <a:avLst/>
          </a:prstGeom>
          <a:noFill/>
        </p:spPr>
        <p:txBody>
          <a:bodyPr wrap="square" rtlCol="0">
            <a:spAutoFit/>
          </a:bodyPr>
          <a:p>
            <a:r>
              <a:rPr lang="zh-CN" altLang="en-US"/>
              <a:t>项目名称：分布式文件服务</a:t>
            </a:r>
            <a:endParaRPr lang="zh-CN" altLang="en-US"/>
          </a:p>
        </p:txBody>
      </p:sp>
      <p:sp>
        <p:nvSpPr>
          <p:cNvPr id="4" name="文本框 3"/>
          <p:cNvSpPr txBox="1"/>
          <p:nvPr/>
        </p:nvSpPr>
        <p:spPr>
          <a:xfrm>
            <a:off x="815975" y="2851785"/>
            <a:ext cx="4027805" cy="645160"/>
          </a:xfrm>
          <a:prstGeom prst="rect">
            <a:avLst/>
          </a:prstGeom>
          <a:noFill/>
        </p:spPr>
        <p:txBody>
          <a:bodyPr wrap="square" rtlCol="0">
            <a:spAutoFit/>
          </a:bodyPr>
          <a:p>
            <a:r>
              <a:rPr lang="zh-CN" altLang="en-US"/>
              <a:t>项目统计</a:t>
            </a:r>
            <a:r>
              <a:rPr lang="zh-CN" altLang="en-US"/>
              <a:t>：</a:t>
            </a:r>
            <a:endParaRPr lang="zh-CN" altLang="en-US"/>
          </a:p>
          <a:p>
            <a:r>
              <a:rPr lang="en-US" altLang="zh-CN">
                <a:solidFill>
                  <a:srgbClr val="FF0000"/>
                </a:solidFill>
              </a:rPr>
              <a:t>26 Files </a:t>
            </a:r>
            <a:r>
              <a:rPr lang="zh-CN" altLang="en-US">
                <a:solidFill>
                  <a:srgbClr val="FF0000"/>
                </a:solidFill>
              </a:rPr>
              <a:t>、</a:t>
            </a:r>
            <a:r>
              <a:rPr lang="en-US" altLang="zh-CN">
                <a:solidFill>
                  <a:srgbClr val="FF0000"/>
                </a:solidFill>
              </a:rPr>
              <a:t>128KB</a:t>
            </a:r>
            <a:r>
              <a:rPr lang="zh-CN" altLang="en-US">
                <a:solidFill>
                  <a:srgbClr val="FF0000"/>
                </a:solidFill>
              </a:rPr>
              <a:t>、</a:t>
            </a:r>
            <a:r>
              <a:rPr lang="en-US" altLang="zh-CN">
                <a:solidFill>
                  <a:srgbClr val="FF0000"/>
                </a:solidFill>
              </a:rPr>
              <a:t>3363Lines</a:t>
            </a:r>
            <a:endParaRPr lang="en-US" altLang="zh-CN">
              <a:solidFill>
                <a:srgbClr val="FF0000"/>
              </a:solidFill>
            </a:endParaRPr>
          </a:p>
        </p:txBody>
      </p:sp>
      <p:pic>
        <p:nvPicPr>
          <p:cNvPr id="7" name="图片 6"/>
          <p:cNvPicPr>
            <a:picLocks noChangeAspect="1"/>
          </p:cNvPicPr>
          <p:nvPr/>
        </p:nvPicPr>
        <p:blipFill>
          <a:blip r:embed="rId1"/>
          <a:srcRect l="-481" t="-2372" r="36317"/>
          <a:stretch>
            <a:fillRect/>
          </a:stretch>
        </p:blipFill>
        <p:spPr>
          <a:xfrm>
            <a:off x="3894455" y="247650"/>
            <a:ext cx="8220075" cy="5343525"/>
          </a:xfrm>
          <a:prstGeom prst="rect">
            <a:avLst/>
          </a:prstGeom>
        </p:spPr>
      </p:pic>
      <p:sp>
        <p:nvSpPr>
          <p:cNvPr id="5" name="文本框 4"/>
          <p:cNvSpPr txBox="1"/>
          <p:nvPr/>
        </p:nvSpPr>
        <p:spPr>
          <a:xfrm>
            <a:off x="815975" y="1940560"/>
            <a:ext cx="6199505" cy="645160"/>
          </a:xfrm>
          <a:prstGeom prst="rect">
            <a:avLst/>
          </a:prstGeom>
          <a:noFill/>
        </p:spPr>
        <p:txBody>
          <a:bodyPr wrap="square" rtlCol="0">
            <a:spAutoFit/>
          </a:bodyPr>
          <a:p>
            <a:r>
              <a:rPr lang="zh-CN" altLang="en-US"/>
              <a:t>项目地址：</a:t>
            </a:r>
            <a:endParaRPr lang="zh-CN" altLang="en-US"/>
          </a:p>
          <a:p>
            <a:r>
              <a:rPr lang="zh-CN" altLang="en-US">
                <a:solidFill>
                  <a:schemeClr val="tx1"/>
                </a:solidFill>
              </a:rPr>
              <a:t>https://github.com/dragonvanken/iDFS</a:t>
            </a:r>
            <a:endParaRPr lang="zh-CN" altLang="en-US">
              <a:solidFill>
                <a:schemeClr val="tx1"/>
              </a:solidFill>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t>项目概况</a:t>
            </a:r>
          </a:p>
        </p:txBody>
      </p:sp>
      <p:sp>
        <p:nvSpPr>
          <p:cNvPr id="3" name="文本框 2"/>
          <p:cNvSpPr txBox="1"/>
          <p:nvPr/>
        </p:nvSpPr>
        <p:spPr>
          <a:xfrm>
            <a:off x="815975" y="1312545"/>
            <a:ext cx="5201285" cy="368300"/>
          </a:xfrm>
          <a:prstGeom prst="rect">
            <a:avLst/>
          </a:prstGeom>
          <a:noFill/>
        </p:spPr>
        <p:txBody>
          <a:bodyPr wrap="square" rtlCol="0">
            <a:spAutoFit/>
          </a:bodyPr>
          <a:p>
            <a:r>
              <a:rPr lang="zh-CN" altLang="en-US"/>
              <a:t>项目名称：分布式文件服务</a:t>
            </a:r>
            <a:endParaRPr lang="zh-CN" altLang="en-US"/>
          </a:p>
        </p:txBody>
      </p:sp>
      <p:sp>
        <p:nvSpPr>
          <p:cNvPr id="4" name="文本框 3"/>
          <p:cNvSpPr txBox="1"/>
          <p:nvPr/>
        </p:nvSpPr>
        <p:spPr>
          <a:xfrm>
            <a:off x="815975" y="2851785"/>
            <a:ext cx="4027805" cy="645160"/>
          </a:xfrm>
          <a:prstGeom prst="rect">
            <a:avLst/>
          </a:prstGeom>
          <a:noFill/>
        </p:spPr>
        <p:txBody>
          <a:bodyPr wrap="square" rtlCol="0">
            <a:spAutoFit/>
          </a:bodyPr>
          <a:p>
            <a:r>
              <a:rPr lang="zh-CN" altLang="en-US"/>
              <a:t>项目统计</a:t>
            </a:r>
            <a:r>
              <a:rPr lang="zh-CN" altLang="en-US"/>
              <a:t>：</a:t>
            </a:r>
            <a:endParaRPr lang="zh-CN" altLang="en-US"/>
          </a:p>
          <a:p>
            <a:r>
              <a:rPr lang="en-US" altLang="zh-CN">
                <a:solidFill>
                  <a:schemeClr val="tx1"/>
                </a:solidFill>
              </a:rPr>
              <a:t>26 Files </a:t>
            </a:r>
            <a:r>
              <a:rPr lang="zh-CN" altLang="en-US">
                <a:solidFill>
                  <a:schemeClr val="tx1"/>
                </a:solidFill>
              </a:rPr>
              <a:t>、</a:t>
            </a:r>
            <a:r>
              <a:rPr lang="en-US" altLang="zh-CN">
                <a:solidFill>
                  <a:schemeClr val="tx1"/>
                </a:solidFill>
              </a:rPr>
              <a:t>128KB</a:t>
            </a:r>
            <a:r>
              <a:rPr lang="zh-CN" altLang="en-US">
                <a:solidFill>
                  <a:schemeClr val="tx1"/>
                </a:solidFill>
              </a:rPr>
              <a:t>、</a:t>
            </a:r>
            <a:r>
              <a:rPr lang="en-US" altLang="zh-CN">
                <a:solidFill>
                  <a:schemeClr val="tx1"/>
                </a:solidFill>
              </a:rPr>
              <a:t>3363Lines</a:t>
            </a:r>
            <a:endParaRPr lang="en-US" altLang="zh-CN">
              <a:solidFill>
                <a:schemeClr val="tx1"/>
              </a:solidFill>
            </a:endParaRPr>
          </a:p>
        </p:txBody>
      </p:sp>
      <p:sp>
        <p:nvSpPr>
          <p:cNvPr id="5" name="文本框 4"/>
          <p:cNvSpPr txBox="1"/>
          <p:nvPr/>
        </p:nvSpPr>
        <p:spPr>
          <a:xfrm>
            <a:off x="815975" y="1940560"/>
            <a:ext cx="6199505" cy="645160"/>
          </a:xfrm>
          <a:prstGeom prst="rect">
            <a:avLst/>
          </a:prstGeom>
          <a:noFill/>
        </p:spPr>
        <p:txBody>
          <a:bodyPr wrap="square" rtlCol="0">
            <a:spAutoFit/>
          </a:bodyPr>
          <a:p>
            <a:r>
              <a:rPr lang="zh-CN" altLang="en-US"/>
              <a:t>项目地址：</a:t>
            </a:r>
            <a:endParaRPr lang="zh-CN" altLang="en-US"/>
          </a:p>
          <a:p>
            <a:r>
              <a:rPr lang="zh-CN" altLang="en-US">
                <a:solidFill>
                  <a:schemeClr val="tx1"/>
                </a:solidFill>
              </a:rPr>
              <a:t>https://github.com/dragonvanken/iDFS</a:t>
            </a:r>
            <a:endParaRPr lang="zh-CN" altLang="en-US">
              <a:solidFill>
                <a:schemeClr val="tx1"/>
              </a:solidFill>
            </a:endParaRPr>
          </a:p>
        </p:txBody>
      </p:sp>
      <p:sp>
        <p:nvSpPr>
          <p:cNvPr id="6" name="文本框 5"/>
          <p:cNvSpPr txBox="1"/>
          <p:nvPr/>
        </p:nvSpPr>
        <p:spPr>
          <a:xfrm>
            <a:off x="815975" y="3744595"/>
            <a:ext cx="3415030" cy="645160"/>
          </a:xfrm>
          <a:prstGeom prst="rect">
            <a:avLst/>
          </a:prstGeom>
          <a:noFill/>
        </p:spPr>
        <p:txBody>
          <a:bodyPr wrap="square" rtlCol="0">
            <a:spAutoFit/>
          </a:bodyPr>
          <a:p>
            <a:r>
              <a:rPr lang="zh-CN" altLang="en-US"/>
              <a:t>项目开发周期</a:t>
            </a:r>
            <a:r>
              <a:rPr lang="zh-CN" altLang="en-US"/>
              <a:t>：</a:t>
            </a:r>
            <a:endParaRPr lang="zh-CN" altLang="en-US"/>
          </a:p>
          <a:p>
            <a:r>
              <a:rPr lang="en-US" altLang="zh-CN">
                <a:solidFill>
                  <a:srgbClr val="FF0000"/>
                </a:solidFill>
              </a:rPr>
              <a:t>2019.11.25 - 2019.12.08</a:t>
            </a:r>
            <a:endParaRPr lang="en-US" altLang="zh-CN">
              <a:solidFill>
                <a:srgbClr val="FF0000"/>
              </a:solidFill>
            </a:endParaRPr>
          </a:p>
        </p:txBody>
      </p:sp>
      <p:pic>
        <p:nvPicPr>
          <p:cNvPr id="8" name="图片 7"/>
          <p:cNvPicPr>
            <a:picLocks noChangeAspect="1"/>
          </p:cNvPicPr>
          <p:nvPr/>
        </p:nvPicPr>
        <p:blipFill>
          <a:blip r:embed="rId1"/>
          <a:stretch>
            <a:fillRect/>
          </a:stretch>
        </p:blipFill>
        <p:spPr>
          <a:xfrm>
            <a:off x="4843780" y="794385"/>
            <a:ext cx="7019925" cy="505777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t>项目概况</a:t>
            </a:r>
          </a:p>
        </p:txBody>
      </p:sp>
      <p:sp>
        <p:nvSpPr>
          <p:cNvPr id="3" name="文本框 2"/>
          <p:cNvSpPr txBox="1"/>
          <p:nvPr/>
        </p:nvSpPr>
        <p:spPr>
          <a:xfrm>
            <a:off x="815975" y="1312545"/>
            <a:ext cx="5201285" cy="368300"/>
          </a:xfrm>
          <a:prstGeom prst="rect">
            <a:avLst/>
          </a:prstGeom>
          <a:noFill/>
        </p:spPr>
        <p:txBody>
          <a:bodyPr wrap="square" rtlCol="0">
            <a:spAutoFit/>
          </a:bodyPr>
          <a:p>
            <a:r>
              <a:rPr lang="zh-CN" altLang="en-US"/>
              <a:t>项目名称：分布式文件服务</a:t>
            </a:r>
            <a:endParaRPr lang="zh-CN" altLang="en-US"/>
          </a:p>
        </p:txBody>
      </p:sp>
      <p:sp>
        <p:nvSpPr>
          <p:cNvPr id="4" name="文本框 3"/>
          <p:cNvSpPr txBox="1"/>
          <p:nvPr/>
        </p:nvSpPr>
        <p:spPr>
          <a:xfrm>
            <a:off x="815975" y="2851785"/>
            <a:ext cx="4027805" cy="645160"/>
          </a:xfrm>
          <a:prstGeom prst="rect">
            <a:avLst/>
          </a:prstGeom>
          <a:noFill/>
        </p:spPr>
        <p:txBody>
          <a:bodyPr wrap="square" rtlCol="0">
            <a:spAutoFit/>
          </a:bodyPr>
          <a:p>
            <a:r>
              <a:rPr lang="zh-CN" altLang="en-US"/>
              <a:t>项目统计</a:t>
            </a:r>
            <a:r>
              <a:rPr lang="zh-CN" altLang="en-US"/>
              <a:t>：</a:t>
            </a:r>
            <a:endParaRPr lang="zh-CN" altLang="en-US"/>
          </a:p>
          <a:p>
            <a:r>
              <a:rPr lang="en-US" altLang="zh-CN">
                <a:solidFill>
                  <a:schemeClr val="tx1"/>
                </a:solidFill>
              </a:rPr>
              <a:t>26 Files </a:t>
            </a:r>
            <a:r>
              <a:rPr lang="zh-CN" altLang="en-US">
                <a:solidFill>
                  <a:schemeClr val="tx1"/>
                </a:solidFill>
              </a:rPr>
              <a:t>、</a:t>
            </a:r>
            <a:r>
              <a:rPr lang="en-US" altLang="zh-CN">
                <a:solidFill>
                  <a:schemeClr val="tx1"/>
                </a:solidFill>
              </a:rPr>
              <a:t>128KB</a:t>
            </a:r>
            <a:r>
              <a:rPr lang="zh-CN" altLang="en-US">
                <a:solidFill>
                  <a:schemeClr val="tx1"/>
                </a:solidFill>
              </a:rPr>
              <a:t>、</a:t>
            </a:r>
            <a:r>
              <a:rPr lang="en-US" altLang="zh-CN">
                <a:solidFill>
                  <a:schemeClr val="tx1"/>
                </a:solidFill>
              </a:rPr>
              <a:t>3363Lines</a:t>
            </a:r>
            <a:endParaRPr lang="en-US" altLang="zh-CN">
              <a:solidFill>
                <a:schemeClr val="tx1"/>
              </a:solidFill>
            </a:endParaRPr>
          </a:p>
        </p:txBody>
      </p:sp>
      <p:sp>
        <p:nvSpPr>
          <p:cNvPr id="5" name="文本框 4"/>
          <p:cNvSpPr txBox="1"/>
          <p:nvPr/>
        </p:nvSpPr>
        <p:spPr>
          <a:xfrm>
            <a:off x="815975" y="1940560"/>
            <a:ext cx="6199505" cy="645160"/>
          </a:xfrm>
          <a:prstGeom prst="rect">
            <a:avLst/>
          </a:prstGeom>
          <a:noFill/>
        </p:spPr>
        <p:txBody>
          <a:bodyPr wrap="square" rtlCol="0">
            <a:spAutoFit/>
          </a:bodyPr>
          <a:p>
            <a:r>
              <a:rPr lang="zh-CN" altLang="en-US"/>
              <a:t>项目地址：</a:t>
            </a:r>
            <a:endParaRPr lang="zh-CN" altLang="en-US"/>
          </a:p>
          <a:p>
            <a:r>
              <a:rPr lang="zh-CN" altLang="en-US">
                <a:solidFill>
                  <a:schemeClr val="tx1"/>
                </a:solidFill>
              </a:rPr>
              <a:t>https://github.com/dragonvanken/iDFS</a:t>
            </a:r>
            <a:endParaRPr lang="zh-CN" altLang="en-US">
              <a:solidFill>
                <a:schemeClr val="tx1"/>
              </a:solidFill>
            </a:endParaRPr>
          </a:p>
        </p:txBody>
      </p:sp>
      <p:sp>
        <p:nvSpPr>
          <p:cNvPr id="6" name="文本框 5"/>
          <p:cNvSpPr txBox="1"/>
          <p:nvPr/>
        </p:nvSpPr>
        <p:spPr>
          <a:xfrm>
            <a:off x="882015" y="4608195"/>
            <a:ext cx="3415030" cy="1476375"/>
          </a:xfrm>
          <a:prstGeom prst="rect">
            <a:avLst/>
          </a:prstGeom>
          <a:noFill/>
        </p:spPr>
        <p:txBody>
          <a:bodyPr wrap="square" rtlCol="0">
            <a:spAutoFit/>
          </a:bodyPr>
          <a:p>
            <a:r>
              <a:rPr lang="zh-CN" altLang="en-US"/>
              <a:t>项目贡献：</a:t>
            </a:r>
            <a:endParaRPr lang="zh-CN" altLang="en-US"/>
          </a:p>
          <a:p>
            <a:r>
              <a:rPr lang="zh-CN" altLang="en-US">
                <a:solidFill>
                  <a:srgbClr val="FF0000"/>
                </a:solidFill>
              </a:rPr>
              <a:t>万珂嘉    设计、开发</a:t>
            </a:r>
            <a:endParaRPr lang="zh-CN" altLang="en-US">
              <a:solidFill>
                <a:srgbClr val="FF0000"/>
              </a:solidFill>
            </a:endParaRPr>
          </a:p>
          <a:p>
            <a:r>
              <a:rPr lang="zh-CN" altLang="en-US">
                <a:solidFill>
                  <a:srgbClr val="FF0000"/>
                </a:solidFill>
              </a:rPr>
              <a:t>聂欣雨    设计、开发</a:t>
            </a:r>
            <a:endParaRPr lang="zh-CN" altLang="en-US">
              <a:solidFill>
                <a:srgbClr val="FF0000"/>
              </a:solidFill>
            </a:endParaRPr>
          </a:p>
          <a:p>
            <a:r>
              <a:rPr lang="zh-CN" altLang="en-US">
                <a:solidFill>
                  <a:srgbClr val="FF0000"/>
                </a:solidFill>
              </a:rPr>
              <a:t>程航        开发</a:t>
            </a:r>
            <a:endParaRPr lang="zh-CN" altLang="en-US">
              <a:solidFill>
                <a:srgbClr val="FF0000"/>
              </a:solidFill>
            </a:endParaRPr>
          </a:p>
          <a:p>
            <a:r>
              <a:rPr lang="zh-CN" altLang="en-US">
                <a:solidFill>
                  <a:srgbClr val="FF0000"/>
                </a:solidFill>
              </a:rPr>
              <a:t>何雄辉    测试</a:t>
            </a:r>
            <a:endParaRPr lang="zh-CN" altLang="en-US">
              <a:solidFill>
                <a:srgbClr val="FF0000"/>
              </a:solidFill>
            </a:endParaRPr>
          </a:p>
        </p:txBody>
      </p:sp>
      <p:sp>
        <p:nvSpPr>
          <p:cNvPr id="7" name="文本框 6"/>
          <p:cNvSpPr txBox="1"/>
          <p:nvPr/>
        </p:nvSpPr>
        <p:spPr>
          <a:xfrm>
            <a:off x="815975" y="3744595"/>
            <a:ext cx="3415030" cy="645160"/>
          </a:xfrm>
          <a:prstGeom prst="rect">
            <a:avLst/>
          </a:prstGeom>
          <a:noFill/>
        </p:spPr>
        <p:txBody>
          <a:bodyPr wrap="square" rtlCol="0">
            <a:spAutoFit/>
          </a:bodyPr>
          <a:p>
            <a:r>
              <a:rPr lang="zh-CN" altLang="en-US"/>
              <a:t>项目开发周期</a:t>
            </a:r>
            <a:r>
              <a:rPr lang="zh-CN" altLang="en-US"/>
              <a:t>：</a:t>
            </a:r>
            <a:endParaRPr lang="zh-CN" altLang="en-US"/>
          </a:p>
          <a:p>
            <a:r>
              <a:rPr lang="en-US" altLang="zh-CN">
                <a:solidFill>
                  <a:schemeClr val="tx1"/>
                </a:solidFill>
              </a:rPr>
              <a:t>2019.11.25 - 2019.12.08</a:t>
            </a:r>
            <a:endParaRPr lang="en-US" altLang="zh-CN">
              <a:solidFill>
                <a:schemeClr val="tx1"/>
              </a:solidFill>
            </a:endParaRPr>
          </a:p>
        </p:txBody>
      </p:sp>
      <p:pic>
        <p:nvPicPr>
          <p:cNvPr id="8" name="图片 7"/>
          <p:cNvPicPr>
            <a:picLocks noChangeAspect="1"/>
          </p:cNvPicPr>
          <p:nvPr/>
        </p:nvPicPr>
        <p:blipFill>
          <a:blip r:embed="rId1"/>
          <a:stretch>
            <a:fillRect/>
          </a:stretch>
        </p:blipFill>
        <p:spPr>
          <a:xfrm>
            <a:off x="4949190" y="1495425"/>
            <a:ext cx="7172325" cy="399097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 </a:t>
            </a:r>
            <a:r>
              <a:t>项目简介</a:t>
            </a:r>
          </a:p>
        </p:txBody>
      </p:sp>
      <p:pic>
        <p:nvPicPr>
          <p:cNvPr id="3" name="图片 2"/>
          <p:cNvPicPr>
            <a:picLocks noChangeAspect="1"/>
          </p:cNvPicPr>
          <p:nvPr/>
        </p:nvPicPr>
        <p:blipFill>
          <a:blip r:embed="rId1"/>
          <a:stretch>
            <a:fillRect/>
          </a:stretch>
        </p:blipFill>
        <p:spPr>
          <a:xfrm>
            <a:off x="996950" y="1634490"/>
            <a:ext cx="3706495" cy="3359150"/>
          </a:xfrm>
          <a:prstGeom prst="rect">
            <a:avLst/>
          </a:prstGeom>
        </p:spPr>
      </p:pic>
      <p:sp>
        <p:nvSpPr>
          <p:cNvPr id="4" name="文本框 3"/>
          <p:cNvSpPr txBox="1"/>
          <p:nvPr/>
        </p:nvSpPr>
        <p:spPr>
          <a:xfrm>
            <a:off x="5130165" y="1578610"/>
            <a:ext cx="4565650" cy="3415030"/>
          </a:xfrm>
          <a:prstGeom prst="rect">
            <a:avLst/>
          </a:prstGeom>
          <a:noFill/>
        </p:spPr>
        <p:txBody>
          <a:bodyPr wrap="square" rtlCol="0">
            <a:spAutoFit/>
          </a:bodyPr>
          <a:p>
            <a:r>
              <a:rPr lang="zh-CN" altLang="en-US"/>
              <a:t>项目结构：</a:t>
            </a:r>
            <a:endParaRPr lang="zh-CN" altLang="en-US"/>
          </a:p>
          <a:p>
            <a:endParaRPr lang="zh-CN" altLang="en-US"/>
          </a:p>
          <a:p>
            <a:r>
              <a:rPr lang="en-US" altLang="zh-CN"/>
              <a:t>clientlib                      --</a:t>
            </a:r>
            <a:r>
              <a:rPr lang="zh-CN" altLang="en-US"/>
              <a:t>客户端库</a:t>
            </a:r>
            <a:endParaRPr lang="zh-CN" altLang="en-US"/>
          </a:p>
          <a:p>
            <a:r>
              <a:rPr lang="en-US" altLang="zh-CN"/>
              <a:t>datalib                       --</a:t>
            </a:r>
            <a:r>
              <a:rPr lang="zh-CN" altLang="en-US"/>
              <a:t>数据服务器库</a:t>
            </a:r>
            <a:endParaRPr lang="zh-CN" altLang="en-US"/>
          </a:p>
          <a:p>
            <a:r>
              <a:rPr lang="en-US" altLang="zh-CN"/>
              <a:t>doc                            --</a:t>
            </a:r>
            <a:r>
              <a:rPr lang="zh-CN" altLang="en-US"/>
              <a:t>设计文档、测试文档</a:t>
            </a:r>
            <a:endParaRPr lang="zh-CN" altLang="en-US"/>
          </a:p>
          <a:p>
            <a:r>
              <a:rPr lang="en-US" altLang="zh-CN"/>
              <a:t>masterlib                   --</a:t>
            </a:r>
            <a:r>
              <a:rPr lang="zh-CN" altLang="en-US"/>
              <a:t>控制服务器库</a:t>
            </a:r>
            <a:endParaRPr lang="zh-CN" altLang="en-US"/>
          </a:p>
          <a:p>
            <a:r>
              <a:rPr lang="en-US" altLang="zh-CN"/>
              <a:t>protocol                     --rpc</a:t>
            </a:r>
            <a:r>
              <a:rPr lang="zh-CN" altLang="en-US"/>
              <a:t>协议，接口设计</a:t>
            </a:r>
            <a:endParaRPr lang="zh-CN" altLang="en-US"/>
          </a:p>
          <a:p>
            <a:r>
              <a:rPr lang="en-US" altLang="zh-CN"/>
              <a:t>utility                          --</a:t>
            </a:r>
            <a:r>
              <a:rPr lang="zh-CN" altLang="en-US"/>
              <a:t>通用库</a:t>
            </a:r>
            <a:endParaRPr lang="zh-CN" altLang="en-US"/>
          </a:p>
          <a:p>
            <a:endParaRPr lang="zh-CN" altLang="en-US"/>
          </a:p>
          <a:p>
            <a:r>
              <a:rPr lang="en-US" altLang="zh-CN"/>
              <a:t>client.py                     </a:t>
            </a:r>
            <a:r>
              <a:rPr lang="zh-CN" altLang="en-US"/>
              <a:t>客户端</a:t>
            </a:r>
            <a:endParaRPr lang="zh-CN" altLang="en-US"/>
          </a:p>
          <a:p>
            <a:r>
              <a:rPr lang="en-US" altLang="zh-CN"/>
              <a:t>dataserver.py             </a:t>
            </a:r>
            <a:r>
              <a:rPr lang="zh-CN" altLang="en-US"/>
              <a:t>数据服务器</a:t>
            </a:r>
            <a:endParaRPr lang="zh-CN" altLang="en-US"/>
          </a:p>
          <a:p>
            <a:r>
              <a:rPr lang="en-US" altLang="zh-CN"/>
              <a:t>master.py                   </a:t>
            </a:r>
            <a:r>
              <a:rPr lang="zh-CN" altLang="en-US"/>
              <a:t>控制服务器</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 </a:t>
            </a:r>
            <a:r>
              <a:t>项目简介</a:t>
            </a:r>
          </a:p>
        </p:txBody>
      </p:sp>
      <p:sp>
        <p:nvSpPr>
          <p:cNvPr id="4" name="文本框 3"/>
          <p:cNvSpPr txBox="1"/>
          <p:nvPr/>
        </p:nvSpPr>
        <p:spPr>
          <a:xfrm>
            <a:off x="5205095" y="1578610"/>
            <a:ext cx="5239385" cy="2030095"/>
          </a:xfrm>
          <a:prstGeom prst="rect">
            <a:avLst/>
          </a:prstGeom>
          <a:noFill/>
        </p:spPr>
        <p:txBody>
          <a:bodyPr wrap="square" rtlCol="0">
            <a:spAutoFit/>
          </a:bodyPr>
          <a:p>
            <a:r>
              <a:rPr lang="zh-CN" altLang="en-US"/>
              <a:t>项目环境：</a:t>
            </a:r>
            <a:endParaRPr lang="zh-CN" altLang="en-US"/>
          </a:p>
          <a:p>
            <a:r>
              <a:rPr lang="en-US" altLang="zh-CN"/>
              <a:t>Python 3.6</a:t>
            </a:r>
            <a:endParaRPr lang="en-US" altLang="zh-CN"/>
          </a:p>
          <a:p>
            <a:endParaRPr lang="zh-CN" altLang="en-US"/>
          </a:p>
          <a:p>
            <a:r>
              <a:rPr lang="zh-CN" altLang="en-US"/>
              <a:t>项目依赖</a:t>
            </a:r>
            <a:r>
              <a:rPr lang="zh-CN" altLang="en-US"/>
              <a:t>：</a:t>
            </a:r>
            <a:endParaRPr lang="zh-CN" altLang="en-US"/>
          </a:p>
          <a:p>
            <a:r>
              <a:rPr lang="en-US" altLang="zh-CN"/>
              <a:t>colorama</a:t>
            </a:r>
            <a:r>
              <a:rPr lang="zh-CN" altLang="en-US"/>
              <a:t>、</a:t>
            </a:r>
            <a:r>
              <a:rPr lang="en-US" altLang="zh-CN"/>
              <a:t>termcolor</a:t>
            </a:r>
            <a:r>
              <a:rPr lang="zh-CN" altLang="en-US"/>
              <a:t>涉及</a:t>
            </a:r>
            <a:r>
              <a:rPr lang="zh-CN" altLang="en-US"/>
              <a:t>客户端命令行界面</a:t>
            </a:r>
            <a:endParaRPr lang="zh-CN" altLang="en-US"/>
          </a:p>
          <a:p>
            <a:endParaRPr lang="zh-CN" altLang="en-US"/>
          </a:p>
          <a:p>
            <a:r>
              <a:rPr lang="en-US" altLang="zh-CN"/>
              <a:t>grpcio</a:t>
            </a:r>
            <a:r>
              <a:rPr lang="zh-CN" altLang="en-US"/>
              <a:t>、</a:t>
            </a:r>
            <a:r>
              <a:rPr lang="en-US" altLang="zh-CN"/>
              <a:t>grpcio-tools</a:t>
            </a:r>
            <a:r>
              <a:rPr lang="zh-CN" altLang="en-US"/>
              <a:t>涉及</a:t>
            </a:r>
            <a:r>
              <a:rPr lang="en-US" altLang="zh-CN"/>
              <a:t>rpc</a:t>
            </a:r>
            <a:r>
              <a:rPr lang="zh-CN" altLang="en-US"/>
              <a:t>接口设计</a:t>
            </a:r>
            <a:endParaRPr lang="zh-CN" altLang="en-US"/>
          </a:p>
        </p:txBody>
      </p:sp>
      <p:pic>
        <p:nvPicPr>
          <p:cNvPr id="5" name="图片 4"/>
          <p:cNvPicPr>
            <a:picLocks noChangeAspect="1"/>
          </p:cNvPicPr>
          <p:nvPr/>
        </p:nvPicPr>
        <p:blipFill>
          <a:blip r:embed="rId1"/>
          <a:stretch>
            <a:fillRect/>
          </a:stretch>
        </p:blipFill>
        <p:spPr>
          <a:xfrm>
            <a:off x="1868170" y="1578610"/>
            <a:ext cx="2789555" cy="305498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0"/>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6.xml><?xml version="1.0" encoding="utf-8"?>
<p:tagLst xmlns:p="http://schemas.openxmlformats.org/presentationml/2006/main">
  <p:tag name="KSO_WM_TEMPLATE_SUBCATEGORY" val="0"/>
  <p:tag name="KSO_WM_TEMPLATE_COLOR_TYPE" val="1"/>
  <p:tag name="KSO_WM_TEMPLATE_MASTER_THUMB_INDEX" val="12"/>
  <p:tag name="KSO_WM_TEMPLATE_THUMBS_INDEX" val="1、4、7、8、10、13、14、15、16、17、23、27、31"/>
  <p:tag name="KSO_WM_TAG_VERSION" val="1.0"/>
  <p:tag name="KSO_WM_BEAUTIFY_FLAG" val="#wm#"/>
  <p:tag name="KSO_WM_TEMPLATE_CATEGORY" val="custom"/>
  <p:tag name="KSO_WM_TEMPLATE_INDEX" val="20204280"/>
  <p:tag name="KSO_WM_TEMPLATE_MASTER_TYPE" val="1"/>
</p:tagLst>
</file>

<file path=ppt/tags/tag157.xml><?xml version="1.0" encoding="utf-8"?>
<p:tagLst xmlns:p="http://schemas.openxmlformats.org/presentationml/2006/main">
  <p:tag name="KSO_WM_UNIT_ISCONTENTSTITLE" val="0"/>
  <p:tag name="KSO_WM_UNIT_PRESET_TEXT" val="产品营销方案通用"/>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80_1*a*1"/>
  <p:tag name="KSO_WM_TEMPLATE_CATEGORY" val="custom"/>
  <p:tag name="KSO_WM_TEMPLATE_INDEX" val="20204280"/>
  <p:tag name="KSO_WM_UNIT_LAYERLEVEL" val="1"/>
  <p:tag name="KSO_WM_TAG_VERSION" val="1.0"/>
  <p:tag name="KSO_WM_BEAUTIFY_FLAG" val="#wm#"/>
</p:tagLst>
</file>

<file path=ppt/tags/tag158.xml><?xml version="1.0" encoding="utf-8"?>
<p:tagLst xmlns:p="http://schemas.openxmlformats.org/presentationml/2006/main">
  <p:tag name="KSO_WM_UNIT_ISCONTENTSTITLE" val="0"/>
  <p:tag name="KSO_WM_UNIT_PRESET_TEXT" val="单/击/此/处/添/加/副/标/题/内/容"/>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280_1*b*1"/>
  <p:tag name="KSO_WM_TEMPLATE_CATEGORY" val="custom"/>
  <p:tag name="KSO_WM_TEMPLATE_INDEX" val="2020428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0_1*i*1"/>
  <p:tag name="KSO_WM_TEMPLATE_CATEGORY" val="custom"/>
  <p:tag name="KSO_WM_TEMPLATE_INDEX" val="2020428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80_1*i*2"/>
  <p:tag name="KSO_WM_TEMPLATE_CATEGORY" val="custom"/>
  <p:tag name="KSO_WM_TEMPLATE_INDEX" val="20204280"/>
  <p:tag name="KSO_WM_UNIT_LAYERLEVEL" val="1"/>
  <p:tag name="KSO_WM_TAG_VERSION" val="1.0"/>
  <p:tag name="KSO_WM_BEAUTIFY_FLAG" val="#wm#"/>
</p:tagLst>
</file>

<file path=ppt/tags/tag161.xml><?xml version="1.0" encoding="utf-8"?>
<p:tagLst xmlns:p="http://schemas.openxmlformats.org/presentationml/2006/main">
  <p:tag name="KSO_WM_TEMPLATE_THUMBS_INDEX" val="1、4、7、8、10、13、14、15、16、17、23、27、31"/>
  <p:tag name="KSO_WM_SLIDE_ID" val="custom2020428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280"/>
  <p:tag name="KSO_WM_SLIDE_LAYOUT" val="a_b"/>
  <p:tag name="KSO_WM_SLIDE_LAYOUT_CNT" val="1_1"/>
</p:tagLst>
</file>

<file path=ppt/tags/tag162.xml><?xml version="1.0" encoding="utf-8"?>
<p:tagLst xmlns:p="http://schemas.openxmlformats.org/presentationml/2006/main">
  <p:tag name="KSO_WM_UNIT_COLOR_SCHEME_SHAPE_ID" val="10"/>
  <p:tag name="KSO_WM_UNIT_COLOR_SCHEME_PARENT_PAGE" val="0_3"/>
  <p:tag name="KSO_WM_UNIT_ISCONTENTSTITLE" val="0"/>
  <p:tag name="KSO_WM_UNIT_PRESET_TEXT" val="单击此处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4280_4*l_h_a*1_4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COLOR_SCHEME_SHAPE_ID" val="12"/>
  <p:tag name="KSO_WM_UNIT_COLOR_SCHEME_PARENT_PAGE" val="0_3"/>
  <p:tag name="KSO_WM_UNIT_ISCONTENTSTITLE" val="0"/>
  <p:tag name="KSO_WM_UNIT_PRESET_TEXT" val="单击此处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4280_4*l_h_a*1_3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COLOR_SCHEME_SHAPE_ID" val="14"/>
  <p:tag name="KSO_WM_UNIT_COLOR_SCHEME_PARENT_PAGE" val="0_3"/>
  <p:tag name="KSO_WM_UNIT_ISCONTENTSTITLE" val="0"/>
  <p:tag name="KSO_WM_UNIT_PRESET_TEXT" val="单击此处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4280_4*l_h_a*1_2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COLOR_SCHEME_SHAPE_ID" val="16"/>
  <p:tag name="KSO_WM_UNIT_COLOR_SCHEME_PARENT_PAGE" val="0_3"/>
  <p:tag name="KSO_WM_UNIT_ISCONTENTSTITLE" val="0"/>
  <p:tag name="KSO_WM_UNIT_PRESET_TEXT" val="单击此处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280_4*l_h_a*1_1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COLOR_SCHEME_SHAPE_ID" val="24"/>
  <p:tag name="KSO_WM_UNIT_COLOR_SCHEME_PARENT_PAGE" val="0_3"/>
  <p:tag name="KSO_WM_UNIT_PRESET_TEXT" val="单击此处输入你的正文，文字是您思想的提炼"/>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280_4*l_h_f*1_4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COLOR_SCHEME_SHAPE_ID" val="25"/>
  <p:tag name="KSO_WM_UNIT_COLOR_SCHEME_PARENT_PAGE" val="0_3"/>
  <p:tag name="KSO_WM_UNIT_PRESET_TEXT" val="单击此处输入你的正文，文字是您思想的提炼"/>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280_4*l_h_f*1_3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UNIT_COLOR_SCHEME_SHAPE_ID" val="26"/>
  <p:tag name="KSO_WM_UNIT_COLOR_SCHEME_PARENT_PAGE" val="0_3"/>
  <p:tag name="KSO_WM_UNIT_PRESET_TEXT" val="单击此处输入你的正文，文字是您思想的提炼"/>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280_4*l_h_f*1_2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COLOR_SCHEME_SHAPE_ID" val="27"/>
  <p:tag name="KSO_WM_UNIT_COLOR_SCHEME_PARENT_PAGE" val="0_3"/>
  <p:tag name="KSO_WM_UNIT_PRESET_TEXT" val="单击此处输入你的正文，文字是您思想的提炼"/>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280_4*l_h_f*1_1_1"/>
  <p:tag name="KSO_WM_TEMPLATE_CATEGORY" val="custom"/>
  <p:tag name="KSO_WM_TEMPLATE_INDEX" val="2020428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COLOR_SCHEME_SHAPE_ID" val="18"/>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280_4*l_i*1_1"/>
  <p:tag name="KSO_WM_TEMPLATE_CATEGORY" val="custom"/>
  <p:tag name="KSO_WM_TEMPLATE_INDEX" val="20204280"/>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280_4*l_h_i*1_1_1"/>
  <p:tag name="KSO_WM_TEMPLATE_CATEGORY" val="custom"/>
  <p:tag name="KSO_WM_TEMPLATE_INDEX" val="20204280"/>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 name="KSO_WM_UNIT_TEXT_FILL_FORE_SCHEMECOLOR_INDEX" val="1"/>
  <p:tag name="KSO_WM_UNIT_TEXT_FILL_TYPE" val="1"/>
  <p:tag name="KSO_WM_UNIT_USESOURCEFORMAT_APPLY" val="1"/>
</p:tagLst>
</file>

<file path=ppt/tags/tag172.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280_4*l_h_i*1_2_1"/>
  <p:tag name="KSO_WM_TEMPLATE_CATEGORY" val="custom"/>
  <p:tag name="KSO_WM_TEMPLATE_INDEX" val="20204280"/>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 name="KSO_WM_UNIT_TEXT_FILL_FORE_SCHEMECOLOR_INDEX" val="1"/>
  <p:tag name="KSO_WM_UNIT_TEXT_FILL_TYPE" val="1"/>
  <p:tag name="KSO_WM_UNIT_USESOURCEFORMAT_APPLY" val="1"/>
</p:tagLst>
</file>

<file path=ppt/tags/tag173.xml><?xml version="1.0" encoding="utf-8"?>
<p:tagLst xmlns:p="http://schemas.openxmlformats.org/presentationml/2006/main">
  <p:tag name="KSO_WM_UNIT_COLOR_SCHEME_SHAPE_ID" val="2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280_4*l_h_i*1_3_1"/>
  <p:tag name="KSO_WM_TEMPLATE_CATEGORY" val="custom"/>
  <p:tag name="KSO_WM_TEMPLATE_INDEX" val="20204280"/>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 name="KSO_WM_UNIT_TEXT_FILL_FORE_SCHEMECOLOR_INDEX" val="1"/>
  <p:tag name="KSO_WM_UNIT_TEXT_FILL_TYPE" val="1"/>
  <p:tag name="KSO_WM_UNIT_USESOURCEFORMAT_APPLY" val="1"/>
</p:tagLst>
</file>

<file path=ppt/tags/tag174.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280_4*l_h_i*1_4_1"/>
  <p:tag name="KSO_WM_TEMPLATE_CATEGORY" val="custom"/>
  <p:tag name="KSO_WM_TEMPLATE_INDEX" val="20204280"/>
  <p:tag name="KSO_WM_UNIT_LAYERLEVEL" val="1_1_1"/>
  <p:tag name="KSO_WM_TAG_VERSION" val="1.0"/>
  <p:tag name="KSO_WM_BEAUTIFY_FLAG" val="#wm#"/>
  <p:tag name="KSO_WM_UNIT_FILL_FORE_SCHEMECOLOR_INDEX" val="14"/>
  <p:tag name="KSO_WM_UNIT_FILL_TYPE" val="1"/>
  <p:tag name="KSO_WM_UNIT_LINE_FORE_SCHEMECOLOR_INDEX" val="14"/>
  <p:tag name="KSO_WM_UNIT_LINE_FILL_TYPE" val="2"/>
  <p:tag name="KSO_WM_UNIT_TEXT_FILL_FORE_SCHEMECOLOR_INDEX" val="1"/>
  <p:tag name="KSO_WM_UNIT_TEXT_FILL_TYPE" val="1"/>
  <p:tag name="KSO_WM_UNIT_USESOURCEFORMAT_APPLY" val="1"/>
</p:tagLst>
</file>

<file path=ppt/tags/tag175.xml><?xml version="1.0" encoding="utf-8"?>
<p:tagLst xmlns:p="http://schemas.openxmlformats.org/presentationml/2006/main">
  <p:tag name="KSO_WM_UNIT_ISCONTENTSTITLE" val="0"/>
  <p:tag name="KSO_WM_UNIT_PRESET_TEXT" val="CONTENTS"/>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280_4*b*1"/>
  <p:tag name="KSO_WM_TEMPLATE_CATEGORY" val="custom"/>
  <p:tag name="KSO_WM_TEMPLATE_INDEX" val="2020428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UNIT_ISCONTENTSTITLE" val="1"/>
  <p:tag name="KSO_WM_UNIT_PRESET_TEXT" val="目 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280_4*a*1"/>
  <p:tag name="KSO_WM_TEMPLATE_CATEGORY" val="custom"/>
  <p:tag name="KSO_WM_TEMPLATE_INDEX" val="2020428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SLIDE_ID" val="custom20204280_4"/>
  <p:tag name="KSO_WM_TEMPLATE_SUBCATEGORY" val="0"/>
  <p:tag name="KSO_WM_TEMPLATE_MASTER_TYPE" val="1"/>
  <p:tag name="KSO_WM_TEMPLATE_COLOR_TYPE" val="1"/>
  <p:tag name="KSO_WM_SLIDE_TYPE" val="contents"/>
  <p:tag name="KSO_WM_SLIDE_SUBTYPE" val="pureTxt"/>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280"/>
  <p:tag name="KSO_WM_SLIDE_LAYOUT" val="a_b_l"/>
  <p:tag name="KSO_WM_SLIDE_LAYOUT_CNT" val="1_1_1"/>
</p:tagLst>
</file>

<file path=ppt/tags/tag178.xml><?xml version="1.0" encoding="utf-8"?>
<p:tagLst xmlns:p="http://schemas.openxmlformats.org/presentationml/2006/main">
  <p:tag name="KSO_WM_BEAUTIFY_FLAG" val="#wm#"/>
  <p:tag name="KSO_WM_TEMPLATE_CATEGORY" val="custom"/>
  <p:tag name="KSO_WM_TEMPLATE_INDEX" val="20204280"/>
</p:tagLst>
</file>

<file path=ppt/tags/tag179.xml><?xml version="1.0" encoding="utf-8"?>
<p:tagLst xmlns:p="http://schemas.openxmlformats.org/presentationml/2006/main">
  <p:tag name="KSO_WM_BEAUTIFY_FLAG" val="#wm#"/>
  <p:tag name="KSO_WM_TEMPLATE_CATEGORY" val="custom"/>
  <p:tag name="KSO_WM_TEMPLATE_INDEX" val="2020428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4280"/>
</p:tagLst>
</file>

<file path=ppt/tags/tag181.xml><?xml version="1.0" encoding="utf-8"?>
<p:tagLst xmlns:p="http://schemas.openxmlformats.org/presentationml/2006/main">
  <p:tag name="KSO_WM_BEAUTIFY_FLAG" val="#wm#"/>
  <p:tag name="KSO_WM_TEMPLATE_CATEGORY" val="custom"/>
  <p:tag name="KSO_WM_TEMPLATE_INDEX" val="20204280"/>
</p:tagLst>
</file>

<file path=ppt/tags/tag182.xml><?xml version="1.0" encoding="utf-8"?>
<p:tagLst xmlns:p="http://schemas.openxmlformats.org/presentationml/2006/main">
  <p:tag name="KSO_WM_BEAUTIFY_FLAG" val="#wm#"/>
  <p:tag name="KSO_WM_TEMPLATE_CATEGORY" val="custom"/>
  <p:tag name="KSO_WM_TEMPLATE_INDEX" val="20204280"/>
</p:tagLst>
</file>

<file path=ppt/tags/tag183.xml><?xml version="1.0" encoding="utf-8"?>
<p:tagLst xmlns:p="http://schemas.openxmlformats.org/presentationml/2006/main">
  <p:tag name="KSO_WM_BEAUTIFY_FLAG" val="#wm#"/>
  <p:tag name="KSO_WM_TEMPLATE_CATEGORY" val="custom"/>
  <p:tag name="KSO_WM_TEMPLATE_INDEX" val="20204280"/>
</p:tagLst>
</file>

<file path=ppt/tags/tag184.xml><?xml version="1.0" encoding="utf-8"?>
<p:tagLst xmlns:p="http://schemas.openxmlformats.org/presentationml/2006/main">
  <p:tag name="KSO_WM_BEAUTIFY_FLAG" val="#wm#"/>
  <p:tag name="KSO_WM_TEMPLATE_CATEGORY" val="custom"/>
  <p:tag name="KSO_WM_TEMPLATE_INDEX" val="20204280"/>
</p:tagLst>
</file>

<file path=ppt/tags/tag185.xml><?xml version="1.0" encoding="utf-8"?>
<p:tagLst xmlns:p="http://schemas.openxmlformats.org/presentationml/2006/main">
  <p:tag name="KSO_WM_BEAUTIFY_FLAG" val="#wm#"/>
  <p:tag name="KSO_WM_TEMPLATE_CATEGORY" val="custom"/>
  <p:tag name="KSO_WM_TEMPLATE_INDEX" val="20204280"/>
</p:tagLst>
</file>

<file path=ppt/tags/tag186.xml><?xml version="1.0" encoding="utf-8"?>
<p:tagLst xmlns:p="http://schemas.openxmlformats.org/presentationml/2006/main">
  <p:tag name="KSO_WM_BEAUTIFY_FLAG" val="#wm#"/>
  <p:tag name="KSO_WM_TEMPLATE_CATEGORY" val="custom"/>
  <p:tag name="KSO_WM_TEMPLATE_INDEX" val="20204280"/>
</p:tagLst>
</file>

<file path=ppt/tags/tag187.xml><?xml version="1.0" encoding="utf-8"?>
<p:tagLst xmlns:p="http://schemas.openxmlformats.org/presentationml/2006/main">
  <p:tag name="KSO_WM_BEAUTIFY_FLAG" val="#wm#"/>
  <p:tag name="KSO_WM_TEMPLATE_CATEGORY" val="custom"/>
  <p:tag name="KSO_WM_TEMPLATE_INDEX" val="20204280"/>
</p:tagLst>
</file>

<file path=ppt/tags/tag188.xml><?xml version="1.0" encoding="utf-8"?>
<p:tagLst xmlns:p="http://schemas.openxmlformats.org/presentationml/2006/main">
  <p:tag name="KSO_WM_BEAUTIFY_FLAG" val="#wm#"/>
  <p:tag name="KSO_WM_TEMPLATE_CATEGORY" val="custom"/>
  <p:tag name="KSO_WM_TEMPLATE_INDEX" val="20204280"/>
</p:tagLst>
</file>

<file path=ppt/tags/tag189.xml><?xml version="1.0" encoding="utf-8"?>
<p:tagLst xmlns:p="http://schemas.openxmlformats.org/presentationml/2006/main">
  <p:tag name="KSO_WM_BEAUTIFY_FLAG" val="#wm#"/>
  <p:tag name="KSO_WM_TEMPLATE_CATEGORY" val="custom"/>
  <p:tag name="KSO_WM_TEMPLATE_INDEX" val="2020428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custom"/>
  <p:tag name="KSO_WM_TEMPLATE_INDEX" val="20204280"/>
</p:tagLst>
</file>

<file path=ppt/tags/tag191.xml><?xml version="1.0" encoding="utf-8"?>
<p:tagLst xmlns:p="http://schemas.openxmlformats.org/presentationml/2006/main">
  <p:tag name="KSO_WM_BEAUTIFY_FLAG" val="#wm#"/>
  <p:tag name="KSO_WM_TEMPLATE_CATEGORY" val="custom"/>
  <p:tag name="KSO_WM_TEMPLATE_INDEX" val="20204280"/>
</p:tagLst>
</file>

<file path=ppt/tags/tag192.xml><?xml version="1.0" encoding="utf-8"?>
<p:tagLst xmlns:p="http://schemas.openxmlformats.org/presentationml/2006/main">
  <p:tag name="KSO_WM_BEAUTIFY_FLAG" val="#wm#"/>
  <p:tag name="KSO_WM_TEMPLATE_CATEGORY" val="custom"/>
  <p:tag name="KSO_WM_TEMPLATE_INDEX" val="20204280"/>
</p:tagLst>
</file>

<file path=ppt/tags/tag193.xml><?xml version="1.0" encoding="utf-8"?>
<p:tagLst xmlns:p="http://schemas.openxmlformats.org/presentationml/2006/main">
  <p:tag name="KSO_WM_BEAUTIFY_FLAG" val="#wm#"/>
  <p:tag name="KSO_WM_TEMPLATE_CATEGORY" val="custom"/>
  <p:tag name="KSO_WM_TEMPLATE_INDEX" val="20204280"/>
</p:tagLst>
</file>

<file path=ppt/tags/tag194.xml><?xml version="1.0" encoding="utf-8"?>
<p:tagLst xmlns:p="http://schemas.openxmlformats.org/presentationml/2006/main">
  <p:tag name="KSO_WM_BEAUTIFY_FLAG" val="#wm#"/>
  <p:tag name="KSO_WM_TEMPLATE_CATEGORY" val="custom"/>
  <p:tag name="KSO_WM_TEMPLATE_INDEX" val="20204280"/>
</p:tagLst>
</file>

<file path=ppt/tags/tag195.xml><?xml version="1.0" encoding="utf-8"?>
<p:tagLst xmlns:p="http://schemas.openxmlformats.org/presentationml/2006/main">
  <p:tag name="KSO_WM_BEAUTIFY_FLAG" val="#wm#"/>
  <p:tag name="KSO_WM_TEMPLATE_CATEGORY" val="custom"/>
  <p:tag name="KSO_WM_TEMPLATE_INDEX" val="20204280"/>
</p:tagLst>
</file>

<file path=ppt/tags/tag196.xml><?xml version="1.0" encoding="utf-8"?>
<p:tagLst xmlns:p="http://schemas.openxmlformats.org/presentationml/2006/main">
  <p:tag name="KSO_WM_BEAUTIFY_FLAG" val="#wm#"/>
  <p:tag name="KSO_WM_TEMPLATE_CATEGORY" val="custom"/>
  <p:tag name="KSO_WM_TEMPLATE_INDEX" val="20204280"/>
</p:tagLst>
</file>

<file path=ppt/tags/tag197.xml><?xml version="1.0" encoding="utf-8"?>
<p:tagLst xmlns:p="http://schemas.openxmlformats.org/presentationml/2006/main">
  <p:tag name="KSO_WM_BEAUTIFY_FLAG" val="#wm#"/>
  <p:tag name="KSO_WM_TEMPLATE_CATEGORY" val="custom"/>
  <p:tag name="KSO_WM_TEMPLATE_INDEX" val="20204280"/>
</p:tagLst>
</file>

<file path=ppt/tags/tag198.xml><?xml version="1.0" encoding="utf-8"?>
<p:tagLst xmlns:p="http://schemas.openxmlformats.org/presentationml/2006/main">
  <p:tag name="KSO_WM_BEAUTIFY_FLAG" val="#wm#"/>
  <p:tag name="KSO_WM_TEMPLATE_CATEGORY" val="custom"/>
  <p:tag name="KSO_WM_TEMPLATE_INDEX" val="20204280"/>
</p:tagLst>
</file>

<file path=ppt/tags/tag199.xml><?xml version="1.0" encoding="utf-8"?>
<p:tagLst xmlns:p="http://schemas.openxmlformats.org/presentationml/2006/main">
  <p:tag name="KSO_WM_BEAUTIFY_FLAG" val="#wm#"/>
  <p:tag name="KSO_WM_TEMPLATE_CATEGORY" val="custom"/>
  <p:tag name="KSO_WM_TEMPLATE_INDEX" val="20204280"/>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4280"/>
</p:tagLst>
</file>

<file path=ppt/tags/tag201.xml><?xml version="1.0" encoding="utf-8"?>
<p:tagLst xmlns:p="http://schemas.openxmlformats.org/presentationml/2006/main">
  <p:tag name="KSO_WM_BEAUTIFY_FLAG" val="#wm#"/>
  <p:tag name="KSO_WM_TEMPLATE_CATEGORY" val="custom"/>
  <p:tag name="KSO_WM_TEMPLATE_INDEX" val="20204280"/>
</p:tagLst>
</file>

<file path=ppt/tags/tag202.xml><?xml version="1.0" encoding="utf-8"?>
<p:tagLst xmlns:p="http://schemas.openxmlformats.org/presentationml/2006/main">
  <p:tag name="KSO_WM_BEAUTIFY_FLAG" val="#wm#"/>
  <p:tag name="KSO_WM_TEMPLATE_CATEGORY" val="custom"/>
  <p:tag name="KSO_WM_TEMPLATE_INDEX" val="20204280"/>
</p:tagLst>
</file>

<file path=ppt/tags/tag203.xml><?xml version="1.0" encoding="utf-8"?>
<p:tagLst xmlns:p="http://schemas.openxmlformats.org/presentationml/2006/main">
  <p:tag name="KSO_WM_BEAUTIFY_FLAG" val="#wm#"/>
  <p:tag name="KSO_WM_TEMPLATE_CATEGORY" val="custom"/>
  <p:tag name="KSO_WM_TEMPLATE_INDEX" val="20204280"/>
</p:tagLst>
</file>

<file path=ppt/tags/tag204.xml><?xml version="1.0" encoding="utf-8"?>
<p:tagLst xmlns:p="http://schemas.openxmlformats.org/presentationml/2006/main">
  <p:tag name="KSO_WM_BEAUTIFY_FLAG" val="#wm#"/>
  <p:tag name="KSO_WM_TEMPLATE_CATEGORY" val="custom"/>
  <p:tag name="KSO_WM_TEMPLATE_INDEX" val="20204280"/>
</p:tagLst>
</file>

<file path=ppt/tags/tag205.xml><?xml version="1.0" encoding="utf-8"?>
<p:tagLst xmlns:p="http://schemas.openxmlformats.org/presentationml/2006/main">
  <p:tag name="KSO_WM_BEAUTIFY_FLAG" val="#wm#"/>
  <p:tag name="KSO_WM_TEMPLATE_CATEGORY" val="custom"/>
  <p:tag name="KSO_WM_TEMPLATE_INDEX" val="20204280"/>
</p:tagLst>
</file>

<file path=ppt/tags/tag206.xml><?xml version="1.0" encoding="utf-8"?>
<p:tagLst xmlns:p="http://schemas.openxmlformats.org/presentationml/2006/main">
  <p:tag name="KSO_WM_BEAUTIFY_FLAG" val="#wm#"/>
  <p:tag name="KSO_WM_TEMPLATE_CATEGORY" val="custom"/>
  <p:tag name="KSO_WM_TEMPLATE_INDEX" val="20204280"/>
</p:tagLst>
</file>

<file path=ppt/tags/tag207.xml><?xml version="1.0" encoding="utf-8"?>
<p:tagLst xmlns:p="http://schemas.openxmlformats.org/presentationml/2006/main">
  <p:tag name="KSO_WM_BEAUTIFY_FLAG" val="#wm#"/>
  <p:tag name="KSO_WM_TEMPLATE_CATEGORY" val="custom"/>
  <p:tag name="KSO_WM_TEMPLATE_INDEX" val="20204280"/>
</p:tagLst>
</file>

<file path=ppt/tags/tag208.xml><?xml version="1.0" encoding="utf-8"?>
<p:tagLst xmlns:p="http://schemas.openxmlformats.org/presentationml/2006/main">
  <p:tag name="KSO_WM_BEAUTIFY_FLAG" val="#wm#"/>
  <p:tag name="KSO_WM_TEMPLATE_CATEGORY" val="custom"/>
  <p:tag name="KSO_WM_TEMPLATE_INDEX" val="20204280"/>
</p:tagLst>
</file>

<file path=ppt/tags/tag209.xml><?xml version="1.0" encoding="utf-8"?>
<p:tagLst xmlns:p="http://schemas.openxmlformats.org/presentationml/2006/main">
  <p:tag name="KSO_WM_BEAUTIFY_FLAG" val="#wm#"/>
  <p:tag name="KSO_WM_TEMPLATE_CATEGORY" val="custom"/>
  <p:tag name="KSO_WM_TEMPLATE_INDEX" val="2020428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custom"/>
  <p:tag name="KSO_WM_TEMPLATE_INDEX" val="20204280"/>
</p:tagLst>
</file>

<file path=ppt/tags/tag211.xml><?xml version="1.0" encoding="utf-8"?>
<p:tagLst xmlns:p="http://schemas.openxmlformats.org/presentationml/2006/main">
  <p:tag name="KSO_WM_BEAUTIFY_FLAG" val="#wm#"/>
  <p:tag name="KSO_WM_TEMPLATE_CATEGORY" val="custom"/>
  <p:tag name="KSO_WM_TEMPLATE_INDEX" val="20204280"/>
</p:tagLst>
</file>

<file path=ppt/tags/tag212.xml><?xml version="1.0" encoding="utf-8"?>
<p:tagLst xmlns:p="http://schemas.openxmlformats.org/presentationml/2006/main">
  <p:tag name="KSO_WM_BEAUTIFY_FLAG" val="#wm#"/>
  <p:tag name="KSO_WM_TEMPLATE_CATEGORY" val="custom"/>
  <p:tag name="KSO_WM_TEMPLATE_INDEX" val="20204280"/>
</p:tagLst>
</file>

<file path=ppt/tags/tag213.xml><?xml version="1.0" encoding="utf-8"?>
<p:tagLst xmlns:p="http://schemas.openxmlformats.org/presentationml/2006/main">
  <p:tag name="KSO_WM_BEAUTIFY_FLAG" val="#wm#"/>
  <p:tag name="KSO_WM_TEMPLATE_CATEGORY" val="custom"/>
  <p:tag name="KSO_WM_TEMPLATE_INDEX" val="20204280"/>
</p:tagLst>
</file>

<file path=ppt/tags/tag214.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280_31*a*1"/>
  <p:tag name="KSO_WM_TEMPLATE_CATEGORY" val="custom"/>
  <p:tag name="KSO_WM_TEMPLATE_INDEX" val="20204280"/>
  <p:tag name="KSO_WM_UNIT_LAYERLEVEL" val="1"/>
  <p:tag name="KSO_WM_TAG_VERSION" val="1.0"/>
  <p:tag name="KSO_WM_BEAUTIFY_FLAG" val="#wm#"/>
  <p:tag name="KSO_WM_UNIT_PRESET_TEXT" val="谢谢聆听"/>
</p:tagLst>
</file>

<file path=ppt/tags/tag215.xml><?xml version="1.0" encoding="utf-8"?>
<p:tagLst xmlns:p="http://schemas.openxmlformats.org/presentationml/2006/main">
  <p:tag name="KSO_WM_SLIDE_ID" val="custom20204280_31"/>
  <p:tag name="KSO_WM_TEMPLATE_SUBCATEGORY" val="0"/>
  <p:tag name="KSO_WM_TEMPLATE_MASTER_TYPE" val="1"/>
  <p:tag name="KSO_WM_TEMPLATE_COLOR_TYPE" val="1"/>
  <p:tag name="KSO_WM_SLIDE_TYPE" val="endPage"/>
  <p:tag name="KSO_WM_SLIDE_SUBTYPE" val="pureTxt"/>
  <p:tag name="KSO_WM_SLIDE_ITEM_CNT" val="0"/>
  <p:tag name="KSO_WM_SLIDE_INDEX" val="31"/>
  <p:tag name="KSO_WM_TAG_VERSION" val="1.0"/>
  <p:tag name="KSO_WM_BEAUTIFY_FLAG" val="#wm#"/>
  <p:tag name="KSO_WM_TEMPLATE_CATEGORY" val="custom"/>
  <p:tag name="KSO_WM_TEMPLATE_INDEX" val="20204280"/>
  <p:tag name="KSO_WM_SLIDE_LAYOUT" val="a_b"/>
  <p:tag name="KSO_WM_SLIDE_LAYOUT_CNT" val="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WPS主题色">
      <a:dk1>
        <a:srgbClr val="000000"/>
      </a:dk1>
      <a:lt1>
        <a:srgbClr val="FFFFFF"/>
      </a:lt1>
      <a:dk2>
        <a:srgbClr val="E9EFF0"/>
      </a:dk2>
      <a:lt2>
        <a:srgbClr val="FBFCFC"/>
      </a:lt2>
      <a:accent1>
        <a:srgbClr val="7CCBD5"/>
      </a:accent1>
      <a:accent2>
        <a:srgbClr val="78BDE6"/>
      </a:accent2>
      <a:accent3>
        <a:srgbClr val="84ADEB"/>
      </a:accent3>
      <a:accent4>
        <a:srgbClr val="9E9BE1"/>
      </a:accent4>
      <a:accent5>
        <a:srgbClr val="BC8AC5"/>
      </a:accent5>
      <a:accent6>
        <a:srgbClr val="D57C9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2609</Words>
  <Application>WPS 演示</Application>
  <PresentationFormat>宽屏</PresentationFormat>
  <Paragraphs>336</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39</vt:i4>
      </vt:variant>
    </vt:vector>
  </HeadingPairs>
  <TitlesOfParts>
    <vt:vector size="49" baseType="lpstr">
      <vt:lpstr>Arial</vt:lpstr>
      <vt:lpstr>宋体</vt:lpstr>
      <vt:lpstr>Wingdings</vt:lpstr>
      <vt:lpstr>微软雅黑</vt:lpstr>
      <vt:lpstr>汉仪旗黑-85S</vt:lpstr>
      <vt:lpstr>等线 Light</vt:lpstr>
      <vt:lpstr>Arial Unicode MS</vt:lpstr>
      <vt:lpstr>Calibri</vt:lpstr>
      <vt:lpstr>Office 主题</vt:lpstr>
      <vt:lpstr>1_Office 主题​​</vt:lpstr>
      <vt:lpstr>分布式文件服务</vt:lpstr>
      <vt:lpstr>PowerPoint 演示文稿</vt:lpstr>
      <vt:lpstr>01.我们的工作</vt:lpstr>
      <vt:lpstr>1.1 项目概况</vt:lpstr>
      <vt:lpstr>1.1 项目概况</vt:lpstr>
      <vt:lpstr>1.1 项目概况</vt:lpstr>
      <vt:lpstr>1.1 项目概况</vt:lpstr>
      <vt:lpstr>1.2 项目简介</vt:lpstr>
      <vt:lpstr>1.2 项目简介</vt:lpstr>
      <vt:lpstr>1.2 项目简介</vt:lpstr>
      <vt:lpstr>1.3 项目展示</vt:lpstr>
      <vt:lpstr>02.设计</vt:lpstr>
      <vt:lpstr>2.1 设计目标</vt:lpstr>
      <vt:lpstr>2.1 设计目标</vt:lpstr>
      <vt:lpstr>2.1 设计目标</vt:lpstr>
      <vt:lpstr>2.1 设计目标</vt:lpstr>
      <vt:lpstr>2.1 设计目标</vt:lpstr>
      <vt:lpstr>2.2 系统设计</vt:lpstr>
      <vt:lpstr>2.3 接口设计</vt:lpstr>
      <vt:lpstr>2.4 数据结构设计</vt:lpstr>
      <vt:lpstr>2.4 数据结构设计</vt:lpstr>
      <vt:lpstr>2.4 数据结构设计</vt:lpstr>
      <vt:lpstr>2.4 数据结构设计</vt:lpstr>
      <vt:lpstr>2.4 数据结构设计</vt:lpstr>
      <vt:lpstr>2.4 数据结构设计</vt:lpstr>
      <vt:lpstr>03.流程与功能实现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04.技术与性能</vt:lpstr>
      <vt:lpstr>4.1 CAP</vt:lpstr>
      <vt:lpstr>4.2 性能</vt:lpstr>
      <vt:lpstr>4.2 性能</vt:lpstr>
      <vt:lpstr>4.3 参考</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permit</cp:lastModifiedBy>
  <cp:revision>41</cp:revision>
  <dcterms:created xsi:type="dcterms:W3CDTF">2019-12-11T05:20:00Z</dcterms:created>
  <dcterms:modified xsi:type="dcterms:W3CDTF">2019-12-11T11:06:00Z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