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quickStyle4.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layout3.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73" r:id="rId2"/>
    <p:sldId id="274" r:id="rId3"/>
    <p:sldId id="277" r:id="rId4"/>
    <p:sldId id="279" r:id="rId5"/>
    <p:sldId id="280" r:id="rId6"/>
    <p:sldId id="281" r:id="rId7"/>
    <p:sldId id="295" r:id="rId8"/>
    <p:sldId id="256" r:id="rId9"/>
    <p:sldId id="257" r:id="rId10"/>
    <p:sldId id="258" r:id="rId11"/>
    <p:sldId id="259" r:id="rId12"/>
    <p:sldId id="261" r:id="rId13"/>
    <p:sldId id="260" r:id="rId14"/>
    <p:sldId id="262" r:id="rId15"/>
    <p:sldId id="288" r:id="rId16"/>
    <p:sldId id="289" r:id="rId17"/>
    <p:sldId id="290" r:id="rId18"/>
    <p:sldId id="291" r:id="rId19"/>
    <p:sldId id="292" r:id="rId20"/>
    <p:sldId id="271" r:id="rId21"/>
    <p:sldId id="263" r:id="rId22"/>
    <p:sldId id="265" r:id="rId23"/>
    <p:sldId id="264" r:id="rId24"/>
    <p:sldId id="272" r:id="rId25"/>
    <p:sldId id="266" r:id="rId26"/>
    <p:sldId id="267" r:id="rId27"/>
    <p:sldId id="268" r:id="rId28"/>
    <p:sldId id="269" r:id="rId29"/>
    <p:sldId id="286" r:id="rId30"/>
    <p:sldId id="282" r:id="rId31"/>
    <p:sldId id="283" r:id="rId32"/>
    <p:sldId id="284" r:id="rId33"/>
    <p:sldId id="275" r:id="rId34"/>
    <p:sldId id="293" r:id="rId35"/>
    <p:sldId id="294" r:id="rId36"/>
    <p:sldId id="296" r:id="rId37"/>
    <p:sldId id="297" r:id="rId38"/>
    <p:sldId id="270"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1"/>
          </a:solidFill>
        </a:fill>
      </a:tcStyle>
    </a:wholeTbl>
    <a:band2H>
      <a:tcTxStyle/>
      <a:tcStyle>
        <a:tcBdr/>
        <a:fill>
          <a:solidFill>
            <a:srgbClr val="E7E7E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CF6"/>
          </a:solidFill>
        </a:fill>
      </a:tcStyle>
    </a:wholeTbl>
    <a:band2H>
      <a:tcTxStyle/>
      <a:tcStyle>
        <a:tcBdr/>
        <a:fill>
          <a:solidFill>
            <a:srgbClr val="E8F6FB"/>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1"/>
          </a:solidFill>
        </a:fill>
      </a:tcStyle>
    </a:wholeTbl>
    <a:band2H>
      <a:tcTxStyle/>
      <a:tcStyle>
        <a:tcBdr/>
        <a:fill>
          <a:solidFill>
            <a:srgbClr val="E8EEE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1"/>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2DFE-3682-1245-89F9-7FFB3A063894}" type="doc">
      <dgm:prSet loTypeId="urn:microsoft.com/office/officeart/2005/8/layout/vList3" loCatId="relationship" qsTypeId="urn:microsoft.com/office/officeart/2005/8/quickstyle/simple1" qsCatId="simple" csTypeId="urn:microsoft.com/office/officeart/2005/8/colors/accent1_2" csCatId="accent1" phldr="1"/>
      <dgm:spPr/>
      <dgm:t>
        <a:bodyPr/>
        <a:lstStyle/>
        <a:p>
          <a:endParaRPr lang="en-GB"/>
        </a:p>
      </dgm:t>
    </dgm:pt>
    <dgm:pt modelId="{309C6C34-91B3-A343-B1D7-FD05BDE898A4}">
      <dgm:prSet/>
      <dgm:spPr/>
      <dgm:t>
        <a:bodyPr/>
        <a:lstStyle/>
        <a:p>
          <a:r>
            <a:rPr lang="en-US" b="0" i="0" baseline="0" dirty="0"/>
            <a:t>To find how the different variables affect attrition.</a:t>
          </a:r>
          <a:endParaRPr lang="en-AU" dirty="0"/>
        </a:p>
      </dgm:t>
    </dgm:pt>
    <dgm:pt modelId="{ADB23AFD-D437-A542-A6F4-3E7B39AD0D09}" type="parTrans" cxnId="{CF3CCB26-8B0E-334F-9AA2-B66EE7B2FD3E}">
      <dgm:prSet/>
      <dgm:spPr/>
      <dgm:t>
        <a:bodyPr/>
        <a:lstStyle/>
        <a:p>
          <a:endParaRPr lang="en-GB"/>
        </a:p>
      </dgm:t>
    </dgm:pt>
    <dgm:pt modelId="{960EAC1E-4377-A84A-B72D-A2F8E5394534}" type="sibTrans" cxnId="{CF3CCB26-8B0E-334F-9AA2-B66EE7B2FD3E}">
      <dgm:prSet/>
      <dgm:spPr/>
      <dgm:t>
        <a:bodyPr/>
        <a:lstStyle/>
        <a:p>
          <a:endParaRPr lang="en-GB"/>
        </a:p>
      </dgm:t>
    </dgm:pt>
    <dgm:pt modelId="{23F3D12B-45C6-8943-AEB0-E62BFE8E4AE4}">
      <dgm:prSet/>
      <dgm:spPr/>
      <dgm:t>
        <a:bodyPr/>
        <a:lstStyle/>
        <a:p>
          <a:r>
            <a:rPr lang="en-US" b="0" i="0" baseline="0"/>
            <a:t>To predict how future values can be classified </a:t>
          </a:r>
          <a:endParaRPr lang="en-AU"/>
        </a:p>
      </dgm:t>
    </dgm:pt>
    <dgm:pt modelId="{5439849B-111F-4442-A73B-261BFC2B4BA7}" type="parTrans" cxnId="{8C2A0EE3-17E7-C741-913A-538935F2C521}">
      <dgm:prSet/>
      <dgm:spPr/>
      <dgm:t>
        <a:bodyPr/>
        <a:lstStyle/>
        <a:p>
          <a:endParaRPr lang="en-GB"/>
        </a:p>
      </dgm:t>
    </dgm:pt>
    <dgm:pt modelId="{E0323C71-16BB-A842-A7CD-F98CB3598268}" type="sibTrans" cxnId="{8C2A0EE3-17E7-C741-913A-538935F2C521}">
      <dgm:prSet/>
      <dgm:spPr/>
      <dgm:t>
        <a:bodyPr/>
        <a:lstStyle/>
        <a:p>
          <a:endParaRPr lang="en-GB"/>
        </a:p>
      </dgm:t>
    </dgm:pt>
    <dgm:pt modelId="{DA6692B9-A28B-D14B-978F-A98CAE31CBD9}">
      <dgm:prSet/>
      <dgm:spPr/>
      <dgm:t>
        <a:bodyPr/>
        <a:lstStyle/>
        <a:p>
          <a:r>
            <a:rPr lang="en-US" b="0" i="0" baseline="0"/>
            <a:t>To make suitable recommendations</a:t>
          </a:r>
          <a:endParaRPr lang="en-AU"/>
        </a:p>
      </dgm:t>
    </dgm:pt>
    <dgm:pt modelId="{0A6296F7-B377-C443-AFA5-1FEAA74763B5}" type="parTrans" cxnId="{30DB7FDE-65ED-D741-B6C8-AF48BE4A6732}">
      <dgm:prSet/>
      <dgm:spPr/>
      <dgm:t>
        <a:bodyPr/>
        <a:lstStyle/>
        <a:p>
          <a:endParaRPr lang="en-GB"/>
        </a:p>
      </dgm:t>
    </dgm:pt>
    <dgm:pt modelId="{D4EF2F56-79AA-DB4A-B9E9-86E94DC78926}" type="sibTrans" cxnId="{30DB7FDE-65ED-D741-B6C8-AF48BE4A6732}">
      <dgm:prSet/>
      <dgm:spPr/>
      <dgm:t>
        <a:bodyPr/>
        <a:lstStyle/>
        <a:p>
          <a:endParaRPr lang="en-GB"/>
        </a:p>
      </dgm:t>
    </dgm:pt>
    <dgm:pt modelId="{CB451CD3-DC09-AB44-96A7-E8D203DEC695}" type="pres">
      <dgm:prSet presAssocID="{365E2DFE-3682-1245-89F9-7FFB3A063894}" presName="linearFlow" presStyleCnt="0">
        <dgm:presLayoutVars>
          <dgm:dir/>
          <dgm:resizeHandles val="exact"/>
        </dgm:presLayoutVars>
      </dgm:prSet>
      <dgm:spPr/>
    </dgm:pt>
    <dgm:pt modelId="{52376441-A226-3545-ABD1-8870F136F89B}" type="pres">
      <dgm:prSet presAssocID="{309C6C34-91B3-A343-B1D7-FD05BDE898A4}" presName="composite" presStyleCnt="0"/>
      <dgm:spPr/>
    </dgm:pt>
    <dgm:pt modelId="{683F730A-C13F-8F44-BA2F-E42C816F42E9}" type="pres">
      <dgm:prSet presAssocID="{309C6C34-91B3-A343-B1D7-FD05BDE898A4}"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6000" r="-36000"/>
          </a:stretch>
        </a:blipFill>
      </dgm:spPr>
    </dgm:pt>
    <dgm:pt modelId="{DD3A4BB3-5524-4044-ABCF-F950ACBE65AD}" type="pres">
      <dgm:prSet presAssocID="{309C6C34-91B3-A343-B1D7-FD05BDE898A4}" presName="txShp" presStyleLbl="node1" presStyleIdx="0" presStyleCnt="3">
        <dgm:presLayoutVars>
          <dgm:bulletEnabled val="1"/>
        </dgm:presLayoutVars>
      </dgm:prSet>
      <dgm:spPr/>
    </dgm:pt>
    <dgm:pt modelId="{588A2601-7A59-0C4C-B0D4-C9D45C3B05DE}" type="pres">
      <dgm:prSet presAssocID="{960EAC1E-4377-A84A-B72D-A2F8E5394534}" presName="spacing" presStyleCnt="0"/>
      <dgm:spPr/>
    </dgm:pt>
    <dgm:pt modelId="{D0E5D1D6-7036-8C47-8329-297BCB0126DF}" type="pres">
      <dgm:prSet presAssocID="{23F3D12B-45C6-8943-AEB0-E62BFE8E4AE4}" presName="composite" presStyleCnt="0"/>
      <dgm:spPr/>
    </dgm:pt>
    <dgm:pt modelId="{D4086D1C-706F-214C-A517-F72BC3DEDC27}" type="pres">
      <dgm:prSet presAssocID="{23F3D12B-45C6-8943-AEB0-E62BFE8E4AE4}"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dgm:spPr>
    </dgm:pt>
    <dgm:pt modelId="{997ACEC8-7541-D244-A64E-A8433B53723E}" type="pres">
      <dgm:prSet presAssocID="{23F3D12B-45C6-8943-AEB0-E62BFE8E4AE4}" presName="txShp" presStyleLbl="node1" presStyleIdx="1" presStyleCnt="3">
        <dgm:presLayoutVars>
          <dgm:bulletEnabled val="1"/>
        </dgm:presLayoutVars>
      </dgm:prSet>
      <dgm:spPr/>
    </dgm:pt>
    <dgm:pt modelId="{D14984B0-2704-6446-9088-4A9CAE49653E}" type="pres">
      <dgm:prSet presAssocID="{E0323C71-16BB-A842-A7CD-F98CB3598268}" presName="spacing" presStyleCnt="0"/>
      <dgm:spPr/>
    </dgm:pt>
    <dgm:pt modelId="{41EA63A4-C51F-6042-B95C-8159780E8F2A}" type="pres">
      <dgm:prSet presAssocID="{DA6692B9-A28B-D14B-978F-A98CAE31CBD9}" presName="composite" presStyleCnt="0"/>
      <dgm:spPr/>
    </dgm:pt>
    <dgm:pt modelId="{DD04C0E4-E97A-AE4C-AF28-18EF2E2B06DE}" type="pres">
      <dgm:prSet presAssocID="{DA6692B9-A28B-D14B-978F-A98CAE31CBD9}"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681C0AF6-0A24-A84E-8684-139EACE6BA2E}" type="pres">
      <dgm:prSet presAssocID="{DA6692B9-A28B-D14B-978F-A98CAE31CBD9}" presName="txShp" presStyleLbl="node1" presStyleIdx="2" presStyleCnt="3">
        <dgm:presLayoutVars>
          <dgm:bulletEnabled val="1"/>
        </dgm:presLayoutVars>
      </dgm:prSet>
      <dgm:spPr/>
    </dgm:pt>
  </dgm:ptLst>
  <dgm:cxnLst>
    <dgm:cxn modelId="{746EE717-2DD7-374C-8904-8E133437E986}" type="presOf" srcId="{23F3D12B-45C6-8943-AEB0-E62BFE8E4AE4}" destId="{997ACEC8-7541-D244-A64E-A8433B53723E}" srcOrd="0" destOrd="0" presId="urn:microsoft.com/office/officeart/2005/8/layout/vList3"/>
    <dgm:cxn modelId="{B1481F19-DB84-7742-ABE2-F03796703893}" type="presOf" srcId="{DA6692B9-A28B-D14B-978F-A98CAE31CBD9}" destId="{681C0AF6-0A24-A84E-8684-139EACE6BA2E}" srcOrd="0" destOrd="0" presId="urn:microsoft.com/office/officeart/2005/8/layout/vList3"/>
    <dgm:cxn modelId="{CF3CCB26-8B0E-334F-9AA2-B66EE7B2FD3E}" srcId="{365E2DFE-3682-1245-89F9-7FFB3A063894}" destId="{309C6C34-91B3-A343-B1D7-FD05BDE898A4}" srcOrd="0" destOrd="0" parTransId="{ADB23AFD-D437-A542-A6F4-3E7B39AD0D09}" sibTransId="{960EAC1E-4377-A84A-B72D-A2F8E5394534}"/>
    <dgm:cxn modelId="{4238F08E-9E06-1641-B885-EE9F83D2DBD0}" type="presOf" srcId="{309C6C34-91B3-A343-B1D7-FD05BDE898A4}" destId="{DD3A4BB3-5524-4044-ABCF-F950ACBE65AD}" srcOrd="0" destOrd="0" presId="urn:microsoft.com/office/officeart/2005/8/layout/vList3"/>
    <dgm:cxn modelId="{ACC4C3D6-82A1-414C-9058-288C34DCD059}" type="presOf" srcId="{365E2DFE-3682-1245-89F9-7FFB3A063894}" destId="{CB451CD3-DC09-AB44-96A7-E8D203DEC695}" srcOrd="0" destOrd="0" presId="urn:microsoft.com/office/officeart/2005/8/layout/vList3"/>
    <dgm:cxn modelId="{30DB7FDE-65ED-D741-B6C8-AF48BE4A6732}" srcId="{365E2DFE-3682-1245-89F9-7FFB3A063894}" destId="{DA6692B9-A28B-D14B-978F-A98CAE31CBD9}" srcOrd="2" destOrd="0" parTransId="{0A6296F7-B377-C443-AFA5-1FEAA74763B5}" sibTransId="{D4EF2F56-79AA-DB4A-B9E9-86E94DC78926}"/>
    <dgm:cxn modelId="{8C2A0EE3-17E7-C741-913A-538935F2C521}" srcId="{365E2DFE-3682-1245-89F9-7FFB3A063894}" destId="{23F3D12B-45C6-8943-AEB0-E62BFE8E4AE4}" srcOrd="1" destOrd="0" parTransId="{5439849B-111F-4442-A73B-261BFC2B4BA7}" sibTransId="{E0323C71-16BB-A842-A7CD-F98CB3598268}"/>
    <dgm:cxn modelId="{E12015E3-D62F-D34C-A7A3-6C307E55B9CE}" type="presParOf" srcId="{CB451CD3-DC09-AB44-96A7-E8D203DEC695}" destId="{52376441-A226-3545-ABD1-8870F136F89B}" srcOrd="0" destOrd="0" presId="urn:microsoft.com/office/officeart/2005/8/layout/vList3"/>
    <dgm:cxn modelId="{CD521621-6475-0146-BB5F-C3B43E88E518}" type="presParOf" srcId="{52376441-A226-3545-ABD1-8870F136F89B}" destId="{683F730A-C13F-8F44-BA2F-E42C816F42E9}" srcOrd="0" destOrd="0" presId="urn:microsoft.com/office/officeart/2005/8/layout/vList3"/>
    <dgm:cxn modelId="{6F0B5730-B1E5-AA44-899E-9FFE521CF8C6}" type="presParOf" srcId="{52376441-A226-3545-ABD1-8870F136F89B}" destId="{DD3A4BB3-5524-4044-ABCF-F950ACBE65AD}" srcOrd="1" destOrd="0" presId="urn:microsoft.com/office/officeart/2005/8/layout/vList3"/>
    <dgm:cxn modelId="{300E8C2D-D785-5343-94AA-91399D5F462C}" type="presParOf" srcId="{CB451CD3-DC09-AB44-96A7-E8D203DEC695}" destId="{588A2601-7A59-0C4C-B0D4-C9D45C3B05DE}" srcOrd="1" destOrd="0" presId="urn:microsoft.com/office/officeart/2005/8/layout/vList3"/>
    <dgm:cxn modelId="{095AC983-D162-3D40-A8BB-DA1681602754}" type="presParOf" srcId="{CB451CD3-DC09-AB44-96A7-E8D203DEC695}" destId="{D0E5D1D6-7036-8C47-8329-297BCB0126DF}" srcOrd="2" destOrd="0" presId="urn:microsoft.com/office/officeart/2005/8/layout/vList3"/>
    <dgm:cxn modelId="{2D9D66C2-5A4F-7E49-B297-0CE9464721E8}" type="presParOf" srcId="{D0E5D1D6-7036-8C47-8329-297BCB0126DF}" destId="{D4086D1C-706F-214C-A517-F72BC3DEDC27}" srcOrd="0" destOrd="0" presId="urn:microsoft.com/office/officeart/2005/8/layout/vList3"/>
    <dgm:cxn modelId="{67C46C73-D949-3D4F-A8EE-CE4346A41663}" type="presParOf" srcId="{D0E5D1D6-7036-8C47-8329-297BCB0126DF}" destId="{997ACEC8-7541-D244-A64E-A8433B53723E}" srcOrd="1" destOrd="0" presId="urn:microsoft.com/office/officeart/2005/8/layout/vList3"/>
    <dgm:cxn modelId="{72893C03-083A-1E43-ACA4-0D6DBD98E0B6}" type="presParOf" srcId="{CB451CD3-DC09-AB44-96A7-E8D203DEC695}" destId="{D14984B0-2704-6446-9088-4A9CAE49653E}" srcOrd="3" destOrd="0" presId="urn:microsoft.com/office/officeart/2005/8/layout/vList3"/>
    <dgm:cxn modelId="{AC7199B3-844A-AC42-AFDB-5ACF67C9CB74}" type="presParOf" srcId="{CB451CD3-DC09-AB44-96A7-E8D203DEC695}" destId="{41EA63A4-C51F-6042-B95C-8159780E8F2A}" srcOrd="4" destOrd="0" presId="urn:microsoft.com/office/officeart/2005/8/layout/vList3"/>
    <dgm:cxn modelId="{175B091D-DEE6-014B-9679-36B87F644CCD}" type="presParOf" srcId="{41EA63A4-C51F-6042-B95C-8159780E8F2A}" destId="{DD04C0E4-E97A-AE4C-AF28-18EF2E2B06DE}" srcOrd="0" destOrd="0" presId="urn:microsoft.com/office/officeart/2005/8/layout/vList3"/>
    <dgm:cxn modelId="{5856A0ED-EBFB-BA47-8BB2-50AE2466C4DD}" type="presParOf" srcId="{41EA63A4-C51F-6042-B95C-8159780E8F2A}" destId="{681C0AF6-0A24-A84E-8684-139EACE6BA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F7DE8-C800-274F-9CF9-002D4FFC019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C465CFE-74C1-F64E-BDD7-C1FA09D63222}">
      <dgm:prSet/>
      <dgm:spPr/>
      <dgm:t>
        <a:bodyPr/>
        <a:lstStyle/>
        <a:p>
          <a:r>
            <a:rPr lang="en-US" b="0" i="0" baseline="0" dirty="0"/>
            <a:t>The dataset consisted of 1470 rows consisting data of all employees corresponding to 35 variables such as Age, daily rate, department, education field etc. </a:t>
          </a:r>
          <a:endParaRPr lang="en-AU" dirty="0"/>
        </a:p>
      </dgm:t>
    </dgm:pt>
    <dgm:pt modelId="{81CB7B65-D6C5-9C43-80E1-0DC9532682E8}" type="parTrans" cxnId="{23635A76-C060-C648-A9AC-A62A75BE01B7}">
      <dgm:prSet/>
      <dgm:spPr/>
      <dgm:t>
        <a:bodyPr/>
        <a:lstStyle/>
        <a:p>
          <a:endParaRPr lang="en-GB"/>
        </a:p>
      </dgm:t>
    </dgm:pt>
    <dgm:pt modelId="{9CE78E25-545E-3442-80A5-337E0119C5CC}" type="sibTrans" cxnId="{23635A76-C060-C648-A9AC-A62A75BE01B7}">
      <dgm:prSet/>
      <dgm:spPr/>
      <dgm:t>
        <a:bodyPr/>
        <a:lstStyle/>
        <a:p>
          <a:endParaRPr lang="en-GB"/>
        </a:p>
      </dgm:t>
    </dgm:pt>
    <dgm:pt modelId="{BA026FAB-779F-7D46-A884-D0D4E1C6DCC5}">
      <dgm:prSet/>
      <dgm:spPr/>
      <dgm:t>
        <a:bodyPr/>
        <a:lstStyle/>
        <a:p>
          <a:r>
            <a:rPr lang="en-US" b="0" i="0" baseline="0" dirty="0"/>
            <a:t>The data consist of 14 quantitative variables and 21 categorical variables.</a:t>
          </a:r>
          <a:endParaRPr lang="en-AU" dirty="0"/>
        </a:p>
      </dgm:t>
    </dgm:pt>
    <dgm:pt modelId="{8F8B39A9-3FC1-4D4F-8CC3-5F4913589BD1}" type="parTrans" cxnId="{BFFA6FAF-F88F-964A-B19E-AFECA3919014}">
      <dgm:prSet/>
      <dgm:spPr/>
      <dgm:t>
        <a:bodyPr/>
        <a:lstStyle/>
        <a:p>
          <a:endParaRPr lang="en-GB"/>
        </a:p>
      </dgm:t>
    </dgm:pt>
    <dgm:pt modelId="{D22ADCB3-B763-0A4B-959E-CD96650D0897}" type="sibTrans" cxnId="{BFFA6FAF-F88F-964A-B19E-AFECA3919014}">
      <dgm:prSet/>
      <dgm:spPr/>
      <dgm:t>
        <a:bodyPr/>
        <a:lstStyle/>
        <a:p>
          <a:endParaRPr lang="en-GB"/>
        </a:p>
      </dgm:t>
    </dgm:pt>
    <dgm:pt modelId="{35C6C31A-8E73-0849-AAE6-61D685CAE4DC}">
      <dgm:prSet/>
      <dgm:spPr/>
      <dgm:t>
        <a:bodyPr/>
        <a:lstStyle/>
        <a:p>
          <a:r>
            <a:rPr lang="en-US" b="0" i="0" baseline="0"/>
            <a:t>The dataset did not consist of any null or missing values.</a:t>
          </a:r>
          <a:endParaRPr lang="en-AU"/>
        </a:p>
      </dgm:t>
    </dgm:pt>
    <dgm:pt modelId="{800F2926-E94B-BD47-8458-FB4AEE71ADC5}" type="parTrans" cxnId="{AD82162D-CF59-5443-9604-21D2155D40C8}">
      <dgm:prSet/>
      <dgm:spPr/>
      <dgm:t>
        <a:bodyPr/>
        <a:lstStyle/>
        <a:p>
          <a:endParaRPr lang="en-GB"/>
        </a:p>
      </dgm:t>
    </dgm:pt>
    <dgm:pt modelId="{226DD79E-4D90-C14F-ADDF-FC92D857BAAF}" type="sibTrans" cxnId="{AD82162D-CF59-5443-9604-21D2155D40C8}">
      <dgm:prSet/>
      <dgm:spPr/>
      <dgm:t>
        <a:bodyPr/>
        <a:lstStyle/>
        <a:p>
          <a:endParaRPr lang="en-GB"/>
        </a:p>
      </dgm:t>
    </dgm:pt>
    <dgm:pt modelId="{A5810D97-5971-F34F-8727-822E0F11C56E}">
      <dgm:prSet/>
      <dgm:spPr/>
      <dgm:t>
        <a:bodyPr/>
        <a:lstStyle/>
        <a:p>
          <a:r>
            <a:rPr lang="en-US" b="0" i="0" baseline="0" dirty="0"/>
            <a:t>Variables such as employee count and standard hours can be removed from the data as they have zero variance and cannot contribute to the model.</a:t>
          </a:r>
          <a:endParaRPr lang="en-AU" dirty="0"/>
        </a:p>
      </dgm:t>
    </dgm:pt>
    <dgm:pt modelId="{22FFF91A-C0BC-F747-B58F-BF90F21E1CC8}" type="parTrans" cxnId="{03DAE940-B4FB-1944-AD16-415FBDA1455E}">
      <dgm:prSet/>
      <dgm:spPr/>
      <dgm:t>
        <a:bodyPr/>
        <a:lstStyle/>
        <a:p>
          <a:endParaRPr lang="en-GB"/>
        </a:p>
      </dgm:t>
    </dgm:pt>
    <dgm:pt modelId="{ED5EFCF3-3880-DB4A-AF7A-3C1D84159269}" type="sibTrans" cxnId="{03DAE940-B4FB-1944-AD16-415FBDA1455E}">
      <dgm:prSet/>
      <dgm:spPr/>
      <dgm:t>
        <a:bodyPr/>
        <a:lstStyle/>
        <a:p>
          <a:endParaRPr lang="en-GB"/>
        </a:p>
      </dgm:t>
    </dgm:pt>
    <dgm:pt modelId="{5A050242-8C1E-914C-9D47-2B1284B04288}">
      <dgm:prSet/>
      <dgm:spPr/>
      <dgm:t>
        <a:bodyPr/>
        <a:lstStyle/>
        <a:p>
          <a:r>
            <a:rPr lang="en-AU" b="0" i="0" baseline="0" dirty="0"/>
            <a:t>16 % of the employees left the company while 84% did not leave the company.</a:t>
          </a:r>
          <a:endParaRPr lang="en-AU" dirty="0"/>
        </a:p>
      </dgm:t>
    </dgm:pt>
    <dgm:pt modelId="{752C2474-C3CA-DE40-BAAC-097BC8963AD8}" type="parTrans" cxnId="{8305216A-1AD6-624B-80A3-30E4EB191B7F}">
      <dgm:prSet/>
      <dgm:spPr/>
      <dgm:t>
        <a:bodyPr/>
        <a:lstStyle/>
        <a:p>
          <a:endParaRPr lang="en-GB"/>
        </a:p>
      </dgm:t>
    </dgm:pt>
    <dgm:pt modelId="{2DA72997-2859-9C4E-8AD6-8149AE3CDD95}" type="sibTrans" cxnId="{8305216A-1AD6-624B-80A3-30E4EB191B7F}">
      <dgm:prSet/>
      <dgm:spPr/>
      <dgm:t>
        <a:bodyPr/>
        <a:lstStyle/>
        <a:p>
          <a:endParaRPr lang="en-GB"/>
        </a:p>
      </dgm:t>
    </dgm:pt>
    <dgm:pt modelId="{0BE7AC9E-4055-AF49-8D24-828370C26392}" type="pres">
      <dgm:prSet presAssocID="{E7BF7DE8-C800-274F-9CF9-002D4FFC019E}" presName="Name0" presStyleCnt="0">
        <dgm:presLayoutVars>
          <dgm:dir/>
          <dgm:animLvl val="lvl"/>
          <dgm:resizeHandles val="exact"/>
        </dgm:presLayoutVars>
      </dgm:prSet>
      <dgm:spPr/>
    </dgm:pt>
    <dgm:pt modelId="{D36F585D-5C7C-2848-A74A-224EAFC5D59F}" type="pres">
      <dgm:prSet presAssocID="{DC465CFE-74C1-F64E-BDD7-C1FA09D63222}" presName="linNode" presStyleCnt="0"/>
      <dgm:spPr/>
    </dgm:pt>
    <dgm:pt modelId="{EA56D2A6-6DFC-B94F-B427-90CC2B251C12}" type="pres">
      <dgm:prSet presAssocID="{DC465CFE-74C1-F64E-BDD7-C1FA09D63222}" presName="parentText" presStyleLbl="node1" presStyleIdx="0" presStyleCnt="5" custScaleX="186658" custLinFactNeighborX="-600" custLinFactNeighborY="-3926">
        <dgm:presLayoutVars>
          <dgm:chMax val="1"/>
          <dgm:bulletEnabled val="1"/>
        </dgm:presLayoutVars>
      </dgm:prSet>
      <dgm:spPr/>
    </dgm:pt>
    <dgm:pt modelId="{6AAF4912-22DE-BF4E-A35C-98D28C3C9259}" type="pres">
      <dgm:prSet presAssocID="{9CE78E25-545E-3442-80A5-337E0119C5CC}" presName="sp" presStyleCnt="0"/>
      <dgm:spPr/>
    </dgm:pt>
    <dgm:pt modelId="{61912614-2B68-B548-B719-FBE0327FDCF9}" type="pres">
      <dgm:prSet presAssocID="{BA026FAB-779F-7D46-A884-D0D4E1C6DCC5}" presName="linNode" presStyleCnt="0"/>
      <dgm:spPr/>
    </dgm:pt>
    <dgm:pt modelId="{0901D7CE-C5AB-7D48-931A-F805623E7E41}" type="pres">
      <dgm:prSet presAssocID="{BA026FAB-779F-7D46-A884-D0D4E1C6DCC5}" presName="parentText" presStyleLbl="node1" presStyleIdx="1" presStyleCnt="5" custScaleX="185595">
        <dgm:presLayoutVars>
          <dgm:chMax val="1"/>
          <dgm:bulletEnabled val="1"/>
        </dgm:presLayoutVars>
      </dgm:prSet>
      <dgm:spPr/>
    </dgm:pt>
    <dgm:pt modelId="{0D83BA0E-F566-C742-8FB4-902E9590F218}" type="pres">
      <dgm:prSet presAssocID="{D22ADCB3-B763-0A4B-959E-CD96650D0897}" presName="sp" presStyleCnt="0"/>
      <dgm:spPr/>
    </dgm:pt>
    <dgm:pt modelId="{8E9C6FC9-A1C0-7641-B0FE-6AD3DC062BB6}" type="pres">
      <dgm:prSet presAssocID="{35C6C31A-8E73-0849-AAE6-61D685CAE4DC}" presName="linNode" presStyleCnt="0"/>
      <dgm:spPr/>
    </dgm:pt>
    <dgm:pt modelId="{B16395F2-E5FF-8A45-82F0-B2D040F225E9}" type="pres">
      <dgm:prSet presAssocID="{35C6C31A-8E73-0849-AAE6-61D685CAE4DC}" presName="parentText" presStyleLbl="node1" presStyleIdx="2" presStyleCnt="5" custScaleX="181584" custLinFactNeighborX="1329" custLinFactNeighborY="0">
        <dgm:presLayoutVars>
          <dgm:chMax val="1"/>
          <dgm:bulletEnabled val="1"/>
        </dgm:presLayoutVars>
      </dgm:prSet>
      <dgm:spPr/>
    </dgm:pt>
    <dgm:pt modelId="{DD6FC3BD-D32E-594E-85CF-D18B8172AEC1}" type="pres">
      <dgm:prSet presAssocID="{226DD79E-4D90-C14F-ADDF-FC92D857BAAF}" presName="sp" presStyleCnt="0"/>
      <dgm:spPr/>
    </dgm:pt>
    <dgm:pt modelId="{537AF4A7-8B5F-8644-B925-46315882A6FC}" type="pres">
      <dgm:prSet presAssocID="{A5810D97-5971-F34F-8727-822E0F11C56E}" presName="linNode" presStyleCnt="0"/>
      <dgm:spPr/>
    </dgm:pt>
    <dgm:pt modelId="{54853C5D-DB3C-184A-A822-972698E21C99}" type="pres">
      <dgm:prSet presAssocID="{A5810D97-5971-F34F-8727-822E0F11C56E}" presName="parentText" presStyleLbl="node1" presStyleIdx="3" presStyleCnt="5" custScaleX="184532">
        <dgm:presLayoutVars>
          <dgm:chMax val="1"/>
          <dgm:bulletEnabled val="1"/>
        </dgm:presLayoutVars>
      </dgm:prSet>
      <dgm:spPr/>
    </dgm:pt>
    <dgm:pt modelId="{4BE16863-B521-8548-9EB7-D961FDBD7DE6}" type="pres">
      <dgm:prSet presAssocID="{ED5EFCF3-3880-DB4A-AF7A-3C1D84159269}" presName="sp" presStyleCnt="0"/>
      <dgm:spPr/>
    </dgm:pt>
    <dgm:pt modelId="{D526D54B-E230-554C-A8AD-B1A80EBCE54F}" type="pres">
      <dgm:prSet presAssocID="{5A050242-8C1E-914C-9D47-2B1284B04288}" presName="linNode" presStyleCnt="0"/>
      <dgm:spPr/>
    </dgm:pt>
    <dgm:pt modelId="{B9894770-B146-824B-8B93-70028277F975}" type="pres">
      <dgm:prSet presAssocID="{5A050242-8C1E-914C-9D47-2B1284B04288}" presName="parentText" presStyleLbl="node1" presStyleIdx="4" presStyleCnt="5" custScaleX="184240">
        <dgm:presLayoutVars>
          <dgm:chMax val="1"/>
          <dgm:bulletEnabled val="1"/>
        </dgm:presLayoutVars>
      </dgm:prSet>
      <dgm:spPr/>
    </dgm:pt>
  </dgm:ptLst>
  <dgm:cxnLst>
    <dgm:cxn modelId="{75219611-8A4E-054D-A949-105EB501AD11}" type="presOf" srcId="{35C6C31A-8E73-0849-AAE6-61D685CAE4DC}" destId="{B16395F2-E5FF-8A45-82F0-B2D040F225E9}" srcOrd="0" destOrd="0" presId="urn:microsoft.com/office/officeart/2005/8/layout/vList5"/>
    <dgm:cxn modelId="{85E9C919-E2CF-F646-AE9E-2E518D8B7284}" type="presOf" srcId="{E7BF7DE8-C800-274F-9CF9-002D4FFC019E}" destId="{0BE7AC9E-4055-AF49-8D24-828370C26392}" srcOrd="0" destOrd="0" presId="urn:microsoft.com/office/officeart/2005/8/layout/vList5"/>
    <dgm:cxn modelId="{AD82162D-CF59-5443-9604-21D2155D40C8}" srcId="{E7BF7DE8-C800-274F-9CF9-002D4FFC019E}" destId="{35C6C31A-8E73-0849-AAE6-61D685CAE4DC}" srcOrd="2" destOrd="0" parTransId="{800F2926-E94B-BD47-8458-FB4AEE71ADC5}" sibTransId="{226DD79E-4D90-C14F-ADDF-FC92D857BAAF}"/>
    <dgm:cxn modelId="{03DAE940-B4FB-1944-AD16-415FBDA1455E}" srcId="{E7BF7DE8-C800-274F-9CF9-002D4FFC019E}" destId="{A5810D97-5971-F34F-8727-822E0F11C56E}" srcOrd="3" destOrd="0" parTransId="{22FFF91A-C0BC-F747-B58F-BF90F21E1CC8}" sibTransId="{ED5EFCF3-3880-DB4A-AF7A-3C1D84159269}"/>
    <dgm:cxn modelId="{CE21C754-D949-B74A-96ED-D0A6B34C98E5}" type="presOf" srcId="{5A050242-8C1E-914C-9D47-2B1284B04288}" destId="{B9894770-B146-824B-8B93-70028277F975}" srcOrd="0" destOrd="0" presId="urn:microsoft.com/office/officeart/2005/8/layout/vList5"/>
    <dgm:cxn modelId="{8305216A-1AD6-624B-80A3-30E4EB191B7F}" srcId="{E7BF7DE8-C800-274F-9CF9-002D4FFC019E}" destId="{5A050242-8C1E-914C-9D47-2B1284B04288}" srcOrd="4" destOrd="0" parTransId="{752C2474-C3CA-DE40-BAAC-097BC8963AD8}" sibTransId="{2DA72997-2859-9C4E-8AD6-8149AE3CDD95}"/>
    <dgm:cxn modelId="{DE4BDD6C-E80D-3447-9063-F4B0FFAC1F9D}" type="presOf" srcId="{A5810D97-5971-F34F-8727-822E0F11C56E}" destId="{54853C5D-DB3C-184A-A822-972698E21C99}" srcOrd="0" destOrd="0" presId="urn:microsoft.com/office/officeart/2005/8/layout/vList5"/>
    <dgm:cxn modelId="{23635A76-C060-C648-A9AC-A62A75BE01B7}" srcId="{E7BF7DE8-C800-274F-9CF9-002D4FFC019E}" destId="{DC465CFE-74C1-F64E-BDD7-C1FA09D63222}" srcOrd="0" destOrd="0" parTransId="{81CB7B65-D6C5-9C43-80E1-0DC9532682E8}" sibTransId="{9CE78E25-545E-3442-80A5-337E0119C5CC}"/>
    <dgm:cxn modelId="{DD8ABDA4-BE84-994E-B4F5-F6B9FF4FD1FE}" type="presOf" srcId="{BA026FAB-779F-7D46-A884-D0D4E1C6DCC5}" destId="{0901D7CE-C5AB-7D48-931A-F805623E7E41}" srcOrd="0" destOrd="0" presId="urn:microsoft.com/office/officeart/2005/8/layout/vList5"/>
    <dgm:cxn modelId="{BFFA6FAF-F88F-964A-B19E-AFECA3919014}" srcId="{E7BF7DE8-C800-274F-9CF9-002D4FFC019E}" destId="{BA026FAB-779F-7D46-A884-D0D4E1C6DCC5}" srcOrd="1" destOrd="0" parTransId="{8F8B39A9-3FC1-4D4F-8CC3-5F4913589BD1}" sibTransId="{D22ADCB3-B763-0A4B-959E-CD96650D0897}"/>
    <dgm:cxn modelId="{1BEB64B1-51A3-5441-8BE7-91D328DC3255}" type="presOf" srcId="{DC465CFE-74C1-F64E-BDD7-C1FA09D63222}" destId="{EA56D2A6-6DFC-B94F-B427-90CC2B251C12}" srcOrd="0" destOrd="0" presId="urn:microsoft.com/office/officeart/2005/8/layout/vList5"/>
    <dgm:cxn modelId="{7A667109-1142-B04A-9994-6EFC13406546}" type="presParOf" srcId="{0BE7AC9E-4055-AF49-8D24-828370C26392}" destId="{D36F585D-5C7C-2848-A74A-224EAFC5D59F}" srcOrd="0" destOrd="0" presId="urn:microsoft.com/office/officeart/2005/8/layout/vList5"/>
    <dgm:cxn modelId="{59E2466A-6A3E-1449-8763-3F779B566EC1}" type="presParOf" srcId="{D36F585D-5C7C-2848-A74A-224EAFC5D59F}" destId="{EA56D2A6-6DFC-B94F-B427-90CC2B251C12}" srcOrd="0" destOrd="0" presId="urn:microsoft.com/office/officeart/2005/8/layout/vList5"/>
    <dgm:cxn modelId="{C080C96D-E1AD-ED43-AF20-AAB247EC625F}" type="presParOf" srcId="{0BE7AC9E-4055-AF49-8D24-828370C26392}" destId="{6AAF4912-22DE-BF4E-A35C-98D28C3C9259}" srcOrd="1" destOrd="0" presId="urn:microsoft.com/office/officeart/2005/8/layout/vList5"/>
    <dgm:cxn modelId="{A0C4E689-32D6-E84B-AB70-EF4514B38E3F}" type="presParOf" srcId="{0BE7AC9E-4055-AF49-8D24-828370C26392}" destId="{61912614-2B68-B548-B719-FBE0327FDCF9}" srcOrd="2" destOrd="0" presId="urn:microsoft.com/office/officeart/2005/8/layout/vList5"/>
    <dgm:cxn modelId="{20D48810-6ADC-414A-8094-2A7FC9D519A0}" type="presParOf" srcId="{61912614-2B68-B548-B719-FBE0327FDCF9}" destId="{0901D7CE-C5AB-7D48-931A-F805623E7E41}" srcOrd="0" destOrd="0" presId="urn:microsoft.com/office/officeart/2005/8/layout/vList5"/>
    <dgm:cxn modelId="{EC16821D-A5D2-8143-9DA7-16AF5854038C}" type="presParOf" srcId="{0BE7AC9E-4055-AF49-8D24-828370C26392}" destId="{0D83BA0E-F566-C742-8FB4-902E9590F218}" srcOrd="3" destOrd="0" presId="urn:microsoft.com/office/officeart/2005/8/layout/vList5"/>
    <dgm:cxn modelId="{B3526985-D2E1-AF4D-8499-9301F2602EC1}" type="presParOf" srcId="{0BE7AC9E-4055-AF49-8D24-828370C26392}" destId="{8E9C6FC9-A1C0-7641-B0FE-6AD3DC062BB6}" srcOrd="4" destOrd="0" presId="urn:microsoft.com/office/officeart/2005/8/layout/vList5"/>
    <dgm:cxn modelId="{469B511E-69F9-F042-BAE9-E241FBE32DA4}" type="presParOf" srcId="{8E9C6FC9-A1C0-7641-B0FE-6AD3DC062BB6}" destId="{B16395F2-E5FF-8A45-82F0-B2D040F225E9}" srcOrd="0" destOrd="0" presId="urn:microsoft.com/office/officeart/2005/8/layout/vList5"/>
    <dgm:cxn modelId="{D77C612C-56B5-BE41-9717-7E2E472D813F}" type="presParOf" srcId="{0BE7AC9E-4055-AF49-8D24-828370C26392}" destId="{DD6FC3BD-D32E-594E-85CF-D18B8172AEC1}" srcOrd="5" destOrd="0" presId="urn:microsoft.com/office/officeart/2005/8/layout/vList5"/>
    <dgm:cxn modelId="{1E6B8BEA-AA9F-E440-8F5D-F76D48F526A3}" type="presParOf" srcId="{0BE7AC9E-4055-AF49-8D24-828370C26392}" destId="{537AF4A7-8B5F-8644-B925-46315882A6FC}" srcOrd="6" destOrd="0" presId="urn:microsoft.com/office/officeart/2005/8/layout/vList5"/>
    <dgm:cxn modelId="{E94A8A11-74D0-E64C-B001-2AADB254FDEA}" type="presParOf" srcId="{537AF4A7-8B5F-8644-B925-46315882A6FC}" destId="{54853C5D-DB3C-184A-A822-972698E21C99}" srcOrd="0" destOrd="0" presId="urn:microsoft.com/office/officeart/2005/8/layout/vList5"/>
    <dgm:cxn modelId="{3EF8213C-3DB4-7E4E-8E55-F07AC22B2DC4}" type="presParOf" srcId="{0BE7AC9E-4055-AF49-8D24-828370C26392}" destId="{4BE16863-B521-8548-9EB7-D961FDBD7DE6}" srcOrd="7" destOrd="0" presId="urn:microsoft.com/office/officeart/2005/8/layout/vList5"/>
    <dgm:cxn modelId="{331A7B3C-D58A-9A4C-A9E0-834C07F46528}" type="presParOf" srcId="{0BE7AC9E-4055-AF49-8D24-828370C26392}" destId="{D526D54B-E230-554C-A8AD-B1A80EBCE54F}" srcOrd="8" destOrd="0" presId="urn:microsoft.com/office/officeart/2005/8/layout/vList5"/>
    <dgm:cxn modelId="{86745557-AE13-DD48-B3F7-0379257BB686}" type="presParOf" srcId="{D526D54B-E230-554C-A8AD-B1A80EBCE54F}" destId="{B9894770-B146-824B-8B93-70028277F97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99AB58-95FA-2246-A708-854F0F6961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03A4834-7D66-334A-9912-D8566168C992}">
      <dgm:prSet/>
      <dgm:spPr/>
      <dgm:t>
        <a:bodyPr/>
        <a:lstStyle/>
        <a:p>
          <a:r>
            <a:rPr lang="en-US" b="0" i="0" baseline="0" dirty="0"/>
            <a:t>1) Attrition is more common in males and younger employees.</a:t>
          </a:r>
          <a:endParaRPr lang="en-AU" dirty="0"/>
        </a:p>
      </dgm:t>
    </dgm:pt>
    <dgm:pt modelId="{591D9D90-7E65-7547-A033-A37D2340E34E}" type="parTrans" cxnId="{4E428851-1762-7D46-8B49-424DBE0EA9F2}">
      <dgm:prSet/>
      <dgm:spPr/>
      <dgm:t>
        <a:bodyPr/>
        <a:lstStyle/>
        <a:p>
          <a:endParaRPr lang="en-GB"/>
        </a:p>
      </dgm:t>
    </dgm:pt>
    <dgm:pt modelId="{78716701-7F96-5943-AC6C-CF3C7B3F7BB8}" type="sibTrans" cxnId="{4E428851-1762-7D46-8B49-424DBE0EA9F2}">
      <dgm:prSet/>
      <dgm:spPr/>
      <dgm:t>
        <a:bodyPr/>
        <a:lstStyle/>
        <a:p>
          <a:endParaRPr lang="en-GB"/>
        </a:p>
      </dgm:t>
    </dgm:pt>
    <dgm:pt modelId="{2EB5B66D-C4D5-FC4B-A506-2EAD7F4F45F7}">
      <dgm:prSet/>
      <dgm:spPr/>
      <dgm:t>
        <a:bodyPr/>
        <a:lstStyle/>
        <a:p>
          <a:r>
            <a:rPr lang="en-US" b="0" i="0" baseline="0" dirty="0"/>
            <a:t>2) The tendency to leave the company increase with increase in the distance from home</a:t>
          </a:r>
          <a:endParaRPr lang="en-AU" dirty="0"/>
        </a:p>
      </dgm:t>
    </dgm:pt>
    <dgm:pt modelId="{8564BD3E-AC5D-1441-BB10-179733998CC5}" type="parTrans" cxnId="{1508BCE4-B07C-124D-85E0-E510088A258D}">
      <dgm:prSet/>
      <dgm:spPr/>
      <dgm:t>
        <a:bodyPr/>
        <a:lstStyle/>
        <a:p>
          <a:endParaRPr lang="en-GB"/>
        </a:p>
      </dgm:t>
    </dgm:pt>
    <dgm:pt modelId="{324B8786-36D1-7746-94F9-9E8D0CDA96D4}" type="sibTrans" cxnId="{1508BCE4-B07C-124D-85E0-E510088A258D}">
      <dgm:prSet/>
      <dgm:spPr/>
      <dgm:t>
        <a:bodyPr/>
        <a:lstStyle/>
        <a:p>
          <a:endParaRPr lang="en-GB"/>
        </a:p>
      </dgm:t>
    </dgm:pt>
    <dgm:pt modelId="{29195CA1-CDCD-344D-ACE0-D94086E9BD03}">
      <dgm:prSet/>
      <dgm:spPr/>
      <dgm:t>
        <a:bodyPr/>
        <a:lstStyle/>
        <a:p>
          <a:r>
            <a:rPr lang="en-US" b="0" i="0" baseline="0" dirty="0"/>
            <a:t>3) Maximum attrition is seen from the research and development department and people working as Lab technicians</a:t>
          </a:r>
          <a:endParaRPr lang="en-AU" dirty="0"/>
        </a:p>
      </dgm:t>
    </dgm:pt>
    <dgm:pt modelId="{CA68ABB2-6B43-9246-97CF-8BE0BA96F479}" type="parTrans" cxnId="{1B609ECE-9EB2-8742-9039-07CAB2731934}">
      <dgm:prSet/>
      <dgm:spPr/>
      <dgm:t>
        <a:bodyPr/>
        <a:lstStyle/>
        <a:p>
          <a:endParaRPr lang="en-GB"/>
        </a:p>
      </dgm:t>
    </dgm:pt>
    <dgm:pt modelId="{87288EF8-AEB7-F449-86D2-C2A485C31F81}" type="sibTrans" cxnId="{1B609ECE-9EB2-8742-9039-07CAB2731934}">
      <dgm:prSet/>
      <dgm:spPr/>
      <dgm:t>
        <a:bodyPr/>
        <a:lstStyle/>
        <a:p>
          <a:endParaRPr lang="en-GB"/>
        </a:p>
      </dgm:t>
    </dgm:pt>
    <dgm:pt modelId="{1ED78EBA-AD20-2946-9502-52B32761E04B}">
      <dgm:prSet/>
      <dgm:spPr/>
      <dgm:t>
        <a:bodyPr/>
        <a:lstStyle/>
        <a:p>
          <a:r>
            <a:rPr lang="en-US" b="0" i="0" baseline="0" dirty="0"/>
            <a:t>4) People travelling rarely are likely to leave as compared to frequent or non travelers.</a:t>
          </a:r>
          <a:endParaRPr lang="en-AU" dirty="0"/>
        </a:p>
      </dgm:t>
    </dgm:pt>
    <dgm:pt modelId="{362018E9-C733-AD43-B6A4-1C2EDD6C09B1}" type="parTrans" cxnId="{35C2816E-CF18-0248-837F-7332DA7AB662}">
      <dgm:prSet/>
      <dgm:spPr/>
      <dgm:t>
        <a:bodyPr/>
        <a:lstStyle/>
        <a:p>
          <a:endParaRPr lang="en-GB"/>
        </a:p>
      </dgm:t>
    </dgm:pt>
    <dgm:pt modelId="{C237F9F2-E8AB-784B-905E-581E65FF1389}" type="sibTrans" cxnId="{35C2816E-CF18-0248-837F-7332DA7AB662}">
      <dgm:prSet/>
      <dgm:spPr/>
      <dgm:t>
        <a:bodyPr/>
        <a:lstStyle/>
        <a:p>
          <a:endParaRPr lang="en-GB"/>
        </a:p>
      </dgm:t>
    </dgm:pt>
    <dgm:pt modelId="{56623932-F403-6B4B-9276-3DFCC09D6E60}">
      <dgm:prSet/>
      <dgm:spPr/>
      <dgm:t>
        <a:bodyPr/>
        <a:lstStyle/>
        <a:p>
          <a:r>
            <a:rPr lang="en-US" b="0" i="0" baseline="0" dirty="0"/>
            <a:t>5) Attrition also increases with lower job involvement, job satisfaction and relationship satisfaction.</a:t>
          </a:r>
          <a:endParaRPr lang="en-AU" dirty="0"/>
        </a:p>
      </dgm:t>
    </dgm:pt>
    <dgm:pt modelId="{7C797817-266B-994E-AC5B-B0E691FC529E}" type="parTrans" cxnId="{F8C59CDF-4C5E-734C-ADCF-664EEAA485B7}">
      <dgm:prSet/>
      <dgm:spPr/>
      <dgm:t>
        <a:bodyPr/>
        <a:lstStyle/>
        <a:p>
          <a:endParaRPr lang="en-GB"/>
        </a:p>
      </dgm:t>
    </dgm:pt>
    <dgm:pt modelId="{C22C4A08-4B6C-CB4E-BE6B-7179BD8F47F1}" type="sibTrans" cxnId="{F8C59CDF-4C5E-734C-ADCF-664EEAA485B7}">
      <dgm:prSet/>
      <dgm:spPr/>
      <dgm:t>
        <a:bodyPr/>
        <a:lstStyle/>
        <a:p>
          <a:endParaRPr lang="en-GB"/>
        </a:p>
      </dgm:t>
    </dgm:pt>
    <dgm:pt modelId="{85D5AAAA-D89C-7F48-95B8-A19F1A457BA4}">
      <dgm:prSet/>
      <dgm:spPr/>
      <dgm:t>
        <a:bodyPr/>
        <a:lstStyle/>
        <a:p>
          <a:r>
            <a:rPr lang="en-US" b="0" i="0" baseline="0" dirty="0"/>
            <a:t>6) A new joiner with lower job level is more likely to leave.</a:t>
          </a:r>
          <a:endParaRPr lang="en-AU" dirty="0"/>
        </a:p>
      </dgm:t>
    </dgm:pt>
    <dgm:pt modelId="{42B4104F-CDA0-F34D-BBE2-C6670C9DF6D1}" type="parTrans" cxnId="{26206BFC-D5CA-1A48-9149-0E180DED4E2A}">
      <dgm:prSet/>
      <dgm:spPr/>
      <dgm:t>
        <a:bodyPr/>
        <a:lstStyle/>
        <a:p>
          <a:endParaRPr lang="en-GB"/>
        </a:p>
      </dgm:t>
    </dgm:pt>
    <dgm:pt modelId="{76A4441F-25B7-684A-8E7E-F034005A966A}" type="sibTrans" cxnId="{26206BFC-D5CA-1A48-9149-0E180DED4E2A}">
      <dgm:prSet/>
      <dgm:spPr/>
      <dgm:t>
        <a:bodyPr/>
        <a:lstStyle/>
        <a:p>
          <a:endParaRPr lang="en-GB"/>
        </a:p>
      </dgm:t>
    </dgm:pt>
    <dgm:pt modelId="{0D277001-AF30-114E-ADE5-CAA4DD0980EF}">
      <dgm:prSet/>
      <dgm:spPr/>
      <dgm:t>
        <a:bodyPr/>
        <a:lstStyle/>
        <a:p>
          <a:r>
            <a:rPr lang="en-US" b="0" i="0" baseline="0" dirty="0"/>
            <a:t>7) Attrition decreases with increase in percentage increase in salary hike</a:t>
          </a:r>
          <a:endParaRPr lang="en-AU" dirty="0"/>
        </a:p>
      </dgm:t>
    </dgm:pt>
    <dgm:pt modelId="{36452A22-2451-2A4E-9C43-E835A38EEBDB}" type="parTrans" cxnId="{C402CF9A-7C40-2649-9750-6646CB735090}">
      <dgm:prSet/>
      <dgm:spPr/>
      <dgm:t>
        <a:bodyPr/>
        <a:lstStyle/>
        <a:p>
          <a:endParaRPr lang="en-GB"/>
        </a:p>
      </dgm:t>
    </dgm:pt>
    <dgm:pt modelId="{2F7B46E1-655A-874F-8A2A-0069E84FFEB4}" type="sibTrans" cxnId="{C402CF9A-7C40-2649-9750-6646CB735090}">
      <dgm:prSet/>
      <dgm:spPr/>
      <dgm:t>
        <a:bodyPr/>
        <a:lstStyle/>
        <a:p>
          <a:endParaRPr lang="en-GB"/>
        </a:p>
      </dgm:t>
    </dgm:pt>
    <dgm:pt modelId="{2A434E67-E1C7-A443-BD31-EE064F8A4C20}" type="pres">
      <dgm:prSet presAssocID="{5F99AB58-95FA-2246-A708-854F0F6961D0}" presName="linear" presStyleCnt="0">
        <dgm:presLayoutVars>
          <dgm:animLvl val="lvl"/>
          <dgm:resizeHandles val="exact"/>
        </dgm:presLayoutVars>
      </dgm:prSet>
      <dgm:spPr/>
    </dgm:pt>
    <dgm:pt modelId="{1C81CC2B-A188-A54D-AC7E-0F5067AD9AB4}" type="pres">
      <dgm:prSet presAssocID="{603A4834-7D66-334A-9912-D8566168C992}" presName="parentText" presStyleLbl="node1" presStyleIdx="0" presStyleCnt="7">
        <dgm:presLayoutVars>
          <dgm:chMax val="0"/>
          <dgm:bulletEnabled val="1"/>
        </dgm:presLayoutVars>
      </dgm:prSet>
      <dgm:spPr/>
    </dgm:pt>
    <dgm:pt modelId="{631DECA5-D5B2-E149-8F6A-00515E7F4F42}" type="pres">
      <dgm:prSet presAssocID="{78716701-7F96-5943-AC6C-CF3C7B3F7BB8}" presName="spacer" presStyleCnt="0"/>
      <dgm:spPr/>
    </dgm:pt>
    <dgm:pt modelId="{4EF90AFD-33B6-6B4D-8557-2489A6D8BD74}" type="pres">
      <dgm:prSet presAssocID="{2EB5B66D-C4D5-FC4B-A506-2EAD7F4F45F7}" presName="parentText" presStyleLbl="node1" presStyleIdx="1" presStyleCnt="7">
        <dgm:presLayoutVars>
          <dgm:chMax val="0"/>
          <dgm:bulletEnabled val="1"/>
        </dgm:presLayoutVars>
      </dgm:prSet>
      <dgm:spPr/>
    </dgm:pt>
    <dgm:pt modelId="{A5239BE7-E6B0-6746-9467-CB40638467FD}" type="pres">
      <dgm:prSet presAssocID="{324B8786-36D1-7746-94F9-9E8D0CDA96D4}" presName="spacer" presStyleCnt="0"/>
      <dgm:spPr/>
    </dgm:pt>
    <dgm:pt modelId="{00DAE2FC-8FDF-1549-A3C8-23AEAEAB67CF}" type="pres">
      <dgm:prSet presAssocID="{29195CA1-CDCD-344D-ACE0-D94086E9BD03}" presName="parentText" presStyleLbl="node1" presStyleIdx="2" presStyleCnt="7">
        <dgm:presLayoutVars>
          <dgm:chMax val="0"/>
          <dgm:bulletEnabled val="1"/>
        </dgm:presLayoutVars>
      </dgm:prSet>
      <dgm:spPr/>
    </dgm:pt>
    <dgm:pt modelId="{7BB0FE71-B657-4F43-A6BA-D781A1EC88F8}" type="pres">
      <dgm:prSet presAssocID="{87288EF8-AEB7-F449-86D2-C2A485C31F81}" presName="spacer" presStyleCnt="0"/>
      <dgm:spPr/>
    </dgm:pt>
    <dgm:pt modelId="{B15096B2-2C97-294B-B964-53BD6D35E134}" type="pres">
      <dgm:prSet presAssocID="{1ED78EBA-AD20-2946-9502-52B32761E04B}" presName="parentText" presStyleLbl="node1" presStyleIdx="3" presStyleCnt="7">
        <dgm:presLayoutVars>
          <dgm:chMax val="0"/>
          <dgm:bulletEnabled val="1"/>
        </dgm:presLayoutVars>
      </dgm:prSet>
      <dgm:spPr/>
    </dgm:pt>
    <dgm:pt modelId="{7C6FE641-29F7-594B-9CB6-E15A922A570A}" type="pres">
      <dgm:prSet presAssocID="{C237F9F2-E8AB-784B-905E-581E65FF1389}" presName="spacer" presStyleCnt="0"/>
      <dgm:spPr/>
    </dgm:pt>
    <dgm:pt modelId="{0B200840-7952-6942-9D6F-ADA1EC4E37AB}" type="pres">
      <dgm:prSet presAssocID="{56623932-F403-6B4B-9276-3DFCC09D6E60}" presName="parentText" presStyleLbl="node1" presStyleIdx="4" presStyleCnt="7">
        <dgm:presLayoutVars>
          <dgm:chMax val="0"/>
          <dgm:bulletEnabled val="1"/>
        </dgm:presLayoutVars>
      </dgm:prSet>
      <dgm:spPr/>
    </dgm:pt>
    <dgm:pt modelId="{5B513BAD-1C38-7042-853D-F813BE66E7AB}" type="pres">
      <dgm:prSet presAssocID="{C22C4A08-4B6C-CB4E-BE6B-7179BD8F47F1}" presName="spacer" presStyleCnt="0"/>
      <dgm:spPr/>
    </dgm:pt>
    <dgm:pt modelId="{8570B211-D691-1F45-B0E3-CA3E907C6AC2}" type="pres">
      <dgm:prSet presAssocID="{85D5AAAA-D89C-7F48-95B8-A19F1A457BA4}" presName="parentText" presStyleLbl="node1" presStyleIdx="5" presStyleCnt="7">
        <dgm:presLayoutVars>
          <dgm:chMax val="0"/>
          <dgm:bulletEnabled val="1"/>
        </dgm:presLayoutVars>
      </dgm:prSet>
      <dgm:spPr/>
    </dgm:pt>
    <dgm:pt modelId="{8E3A1CD3-19C4-E04E-B9D8-ACAF033124F5}" type="pres">
      <dgm:prSet presAssocID="{76A4441F-25B7-684A-8E7E-F034005A966A}" presName="spacer" presStyleCnt="0"/>
      <dgm:spPr/>
    </dgm:pt>
    <dgm:pt modelId="{64F6A962-2990-2241-BA99-3144EAF56DB4}" type="pres">
      <dgm:prSet presAssocID="{0D277001-AF30-114E-ADE5-CAA4DD0980EF}" presName="parentText" presStyleLbl="node1" presStyleIdx="6" presStyleCnt="7">
        <dgm:presLayoutVars>
          <dgm:chMax val="0"/>
          <dgm:bulletEnabled val="1"/>
        </dgm:presLayoutVars>
      </dgm:prSet>
      <dgm:spPr/>
    </dgm:pt>
  </dgm:ptLst>
  <dgm:cxnLst>
    <dgm:cxn modelId="{79475827-640E-CC4D-AFDC-ED8D7DF5E94B}" type="presOf" srcId="{56623932-F403-6B4B-9276-3DFCC09D6E60}" destId="{0B200840-7952-6942-9D6F-ADA1EC4E37AB}" srcOrd="0" destOrd="0" presId="urn:microsoft.com/office/officeart/2005/8/layout/vList2"/>
    <dgm:cxn modelId="{4E428851-1762-7D46-8B49-424DBE0EA9F2}" srcId="{5F99AB58-95FA-2246-A708-854F0F6961D0}" destId="{603A4834-7D66-334A-9912-D8566168C992}" srcOrd="0" destOrd="0" parTransId="{591D9D90-7E65-7547-A033-A37D2340E34E}" sibTransId="{78716701-7F96-5943-AC6C-CF3C7B3F7BB8}"/>
    <dgm:cxn modelId="{35C2816E-CF18-0248-837F-7332DA7AB662}" srcId="{5F99AB58-95FA-2246-A708-854F0F6961D0}" destId="{1ED78EBA-AD20-2946-9502-52B32761E04B}" srcOrd="3" destOrd="0" parTransId="{362018E9-C733-AD43-B6A4-1C2EDD6C09B1}" sibTransId="{C237F9F2-E8AB-784B-905E-581E65FF1389}"/>
    <dgm:cxn modelId="{F9932A72-C785-5646-BC3E-14829BB58DA6}" type="presOf" srcId="{29195CA1-CDCD-344D-ACE0-D94086E9BD03}" destId="{00DAE2FC-8FDF-1549-A3C8-23AEAEAB67CF}" srcOrd="0" destOrd="0" presId="urn:microsoft.com/office/officeart/2005/8/layout/vList2"/>
    <dgm:cxn modelId="{C402CF9A-7C40-2649-9750-6646CB735090}" srcId="{5F99AB58-95FA-2246-A708-854F0F6961D0}" destId="{0D277001-AF30-114E-ADE5-CAA4DD0980EF}" srcOrd="6" destOrd="0" parTransId="{36452A22-2451-2A4E-9C43-E835A38EEBDB}" sibTransId="{2F7B46E1-655A-874F-8A2A-0069E84FFEB4}"/>
    <dgm:cxn modelId="{B402C5B7-7996-C240-952E-38184A1A6AC4}" type="presOf" srcId="{603A4834-7D66-334A-9912-D8566168C992}" destId="{1C81CC2B-A188-A54D-AC7E-0F5067AD9AB4}" srcOrd="0" destOrd="0" presId="urn:microsoft.com/office/officeart/2005/8/layout/vList2"/>
    <dgm:cxn modelId="{8B25F5BD-DD46-5D4A-973A-27B2E6FE979B}" type="presOf" srcId="{85D5AAAA-D89C-7F48-95B8-A19F1A457BA4}" destId="{8570B211-D691-1F45-B0E3-CA3E907C6AC2}" srcOrd="0" destOrd="0" presId="urn:microsoft.com/office/officeart/2005/8/layout/vList2"/>
    <dgm:cxn modelId="{5A8FEDCC-4C67-C04A-ADFC-B4D8AD48A20C}" type="presOf" srcId="{1ED78EBA-AD20-2946-9502-52B32761E04B}" destId="{B15096B2-2C97-294B-B964-53BD6D35E134}" srcOrd="0" destOrd="0" presId="urn:microsoft.com/office/officeart/2005/8/layout/vList2"/>
    <dgm:cxn modelId="{1B609ECE-9EB2-8742-9039-07CAB2731934}" srcId="{5F99AB58-95FA-2246-A708-854F0F6961D0}" destId="{29195CA1-CDCD-344D-ACE0-D94086E9BD03}" srcOrd="2" destOrd="0" parTransId="{CA68ABB2-6B43-9246-97CF-8BE0BA96F479}" sibTransId="{87288EF8-AEB7-F449-86D2-C2A485C31F81}"/>
    <dgm:cxn modelId="{247697DB-1908-CA41-901B-02BD496DA9B6}" type="presOf" srcId="{5F99AB58-95FA-2246-A708-854F0F6961D0}" destId="{2A434E67-E1C7-A443-BD31-EE064F8A4C20}" srcOrd="0" destOrd="0" presId="urn:microsoft.com/office/officeart/2005/8/layout/vList2"/>
    <dgm:cxn modelId="{F8C59CDF-4C5E-734C-ADCF-664EEAA485B7}" srcId="{5F99AB58-95FA-2246-A708-854F0F6961D0}" destId="{56623932-F403-6B4B-9276-3DFCC09D6E60}" srcOrd="4" destOrd="0" parTransId="{7C797817-266B-994E-AC5B-B0E691FC529E}" sibTransId="{C22C4A08-4B6C-CB4E-BE6B-7179BD8F47F1}"/>
    <dgm:cxn modelId="{1508BCE4-B07C-124D-85E0-E510088A258D}" srcId="{5F99AB58-95FA-2246-A708-854F0F6961D0}" destId="{2EB5B66D-C4D5-FC4B-A506-2EAD7F4F45F7}" srcOrd="1" destOrd="0" parTransId="{8564BD3E-AC5D-1441-BB10-179733998CC5}" sibTransId="{324B8786-36D1-7746-94F9-9E8D0CDA96D4}"/>
    <dgm:cxn modelId="{FBE89CF7-843C-A64C-8D45-E867C5FF5FD1}" type="presOf" srcId="{0D277001-AF30-114E-ADE5-CAA4DD0980EF}" destId="{64F6A962-2990-2241-BA99-3144EAF56DB4}" srcOrd="0" destOrd="0" presId="urn:microsoft.com/office/officeart/2005/8/layout/vList2"/>
    <dgm:cxn modelId="{26206BFC-D5CA-1A48-9149-0E180DED4E2A}" srcId="{5F99AB58-95FA-2246-A708-854F0F6961D0}" destId="{85D5AAAA-D89C-7F48-95B8-A19F1A457BA4}" srcOrd="5" destOrd="0" parTransId="{42B4104F-CDA0-F34D-BBE2-C6670C9DF6D1}" sibTransId="{76A4441F-25B7-684A-8E7E-F034005A966A}"/>
    <dgm:cxn modelId="{3520D4FF-C327-1E45-85E5-625062136134}" type="presOf" srcId="{2EB5B66D-C4D5-FC4B-A506-2EAD7F4F45F7}" destId="{4EF90AFD-33B6-6B4D-8557-2489A6D8BD74}" srcOrd="0" destOrd="0" presId="urn:microsoft.com/office/officeart/2005/8/layout/vList2"/>
    <dgm:cxn modelId="{6F8D5ED0-94B8-8E40-86EE-7592465239B9}" type="presParOf" srcId="{2A434E67-E1C7-A443-BD31-EE064F8A4C20}" destId="{1C81CC2B-A188-A54D-AC7E-0F5067AD9AB4}" srcOrd="0" destOrd="0" presId="urn:microsoft.com/office/officeart/2005/8/layout/vList2"/>
    <dgm:cxn modelId="{AE608CA1-EAF9-F74A-A437-E09D539D58EA}" type="presParOf" srcId="{2A434E67-E1C7-A443-BD31-EE064F8A4C20}" destId="{631DECA5-D5B2-E149-8F6A-00515E7F4F42}" srcOrd="1" destOrd="0" presId="urn:microsoft.com/office/officeart/2005/8/layout/vList2"/>
    <dgm:cxn modelId="{6DE1A98B-47A9-8C4B-A07B-E0A66902E0B1}" type="presParOf" srcId="{2A434E67-E1C7-A443-BD31-EE064F8A4C20}" destId="{4EF90AFD-33B6-6B4D-8557-2489A6D8BD74}" srcOrd="2" destOrd="0" presId="urn:microsoft.com/office/officeart/2005/8/layout/vList2"/>
    <dgm:cxn modelId="{3674759D-3DCA-F449-8DFD-E7C0DD0704FC}" type="presParOf" srcId="{2A434E67-E1C7-A443-BD31-EE064F8A4C20}" destId="{A5239BE7-E6B0-6746-9467-CB40638467FD}" srcOrd="3" destOrd="0" presId="urn:microsoft.com/office/officeart/2005/8/layout/vList2"/>
    <dgm:cxn modelId="{7DC9FE86-19BB-B840-ADE7-6FFAC0A41546}" type="presParOf" srcId="{2A434E67-E1C7-A443-BD31-EE064F8A4C20}" destId="{00DAE2FC-8FDF-1549-A3C8-23AEAEAB67CF}" srcOrd="4" destOrd="0" presId="urn:microsoft.com/office/officeart/2005/8/layout/vList2"/>
    <dgm:cxn modelId="{D430BA12-7374-0641-8B1D-03435DA9AB11}" type="presParOf" srcId="{2A434E67-E1C7-A443-BD31-EE064F8A4C20}" destId="{7BB0FE71-B657-4F43-A6BA-D781A1EC88F8}" srcOrd="5" destOrd="0" presId="urn:microsoft.com/office/officeart/2005/8/layout/vList2"/>
    <dgm:cxn modelId="{7FB13436-53FD-A842-915E-1EEA034F813C}" type="presParOf" srcId="{2A434E67-E1C7-A443-BD31-EE064F8A4C20}" destId="{B15096B2-2C97-294B-B964-53BD6D35E134}" srcOrd="6" destOrd="0" presId="urn:microsoft.com/office/officeart/2005/8/layout/vList2"/>
    <dgm:cxn modelId="{AEC2A0F9-72C3-AD48-8FB6-744C93428E98}" type="presParOf" srcId="{2A434E67-E1C7-A443-BD31-EE064F8A4C20}" destId="{7C6FE641-29F7-594B-9CB6-E15A922A570A}" srcOrd="7" destOrd="0" presId="urn:microsoft.com/office/officeart/2005/8/layout/vList2"/>
    <dgm:cxn modelId="{FFF3217B-C929-DB4D-8648-50DD8ED251B7}" type="presParOf" srcId="{2A434E67-E1C7-A443-BD31-EE064F8A4C20}" destId="{0B200840-7952-6942-9D6F-ADA1EC4E37AB}" srcOrd="8" destOrd="0" presId="urn:microsoft.com/office/officeart/2005/8/layout/vList2"/>
    <dgm:cxn modelId="{78D8B065-F929-2A43-9375-6685B73752C0}" type="presParOf" srcId="{2A434E67-E1C7-A443-BD31-EE064F8A4C20}" destId="{5B513BAD-1C38-7042-853D-F813BE66E7AB}" srcOrd="9" destOrd="0" presId="urn:microsoft.com/office/officeart/2005/8/layout/vList2"/>
    <dgm:cxn modelId="{5D81BA17-856C-EA45-A00B-2E06BD180C22}" type="presParOf" srcId="{2A434E67-E1C7-A443-BD31-EE064F8A4C20}" destId="{8570B211-D691-1F45-B0E3-CA3E907C6AC2}" srcOrd="10" destOrd="0" presId="urn:microsoft.com/office/officeart/2005/8/layout/vList2"/>
    <dgm:cxn modelId="{1CD3C452-EABF-2D4C-A493-4FCC9DA78996}" type="presParOf" srcId="{2A434E67-E1C7-A443-BD31-EE064F8A4C20}" destId="{8E3A1CD3-19C4-E04E-B9D8-ACAF033124F5}" srcOrd="11" destOrd="0" presId="urn:microsoft.com/office/officeart/2005/8/layout/vList2"/>
    <dgm:cxn modelId="{17653842-B861-FA48-A700-29591A580DF0}" type="presParOf" srcId="{2A434E67-E1C7-A443-BD31-EE064F8A4C20}" destId="{64F6A962-2990-2241-BA99-3144EAF56DB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01B101-EC5A-0A49-AF6F-D13E51A5E3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AA56D831-EBD7-B440-A2AC-A272CDA31C2D}">
      <dgm:prSet/>
      <dgm:spPr/>
      <dgm:t>
        <a:bodyPr/>
        <a:lstStyle/>
        <a:p>
          <a:r>
            <a:rPr lang="en-US" b="0" i="0" baseline="0"/>
            <a:t>From the comparison of metrics on train and test data, we can conclude that we can use Logistic regression for predicting the attrition of employees as it gives the best result on combining both test and train data metrics.</a:t>
          </a:r>
          <a:endParaRPr lang="en-AU"/>
        </a:p>
      </dgm:t>
    </dgm:pt>
    <dgm:pt modelId="{6F4E3241-5E08-6E40-AB5A-FBA31F06EC62}" type="parTrans" cxnId="{153BC0FD-F069-024F-9B03-6064E525D607}">
      <dgm:prSet/>
      <dgm:spPr/>
      <dgm:t>
        <a:bodyPr/>
        <a:lstStyle/>
        <a:p>
          <a:endParaRPr lang="en-GB"/>
        </a:p>
      </dgm:t>
    </dgm:pt>
    <dgm:pt modelId="{59E42EBC-832A-834B-8878-2B65A03530D2}" type="sibTrans" cxnId="{153BC0FD-F069-024F-9B03-6064E525D607}">
      <dgm:prSet/>
      <dgm:spPr/>
      <dgm:t>
        <a:bodyPr/>
        <a:lstStyle/>
        <a:p>
          <a:endParaRPr lang="en-GB"/>
        </a:p>
      </dgm:t>
    </dgm:pt>
    <dgm:pt modelId="{E93ECE21-87B9-4A4E-B5FA-D9FB9D47C3EC}">
      <dgm:prSet/>
      <dgm:spPr/>
      <dgm:t>
        <a:bodyPr/>
        <a:lstStyle/>
        <a:p>
          <a:r>
            <a:rPr lang="en-US" b="0" i="0" baseline="0"/>
            <a:t>The XGBoost algorithm performs well in case of the training data but fails to perform well in case of the testing set.</a:t>
          </a:r>
          <a:endParaRPr lang="en-AU"/>
        </a:p>
      </dgm:t>
    </dgm:pt>
    <dgm:pt modelId="{FA384696-98FE-FB4F-9DDD-4025C28098E9}" type="parTrans" cxnId="{1DEA5EBA-DD14-624A-A8F4-7B8E7F35DD04}">
      <dgm:prSet/>
      <dgm:spPr/>
      <dgm:t>
        <a:bodyPr/>
        <a:lstStyle/>
        <a:p>
          <a:endParaRPr lang="en-GB"/>
        </a:p>
      </dgm:t>
    </dgm:pt>
    <dgm:pt modelId="{F1337ACC-95A0-C44D-934C-AF118D625C1E}" type="sibTrans" cxnId="{1DEA5EBA-DD14-624A-A8F4-7B8E7F35DD04}">
      <dgm:prSet/>
      <dgm:spPr/>
      <dgm:t>
        <a:bodyPr/>
        <a:lstStyle/>
        <a:p>
          <a:endParaRPr lang="en-GB"/>
        </a:p>
      </dgm:t>
    </dgm:pt>
    <dgm:pt modelId="{9E1EF712-B46D-3348-A67A-774222E4B543}">
      <dgm:prSet/>
      <dgm:spPr/>
      <dgm:t>
        <a:bodyPr/>
        <a:lstStyle/>
        <a:p>
          <a:r>
            <a:rPr lang="en-US" b="0" i="0" baseline="0"/>
            <a:t>We can calculate the attrition probability of each employee, given all the variables, and can recognize potential job leavers with respect to the chosen algorithm.</a:t>
          </a:r>
          <a:endParaRPr lang="en-AU"/>
        </a:p>
      </dgm:t>
    </dgm:pt>
    <dgm:pt modelId="{DE5AA40B-10A5-FD46-9309-7AB82DC7AAF2}" type="parTrans" cxnId="{F318ED67-4259-D843-A074-BB2F51652538}">
      <dgm:prSet/>
      <dgm:spPr/>
      <dgm:t>
        <a:bodyPr/>
        <a:lstStyle/>
        <a:p>
          <a:endParaRPr lang="en-GB"/>
        </a:p>
      </dgm:t>
    </dgm:pt>
    <dgm:pt modelId="{F9EC2B9B-6B80-FA42-9496-550C44997412}" type="sibTrans" cxnId="{F318ED67-4259-D843-A074-BB2F51652538}">
      <dgm:prSet/>
      <dgm:spPr/>
      <dgm:t>
        <a:bodyPr/>
        <a:lstStyle/>
        <a:p>
          <a:endParaRPr lang="en-GB"/>
        </a:p>
      </dgm:t>
    </dgm:pt>
    <dgm:pt modelId="{2B47997A-4219-B449-8B1F-DAB7AEBBEC6A}" type="pres">
      <dgm:prSet presAssocID="{A501B101-EC5A-0A49-AF6F-D13E51A5E33F}" presName="linear" presStyleCnt="0">
        <dgm:presLayoutVars>
          <dgm:animLvl val="lvl"/>
          <dgm:resizeHandles val="exact"/>
        </dgm:presLayoutVars>
      </dgm:prSet>
      <dgm:spPr/>
    </dgm:pt>
    <dgm:pt modelId="{8BCFAE9A-061B-994C-98A4-F0FAB9DD9991}" type="pres">
      <dgm:prSet presAssocID="{AA56D831-EBD7-B440-A2AC-A272CDA31C2D}" presName="parentText" presStyleLbl="node1" presStyleIdx="0" presStyleCnt="3">
        <dgm:presLayoutVars>
          <dgm:chMax val="0"/>
          <dgm:bulletEnabled val="1"/>
        </dgm:presLayoutVars>
      </dgm:prSet>
      <dgm:spPr/>
    </dgm:pt>
    <dgm:pt modelId="{448FB527-957F-1F48-A336-3144373732F5}" type="pres">
      <dgm:prSet presAssocID="{59E42EBC-832A-834B-8878-2B65A03530D2}" presName="spacer" presStyleCnt="0"/>
      <dgm:spPr/>
    </dgm:pt>
    <dgm:pt modelId="{32D9552D-A251-7043-B43F-7EFED5F05D21}" type="pres">
      <dgm:prSet presAssocID="{E93ECE21-87B9-4A4E-B5FA-D9FB9D47C3EC}" presName="parentText" presStyleLbl="node1" presStyleIdx="1" presStyleCnt="3">
        <dgm:presLayoutVars>
          <dgm:chMax val="0"/>
          <dgm:bulletEnabled val="1"/>
        </dgm:presLayoutVars>
      </dgm:prSet>
      <dgm:spPr/>
    </dgm:pt>
    <dgm:pt modelId="{1997497D-A7FA-404F-B0CD-3AAB159B9746}" type="pres">
      <dgm:prSet presAssocID="{F1337ACC-95A0-C44D-934C-AF118D625C1E}" presName="spacer" presStyleCnt="0"/>
      <dgm:spPr/>
    </dgm:pt>
    <dgm:pt modelId="{206BDBC5-58A3-9745-87BF-A909E026F1F8}" type="pres">
      <dgm:prSet presAssocID="{9E1EF712-B46D-3348-A67A-774222E4B543}" presName="parentText" presStyleLbl="node1" presStyleIdx="2" presStyleCnt="3">
        <dgm:presLayoutVars>
          <dgm:chMax val="0"/>
          <dgm:bulletEnabled val="1"/>
        </dgm:presLayoutVars>
      </dgm:prSet>
      <dgm:spPr/>
    </dgm:pt>
  </dgm:ptLst>
  <dgm:cxnLst>
    <dgm:cxn modelId="{F318ED67-4259-D843-A074-BB2F51652538}" srcId="{A501B101-EC5A-0A49-AF6F-D13E51A5E33F}" destId="{9E1EF712-B46D-3348-A67A-774222E4B543}" srcOrd="2" destOrd="0" parTransId="{DE5AA40B-10A5-FD46-9309-7AB82DC7AAF2}" sibTransId="{F9EC2B9B-6B80-FA42-9496-550C44997412}"/>
    <dgm:cxn modelId="{484F537D-3DBF-4D49-BF3D-4DE57BEECF93}" type="presOf" srcId="{AA56D831-EBD7-B440-A2AC-A272CDA31C2D}" destId="{8BCFAE9A-061B-994C-98A4-F0FAB9DD9991}" srcOrd="0" destOrd="0" presId="urn:microsoft.com/office/officeart/2005/8/layout/vList2"/>
    <dgm:cxn modelId="{A24C0191-12AF-F94E-B99C-596756425AD1}" type="presOf" srcId="{9E1EF712-B46D-3348-A67A-774222E4B543}" destId="{206BDBC5-58A3-9745-87BF-A909E026F1F8}" srcOrd="0" destOrd="0" presId="urn:microsoft.com/office/officeart/2005/8/layout/vList2"/>
    <dgm:cxn modelId="{1DEA5EBA-DD14-624A-A8F4-7B8E7F35DD04}" srcId="{A501B101-EC5A-0A49-AF6F-D13E51A5E33F}" destId="{E93ECE21-87B9-4A4E-B5FA-D9FB9D47C3EC}" srcOrd="1" destOrd="0" parTransId="{FA384696-98FE-FB4F-9DDD-4025C28098E9}" sibTransId="{F1337ACC-95A0-C44D-934C-AF118D625C1E}"/>
    <dgm:cxn modelId="{30A224C2-5E87-2546-99A0-BD4E898E1ACE}" type="presOf" srcId="{E93ECE21-87B9-4A4E-B5FA-D9FB9D47C3EC}" destId="{32D9552D-A251-7043-B43F-7EFED5F05D21}" srcOrd="0" destOrd="0" presId="urn:microsoft.com/office/officeart/2005/8/layout/vList2"/>
    <dgm:cxn modelId="{BE375BC7-2E6E-344F-AC7E-D828E58DC461}" type="presOf" srcId="{A501B101-EC5A-0A49-AF6F-D13E51A5E33F}" destId="{2B47997A-4219-B449-8B1F-DAB7AEBBEC6A}" srcOrd="0" destOrd="0" presId="urn:microsoft.com/office/officeart/2005/8/layout/vList2"/>
    <dgm:cxn modelId="{153BC0FD-F069-024F-9B03-6064E525D607}" srcId="{A501B101-EC5A-0A49-AF6F-D13E51A5E33F}" destId="{AA56D831-EBD7-B440-A2AC-A272CDA31C2D}" srcOrd="0" destOrd="0" parTransId="{6F4E3241-5E08-6E40-AB5A-FBA31F06EC62}" sibTransId="{59E42EBC-832A-834B-8878-2B65A03530D2}"/>
    <dgm:cxn modelId="{D9D4927E-1C1E-DB46-B1ED-2CA2E106AA84}" type="presParOf" srcId="{2B47997A-4219-B449-8B1F-DAB7AEBBEC6A}" destId="{8BCFAE9A-061B-994C-98A4-F0FAB9DD9991}" srcOrd="0" destOrd="0" presId="urn:microsoft.com/office/officeart/2005/8/layout/vList2"/>
    <dgm:cxn modelId="{A809CCE7-E4C9-1B4F-B260-7F25A45E62ED}" type="presParOf" srcId="{2B47997A-4219-B449-8B1F-DAB7AEBBEC6A}" destId="{448FB527-957F-1F48-A336-3144373732F5}" srcOrd="1" destOrd="0" presId="urn:microsoft.com/office/officeart/2005/8/layout/vList2"/>
    <dgm:cxn modelId="{EA2EFAE1-B55D-454D-A906-16548734B57A}" type="presParOf" srcId="{2B47997A-4219-B449-8B1F-DAB7AEBBEC6A}" destId="{32D9552D-A251-7043-B43F-7EFED5F05D21}" srcOrd="2" destOrd="0" presId="urn:microsoft.com/office/officeart/2005/8/layout/vList2"/>
    <dgm:cxn modelId="{4BFC2D3A-B661-584C-BC7D-E2B3CA1C053A}" type="presParOf" srcId="{2B47997A-4219-B449-8B1F-DAB7AEBBEC6A}" destId="{1997497D-A7FA-404F-B0CD-3AAB159B9746}" srcOrd="3" destOrd="0" presId="urn:microsoft.com/office/officeart/2005/8/layout/vList2"/>
    <dgm:cxn modelId="{E49B6B4B-F455-B24A-9CCF-D9F16DAF0B1E}" type="presParOf" srcId="{2B47997A-4219-B449-8B1F-DAB7AEBBEC6A}" destId="{206BDBC5-58A3-9745-87BF-A909E026F1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AD0809-3E32-3540-B338-B9520A002D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B10AF4D9-8A09-8148-A542-00D71A10E768}">
      <dgm:prSet/>
      <dgm:spPr/>
      <dgm:t>
        <a:bodyPr/>
        <a:lstStyle/>
        <a:p>
          <a:r>
            <a:rPr lang="en-US" b="0" i="0" baseline="0"/>
            <a:t>We can develop different retention strategy for each group. The company can address the concerns of the employees of Research and Development department.</a:t>
          </a:r>
          <a:endParaRPr lang="en-AU"/>
        </a:p>
      </dgm:t>
    </dgm:pt>
    <dgm:pt modelId="{51923FA3-C947-DC4C-BC47-6BFCDB3CCB31}" type="parTrans" cxnId="{493DCEF5-7F3F-0F4C-9344-D714C7B56916}">
      <dgm:prSet/>
      <dgm:spPr/>
      <dgm:t>
        <a:bodyPr/>
        <a:lstStyle/>
        <a:p>
          <a:endParaRPr lang="en-GB"/>
        </a:p>
      </dgm:t>
    </dgm:pt>
    <dgm:pt modelId="{1B52195A-A49F-5544-9102-703A051C165E}" type="sibTrans" cxnId="{493DCEF5-7F3F-0F4C-9344-D714C7B56916}">
      <dgm:prSet/>
      <dgm:spPr/>
      <dgm:t>
        <a:bodyPr/>
        <a:lstStyle/>
        <a:p>
          <a:endParaRPr lang="en-GB"/>
        </a:p>
      </dgm:t>
    </dgm:pt>
    <dgm:pt modelId="{5DECB7E5-8CFC-7445-967E-499C2997ACBD}">
      <dgm:prSet/>
      <dgm:spPr/>
      <dgm:t>
        <a:bodyPr/>
        <a:lstStyle/>
        <a:p>
          <a:r>
            <a:rPr lang="en-US" b="0" i="0" baseline="0"/>
            <a:t>The employees who live far away from the office can be giving travel allowances.</a:t>
          </a:r>
          <a:endParaRPr lang="en-AU"/>
        </a:p>
      </dgm:t>
    </dgm:pt>
    <dgm:pt modelId="{BFF78B04-0AAF-C348-A165-A34D545A8A63}" type="parTrans" cxnId="{A759A390-4E06-9F49-B1A9-740382D98311}">
      <dgm:prSet/>
      <dgm:spPr/>
      <dgm:t>
        <a:bodyPr/>
        <a:lstStyle/>
        <a:p>
          <a:endParaRPr lang="en-GB"/>
        </a:p>
      </dgm:t>
    </dgm:pt>
    <dgm:pt modelId="{1ABDB37C-D684-1C47-9F40-406F734FBDF4}" type="sibTrans" cxnId="{A759A390-4E06-9F49-B1A9-740382D98311}">
      <dgm:prSet/>
      <dgm:spPr/>
      <dgm:t>
        <a:bodyPr/>
        <a:lstStyle/>
        <a:p>
          <a:endParaRPr lang="en-GB"/>
        </a:p>
      </dgm:t>
    </dgm:pt>
    <dgm:pt modelId="{5BD2DAF4-EF45-864F-A3AF-F7996736D62C}">
      <dgm:prSet/>
      <dgm:spPr/>
      <dgm:t>
        <a:bodyPr/>
        <a:lstStyle/>
        <a:p>
          <a:r>
            <a:rPr lang="en-US" b="0" i="0" baseline="0"/>
            <a:t>Laboratory technicians can be given certain incentives.</a:t>
          </a:r>
          <a:endParaRPr lang="en-AU"/>
        </a:p>
      </dgm:t>
    </dgm:pt>
    <dgm:pt modelId="{E1606559-D188-6E41-A013-80294ED9F286}" type="parTrans" cxnId="{198082DB-35EB-2C43-9FC9-E57AB4CA2315}">
      <dgm:prSet/>
      <dgm:spPr/>
      <dgm:t>
        <a:bodyPr/>
        <a:lstStyle/>
        <a:p>
          <a:endParaRPr lang="en-GB"/>
        </a:p>
      </dgm:t>
    </dgm:pt>
    <dgm:pt modelId="{6A23539D-030F-7E4A-9DDE-AF782AD5217E}" type="sibTrans" cxnId="{198082DB-35EB-2C43-9FC9-E57AB4CA2315}">
      <dgm:prSet/>
      <dgm:spPr/>
      <dgm:t>
        <a:bodyPr/>
        <a:lstStyle/>
        <a:p>
          <a:endParaRPr lang="en-GB"/>
        </a:p>
      </dgm:t>
    </dgm:pt>
    <dgm:pt modelId="{EC067287-32E5-E54D-88AE-DC434DE0D0DB}">
      <dgm:prSet/>
      <dgm:spPr/>
      <dgm:t>
        <a:bodyPr/>
        <a:lstStyle/>
        <a:p>
          <a:r>
            <a:rPr lang="en-US" b="0" i="0" baseline="0"/>
            <a:t>The job satisfaction among employees can be improved by rewarding outside financial renumeration or by engaging more with them.</a:t>
          </a:r>
          <a:endParaRPr lang="en-AU"/>
        </a:p>
      </dgm:t>
    </dgm:pt>
    <dgm:pt modelId="{6E733EF9-A936-E944-AD78-E4B45C2CF537}" type="parTrans" cxnId="{5F629805-FC8F-9045-BE8A-65A5BB220E96}">
      <dgm:prSet/>
      <dgm:spPr/>
      <dgm:t>
        <a:bodyPr/>
        <a:lstStyle/>
        <a:p>
          <a:endParaRPr lang="en-GB"/>
        </a:p>
      </dgm:t>
    </dgm:pt>
    <dgm:pt modelId="{86BC287F-FABF-CB4C-8679-B1EF3D079D9D}" type="sibTrans" cxnId="{5F629805-FC8F-9045-BE8A-65A5BB220E96}">
      <dgm:prSet/>
      <dgm:spPr/>
      <dgm:t>
        <a:bodyPr/>
        <a:lstStyle/>
        <a:p>
          <a:endParaRPr lang="en-GB"/>
        </a:p>
      </dgm:t>
    </dgm:pt>
    <dgm:pt modelId="{615D8800-7BE1-F84E-9215-B90C695B2BA1}" type="pres">
      <dgm:prSet presAssocID="{BAAD0809-3E32-3540-B338-B9520A002D4F}" presName="linear" presStyleCnt="0">
        <dgm:presLayoutVars>
          <dgm:animLvl val="lvl"/>
          <dgm:resizeHandles val="exact"/>
        </dgm:presLayoutVars>
      </dgm:prSet>
      <dgm:spPr/>
    </dgm:pt>
    <dgm:pt modelId="{BA8CC46A-6990-7E40-AC40-AF908B574237}" type="pres">
      <dgm:prSet presAssocID="{B10AF4D9-8A09-8148-A542-00D71A10E768}" presName="parentText" presStyleLbl="node1" presStyleIdx="0" presStyleCnt="4">
        <dgm:presLayoutVars>
          <dgm:chMax val="0"/>
          <dgm:bulletEnabled val="1"/>
        </dgm:presLayoutVars>
      </dgm:prSet>
      <dgm:spPr/>
    </dgm:pt>
    <dgm:pt modelId="{6801F6B8-DF02-8D49-8384-55C4A86A3C8C}" type="pres">
      <dgm:prSet presAssocID="{1B52195A-A49F-5544-9102-703A051C165E}" presName="spacer" presStyleCnt="0"/>
      <dgm:spPr/>
    </dgm:pt>
    <dgm:pt modelId="{E673B07C-2B17-F647-B224-16386FAC3977}" type="pres">
      <dgm:prSet presAssocID="{5DECB7E5-8CFC-7445-967E-499C2997ACBD}" presName="parentText" presStyleLbl="node1" presStyleIdx="1" presStyleCnt="4">
        <dgm:presLayoutVars>
          <dgm:chMax val="0"/>
          <dgm:bulletEnabled val="1"/>
        </dgm:presLayoutVars>
      </dgm:prSet>
      <dgm:spPr/>
    </dgm:pt>
    <dgm:pt modelId="{48E875DF-BB27-CB4B-B089-852A07CBC266}" type="pres">
      <dgm:prSet presAssocID="{1ABDB37C-D684-1C47-9F40-406F734FBDF4}" presName="spacer" presStyleCnt="0"/>
      <dgm:spPr/>
    </dgm:pt>
    <dgm:pt modelId="{5BF9A9FD-1C06-DF46-A6C2-1DF0E8573E51}" type="pres">
      <dgm:prSet presAssocID="{5BD2DAF4-EF45-864F-A3AF-F7996736D62C}" presName="parentText" presStyleLbl="node1" presStyleIdx="2" presStyleCnt="4">
        <dgm:presLayoutVars>
          <dgm:chMax val="0"/>
          <dgm:bulletEnabled val="1"/>
        </dgm:presLayoutVars>
      </dgm:prSet>
      <dgm:spPr/>
    </dgm:pt>
    <dgm:pt modelId="{F712A4A3-BFA4-FC48-AC79-D55A4A6B63DD}" type="pres">
      <dgm:prSet presAssocID="{6A23539D-030F-7E4A-9DDE-AF782AD5217E}" presName="spacer" presStyleCnt="0"/>
      <dgm:spPr/>
    </dgm:pt>
    <dgm:pt modelId="{7481E90F-BD57-664D-AB90-B3381E17D744}" type="pres">
      <dgm:prSet presAssocID="{EC067287-32E5-E54D-88AE-DC434DE0D0DB}" presName="parentText" presStyleLbl="node1" presStyleIdx="3" presStyleCnt="4">
        <dgm:presLayoutVars>
          <dgm:chMax val="0"/>
          <dgm:bulletEnabled val="1"/>
        </dgm:presLayoutVars>
      </dgm:prSet>
      <dgm:spPr/>
    </dgm:pt>
  </dgm:ptLst>
  <dgm:cxnLst>
    <dgm:cxn modelId="{5F629805-FC8F-9045-BE8A-65A5BB220E96}" srcId="{BAAD0809-3E32-3540-B338-B9520A002D4F}" destId="{EC067287-32E5-E54D-88AE-DC434DE0D0DB}" srcOrd="3" destOrd="0" parTransId="{6E733EF9-A936-E944-AD78-E4B45C2CF537}" sibTransId="{86BC287F-FABF-CB4C-8679-B1EF3D079D9D}"/>
    <dgm:cxn modelId="{9FC85436-7C0E-D14D-83B1-547FAA7FBCB5}" type="presOf" srcId="{EC067287-32E5-E54D-88AE-DC434DE0D0DB}" destId="{7481E90F-BD57-664D-AB90-B3381E17D744}" srcOrd="0" destOrd="0" presId="urn:microsoft.com/office/officeart/2005/8/layout/vList2"/>
    <dgm:cxn modelId="{63599441-A4EC-C148-BF9F-F4ABBD36E0D5}" type="presOf" srcId="{BAAD0809-3E32-3540-B338-B9520A002D4F}" destId="{615D8800-7BE1-F84E-9215-B90C695B2BA1}" srcOrd="0" destOrd="0" presId="urn:microsoft.com/office/officeart/2005/8/layout/vList2"/>
    <dgm:cxn modelId="{169D108D-9C76-9F48-80C0-A515A02E9FF0}" type="presOf" srcId="{5BD2DAF4-EF45-864F-A3AF-F7996736D62C}" destId="{5BF9A9FD-1C06-DF46-A6C2-1DF0E8573E51}" srcOrd="0" destOrd="0" presId="urn:microsoft.com/office/officeart/2005/8/layout/vList2"/>
    <dgm:cxn modelId="{A759A390-4E06-9F49-B1A9-740382D98311}" srcId="{BAAD0809-3E32-3540-B338-B9520A002D4F}" destId="{5DECB7E5-8CFC-7445-967E-499C2997ACBD}" srcOrd="1" destOrd="0" parTransId="{BFF78B04-0AAF-C348-A165-A34D545A8A63}" sibTransId="{1ABDB37C-D684-1C47-9F40-406F734FBDF4}"/>
    <dgm:cxn modelId="{198082DB-35EB-2C43-9FC9-E57AB4CA2315}" srcId="{BAAD0809-3E32-3540-B338-B9520A002D4F}" destId="{5BD2DAF4-EF45-864F-A3AF-F7996736D62C}" srcOrd="2" destOrd="0" parTransId="{E1606559-D188-6E41-A013-80294ED9F286}" sibTransId="{6A23539D-030F-7E4A-9DDE-AF782AD5217E}"/>
    <dgm:cxn modelId="{012349F3-5B92-8541-8B38-AFD4E1DFE9EB}" type="presOf" srcId="{5DECB7E5-8CFC-7445-967E-499C2997ACBD}" destId="{E673B07C-2B17-F647-B224-16386FAC3977}" srcOrd="0" destOrd="0" presId="urn:microsoft.com/office/officeart/2005/8/layout/vList2"/>
    <dgm:cxn modelId="{C27A6CF5-3809-934A-927B-8A829151F0FF}" type="presOf" srcId="{B10AF4D9-8A09-8148-A542-00D71A10E768}" destId="{BA8CC46A-6990-7E40-AC40-AF908B574237}" srcOrd="0" destOrd="0" presId="urn:microsoft.com/office/officeart/2005/8/layout/vList2"/>
    <dgm:cxn modelId="{493DCEF5-7F3F-0F4C-9344-D714C7B56916}" srcId="{BAAD0809-3E32-3540-B338-B9520A002D4F}" destId="{B10AF4D9-8A09-8148-A542-00D71A10E768}" srcOrd="0" destOrd="0" parTransId="{51923FA3-C947-DC4C-BC47-6BFCDB3CCB31}" sibTransId="{1B52195A-A49F-5544-9102-703A051C165E}"/>
    <dgm:cxn modelId="{35C2E921-B982-094A-B48E-C1958264E7FD}" type="presParOf" srcId="{615D8800-7BE1-F84E-9215-B90C695B2BA1}" destId="{BA8CC46A-6990-7E40-AC40-AF908B574237}" srcOrd="0" destOrd="0" presId="urn:microsoft.com/office/officeart/2005/8/layout/vList2"/>
    <dgm:cxn modelId="{5F030795-E9D6-6440-A446-F493CF8F3FB8}" type="presParOf" srcId="{615D8800-7BE1-F84E-9215-B90C695B2BA1}" destId="{6801F6B8-DF02-8D49-8384-55C4A86A3C8C}" srcOrd="1" destOrd="0" presId="urn:microsoft.com/office/officeart/2005/8/layout/vList2"/>
    <dgm:cxn modelId="{DF7D318F-3B86-674F-9197-D28CD5E8C97D}" type="presParOf" srcId="{615D8800-7BE1-F84E-9215-B90C695B2BA1}" destId="{E673B07C-2B17-F647-B224-16386FAC3977}" srcOrd="2" destOrd="0" presId="urn:microsoft.com/office/officeart/2005/8/layout/vList2"/>
    <dgm:cxn modelId="{18D2E2AA-1298-2845-8D7B-B6EF7F6805AC}" type="presParOf" srcId="{615D8800-7BE1-F84E-9215-B90C695B2BA1}" destId="{48E875DF-BB27-CB4B-B089-852A07CBC266}" srcOrd="3" destOrd="0" presId="urn:microsoft.com/office/officeart/2005/8/layout/vList2"/>
    <dgm:cxn modelId="{D003E596-D3A9-224D-BF74-1721053D9904}" type="presParOf" srcId="{615D8800-7BE1-F84E-9215-B90C695B2BA1}" destId="{5BF9A9FD-1C06-DF46-A6C2-1DF0E8573E51}" srcOrd="4" destOrd="0" presId="urn:microsoft.com/office/officeart/2005/8/layout/vList2"/>
    <dgm:cxn modelId="{9A68672F-E3D8-0945-80AC-4E3BA0DE2902}" type="presParOf" srcId="{615D8800-7BE1-F84E-9215-B90C695B2BA1}" destId="{F712A4A3-BFA4-FC48-AC79-D55A4A6B63DD}" srcOrd="5" destOrd="0" presId="urn:microsoft.com/office/officeart/2005/8/layout/vList2"/>
    <dgm:cxn modelId="{022B4DF7-DFB3-5848-8E62-8509E6C46876}" type="presParOf" srcId="{615D8800-7BE1-F84E-9215-B90C695B2BA1}" destId="{7481E90F-BD57-664D-AB90-B3381E17D74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A4BB3-5524-4044-ABCF-F950ACBE65AD}">
      <dsp:nvSpPr>
        <dsp:cNvPr id="0" name=""/>
        <dsp:cNvSpPr/>
      </dsp:nvSpPr>
      <dsp:spPr>
        <a:xfrm rot="10800000">
          <a:off x="2117633" y="2771"/>
          <a:ext cx="7334695" cy="1080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55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0" i="0" kern="1200" baseline="0" dirty="0"/>
            <a:t>To find how the different variables affect attrition.</a:t>
          </a:r>
          <a:endParaRPr lang="en-AU" sz="3000" kern="1200" dirty="0"/>
        </a:p>
      </dsp:txBody>
      <dsp:txXfrm rot="10800000">
        <a:off x="2387806" y="2771"/>
        <a:ext cx="7064522" cy="1080692"/>
      </dsp:txXfrm>
    </dsp:sp>
    <dsp:sp modelId="{683F730A-C13F-8F44-BA2F-E42C816F42E9}">
      <dsp:nvSpPr>
        <dsp:cNvPr id="0" name=""/>
        <dsp:cNvSpPr/>
      </dsp:nvSpPr>
      <dsp:spPr>
        <a:xfrm>
          <a:off x="1577287" y="2771"/>
          <a:ext cx="1080692" cy="10806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6000" r="-3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7ACEC8-7541-D244-A64E-A8433B53723E}">
      <dsp:nvSpPr>
        <dsp:cNvPr id="0" name=""/>
        <dsp:cNvSpPr/>
      </dsp:nvSpPr>
      <dsp:spPr>
        <a:xfrm rot="10800000">
          <a:off x="2117633" y="1361606"/>
          <a:ext cx="7334695" cy="1080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55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0" i="0" kern="1200" baseline="0"/>
            <a:t>To predict how future values can be classified </a:t>
          </a:r>
          <a:endParaRPr lang="en-AU" sz="3000" kern="1200"/>
        </a:p>
      </dsp:txBody>
      <dsp:txXfrm rot="10800000">
        <a:off x="2387806" y="1361606"/>
        <a:ext cx="7064522" cy="1080692"/>
      </dsp:txXfrm>
    </dsp:sp>
    <dsp:sp modelId="{D4086D1C-706F-214C-A517-F72BC3DEDC27}">
      <dsp:nvSpPr>
        <dsp:cNvPr id="0" name=""/>
        <dsp:cNvSpPr/>
      </dsp:nvSpPr>
      <dsp:spPr>
        <a:xfrm>
          <a:off x="1577287" y="1361606"/>
          <a:ext cx="1080692" cy="108069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1C0AF6-0A24-A84E-8684-139EACE6BA2E}">
      <dsp:nvSpPr>
        <dsp:cNvPr id="0" name=""/>
        <dsp:cNvSpPr/>
      </dsp:nvSpPr>
      <dsp:spPr>
        <a:xfrm rot="10800000">
          <a:off x="2117633" y="2720440"/>
          <a:ext cx="7334695" cy="1080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55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0" i="0" kern="1200" baseline="0"/>
            <a:t>To make suitable recommendations</a:t>
          </a:r>
          <a:endParaRPr lang="en-AU" sz="3000" kern="1200"/>
        </a:p>
      </dsp:txBody>
      <dsp:txXfrm rot="10800000">
        <a:off x="2387806" y="2720440"/>
        <a:ext cx="7064522" cy="1080692"/>
      </dsp:txXfrm>
    </dsp:sp>
    <dsp:sp modelId="{DD04C0E4-E97A-AE4C-AF28-18EF2E2B06DE}">
      <dsp:nvSpPr>
        <dsp:cNvPr id="0" name=""/>
        <dsp:cNvSpPr/>
      </dsp:nvSpPr>
      <dsp:spPr>
        <a:xfrm>
          <a:off x="1577287" y="2720440"/>
          <a:ext cx="1080692" cy="108069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6D2A6-6DFC-B94F-B427-90CC2B251C12}">
      <dsp:nvSpPr>
        <dsp:cNvPr id="0" name=""/>
        <dsp:cNvSpPr/>
      </dsp:nvSpPr>
      <dsp:spPr>
        <a:xfrm>
          <a:off x="2062469" y="0"/>
          <a:ext cx="8562664" cy="9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t>The dataset consisted of 1470 rows consisting data of all employees corresponding to 35 variables such as Age, daily rate, department, education field etc. </a:t>
          </a:r>
          <a:endParaRPr lang="en-AU" sz="1800" kern="1200" dirty="0"/>
        </a:p>
      </dsp:txBody>
      <dsp:txXfrm>
        <a:off x="2107639" y="45170"/>
        <a:ext cx="8472324" cy="834969"/>
      </dsp:txXfrm>
    </dsp:sp>
    <dsp:sp modelId="{0901D7CE-C5AB-7D48-931A-F805623E7E41}">
      <dsp:nvSpPr>
        <dsp:cNvPr id="0" name=""/>
        <dsp:cNvSpPr/>
      </dsp:nvSpPr>
      <dsp:spPr>
        <a:xfrm>
          <a:off x="2089993" y="973690"/>
          <a:ext cx="8513900" cy="9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t>The data consist of 14 quantitative variables and 21 categorical variables.</a:t>
          </a:r>
          <a:endParaRPr lang="en-AU" sz="1800" kern="1200" dirty="0"/>
        </a:p>
      </dsp:txBody>
      <dsp:txXfrm>
        <a:off x="2135163" y="1018860"/>
        <a:ext cx="8423560" cy="834969"/>
      </dsp:txXfrm>
    </dsp:sp>
    <dsp:sp modelId="{B16395F2-E5FF-8A45-82F0-B2D040F225E9}">
      <dsp:nvSpPr>
        <dsp:cNvPr id="0" name=""/>
        <dsp:cNvSpPr/>
      </dsp:nvSpPr>
      <dsp:spPr>
        <a:xfrm>
          <a:off x="2150959" y="1945265"/>
          <a:ext cx="8329902" cy="9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baseline="0"/>
            <a:t>The dataset did not consist of any null or missing values.</a:t>
          </a:r>
          <a:endParaRPr lang="en-AU" sz="1800" kern="1200"/>
        </a:p>
      </dsp:txBody>
      <dsp:txXfrm>
        <a:off x="2196129" y="1990435"/>
        <a:ext cx="8239562" cy="834969"/>
      </dsp:txXfrm>
    </dsp:sp>
    <dsp:sp modelId="{54853C5D-DB3C-184A-A822-972698E21C99}">
      <dsp:nvSpPr>
        <dsp:cNvPr id="0" name=""/>
        <dsp:cNvSpPr/>
      </dsp:nvSpPr>
      <dsp:spPr>
        <a:xfrm>
          <a:off x="2089993" y="2916840"/>
          <a:ext cx="8465137" cy="9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Variables such as employee count and standard hours can be removed from the data as they have zero variance and cannot contribute to the model.</a:t>
          </a:r>
          <a:endParaRPr lang="en-AU" sz="1700" kern="1200" dirty="0"/>
        </a:p>
      </dsp:txBody>
      <dsp:txXfrm>
        <a:off x="2135163" y="2962010"/>
        <a:ext cx="8374797" cy="834969"/>
      </dsp:txXfrm>
    </dsp:sp>
    <dsp:sp modelId="{B9894770-B146-824B-8B93-70028277F975}">
      <dsp:nvSpPr>
        <dsp:cNvPr id="0" name=""/>
        <dsp:cNvSpPr/>
      </dsp:nvSpPr>
      <dsp:spPr>
        <a:xfrm>
          <a:off x="2089993" y="3888414"/>
          <a:ext cx="8451742" cy="9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AU" sz="1700" b="0" i="0" kern="1200" baseline="0" dirty="0"/>
            <a:t>16 % of the employees left the company while 84% did not leave the company.</a:t>
          </a:r>
          <a:endParaRPr lang="en-AU" sz="1700" kern="1200" dirty="0"/>
        </a:p>
      </dsp:txBody>
      <dsp:txXfrm>
        <a:off x="2135163" y="3933584"/>
        <a:ext cx="8361402" cy="834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1CC2B-A188-A54D-AC7E-0F5067AD9AB4}">
      <dsp:nvSpPr>
        <dsp:cNvPr id="0" name=""/>
        <dsp:cNvSpPr/>
      </dsp:nvSpPr>
      <dsp:spPr>
        <a:xfrm>
          <a:off x="0" y="548609"/>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1) Attrition is more common in males and younger employees.</a:t>
          </a:r>
          <a:endParaRPr lang="en-AU" sz="1800" kern="1200" dirty="0"/>
        </a:p>
      </dsp:txBody>
      <dsp:txXfrm>
        <a:off x="21075" y="569684"/>
        <a:ext cx="10987467" cy="389580"/>
      </dsp:txXfrm>
    </dsp:sp>
    <dsp:sp modelId="{4EF90AFD-33B6-6B4D-8557-2489A6D8BD74}">
      <dsp:nvSpPr>
        <dsp:cNvPr id="0" name=""/>
        <dsp:cNvSpPr/>
      </dsp:nvSpPr>
      <dsp:spPr>
        <a:xfrm>
          <a:off x="0" y="1032179"/>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2) The tendency to leave the company increase with increase in the distance from home</a:t>
          </a:r>
          <a:endParaRPr lang="en-AU" sz="1800" kern="1200" dirty="0"/>
        </a:p>
      </dsp:txBody>
      <dsp:txXfrm>
        <a:off x="21075" y="1053254"/>
        <a:ext cx="10987467" cy="389580"/>
      </dsp:txXfrm>
    </dsp:sp>
    <dsp:sp modelId="{00DAE2FC-8FDF-1549-A3C8-23AEAEAB67CF}">
      <dsp:nvSpPr>
        <dsp:cNvPr id="0" name=""/>
        <dsp:cNvSpPr/>
      </dsp:nvSpPr>
      <dsp:spPr>
        <a:xfrm>
          <a:off x="0" y="1515750"/>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3) Maximum attrition is seen from the research and development department and people working as Lab technicians</a:t>
          </a:r>
          <a:endParaRPr lang="en-AU" sz="1800" kern="1200" dirty="0"/>
        </a:p>
      </dsp:txBody>
      <dsp:txXfrm>
        <a:off x="21075" y="1536825"/>
        <a:ext cx="10987467" cy="389580"/>
      </dsp:txXfrm>
    </dsp:sp>
    <dsp:sp modelId="{B15096B2-2C97-294B-B964-53BD6D35E134}">
      <dsp:nvSpPr>
        <dsp:cNvPr id="0" name=""/>
        <dsp:cNvSpPr/>
      </dsp:nvSpPr>
      <dsp:spPr>
        <a:xfrm>
          <a:off x="0" y="1999320"/>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4) People travelling rarely are likely to leave as compared to frequent or non travelers.</a:t>
          </a:r>
          <a:endParaRPr lang="en-AU" sz="1800" kern="1200" dirty="0"/>
        </a:p>
      </dsp:txBody>
      <dsp:txXfrm>
        <a:off x="21075" y="2020395"/>
        <a:ext cx="10987467" cy="389580"/>
      </dsp:txXfrm>
    </dsp:sp>
    <dsp:sp modelId="{0B200840-7952-6942-9D6F-ADA1EC4E37AB}">
      <dsp:nvSpPr>
        <dsp:cNvPr id="0" name=""/>
        <dsp:cNvSpPr/>
      </dsp:nvSpPr>
      <dsp:spPr>
        <a:xfrm>
          <a:off x="0" y="2482890"/>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5) Attrition also increases with lower job involvement, job satisfaction and relationship satisfaction.</a:t>
          </a:r>
          <a:endParaRPr lang="en-AU" sz="1800" kern="1200" dirty="0"/>
        </a:p>
      </dsp:txBody>
      <dsp:txXfrm>
        <a:off x="21075" y="2503965"/>
        <a:ext cx="10987467" cy="389580"/>
      </dsp:txXfrm>
    </dsp:sp>
    <dsp:sp modelId="{8570B211-D691-1F45-B0E3-CA3E907C6AC2}">
      <dsp:nvSpPr>
        <dsp:cNvPr id="0" name=""/>
        <dsp:cNvSpPr/>
      </dsp:nvSpPr>
      <dsp:spPr>
        <a:xfrm>
          <a:off x="0" y="2966459"/>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6) A new joiner with lower job level is more likely to leave.</a:t>
          </a:r>
          <a:endParaRPr lang="en-AU" sz="1800" kern="1200" dirty="0"/>
        </a:p>
      </dsp:txBody>
      <dsp:txXfrm>
        <a:off x="21075" y="2987534"/>
        <a:ext cx="10987467" cy="389580"/>
      </dsp:txXfrm>
    </dsp:sp>
    <dsp:sp modelId="{64F6A962-2990-2241-BA99-3144EAF56DB4}">
      <dsp:nvSpPr>
        <dsp:cNvPr id="0" name=""/>
        <dsp:cNvSpPr/>
      </dsp:nvSpPr>
      <dsp:spPr>
        <a:xfrm>
          <a:off x="0" y="3450030"/>
          <a:ext cx="1102961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7) Attrition decreases with increase in percentage increase in salary hike</a:t>
          </a:r>
          <a:endParaRPr lang="en-AU" sz="1800" kern="1200" dirty="0"/>
        </a:p>
      </dsp:txBody>
      <dsp:txXfrm>
        <a:off x="21075" y="3471105"/>
        <a:ext cx="10987467"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FAE9A-061B-994C-98A4-F0FAB9DD9991}">
      <dsp:nvSpPr>
        <dsp:cNvPr id="0" name=""/>
        <dsp:cNvSpPr/>
      </dsp:nvSpPr>
      <dsp:spPr>
        <a:xfrm>
          <a:off x="0" y="46487"/>
          <a:ext cx="11029617" cy="11547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From the comparison of metrics on train and test data, we can conclude that we can use Logistic regression for predicting the attrition of employees as it gives the best result on combining both test and train data metrics.</a:t>
          </a:r>
          <a:endParaRPr lang="en-AU" sz="2100" kern="1200"/>
        </a:p>
      </dsp:txBody>
      <dsp:txXfrm>
        <a:off x="56372" y="102859"/>
        <a:ext cx="10916873" cy="1042045"/>
      </dsp:txXfrm>
    </dsp:sp>
    <dsp:sp modelId="{32D9552D-A251-7043-B43F-7EFED5F05D21}">
      <dsp:nvSpPr>
        <dsp:cNvPr id="0" name=""/>
        <dsp:cNvSpPr/>
      </dsp:nvSpPr>
      <dsp:spPr>
        <a:xfrm>
          <a:off x="0" y="1261757"/>
          <a:ext cx="11029617" cy="11547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The XGBoost algorithm performs well in case of the training data but fails to perform well in case of the testing set.</a:t>
          </a:r>
          <a:endParaRPr lang="en-AU" sz="2100" kern="1200"/>
        </a:p>
      </dsp:txBody>
      <dsp:txXfrm>
        <a:off x="56372" y="1318129"/>
        <a:ext cx="10916873" cy="1042045"/>
      </dsp:txXfrm>
    </dsp:sp>
    <dsp:sp modelId="{206BDBC5-58A3-9745-87BF-A909E026F1F8}">
      <dsp:nvSpPr>
        <dsp:cNvPr id="0" name=""/>
        <dsp:cNvSpPr/>
      </dsp:nvSpPr>
      <dsp:spPr>
        <a:xfrm>
          <a:off x="0" y="2477027"/>
          <a:ext cx="11029617" cy="11547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We can calculate the attrition probability of each employee, given all the variables, and can recognize potential job leavers with respect to the chosen algorithm.</a:t>
          </a:r>
          <a:endParaRPr lang="en-AU" sz="2100" kern="1200"/>
        </a:p>
      </dsp:txBody>
      <dsp:txXfrm>
        <a:off x="56372" y="2533399"/>
        <a:ext cx="10916873" cy="1042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CC46A-6990-7E40-AC40-AF908B574237}">
      <dsp:nvSpPr>
        <dsp:cNvPr id="0" name=""/>
        <dsp:cNvSpPr/>
      </dsp:nvSpPr>
      <dsp:spPr>
        <a:xfrm>
          <a:off x="0" y="77671"/>
          <a:ext cx="11029617"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We can develop different retention strategy for each group. The company can address the concerns of the employees of Research and Development department.</a:t>
          </a:r>
          <a:endParaRPr lang="en-AU" sz="2100" kern="1200"/>
        </a:p>
      </dsp:txBody>
      <dsp:txXfrm>
        <a:off x="40780" y="118451"/>
        <a:ext cx="10948057" cy="753819"/>
      </dsp:txXfrm>
    </dsp:sp>
    <dsp:sp modelId="{E673B07C-2B17-F647-B224-16386FAC3977}">
      <dsp:nvSpPr>
        <dsp:cNvPr id="0" name=""/>
        <dsp:cNvSpPr/>
      </dsp:nvSpPr>
      <dsp:spPr>
        <a:xfrm>
          <a:off x="0" y="973531"/>
          <a:ext cx="11029617"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The employees who live far away from the office can be giving travel allowances.</a:t>
          </a:r>
          <a:endParaRPr lang="en-AU" sz="2100" kern="1200"/>
        </a:p>
      </dsp:txBody>
      <dsp:txXfrm>
        <a:off x="40780" y="1014311"/>
        <a:ext cx="10948057" cy="753819"/>
      </dsp:txXfrm>
    </dsp:sp>
    <dsp:sp modelId="{5BF9A9FD-1C06-DF46-A6C2-1DF0E8573E51}">
      <dsp:nvSpPr>
        <dsp:cNvPr id="0" name=""/>
        <dsp:cNvSpPr/>
      </dsp:nvSpPr>
      <dsp:spPr>
        <a:xfrm>
          <a:off x="0" y="1869391"/>
          <a:ext cx="11029617"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Laboratory technicians can be given certain incentives.</a:t>
          </a:r>
          <a:endParaRPr lang="en-AU" sz="2100" kern="1200"/>
        </a:p>
      </dsp:txBody>
      <dsp:txXfrm>
        <a:off x="40780" y="1910171"/>
        <a:ext cx="10948057" cy="753819"/>
      </dsp:txXfrm>
    </dsp:sp>
    <dsp:sp modelId="{7481E90F-BD57-664D-AB90-B3381E17D744}">
      <dsp:nvSpPr>
        <dsp:cNvPr id="0" name=""/>
        <dsp:cNvSpPr/>
      </dsp:nvSpPr>
      <dsp:spPr>
        <a:xfrm>
          <a:off x="0" y="2765251"/>
          <a:ext cx="11029617"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The job satisfaction among employees can be improved by rewarding outside financial renumeration or by engaging more with them.</a:t>
          </a:r>
          <a:endParaRPr lang="en-AU" sz="2100" kern="1200"/>
        </a:p>
      </dsp:txBody>
      <dsp:txXfrm>
        <a:off x="40780" y="2806031"/>
        <a:ext cx="10948057"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5"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16"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17"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18" name="Rectangle 6"/>
          <p:cNvSpPr/>
          <p:nvPr/>
        </p:nvSpPr>
        <p:spPr>
          <a:xfrm>
            <a:off x="446533" y="3085764"/>
            <a:ext cx="11262867" cy="3304800"/>
          </a:xfrm>
          <a:prstGeom prst="rect">
            <a:avLst/>
          </a:prstGeom>
          <a:solidFill>
            <a:schemeClr val="accent1"/>
          </a:solidFill>
          <a:ln w="12700">
            <a:miter lim="400000"/>
          </a:ln>
        </p:spPr>
        <p:txBody>
          <a:bodyPr lIns="45719" rIns="45719"/>
          <a:lstStyle/>
          <a:p>
            <a:endParaRPr/>
          </a:p>
        </p:txBody>
      </p:sp>
      <p:sp>
        <p:nvSpPr>
          <p:cNvPr id="19" name="Title Text"/>
          <p:cNvSpPr txBox="1">
            <a:spLocks noGrp="1"/>
          </p:cNvSpPr>
          <p:nvPr>
            <p:ph type="title"/>
          </p:nvPr>
        </p:nvSpPr>
        <p:spPr>
          <a:xfrm>
            <a:off x="581190" y="1020431"/>
            <a:ext cx="10993551" cy="1475013"/>
          </a:xfrm>
          <a:prstGeom prst="rect">
            <a:avLst/>
          </a:prstGeom>
        </p:spPr>
        <p:txBody>
          <a:bodyPr/>
          <a:lstStyle>
            <a:lvl1pPr>
              <a:defRPr sz="3600">
                <a:solidFill>
                  <a:schemeClr val="accent1"/>
                </a:solidFill>
              </a:defRPr>
            </a:lvl1pPr>
          </a:lstStyle>
          <a:p>
            <a:r>
              <a:t>Title Text</a:t>
            </a:r>
          </a:p>
        </p:txBody>
      </p:sp>
      <p:sp>
        <p:nvSpPr>
          <p:cNvPr id="20" name="Body Level One…"/>
          <p:cNvSpPr txBox="1">
            <a:spLocks noGrp="1"/>
          </p:cNvSpPr>
          <p:nvPr>
            <p:ph type="body" sz="quarter" idx="1"/>
          </p:nvPr>
        </p:nvSpPr>
        <p:spPr>
          <a:xfrm>
            <a:off x="581193" y="2495444"/>
            <a:ext cx="10993548" cy="590322"/>
          </a:xfrm>
          <a:prstGeom prst="rect">
            <a:avLst/>
          </a:prstGeom>
        </p:spPr>
        <p:txBody>
          <a:bodyPr anchor="t"/>
          <a:lstStyle>
            <a:lvl1pPr marL="0" indent="0">
              <a:buClrTx/>
              <a:buSzTx/>
              <a:buNone/>
              <a:defRPr sz="1600" cap="all">
                <a:solidFill>
                  <a:schemeClr val="accent2"/>
                </a:solidFill>
              </a:defRPr>
            </a:lvl1pPr>
            <a:lvl2pPr marL="0" indent="457200">
              <a:buClrTx/>
              <a:buSzTx/>
              <a:buNone/>
              <a:defRPr sz="1600" cap="all">
                <a:solidFill>
                  <a:schemeClr val="accent2"/>
                </a:solidFill>
              </a:defRPr>
            </a:lvl2pPr>
            <a:lvl3pPr marL="0" indent="914400">
              <a:buClrTx/>
              <a:buSzTx/>
              <a:buNone/>
              <a:defRPr sz="1600" cap="all">
                <a:solidFill>
                  <a:schemeClr val="accent2"/>
                </a:solidFill>
              </a:defRPr>
            </a:lvl3pPr>
            <a:lvl4pPr marL="0" indent="1371600">
              <a:buClrTx/>
              <a:buSzTx/>
              <a:buNone/>
              <a:defRPr sz="1600" cap="all">
                <a:solidFill>
                  <a:schemeClr val="accent2"/>
                </a:solidFill>
              </a:defRPr>
            </a:lvl4pPr>
            <a:lvl5pPr marL="0" indent="1828800">
              <a:buClrTx/>
              <a:buSzTx/>
              <a:buNone/>
              <a:defRPr sz="1600" cap="all">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11343463" y="6023129"/>
            <a:ext cx="231278" cy="231141"/>
          </a:xfrm>
          <a:prstGeom prst="rect">
            <a:avLst/>
          </a:prstGeom>
        </p:spPr>
        <p:txBody>
          <a:bodyPr/>
          <a:lstStyle>
            <a:lvl1pPr>
              <a:defRPr>
                <a:solidFill>
                  <a:srgbClr val="2F5AAC"/>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B36D13-3534-3D49-9DE3-D041C01A0719}"/>
              </a:ext>
            </a:extLst>
          </p:cNvPr>
          <p:cNvSpPr>
            <a:spLocks noGrp="1"/>
          </p:cNvSpPr>
          <p:nvPr>
            <p:ph type="sldNum" sz="quarter" idx="10"/>
          </p:nvPr>
        </p:nvSpPr>
        <p:spPr/>
        <p:txBody>
          <a:bodyPr/>
          <a:lstStyle/>
          <a:p>
            <a:fld id="{86CB4B4D-7CA3-9044-876B-883B54F8677D}" type="slidenum">
              <a:rPr lang="en-AU" smtClean="0"/>
              <a:t>‹#›</a:t>
            </a:fld>
            <a:endParaRPr lang="en-AU"/>
          </a:p>
        </p:txBody>
      </p:sp>
    </p:spTree>
    <p:extLst>
      <p:ext uri="{BB962C8B-B14F-4D97-AF65-F5344CB8AC3E}">
        <p14:creationId xmlns:p14="http://schemas.microsoft.com/office/powerpoint/2010/main" val="13540991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8"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29"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30"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31" name="Rectangle 6"/>
          <p:cNvSpPr/>
          <p:nvPr/>
        </p:nvSpPr>
        <p:spPr>
          <a:xfrm>
            <a:off x="440285" y="614407"/>
            <a:ext cx="11309340" cy="1189299"/>
          </a:xfrm>
          <a:prstGeom prst="rect">
            <a:avLst/>
          </a:prstGeom>
          <a:solidFill>
            <a:schemeClr val="accent1"/>
          </a:solidFill>
          <a:ln w="12700">
            <a:miter lim="400000"/>
          </a:ln>
        </p:spPr>
        <p:txBody>
          <a:bodyPr lIns="45719" rIns="45719"/>
          <a:lstStyle/>
          <a:p>
            <a:endParaRPr/>
          </a:p>
        </p:txBody>
      </p:sp>
      <p:sp>
        <p:nvSpPr>
          <p:cNvPr id="32" name="Title Text"/>
          <p:cNvSpPr txBox="1">
            <a:spLocks noGrp="1"/>
          </p:cNvSpPr>
          <p:nvPr>
            <p:ph type="title"/>
          </p:nvPr>
        </p:nvSpPr>
        <p:spPr>
          <a:xfrm>
            <a:off x="581191" y="702155"/>
            <a:ext cx="11029617" cy="1013802"/>
          </a:xfrm>
          <a:prstGeom prst="rect">
            <a:avLst/>
          </a:prstGeom>
        </p:spPr>
        <p:txBody>
          <a:bodyPr/>
          <a:lstStyle/>
          <a:p>
            <a:r>
              <a:t>Title Text</a:t>
            </a:r>
          </a:p>
        </p:txBody>
      </p:sp>
      <p:sp>
        <p:nvSpPr>
          <p:cNvPr id="33" name="Body Level One…"/>
          <p:cNvSpPr txBox="1">
            <a:spLocks noGrp="1"/>
          </p:cNvSpPr>
          <p:nvPr>
            <p:ph type="body" idx="1"/>
          </p:nvPr>
        </p:nvSpPr>
        <p:spPr>
          <a:xfrm>
            <a:off x="581191" y="2180495"/>
            <a:ext cx="11029617" cy="36783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11379531" y="6023129"/>
            <a:ext cx="231277"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1"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42"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43"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44" name="Rectangle 7"/>
          <p:cNvSpPr/>
          <p:nvPr/>
        </p:nvSpPr>
        <p:spPr>
          <a:xfrm>
            <a:off x="447816" y="5141974"/>
            <a:ext cx="11290862" cy="1258828"/>
          </a:xfrm>
          <a:prstGeom prst="rect">
            <a:avLst/>
          </a:prstGeom>
          <a:solidFill>
            <a:schemeClr val="accent1"/>
          </a:solidFill>
          <a:ln w="12700">
            <a:miter lim="400000"/>
          </a:ln>
        </p:spPr>
        <p:txBody>
          <a:bodyPr lIns="45719" rIns="45719"/>
          <a:lstStyle/>
          <a:p>
            <a:endParaRPr/>
          </a:p>
        </p:txBody>
      </p:sp>
      <p:sp>
        <p:nvSpPr>
          <p:cNvPr id="45" name="Title Text"/>
          <p:cNvSpPr txBox="1">
            <a:spLocks noGrp="1"/>
          </p:cNvSpPr>
          <p:nvPr>
            <p:ph type="title"/>
          </p:nvPr>
        </p:nvSpPr>
        <p:spPr>
          <a:xfrm>
            <a:off x="581193" y="3043909"/>
            <a:ext cx="11029616" cy="1497508"/>
          </a:xfrm>
          <a:prstGeom prst="rect">
            <a:avLst/>
          </a:prstGeom>
        </p:spPr>
        <p:txBody>
          <a:bodyPr/>
          <a:lstStyle>
            <a:lvl1pPr>
              <a:defRPr sz="3600">
                <a:solidFill>
                  <a:schemeClr val="accent1"/>
                </a:solidFill>
              </a:defRPr>
            </a:lvl1pPr>
          </a:lstStyle>
          <a:p>
            <a:r>
              <a:t>Title Text</a:t>
            </a:r>
          </a:p>
        </p:txBody>
      </p:sp>
      <p:sp>
        <p:nvSpPr>
          <p:cNvPr id="46" name="Body Level One…"/>
          <p:cNvSpPr txBox="1">
            <a:spLocks noGrp="1"/>
          </p:cNvSpPr>
          <p:nvPr>
            <p:ph type="body" sz="quarter" idx="1"/>
          </p:nvPr>
        </p:nvSpPr>
        <p:spPr>
          <a:xfrm>
            <a:off x="581191" y="4541416"/>
            <a:ext cx="11029617" cy="600557"/>
          </a:xfrm>
          <a:prstGeom prst="rect">
            <a:avLst/>
          </a:prstGeom>
        </p:spPr>
        <p:txBody>
          <a:bodyPr anchor="t"/>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lvl1pPr>
              <a:defRPr>
                <a:solidFill>
                  <a:srgbClr val="2F5AAC"/>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4"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55"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56"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57" name="Rectangle 7"/>
          <p:cNvSpPr/>
          <p:nvPr/>
        </p:nvSpPr>
        <p:spPr>
          <a:xfrm>
            <a:off x="445982" y="606554"/>
            <a:ext cx="11300036" cy="1258828"/>
          </a:xfrm>
          <a:prstGeom prst="rect">
            <a:avLst/>
          </a:prstGeom>
          <a:solidFill>
            <a:schemeClr val="accent1"/>
          </a:solidFill>
          <a:ln w="12700">
            <a:miter lim="400000"/>
          </a:ln>
        </p:spPr>
        <p:txBody>
          <a:bodyPr lIns="45719" rIns="45719"/>
          <a:lstStyle/>
          <a:p>
            <a:endParaRPr/>
          </a:p>
        </p:txBody>
      </p:sp>
      <p:sp>
        <p:nvSpPr>
          <p:cNvPr id="58" name="Title Text"/>
          <p:cNvSpPr txBox="1">
            <a:spLocks noGrp="1"/>
          </p:cNvSpPr>
          <p:nvPr>
            <p:ph type="title"/>
          </p:nvPr>
        </p:nvSpPr>
        <p:spPr>
          <a:xfrm>
            <a:off x="581193" y="729657"/>
            <a:ext cx="11029616" cy="988334"/>
          </a:xfrm>
          <a:prstGeom prst="rect">
            <a:avLst/>
          </a:prstGeom>
        </p:spPr>
        <p:txBody>
          <a:bodyPr/>
          <a:lstStyle/>
          <a:p>
            <a:r>
              <a:t>Title Text</a:t>
            </a:r>
          </a:p>
        </p:txBody>
      </p:sp>
      <p:sp>
        <p:nvSpPr>
          <p:cNvPr id="59" name="Body Level One…"/>
          <p:cNvSpPr txBox="1">
            <a:spLocks noGrp="1"/>
          </p:cNvSpPr>
          <p:nvPr>
            <p:ph type="body" sz="half" idx="1"/>
          </p:nvPr>
        </p:nvSpPr>
        <p:spPr>
          <a:xfrm>
            <a:off x="581193" y="2228002"/>
            <a:ext cx="5422390" cy="363304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7"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68"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69"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70" name="Rectangle 10"/>
          <p:cNvSpPr/>
          <p:nvPr/>
        </p:nvSpPr>
        <p:spPr>
          <a:xfrm>
            <a:off x="445982" y="606554"/>
            <a:ext cx="11300036" cy="1258828"/>
          </a:xfrm>
          <a:prstGeom prst="rect">
            <a:avLst/>
          </a:prstGeom>
          <a:solidFill>
            <a:schemeClr val="accent1"/>
          </a:solidFill>
          <a:ln w="12700">
            <a:miter lim="400000"/>
          </a:ln>
        </p:spPr>
        <p:txBody>
          <a:bodyPr lIns="45719" rIns="45719"/>
          <a:lstStyle/>
          <a:p>
            <a:endParaRPr/>
          </a:p>
        </p:txBody>
      </p:sp>
      <p:sp>
        <p:nvSpPr>
          <p:cNvPr id="71" name="Title Text"/>
          <p:cNvSpPr txBox="1">
            <a:spLocks noGrp="1"/>
          </p:cNvSpPr>
          <p:nvPr>
            <p:ph type="title"/>
          </p:nvPr>
        </p:nvSpPr>
        <p:spPr>
          <a:xfrm>
            <a:off x="581193" y="729657"/>
            <a:ext cx="11029616" cy="988334"/>
          </a:xfrm>
          <a:prstGeom prst="rect">
            <a:avLst/>
          </a:prstGeom>
        </p:spPr>
        <p:txBody>
          <a:bodyPr/>
          <a:lstStyle/>
          <a:p>
            <a:r>
              <a:t>Title Text</a:t>
            </a:r>
          </a:p>
        </p:txBody>
      </p:sp>
      <p:sp>
        <p:nvSpPr>
          <p:cNvPr id="72" name="Body Level One…"/>
          <p:cNvSpPr txBox="1">
            <a:spLocks noGrp="1"/>
          </p:cNvSpPr>
          <p:nvPr>
            <p:ph type="body" sz="quarter" idx="1"/>
          </p:nvPr>
        </p:nvSpPr>
        <p:spPr>
          <a:xfrm>
            <a:off x="887219" y="2250892"/>
            <a:ext cx="5087076" cy="536006"/>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73" name="Text Placeholder 4"/>
          <p:cNvSpPr>
            <a:spLocks noGrp="1"/>
          </p:cNvSpPr>
          <p:nvPr>
            <p:ph type="body" sz="quarter" idx="21"/>
          </p:nvPr>
        </p:nvSpPr>
        <p:spPr>
          <a:xfrm>
            <a:off x="6523735" y="2250892"/>
            <a:ext cx="5087073" cy="553374"/>
          </a:xfrm>
          <a:prstGeom prst="rect">
            <a:avLst/>
          </a:prstGeom>
        </p:spPr>
        <p:txBody>
          <a:bodyPr anchor="b"/>
          <a:lstStyle/>
          <a:p>
            <a:pPr marL="0" indent="0">
              <a:buClrTx/>
              <a:buSzTx/>
              <a:buNone/>
              <a:defRPr sz="2200">
                <a:solidFill>
                  <a:schemeClr val="accent2"/>
                </a:solidFill>
              </a:defRPr>
            </a:pPr>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Title Text"/>
          <p:cNvSpPr txBox="1">
            <a:spLocks noGrp="1"/>
          </p:cNvSpPr>
          <p:nvPr>
            <p:ph type="title"/>
          </p:nvPr>
        </p:nvSpPr>
        <p:spPr>
          <a:prstGeom prst="rect">
            <a:avLst/>
          </a:prstGeom>
        </p:spPr>
        <p:txBody>
          <a:bodyPr/>
          <a:lstStyle/>
          <a:p>
            <a:r>
              <a:t>Title Text</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9"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90"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91"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9"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100"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101"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102" name="Rectangle 8"/>
          <p:cNvSpPr/>
          <p:nvPr/>
        </p:nvSpPr>
        <p:spPr>
          <a:xfrm>
            <a:off x="447816" y="5141972"/>
            <a:ext cx="11298202" cy="1274703"/>
          </a:xfrm>
          <a:prstGeom prst="rect">
            <a:avLst/>
          </a:prstGeom>
          <a:solidFill>
            <a:schemeClr val="accent1"/>
          </a:solidFill>
          <a:ln w="12700">
            <a:miter lim="400000"/>
          </a:ln>
        </p:spPr>
        <p:txBody>
          <a:bodyPr lIns="45719" rIns="45719"/>
          <a:lstStyle/>
          <a:p>
            <a:endParaRPr/>
          </a:p>
        </p:txBody>
      </p:sp>
      <p:sp>
        <p:nvSpPr>
          <p:cNvPr id="103" name="Title Text"/>
          <p:cNvSpPr txBox="1">
            <a:spLocks noGrp="1"/>
          </p:cNvSpPr>
          <p:nvPr>
            <p:ph type="title"/>
          </p:nvPr>
        </p:nvSpPr>
        <p:spPr>
          <a:xfrm>
            <a:off x="581191" y="5262295"/>
            <a:ext cx="4909446" cy="689515"/>
          </a:xfrm>
          <a:prstGeom prst="rect">
            <a:avLst/>
          </a:prstGeom>
        </p:spPr>
        <p:txBody>
          <a:bodyPr anchor="ctr"/>
          <a:lstStyle>
            <a:lvl1pPr>
              <a:defRPr sz="2000">
                <a:solidFill>
                  <a:srgbClr val="2F5AAC"/>
                </a:solidFill>
              </a:defRPr>
            </a:lvl1pPr>
          </a:lstStyle>
          <a:p>
            <a:r>
              <a:t>Title Text</a:t>
            </a:r>
          </a:p>
        </p:txBody>
      </p:sp>
      <p:sp>
        <p:nvSpPr>
          <p:cNvPr id="104" name="Body Level One…"/>
          <p:cNvSpPr txBox="1">
            <a:spLocks noGrp="1"/>
          </p:cNvSpPr>
          <p:nvPr>
            <p:ph type="body" idx="1"/>
          </p:nvPr>
        </p:nvSpPr>
        <p:spPr>
          <a:xfrm>
            <a:off x="447815" y="601199"/>
            <a:ext cx="11292842" cy="4204801"/>
          </a:xfrm>
          <a:prstGeom prst="rect">
            <a:avLst/>
          </a:prstGeom>
        </p:spPr>
        <p:txBody>
          <a:bodyP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r>
              <a:t>Body Level One</a:t>
            </a:r>
          </a:p>
          <a:p>
            <a:pPr lvl="1"/>
            <a:r>
              <a:t>Body Level Two</a:t>
            </a:r>
          </a:p>
          <a:p>
            <a:pPr lvl="2"/>
            <a:r>
              <a:t>Body Level Three</a:t>
            </a:r>
          </a:p>
          <a:p>
            <a:pPr lvl="3"/>
            <a:r>
              <a:t>Body Level Four</a:t>
            </a:r>
          </a:p>
          <a:p>
            <a:pPr lvl="4"/>
            <a:r>
              <a:t>Body Level Five</a:t>
            </a:r>
          </a:p>
        </p:txBody>
      </p:sp>
      <p:sp>
        <p:nvSpPr>
          <p:cNvPr id="105" name="Text Placeholder 3"/>
          <p:cNvSpPr>
            <a:spLocks noGrp="1"/>
          </p:cNvSpPr>
          <p:nvPr>
            <p:ph type="body" sz="quarter" idx="21"/>
          </p:nvPr>
        </p:nvSpPr>
        <p:spPr>
          <a:xfrm>
            <a:off x="5740822" y="5262295"/>
            <a:ext cx="5869988" cy="689516"/>
          </a:xfrm>
          <a:prstGeom prst="rect">
            <a:avLst/>
          </a:prstGeom>
        </p:spPr>
        <p:txBody>
          <a:bodyPr/>
          <a:lstStyle/>
          <a:p>
            <a:pPr marL="0" indent="0" algn="r">
              <a:buClrTx/>
              <a:buSzTx/>
              <a:buNone/>
              <a:defRPr sz="1100">
                <a:solidFill>
                  <a:srgbClr val="FFFFFF"/>
                </a:solidFill>
              </a:defRPr>
            </a:pPr>
            <a:endParaRPr/>
          </a:p>
        </p:txBody>
      </p:sp>
      <p:sp>
        <p:nvSpPr>
          <p:cNvPr id="106" name="Slide Number"/>
          <p:cNvSpPr txBox="1">
            <a:spLocks noGrp="1"/>
          </p:cNvSpPr>
          <p:nvPr>
            <p:ph type="sldNum" sz="quarter" idx="2"/>
          </p:nvPr>
        </p:nvSpPr>
        <p:spPr>
          <a:prstGeom prst="rect">
            <a:avLst/>
          </a:prstGeom>
        </p:spPr>
        <p:txBody>
          <a:bodyPr/>
          <a:lstStyle>
            <a:lvl1pPr>
              <a:defRPr>
                <a:solidFill>
                  <a:srgbClr val="2F5AAC"/>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13"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114"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115"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116" name="Title Text"/>
          <p:cNvSpPr txBox="1">
            <a:spLocks noGrp="1"/>
          </p:cNvSpPr>
          <p:nvPr>
            <p:ph type="title"/>
          </p:nvPr>
        </p:nvSpPr>
        <p:spPr>
          <a:xfrm>
            <a:off x="581193" y="4693389"/>
            <a:ext cx="11029616" cy="566739"/>
          </a:xfrm>
          <a:prstGeom prst="rect">
            <a:avLst/>
          </a:prstGeom>
        </p:spPr>
        <p:txBody>
          <a:bodyPr/>
          <a:lstStyle>
            <a:lvl1pPr>
              <a:defRPr sz="2400">
                <a:solidFill>
                  <a:schemeClr val="accent1"/>
                </a:solidFill>
              </a:defRPr>
            </a:lvl1pPr>
          </a:lstStyle>
          <a:p>
            <a:r>
              <a:t>Title Text</a:t>
            </a:r>
          </a:p>
        </p:txBody>
      </p:sp>
      <p:sp>
        <p:nvSpPr>
          <p:cNvPr id="117" name="Picture Placeholder 2"/>
          <p:cNvSpPr>
            <a:spLocks noGrp="1"/>
          </p:cNvSpPr>
          <p:nvPr>
            <p:ph type="pic" idx="21"/>
          </p:nvPr>
        </p:nvSpPr>
        <p:spPr>
          <a:xfrm>
            <a:off x="447816" y="599725"/>
            <a:ext cx="11290860" cy="3557252"/>
          </a:xfrm>
          <a:prstGeom prst="rect">
            <a:avLst/>
          </a:prstGeom>
        </p:spPr>
        <p:txBody>
          <a:bodyPr lIns="91439" rIns="91439" anchor="t">
            <a:noAutofit/>
          </a:bodyPr>
          <a:lstStyle/>
          <a:p>
            <a:endParaRPr/>
          </a:p>
        </p:txBody>
      </p:sp>
      <p:sp>
        <p:nvSpPr>
          <p:cNvPr id="118" name="Body Level One…"/>
          <p:cNvSpPr txBox="1">
            <a:spLocks noGrp="1"/>
          </p:cNvSpPr>
          <p:nvPr>
            <p:ph type="body" sz="quarter" idx="1"/>
          </p:nvPr>
        </p:nvSpPr>
        <p:spPr>
          <a:xfrm>
            <a:off x="581191" y="5260126"/>
            <a:ext cx="11029618" cy="59867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chemeClr val="accent1"/>
          </a:solidFill>
          <a:ln w="12700">
            <a:miter lim="400000"/>
          </a:ln>
        </p:spPr>
        <p:txBody>
          <a:bodyPr lIns="45719" rIns="45719"/>
          <a:lstStyle/>
          <a:p>
            <a:endParaRPr/>
          </a:p>
        </p:txBody>
      </p:sp>
      <p:sp>
        <p:nvSpPr>
          <p:cNvPr id="3" name="Rectangle 9"/>
          <p:cNvSpPr/>
          <p:nvPr/>
        </p:nvSpPr>
        <p:spPr>
          <a:xfrm>
            <a:off x="8042147" y="453642"/>
            <a:ext cx="3703321" cy="98555"/>
          </a:xfrm>
          <a:prstGeom prst="rect">
            <a:avLst/>
          </a:prstGeom>
          <a:solidFill>
            <a:schemeClr val="accent4"/>
          </a:solidFill>
          <a:ln w="12700">
            <a:miter lim="400000"/>
          </a:ln>
        </p:spPr>
        <p:txBody>
          <a:bodyPr lIns="45719" rIns="45719"/>
          <a:lstStyle/>
          <a:p>
            <a:endParaRPr/>
          </a:p>
        </p:txBody>
      </p:sp>
      <p:sp>
        <p:nvSpPr>
          <p:cNvPr id="4" name="Rectangle 10"/>
          <p:cNvSpPr/>
          <p:nvPr/>
        </p:nvSpPr>
        <p:spPr>
          <a:xfrm>
            <a:off x="4241829" y="457200"/>
            <a:ext cx="3703321" cy="91441"/>
          </a:xfrm>
          <a:prstGeom prst="rect">
            <a:avLst/>
          </a:prstGeom>
          <a:solidFill>
            <a:schemeClr val="accent2"/>
          </a:solidFill>
          <a:ln w="12700">
            <a:miter lim="400000"/>
          </a:ln>
        </p:spPr>
        <p:txBody>
          <a:bodyPr lIns="45719" rIns="45719"/>
          <a:lstStyle/>
          <a:p>
            <a:endParaRPr/>
          </a:p>
        </p:txBody>
      </p:sp>
      <p:sp>
        <p:nvSpPr>
          <p:cNvPr id="5" name="Rectangle 6"/>
          <p:cNvSpPr/>
          <p:nvPr/>
        </p:nvSpPr>
        <p:spPr>
          <a:xfrm>
            <a:off x="440683" y="606554"/>
            <a:ext cx="11300036" cy="1258828"/>
          </a:xfrm>
          <a:prstGeom prst="rect">
            <a:avLst/>
          </a:prstGeom>
          <a:solidFill>
            <a:schemeClr val="accent1"/>
          </a:solidFill>
          <a:ln w="12700">
            <a:miter lim="400000"/>
          </a:ln>
        </p:spPr>
        <p:txBody>
          <a:bodyPr lIns="45719" rIns="45719"/>
          <a:lstStyle/>
          <a:p>
            <a:endParaRPr/>
          </a:p>
        </p:txBody>
      </p:sp>
      <p:sp>
        <p:nvSpPr>
          <p:cNvPr id="6" name="Title Text"/>
          <p:cNvSpPr txBox="1">
            <a:spLocks noGrp="1"/>
          </p:cNvSpPr>
          <p:nvPr>
            <p:ph type="title"/>
          </p:nvPr>
        </p:nvSpPr>
        <p:spPr>
          <a:xfrm>
            <a:off x="575894" y="729657"/>
            <a:ext cx="11029616" cy="988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7"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11379533" y="6023129"/>
            <a:ext cx="231277" cy="231141"/>
          </a:xfrm>
          <a:prstGeom prst="rect">
            <a:avLst/>
          </a:prstGeom>
          <a:ln w="12700">
            <a:miter lim="400000"/>
          </a:ln>
        </p:spPr>
        <p:txBody>
          <a:bodyPr wrap="none" lIns="45719" rIns="45719" anchor="ctr">
            <a:spAutoFit/>
          </a:bodyPr>
          <a:lstStyle>
            <a:lvl1pPr algn="r">
              <a:defRPr sz="900">
                <a:solidFill>
                  <a:schemeClr val="accent2"/>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FFFFFF"/>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3D3D3D"/>
          </a:solidFill>
          <a:uFillTx/>
          <a:latin typeface="Gill Sans MT"/>
          <a:ea typeface="Gill Sans MT"/>
          <a:cs typeface="Gill Sans MT"/>
          <a:sym typeface="Gill Sans MT"/>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atistical_classification" TargetMode="External"/><Relationship Id="rId7" Type="http://schemas.openxmlformats.org/officeDocument/2006/relationships/image" Target="../media/image26.png"/><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 Id="rId6" Type="http://schemas.openxmlformats.org/officeDocument/2006/relationships/hyperlink" Target="https://en.wikipedia.org/wiki/Mode_(statistics)"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Picture 6">
            <a:extLst>
              <a:ext uri="{FF2B5EF4-FFF2-40B4-BE49-F238E27FC236}">
                <a16:creationId xmlns:a16="http://schemas.microsoft.com/office/drawing/2014/main" id="{0AD42E7A-3851-A444-A6C3-D25E82009259}"/>
              </a:ext>
            </a:extLst>
          </p:cNvPr>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pic>
        <p:nvPicPr>
          <p:cNvPr id="6" name="Picture 5" descr="A close up of a logo&#10;&#10;Description automatically generated">
            <a:extLst>
              <a:ext uri="{FF2B5EF4-FFF2-40B4-BE49-F238E27FC236}">
                <a16:creationId xmlns:a16="http://schemas.microsoft.com/office/drawing/2014/main" id="{DE3F56EA-0D47-0F42-8525-F7422E47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0" y="339852"/>
            <a:ext cx="6502400" cy="2057400"/>
          </a:xfrm>
          <a:prstGeom prst="rect">
            <a:avLst/>
          </a:prstGeom>
          <a:solidFill>
            <a:srgbClr val="FFFFFF"/>
          </a:solidFill>
        </p:spPr>
      </p:pic>
      <p:grpSp>
        <p:nvGrpSpPr>
          <p:cNvPr id="11" name="Group 10">
            <a:extLst>
              <a:ext uri="{FF2B5EF4-FFF2-40B4-BE49-F238E27FC236}">
                <a16:creationId xmlns:a16="http://schemas.microsoft.com/office/drawing/2014/main" id="{2684BB82-257A-C644-8D75-BC179CD6F0CB}"/>
              </a:ext>
            </a:extLst>
          </p:cNvPr>
          <p:cNvGrpSpPr/>
          <p:nvPr/>
        </p:nvGrpSpPr>
        <p:grpSpPr>
          <a:xfrm>
            <a:off x="1300541" y="3005074"/>
            <a:ext cx="9375697" cy="2126144"/>
            <a:chOff x="1300541" y="3005074"/>
            <a:chExt cx="9375697" cy="2126144"/>
          </a:xfrm>
        </p:grpSpPr>
        <p:sp>
          <p:nvSpPr>
            <p:cNvPr id="12" name="Freeform 11">
              <a:extLst>
                <a:ext uri="{FF2B5EF4-FFF2-40B4-BE49-F238E27FC236}">
                  <a16:creationId xmlns:a16="http://schemas.microsoft.com/office/drawing/2014/main" id="{A01A916F-4A3D-624B-B61A-73BD23F0272D}"/>
                </a:ext>
              </a:extLst>
            </p:cNvPr>
            <p:cNvSpPr/>
            <p:nvPr/>
          </p:nvSpPr>
          <p:spPr>
            <a:xfrm>
              <a:off x="5331248" y="3005074"/>
              <a:ext cx="1164049" cy="966870"/>
            </a:xfrm>
            <a:custGeom>
              <a:avLst/>
              <a:gdLst>
                <a:gd name="connsiteX0" fmla="*/ 0 w 1164049"/>
                <a:gd name="connsiteY0" fmla="*/ 96687 h 966870"/>
                <a:gd name="connsiteX1" fmla="*/ 96687 w 1164049"/>
                <a:gd name="connsiteY1" fmla="*/ 0 h 966870"/>
                <a:gd name="connsiteX2" fmla="*/ 1067362 w 1164049"/>
                <a:gd name="connsiteY2" fmla="*/ 0 h 966870"/>
                <a:gd name="connsiteX3" fmla="*/ 1164049 w 1164049"/>
                <a:gd name="connsiteY3" fmla="*/ 96687 h 966870"/>
                <a:gd name="connsiteX4" fmla="*/ 1164049 w 1164049"/>
                <a:gd name="connsiteY4" fmla="*/ 870183 h 966870"/>
                <a:gd name="connsiteX5" fmla="*/ 1067362 w 1164049"/>
                <a:gd name="connsiteY5" fmla="*/ 966870 h 966870"/>
                <a:gd name="connsiteX6" fmla="*/ 96687 w 1164049"/>
                <a:gd name="connsiteY6" fmla="*/ 966870 h 966870"/>
                <a:gd name="connsiteX7" fmla="*/ 0 w 1164049"/>
                <a:gd name="connsiteY7" fmla="*/ 870183 h 966870"/>
                <a:gd name="connsiteX8" fmla="*/ 0 w 1164049"/>
                <a:gd name="connsiteY8" fmla="*/ 96687 h 9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966870">
                  <a:moveTo>
                    <a:pt x="0" y="96687"/>
                  </a:moveTo>
                  <a:cubicBezTo>
                    <a:pt x="0" y="43288"/>
                    <a:pt x="43288" y="0"/>
                    <a:pt x="96687" y="0"/>
                  </a:cubicBezTo>
                  <a:lnTo>
                    <a:pt x="1067362" y="0"/>
                  </a:lnTo>
                  <a:cubicBezTo>
                    <a:pt x="1120761" y="0"/>
                    <a:pt x="1164049" y="43288"/>
                    <a:pt x="1164049" y="96687"/>
                  </a:cubicBezTo>
                  <a:lnTo>
                    <a:pt x="1164049" y="870183"/>
                  </a:lnTo>
                  <a:cubicBezTo>
                    <a:pt x="1164049" y="923582"/>
                    <a:pt x="1120761" y="966870"/>
                    <a:pt x="1067362" y="966870"/>
                  </a:cubicBezTo>
                  <a:lnTo>
                    <a:pt x="96687" y="966870"/>
                  </a:lnTo>
                  <a:cubicBezTo>
                    <a:pt x="43288" y="966870"/>
                    <a:pt x="0" y="923582"/>
                    <a:pt x="0" y="870183"/>
                  </a:cubicBezTo>
                  <a:lnTo>
                    <a:pt x="0" y="966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419" tIns="53719" rIns="66419" bIns="53719" numCol="1" spcCol="1270" anchor="ctr" anchorCtr="0">
              <a:noAutofit/>
            </a:bodyPr>
            <a:lstStyle/>
            <a:p>
              <a:pPr marL="0" lvl="0" indent="0" algn="ctr" defTabSz="889000">
                <a:lnSpc>
                  <a:spcPct val="100000"/>
                </a:lnSpc>
                <a:spcBef>
                  <a:spcPct val="0"/>
                </a:spcBef>
                <a:spcAft>
                  <a:spcPct val="35000"/>
                </a:spcAft>
                <a:buNone/>
              </a:pPr>
              <a:r>
                <a:rPr lang="en-AU" sz="2000" b="0" i="0" u="sng" kern="1200" baseline="0" dirty="0"/>
                <a:t>Interns Team</a:t>
              </a:r>
              <a:r>
                <a:rPr lang="en-AU" sz="2000" b="0" i="0" kern="1200" baseline="0" dirty="0"/>
                <a:t>:</a:t>
              </a:r>
              <a:endParaRPr lang="en-AU" sz="2000" kern="1200" dirty="0"/>
            </a:p>
          </p:txBody>
        </p:sp>
        <p:sp>
          <p:nvSpPr>
            <p:cNvPr id="13" name="Freeform 12">
              <a:extLst>
                <a:ext uri="{FF2B5EF4-FFF2-40B4-BE49-F238E27FC236}">
                  <a16:creationId xmlns:a16="http://schemas.microsoft.com/office/drawing/2014/main" id="{9F97B76D-DF8D-0C46-B74D-13BED0295401}"/>
                </a:ext>
              </a:extLst>
            </p:cNvPr>
            <p:cNvSpPr/>
            <p:nvPr/>
          </p:nvSpPr>
          <p:spPr>
            <a:xfrm>
              <a:off x="1300541" y="4084756"/>
              <a:ext cx="1164049" cy="1045281"/>
            </a:xfrm>
            <a:custGeom>
              <a:avLst/>
              <a:gdLst>
                <a:gd name="connsiteX0" fmla="*/ 0 w 1164049"/>
                <a:gd name="connsiteY0" fmla="*/ 104528 h 1045281"/>
                <a:gd name="connsiteX1" fmla="*/ 104528 w 1164049"/>
                <a:gd name="connsiteY1" fmla="*/ 0 h 1045281"/>
                <a:gd name="connsiteX2" fmla="*/ 1059521 w 1164049"/>
                <a:gd name="connsiteY2" fmla="*/ 0 h 1045281"/>
                <a:gd name="connsiteX3" fmla="*/ 1164049 w 1164049"/>
                <a:gd name="connsiteY3" fmla="*/ 104528 h 1045281"/>
                <a:gd name="connsiteX4" fmla="*/ 1164049 w 1164049"/>
                <a:gd name="connsiteY4" fmla="*/ 940753 h 1045281"/>
                <a:gd name="connsiteX5" fmla="*/ 1059521 w 1164049"/>
                <a:gd name="connsiteY5" fmla="*/ 1045281 h 1045281"/>
                <a:gd name="connsiteX6" fmla="*/ 104528 w 1164049"/>
                <a:gd name="connsiteY6" fmla="*/ 1045281 h 1045281"/>
                <a:gd name="connsiteX7" fmla="*/ 0 w 1164049"/>
                <a:gd name="connsiteY7" fmla="*/ 940753 h 1045281"/>
                <a:gd name="connsiteX8" fmla="*/ 0 w 1164049"/>
                <a:gd name="connsiteY8" fmla="*/ 104528 h 10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1045281">
                  <a:moveTo>
                    <a:pt x="0" y="104528"/>
                  </a:moveTo>
                  <a:cubicBezTo>
                    <a:pt x="0" y="46799"/>
                    <a:pt x="46799" y="0"/>
                    <a:pt x="104528" y="0"/>
                  </a:cubicBezTo>
                  <a:lnTo>
                    <a:pt x="1059521" y="0"/>
                  </a:lnTo>
                  <a:cubicBezTo>
                    <a:pt x="1117250" y="0"/>
                    <a:pt x="1164049" y="46799"/>
                    <a:pt x="1164049" y="104528"/>
                  </a:cubicBezTo>
                  <a:lnTo>
                    <a:pt x="1164049" y="940753"/>
                  </a:lnTo>
                  <a:cubicBezTo>
                    <a:pt x="1164049" y="998482"/>
                    <a:pt x="1117250" y="1045281"/>
                    <a:pt x="1059521" y="1045281"/>
                  </a:cubicBezTo>
                  <a:lnTo>
                    <a:pt x="104528" y="1045281"/>
                  </a:lnTo>
                  <a:cubicBezTo>
                    <a:pt x="46799" y="1045281"/>
                    <a:pt x="0" y="998482"/>
                    <a:pt x="0" y="940753"/>
                  </a:cubicBezTo>
                  <a:lnTo>
                    <a:pt x="0" y="1045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810" tIns="54745" rIns="66810" bIns="54745"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Aayush Sharma</a:t>
              </a:r>
              <a:endParaRPr lang="en-AU" sz="1900" kern="1200" dirty="0"/>
            </a:p>
          </p:txBody>
        </p:sp>
        <p:sp>
          <p:nvSpPr>
            <p:cNvPr id="14" name="Freeform 13">
              <a:extLst>
                <a:ext uri="{FF2B5EF4-FFF2-40B4-BE49-F238E27FC236}">
                  <a16:creationId xmlns:a16="http://schemas.microsoft.com/office/drawing/2014/main" id="{B0504050-F37F-DE40-84E4-D37EF53A7473}"/>
                </a:ext>
              </a:extLst>
            </p:cNvPr>
            <p:cNvSpPr/>
            <p:nvPr/>
          </p:nvSpPr>
          <p:spPr>
            <a:xfrm>
              <a:off x="2860553" y="4100849"/>
              <a:ext cx="1366128" cy="1030369"/>
            </a:xfrm>
            <a:custGeom>
              <a:avLst/>
              <a:gdLst>
                <a:gd name="connsiteX0" fmla="*/ 0 w 1164049"/>
                <a:gd name="connsiteY0" fmla="*/ 103037 h 1030369"/>
                <a:gd name="connsiteX1" fmla="*/ 103037 w 1164049"/>
                <a:gd name="connsiteY1" fmla="*/ 0 h 1030369"/>
                <a:gd name="connsiteX2" fmla="*/ 1061012 w 1164049"/>
                <a:gd name="connsiteY2" fmla="*/ 0 h 1030369"/>
                <a:gd name="connsiteX3" fmla="*/ 1164049 w 1164049"/>
                <a:gd name="connsiteY3" fmla="*/ 103037 h 1030369"/>
                <a:gd name="connsiteX4" fmla="*/ 1164049 w 1164049"/>
                <a:gd name="connsiteY4" fmla="*/ 927332 h 1030369"/>
                <a:gd name="connsiteX5" fmla="*/ 1061012 w 1164049"/>
                <a:gd name="connsiteY5" fmla="*/ 1030369 h 1030369"/>
                <a:gd name="connsiteX6" fmla="*/ 103037 w 1164049"/>
                <a:gd name="connsiteY6" fmla="*/ 1030369 h 1030369"/>
                <a:gd name="connsiteX7" fmla="*/ 0 w 1164049"/>
                <a:gd name="connsiteY7" fmla="*/ 927332 h 1030369"/>
                <a:gd name="connsiteX8" fmla="*/ 0 w 1164049"/>
                <a:gd name="connsiteY8" fmla="*/ 103037 h 103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1030369">
                  <a:moveTo>
                    <a:pt x="0" y="103037"/>
                  </a:moveTo>
                  <a:cubicBezTo>
                    <a:pt x="0" y="46131"/>
                    <a:pt x="46131" y="0"/>
                    <a:pt x="103037" y="0"/>
                  </a:cubicBezTo>
                  <a:lnTo>
                    <a:pt x="1061012" y="0"/>
                  </a:lnTo>
                  <a:cubicBezTo>
                    <a:pt x="1117918" y="0"/>
                    <a:pt x="1164049" y="46131"/>
                    <a:pt x="1164049" y="103037"/>
                  </a:cubicBezTo>
                  <a:lnTo>
                    <a:pt x="1164049" y="927332"/>
                  </a:lnTo>
                  <a:cubicBezTo>
                    <a:pt x="1164049" y="984238"/>
                    <a:pt x="1117918" y="1030369"/>
                    <a:pt x="1061012" y="1030369"/>
                  </a:cubicBezTo>
                  <a:lnTo>
                    <a:pt x="103037" y="1030369"/>
                  </a:lnTo>
                  <a:cubicBezTo>
                    <a:pt x="46131" y="1030369"/>
                    <a:pt x="0" y="984238"/>
                    <a:pt x="0" y="927332"/>
                  </a:cubicBezTo>
                  <a:lnTo>
                    <a:pt x="0" y="1030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373" tIns="54308" rIns="66373" bIns="54308"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Abhinav Ennazhiyil</a:t>
              </a:r>
              <a:endParaRPr lang="en-AU" sz="1900" kern="1200" dirty="0"/>
            </a:p>
          </p:txBody>
        </p:sp>
        <p:sp>
          <p:nvSpPr>
            <p:cNvPr id="15" name="Freeform 14">
              <a:extLst>
                <a:ext uri="{FF2B5EF4-FFF2-40B4-BE49-F238E27FC236}">
                  <a16:creationId xmlns:a16="http://schemas.microsoft.com/office/drawing/2014/main" id="{7DCA687A-4D2C-0540-8EFA-B26C2B6A8E8B}"/>
                </a:ext>
              </a:extLst>
            </p:cNvPr>
            <p:cNvSpPr/>
            <p:nvPr/>
          </p:nvSpPr>
          <p:spPr>
            <a:xfrm>
              <a:off x="4558354" y="4100849"/>
              <a:ext cx="1164049" cy="1023222"/>
            </a:xfrm>
            <a:custGeom>
              <a:avLst/>
              <a:gdLst>
                <a:gd name="connsiteX0" fmla="*/ 0 w 1164049"/>
                <a:gd name="connsiteY0" fmla="*/ 102322 h 1023222"/>
                <a:gd name="connsiteX1" fmla="*/ 102322 w 1164049"/>
                <a:gd name="connsiteY1" fmla="*/ 0 h 1023222"/>
                <a:gd name="connsiteX2" fmla="*/ 1061727 w 1164049"/>
                <a:gd name="connsiteY2" fmla="*/ 0 h 1023222"/>
                <a:gd name="connsiteX3" fmla="*/ 1164049 w 1164049"/>
                <a:gd name="connsiteY3" fmla="*/ 102322 h 1023222"/>
                <a:gd name="connsiteX4" fmla="*/ 1164049 w 1164049"/>
                <a:gd name="connsiteY4" fmla="*/ 920900 h 1023222"/>
                <a:gd name="connsiteX5" fmla="*/ 1061727 w 1164049"/>
                <a:gd name="connsiteY5" fmla="*/ 1023222 h 1023222"/>
                <a:gd name="connsiteX6" fmla="*/ 102322 w 1164049"/>
                <a:gd name="connsiteY6" fmla="*/ 1023222 h 1023222"/>
                <a:gd name="connsiteX7" fmla="*/ 0 w 1164049"/>
                <a:gd name="connsiteY7" fmla="*/ 920900 h 1023222"/>
                <a:gd name="connsiteX8" fmla="*/ 0 w 1164049"/>
                <a:gd name="connsiteY8" fmla="*/ 102322 h 102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1023222">
                  <a:moveTo>
                    <a:pt x="0" y="102322"/>
                  </a:moveTo>
                  <a:cubicBezTo>
                    <a:pt x="0" y="45811"/>
                    <a:pt x="45811" y="0"/>
                    <a:pt x="102322" y="0"/>
                  </a:cubicBezTo>
                  <a:lnTo>
                    <a:pt x="1061727" y="0"/>
                  </a:lnTo>
                  <a:cubicBezTo>
                    <a:pt x="1118238" y="0"/>
                    <a:pt x="1164049" y="45811"/>
                    <a:pt x="1164049" y="102322"/>
                  </a:cubicBezTo>
                  <a:lnTo>
                    <a:pt x="1164049" y="920900"/>
                  </a:lnTo>
                  <a:cubicBezTo>
                    <a:pt x="1164049" y="977411"/>
                    <a:pt x="1118238" y="1023222"/>
                    <a:pt x="1061727" y="1023222"/>
                  </a:cubicBezTo>
                  <a:lnTo>
                    <a:pt x="102322" y="1023222"/>
                  </a:lnTo>
                  <a:cubicBezTo>
                    <a:pt x="45811" y="1023222"/>
                    <a:pt x="0" y="977411"/>
                    <a:pt x="0" y="920900"/>
                  </a:cubicBezTo>
                  <a:lnTo>
                    <a:pt x="0" y="10232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164" tIns="54099" rIns="66164" bIns="54099"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Naman Joshi</a:t>
              </a:r>
              <a:endParaRPr lang="en-AU" sz="1900" kern="1200" dirty="0"/>
            </a:p>
          </p:txBody>
        </p:sp>
        <p:sp>
          <p:nvSpPr>
            <p:cNvPr id="16" name="Freeform 15">
              <a:extLst>
                <a:ext uri="{FF2B5EF4-FFF2-40B4-BE49-F238E27FC236}">
                  <a16:creationId xmlns:a16="http://schemas.microsoft.com/office/drawing/2014/main" id="{97D090E2-F327-6B4E-AAE0-2BC4214EE588}"/>
                </a:ext>
              </a:extLst>
            </p:cNvPr>
            <p:cNvSpPr/>
            <p:nvPr/>
          </p:nvSpPr>
          <p:spPr>
            <a:xfrm>
              <a:off x="6213131" y="4100849"/>
              <a:ext cx="1164049" cy="972167"/>
            </a:xfrm>
            <a:custGeom>
              <a:avLst/>
              <a:gdLst>
                <a:gd name="connsiteX0" fmla="*/ 0 w 1164049"/>
                <a:gd name="connsiteY0" fmla="*/ 97217 h 972167"/>
                <a:gd name="connsiteX1" fmla="*/ 97217 w 1164049"/>
                <a:gd name="connsiteY1" fmla="*/ 0 h 972167"/>
                <a:gd name="connsiteX2" fmla="*/ 1066832 w 1164049"/>
                <a:gd name="connsiteY2" fmla="*/ 0 h 972167"/>
                <a:gd name="connsiteX3" fmla="*/ 1164049 w 1164049"/>
                <a:gd name="connsiteY3" fmla="*/ 97217 h 972167"/>
                <a:gd name="connsiteX4" fmla="*/ 1164049 w 1164049"/>
                <a:gd name="connsiteY4" fmla="*/ 874950 h 972167"/>
                <a:gd name="connsiteX5" fmla="*/ 1066832 w 1164049"/>
                <a:gd name="connsiteY5" fmla="*/ 972167 h 972167"/>
                <a:gd name="connsiteX6" fmla="*/ 97217 w 1164049"/>
                <a:gd name="connsiteY6" fmla="*/ 972167 h 972167"/>
                <a:gd name="connsiteX7" fmla="*/ 0 w 1164049"/>
                <a:gd name="connsiteY7" fmla="*/ 874950 h 972167"/>
                <a:gd name="connsiteX8" fmla="*/ 0 w 1164049"/>
                <a:gd name="connsiteY8" fmla="*/ 97217 h 9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972167">
                  <a:moveTo>
                    <a:pt x="0" y="97217"/>
                  </a:moveTo>
                  <a:cubicBezTo>
                    <a:pt x="0" y="43526"/>
                    <a:pt x="43526" y="0"/>
                    <a:pt x="97217" y="0"/>
                  </a:cubicBezTo>
                  <a:lnTo>
                    <a:pt x="1066832" y="0"/>
                  </a:lnTo>
                  <a:cubicBezTo>
                    <a:pt x="1120523" y="0"/>
                    <a:pt x="1164049" y="43526"/>
                    <a:pt x="1164049" y="97217"/>
                  </a:cubicBezTo>
                  <a:lnTo>
                    <a:pt x="1164049" y="874950"/>
                  </a:lnTo>
                  <a:cubicBezTo>
                    <a:pt x="1164049" y="928641"/>
                    <a:pt x="1120523" y="972167"/>
                    <a:pt x="1066832" y="972167"/>
                  </a:cubicBezTo>
                  <a:lnTo>
                    <a:pt x="97217" y="972167"/>
                  </a:lnTo>
                  <a:cubicBezTo>
                    <a:pt x="43526" y="972167"/>
                    <a:pt x="0" y="928641"/>
                    <a:pt x="0" y="874950"/>
                  </a:cubicBezTo>
                  <a:lnTo>
                    <a:pt x="0" y="9721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9" tIns="52604" rIns="64669" bIns="52604"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Subham Agarwal</a:t>
              </a:r>
              <a:endParaRPr lang="en-AU" sz="1900" kern="1200" dirty="0"/>
            </a:p>
          </p:txBody>
        </p:sp>
        <p:sp>
          <p:nvSpPr>
            <p:cNvPr id="17" name="Freeform 16">
              <a:extLst>
                <a:ext uri="{FF2B5EF4-FFF2-40B4-BE49-F238E27FC236}">
                  <a16:creationId xmlns:a16="http://schemas.microsoft.com/office/drawing/2014/main" id="{B5FFE446-8855-C04D-8E38-C18AED8311B6}"/>
                </a:ext>
              </a:extLst>
            </p:cNvPr>
            <p:cNvSpPr/>
            <p:nvPr/>
          </p:nvSpPr>
          <p:spPr>
            <a:xfrm>
              <a:off x="7708853" y="4100849"/>
              <a:ext cx="1164049" cy="974454"/>
            </a:xfrm>
            <a:custGeom>
              <a:avLst/>
              <a:gdLst>
                <a:gd name="connsiteX0" fmla="*/ 0 w 1164049"/>
                <a:gd name="connsiteY0" fmla="*/ 97445 h 974454"/>
                <a:gd name="connsiteX1" fmla="*/ 97445 w 1164049"/>
                <a:gd name="connsiteY1" fmla="*/ 0 h 974454"/>
                <a:gd name="connsiteX2" fmla="*/ 1066604 w 1164049"/>
                <a:gd name="connsiteY2" fmla="*/ 0 h 974454"/>
                <a:gd name="connsiteX3" fmla="*/ 1164049 w 1164049"/>
                <a:gd name="connsiteY3" fmla="*/ 97445 h 974454"/>
                <a:gd name="connsiteX4" fmla="*/ 1164049 w 1164049"/>
                <a:gd name="connsiteY4" fmla="*/ 877009 h 974454"/>
                <a:gd name="connsiteX5" fmla="*/ 1066604 w 1164049"/>
                <a:gd name="connsiteY5" fmla="*/ 974454 h 974454"/>
                <a:gd name="connsiteX6" fmla="*/ 97445 w 1164049"/>
                <a:gd name="connsiteY6" fmla="*/ 974454 h 974454"/>
                <a:gd name="connsiteX7" fmla="*/ 0 w 1164049"/>
                <a:gd name="connsiteY7" fmla="*/ 877009 h 974454"/>
                <a:gd name="connsiteX8" fmla="*/ 0 w 1164049"/>
                <a:gd name="connsiteY8" fmla="*/ 97445 h 97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974454">
                  <a:moveTo>
                    <a:pt x="0" y="97445"/>
                  </a:moveTo>
                  <a:cubicBezTo>
                    <a:pt x="0" y="43628"/>
                    <a:pt x="43628" y="0"/>
                    <a:pt x="97445" y="0"/>
                  </a:cubicBezTo>
                  <a:lnTo>
                    <a:pt x="1066604" y="0"/>
                  </a:lnTo>
                  <a:cubicBezTo>
                    <a:pt x="1120421" y="0"/>
                    <a:pt x="1164049" y="43628"/>
                    <a:pt x="1164049" y="97445"/>
                  </a:cubicBezTo>
                  <a:lnTo>
                    <a:pt x="1164049" y="877009"/>
                  </a:lnTo>
                  <a:cubicBezTo>
                    <a:pt x="1164049" y="930826"/>
                    <a:pt x="1120421" y="974454"/>
                    <a:pt x="1066604" y="974454"/>
                  </a:cubicBezTo>
                  <a:lnTo>
                    <a:pt x="97445" y="974454"/>
                  </a:lnTo>
                  <a:cubicBezTo>
                    <a:pt x="43628" y="974454"/>
                    <a:pt x="0" y="930826"/>
                    <a:pt x="0" y="877009"/>
                  </a:cubicBezTo>
                  <a:lnTo>
                    <a:pt x="0" y="974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736" tIns="52671" rIns="64736" bIns="52671"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Srinjayee Paul</a:t>
              </a:r>
              <a:endParaRPr lang="en-AU" sz="1900" kern="1200" dirty="0"/>
            </a:p>
          </p:txBody>
        </p:sp>
        <p:sp>
          <p:nvSpPr>
            <p:cNvPr id="18" name="Freeform 17">
              <a:extLst>
                <a:ext uri="{FF2B5EF4-FFF2-40B4-BE49-F238E27FC236}">
                  <a16:creationId xmlns:a16="http://schemas.microsoft.com/office/drawing/2014/main" id="{9F97D32D-AE31-894C-9A4D-4B6F20F1C34B}"/>
                </a:ext>
              </a:extLst>
            </p:cNvPr>
            <p:cNvSpPr/>
            <p:nvPr/>
          </p:nvSpPr>
          <p:spPr>
            <a:xfrm>
              <a:off x="9379287" y="4104947"/>
              <a:ext cx="1296951" cy="966253"/>
            </a:xfrm>
            <a:custGeom>
              <a:avLst/>
              <a:gdLst>
                <a:gd name="connsiteX0" fmla="*/ 0 w 1164049"/>
                <a:gd name="connsiteY0" fmla="*/ 96625 h 966253"/>
                <a:gd name="connsiteX1" fmla="*/ 96625 w 1164049"/>
                <a:gd name="connsiteY1" fmla="*/ 0 h 966253"/>
                <a:gd name="connsiteX2" fmla="*/ 1067424 w 1164049"/>
                <a:gd name="connsiteY2" fmla="*/ 0 h 966253"/>
                <a:gd name="connsiteX3" fmla="*/ 1164049 w 1164049"/>
                <a:gd name="connsiteY3" fmla="*/ 96625 h 966253"/>
                <a:gd name="connsiteX4" fmla="*/ 1164049 w 1164049"/>
                <a:gd name="connsiteY4" fmla="*/ 869628 h 966253"/>
                <a:gd name="connsiteX5" fmla="*/ 1067424 w 1164049"/>
                <a:gd name="connsiteY5" fmla="*/ 966253 h 966253"/>
                <a:gd name="connsiteX6" fmla="*/ 96625 w 1164049"/>
                <a:gd name="connsiteY6" fmla="*/ 966253 h 966253"/>
                <a:gd name="connsiteX7" fmla="*/ 0 w 1164049"/>
                <a:gd name="connsiteY7" fmla="*/ 869628 h 966253"/>
                <a:gd name="connsiteX8" fmla="*/ 0 w 1164049"/>
                <a:gd name="connsiteY8" fmla="*/ 96625 h 96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049" h="966253">
                  <a:moveTo>
                    <a:pt x="0" y="96625"/>
                  </a:moveTo>
                  <a:cubicBezTo>
                    <a:pt x="0" y="43260"/>
                    <a:pt x="43260" y="0"/>
                    <a:pt x="96625" y="0"/>
                  </a:cubicBezTo>
                  <a:lnTo>
                    <a:pt x="1067424" y="0"/>
                  </a:lnTo>
                  <a:cubicBezTo>
                    <a:pt x="1120789" y="0"/>
                    <a:pt x="1164049" y="43260"/>
                    <a:pt x="1164049" y="96625"/>
                  </a:cubicBezTo>
                  <a:lnTo>
                    <a:pt x="1164049" y="869628"/>
                  </a:lnTo>
                  <a:cubicBezTo>
                    <a:pt x="1164049" y="922993"/>
                    <a:pt x="1120789" y="966253"/>
                    <a:pt x="1067424" y="966253"/>
                  </a:cubicBezTo>
                  <a:lnTo>
                    <a:pt x="96625" y="966253"/>
                  </a:lnTo>
                  <a:cubicBezTo>
                    <a:pt x="43260" y="966253"/>
                    <a:pt x="0" y="922993"/>
                    <a:pt x="0" y="869628"/>
                  </a:cubicBezTo>
                  <a:lnTo>
                    <a:pt x="0" y="966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496" tIns="52431" rIns="64496" bIns="52431" numCol="1" spcCol="1270" anchor="ctr" anchorCtr="0">
              <a:noAutofit/>
            </a:bodyPr>
            <a:lstStyle/>
            <a:p>
              <a:pPr marL="0" lvl="0" indent="0" algn="ctr" defTabSz="844550">
                <a:lnSpc>
                  <a:spcPct val="100000"/>
                </a:lnSpc>
                <a:spcBef>
                  <a:spcPct val="0"/>
                </a:spcBef>
                <a:spcAft>
                  <a:spcPct val="35000"/>
                </a:spcAft>
                <a:buNone/>
              </a:pPr>
              <a:r>
                <a:rPr lang="en-AU" sz="1900" b="0" i="0" kern="1200" baseline="0" dirty="0"/>
                <a:t>Vaishnavi Gupta</a:t>
              </a:r>
              <a:endParaRPr lang="en-AU" sz="1900" kern="1200" dirty="0"/>
            </a:p>
          </p:txBody>
        </p:sp>
      </p:grpSp>
    </p:spTree>
    <p:extLst>
      <p:ext uri="{BB962C8B-B14F-4D97-AF65-F5344CB8AC3E}">
        <p14:creationId xmlns:p14="http://schemas.microsoft.com/office/powerpoint/2010/main" val="129900817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581193" y="729657"/>
            <a:ext cx="11029616" cy="988334"/>
          </a:xfrm>
          <a:prstGeom prst="rect">
            <a:avLst/>
          </a:prstGeom>
        </p:spPr>
        <p:txBody>
          <a:bodyPr/>
          <a:lstStyle/>
          <a:p>
            <a:r>
              <a:t>Logit and sigmoid functions</a:t>
            </a:r>
          </a:p>
        </p:txBody>
      </p:sp>
      <p:sp>
        <p:nvSpPr>
          <p:cNvPr id="145" name="Text Placeholder 2"/>
          <p:cNvSpPr txBox="1">
            <a:spLocks noGrp="1"/>
          </p:cNvSpPr>
          <p:nvPr>
            <p:ph type="body" sz="quarter" idx="1"/>
          </p:nvPr>
        </p:nvSpPr>
        <p:spPr>
          <a:xfrm>
            <a:off x="887218" y="2010260"/>
            <a:ext cx="5087077" cy="1037321"/>
          </a:xfrm>
          <a:prstGeom prst="rect">
            <a:avLst/>
          </a:prstGeom>
        </p:spPr>
        <p:txBody>
          <a:bodyPr/>
          <a:lstStyle/>
          <a:p>
            <a:pPr algn="just" defTabSz="434340">
              <a:spcBef>
                <a:spcPts val="500"/>
              </a:spcBef>
              <a:defRPr sz="1520"/>
            </a:pPr>
            <a:r>
              <a:t>The logit link function is particularly intuitive as it is log of the </a:t>
            </a:r>
            <a:r>
              <a:rPr i="1"/>
              <a:t>odds ratio</a:t>
            </a:r>
            <a:r>
              <a:t>. For example, given a probability </a:t>
            </a:r>
            <a:r>
              <a:rPr i="1"/>
              <a:t>p</a:t>
            </a:r>
            <a:r>
              <a:t>, the odds are calculated as {p}/{1-p} where </a:t>
            </a:r>
            <a:r>
              <a:rPr i="1"/>
              <a:t>p</a:t>
            </a:r>
            <a:r>
              <a:t>=0.8, the odds are 4 to 1 (i.e., 0.8/0.2=4).</a:t>
            </a:r>
          </a:p>
        </p:txBody>
      </p:sp>
      <p:pic>
        <p:nvPicPr>
          <p:cNvPr id="146" name="Picture 7" descr="Picture 7"/>
          <p:cNvPicPr>
            <a:picLocks noChangeAspect="1"/>
          </p:cNvPicPr>
          <p:nvPr/>
        </p:nvPicPr>
        <p:blipFill>
          <a:blip r:embed="rId2"/>
          <a:stretch>
            <a:fillRect/>
          </a:stretch>
        </p:blipFill>
        <p:spPr>
          <a:xfrm>
            <a:off x="882737" y="3848472"/>
            <a:ext cx="4228540" cy="2935000"/>
          </a:xfrm>
          <a:prstGeom prst="rect">
            <a:avLst/>
          </a:prstGeom>
          <a:ln w="12700">
            <a:miter lim="400000"/>
          </a:ln>
        </p:spPr>
      </p:pic>
      <p:sp>
        <p:nvSpPr>
          <p:cNvPr id="147" name="Text Placeholder 4"/>
          <p:cNvSpPr>
            <a:spLocks noGrp="1"/>
          </p:cNvSpPr>
          <p:nvPr>
            <p:ph type="body" idx="21"/>
          </p:nvPr>
        </p:nvSpPr>
        <p:spPr>
          <a:xfrm>
            <a:off x="6523735" y="1779655"/>
            <a:ext cx="5087073" cy="1265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lgn="just">
              <a:buClrTx/>
              <a:buSzTx/>
              <a:buNone/>
              <a:defRPr sz="1600">
                <a:solidFill>
                  <a:schemeClr val="accent2"/>
                </a:solidFill>
              </a:defRPr>
            </a:pPr>
            <a:r>
              <a:t>The inverse of the logit function is the sigmoid function. If you have a probability </a:t>
            </a:r>
            <a:r>
              <a:rPr i="1"/>
              <a:t>p</a:t>
            </a:r>
            <a:r>
              <a:t>, Sigmoid(Logit(</a:t>
            </a:r>
            <a:r>
              <a:rPr i="1"/>
              <a:t>p</a:t>
            </a:r>
            <a:r>
              <a:t>))=</a:t>
            </a:r>
            <a:r>
              <a:rPr i="1"/>
              <a:t>p</a:t>
            </a:r>
            <a:r>
              <a:t>. Thus, the sigmoid function maps the real values back to the range of [0,1].</a:t>
            </a:r>
          </a:p>
        </p:txBody>
      </p:sp>
      <p:pic>
        <p:nvPicPr>
          <p:cNvPr id="148" name="Picture 8" descr="Picture 8"/>
          <p:cNvPicPr>
            <a:picLocks noChangeAspect="1"/>
          </p:cNvPicPr>
          <p:nvPr/>
        </p:nvPicPr>
        <p:blipFill>
          <a:blip r:embed="rId3"/>
          <a:stretch>
            <a:fillRect/>
          </a:stretch>
        </p:blipFill>
        <p:spPr>
          <a:xfrm>
            <a:off x="6521904" y="3918658"/>
            <a:ext cx="4122976" cy="2935000"/>
          </a:xfrm>
          <a:prstGeom prst="rect">
            <a:avLst/>
          </a:prstGeom>
          <a:ln w="12700">
            <a:miter lim="400000"/>
          </a:ln>
        </p:spPr>
      </p:pic>
      <p:pic>
        <p:nvPicPr>
          <p:cNvPr id="149" name="Picture 9" descr="Picture 9"/>
          <p:cNvPicPr>
            <a:picLocks noChangeAspect="1"/>
          </p:cNvPicPr>
          <p:nvPr/>
        </p:nvPicPr>
        <p:blipFill>
          <a:blip r:embed="rId4"/>
          <a:stretch>
            <a:fillRect/>
          </a:stretch>
        </p:blipFill>
        <p:spPr>
          <a:xfrm>
            <a:off x="884571" y="3096126"/>
            <a:ext cx="3364331" cy="715879"/>
          </a:xfrm>
          <a:prstGeom prst="rect">
            <a:avLst/>
          </a:prstGeom>
          <a:ln w="12700">
            <a:miter lim="400000"/>
          </a:ln>
        </p:spPr>
      </p:pic>
      <p:pic>
        <p:nvPicPr>
          <p:cNvPr id="150" name="Picture 10" descr="Picture 10"/>
          <p:cNvPicPr>
            <a:picLocks noChangeAspect="1"/>
          </p:cNvPicPr>
          <p:nvPr/>
        </p:nvPicPr>
        <p:blipFill>
          <a:blip r:embed="rId5"/>
          <a:stretch>
            <a:fillRect/>
          </a:stretch>
        </p:blipFill>
        <p:spPr>
          <a:xfrm>
            <a:off x="6519109" y="3091700"/>
            <a:ext cx="3404937" cy="77486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581192" y="702155"/>
            <a:ext cx="11029616" cy="1013802"/>
          </a:xfrm>
          <a:prstGeom prst="rect">
            <a:avLst/>
          </a:prstGeom>
        </p:spPr>
        <p:txBody>
          <a:bodyPr/>
          <a:lstStyle/>
          <a:p>
            <a:r>
              <a:t>Confusion matrix and accuracy score</a:t>
            </a:r>
          </a:p>
        </p:txBody>
      </p:sp>
      <p:pic>
        <p:nvPicPr>
          <p:cNvPr id="153" name="Picture 4" descr="Picture 4"/>
          <p:cNvPicPr>
            <a:picLocks noChangeAspect="1"/>
          </p:cNvPicPr>
          <p:nvPr/>
        </p:nvPicPr>
        <p:blipFill>
          <a:blip r:embed="rId2"/>
          <a:stretch>
            <a:fillRect/>
          </a:stretch>
        </p:blipFill>
        <p:spPr>
          <a:xfrm>
            <a:off x="7239848" y="1924474"/>
            <a:ext cx="4371976" cy="3000376"/>
          </a:xfrm>
          <a:prstGeom prst="rect">
            <a:avLst/>
          </a:prstGeom>
          <a:ln w="12700">
            <a:miter lim="400000"/>
          </a:ln>
        </p:spPr>
      </p:pic>
      <p:pic>
        <p:nvPicPr>
          <p:cNvPr id="154" name="Picture 5" descr="Picture 5"/>
          <p:cNvPicPr>
            <a:picLocks noChangeAspect="1"/>
          </p:cNvPicPr>
          <p:nvPr/>
        </p:nvPicPr>
        <p:blipFill>
          <a:blip r:embed="rId3"/>
          <a:stretch>
            <a:fillRect/>
          </a:stretch>
        </p:blipFill>
        <p:spPr>
          <a:xfrm>
            <a:off x="7242915" y="4935320"/>
            <a:ext cx="4365843" cy="1882949"/>
          </a:xfrm>
          <a:prstGeom prst="rect">
            <a:avLst/>
          </a:prstGeom>
          <a:ln w="12700">
            <a:miter lim="400000"/>
          </a:ln>
        </p:spPr>
      </p:pic>
      <p:sp>
        <p:nvSpPr>
          <p:cNvPr id="155" name="TextBox 5"/>
          <p:cNvSpPr txBox="1"/>
          <p:nvPr/>
        </p:nvSpPr>
        <p:spPr>
          <a:xfrm>
            <a:off x="626092" y="2177442"/>
            <a:ext cx="633649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t>We obtain an accuracy of 87.75% using the Logistic Regression model.</a:t>
            </a:r>
          </a:p>
          <a:p>
            <a:pPr algn="just"/>
            <a:endParaRPr/>
          </a:p>
          <a:p>
            <a:pPr algn="just"/>
            <a:r>
              <a:t>From the confusion matrix, we see that:</a:t>
            </a:r>
          </a:p>
        </p:txBody>
      </p:sp>
      <p:graphicFrame>
        <p:nvGraphicFramePr>
          <p:cNvPr id="156" name="Table 7"/>
          <p:cNvGraphicFramePr/>
          <p:nvPr>
            <p:extLst>
              <p:ext uri="{D42A27DB-BD31-4B8C-83A1-F6EECF244321}">
                <p14:modId xmlns:p14="http://schemas.microsoft.com/office/powerpoint/2010/main" val="709874823"/>
              </p:ext>
            </p:extLst>
          </p:nvPr>
        </p:nvGraphicFramePr>
        <p:xfrm>
          <a:off x="612940" y="3478102"/>
          <a:ext cx="6353676" cy="1905090"/>
        </p:xfrm>
        <a:graphic>
          <a:graphicData uri="http://schemas.openxmlformats.org/drawingml/2006/table">
            <a:tbl>
              <a:tblPr firstRow="1" bandRow="1">
                <a:tableStyleId>{3C2FFA5D-87B4-456A-9821-1D502468CF0F}</a:tableStyleId>
              </a:tblPr>
              <a:tblGrid>
                <a:gridCol w="3176838">
                  <a:extLst>
                    <a:ext uri="{9D8B030D-6E8A-4147-A177-3AD203B41FA5}">
                      <a16:colId xmlns:a16="http://schemas.microsoft.com/office/drawing/2014/main" val="20000"/>
                    </a:ext>
                  </a:extLst>
                </a:gridCol>
                <a:gridCol w="3176838">
                  <a:extLst>
                    <a:ext uri="{9D8B030D-6E8A-4147-A177-3AD203B41FA5}">
                      <a16:colId xmlns:a16="http://schemas.microsoft.com/office/drawing/2014/main" val="20001"/>
                    </a:ext>
                  </a:extLst>
                </a:gridCol>
              </a:tblGrid>
              <a:tr h="381018">
                <a:tc>
                  <a:txBody>
                    <a:bodyPr/>
                    <a:lstStyle/>
                    <a:p>
                      <a:pPr algn="l">
                        <a:defRPr sz="1800" b="0">
                          <a:solidFill>
                            <a:srgbClr val="000000"/>
                          </a:solidFill>
                        </a:defRPr>
                      </a:pPr>
                      <a:r>
                        <a:rPr>
                          <a:solidFill>
                            <a:schemeClr val="bg1"/>
                          </a:solidFill>
                        </a:rPr>
                        <a:t>Type</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Count</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381018">
                <a:tc>
                  <a:txBody>
                    <a:bodyPr/>
                    <a:lstStyle/>
                    <a:p>
                      <a:pPr algn="l">
                        <a:defRPr sz="1800"/>
                      </a:pPr>
                      <a:r>
                        <a:t>True Negative</a:t>
                      </a:r>
                    </a:p>
                  </a:txBody>
                  <a:tcPr marL="45720" marR="45720" horzOverflow="overflow"/>
                </a:tc>
                <a:tc>
                  <a:txBody>
                    <a:bodyPr/>
                    <a:lstStyle/>
                    <a:p>
                      <a:pPr algn="l">
                        <a:defRPr sz="1800"/>
                      </a:pPr>
                      <a:r>
                        <a:t>239</a:t>
                      </a:r>
                    </a:p>
                  </a:txBody>
                  <a:tcPr marL="45720" marR="45720" horzOverflow="overflow"/>
                </a:tc>
                <a:extLst>
                  <a:ext uri="{0D108BD9-81ED-4DB2-BD59-A6C34878D82A}">
                    <a16:rowId xmlns:a16="http://schemas.microsoft.com/office/drawing/2014/main" val="10001"/>
                  </a:ext>
                </a:extLst>
              </a:tr>
              <a:tr h="381018">
                <a:tc>
                  <a:txBody>
                    <a:bodyPr/>
                    <a:lstStyle/>
                    <a:p>
                      <a:pPr algn="l">
                        <a:defRPr sz="1800"/>
                      </a:pPr>
                      <a:r>
                        <a:rPr dirty="0"/>
                        <a:t>False Positive</a:t>
                      </a:r>
                    </a:p>
                  </a:txBody>
                  <a:tcPr marL="45720" marR="45720" horzOverflow="overflow"/>
                </a:tc>
                <a:tc>
                  <a:txBody>
                    <a:bodyPr/>
                    <a:lstStyle/>
                    <a:p>
                      <a:pPr algn="l">
                        <a:defRPr sz="1800"/>
                      </a:pPr>
                      <a:r>
                        <a:t>6</a:t>
                      </a:r>
                    </a:p>
                  </a:txBody>
                  <a:tcPr marL="45720" marR="45720" horzOverflow="overflow"/>
                </a:tc>
                <a:extLst>
                  <a:ext uri="{0D108BD9-81ED-4DB2-BD59-A6C34878D82A}">
                    <a16:rowId xmlns:a16="http://schemas.microsoft.com/office/drawing/2014/main" val="10002"/>
                  </a:ext>
                </a:extLst>
              </a:tr>
              <a:tr h="381018">
                <a:tc>
                  <a:txBody>
                    <a:bodyPr/>
                    <a:lstStyle/>
                    <a:p>
                      <a:pPr algn="l">
                        <a:defRPr sz="1800"/>
                      </a:pPr>
                      <a:r>
                        <a:rPr dirty="0"/>
                        <a:t>False Negative</a:t>
                      </a:r>
                    </a:p>
                  </a:txBody>
                  <a:tcPr marL="45720" marR="45720" horzOverflow="overflow"/>
                </a:tc>
                <a:tc>
                  <a:txBody>
                    <a:bodyPr/>
                    <a:lstStyle/>
                    <a:p>
                      <a:pPr algn="l">
                        <a:defRPr sz="1800"/>
                      </a:pPr>
                      <a:r>
                        <a:t>30</a:t>
                      </a:r>
                    </a:p>
                  </a:txBody>
                  <a:tcPr marL="45720" marR="45720" horzOverflow="overflow"/>
                </a:tc>
                <a:extLst>
                  <a:ext uri="{0D108BD9-81ED-4DB2-BD59-A6C34878D82A}">
                    <a16:rowId xmlns:a16="http://schemas.microsoft.com/office/drawing/2014/main" val="10003"/>
                  </a:ext>
                </a:extLst>
              </a:tr>
              <a:tr h="381018">
                <a:tc>
                  <a:txBody>
                    <a:bodyPr/>
                    <a:lstStyle/>
                    <a:p>
                      <a:pPr algn="l">
                        <a:defRPr sz="1800"/>
                      </a:pPr>
                      <a:r>
                        <a:t>True Positive</a:t>
                      </a:r>
                    </a:p>
                  </a:txBody>
                  <a:tcPr marL="45720" marR="45720" horzOverflow="overflow"/>
                </a:tc>
                <a:tc>
                  <a:txBody>
                    <a:bodyPr/>
                    <a:lstStyle/>
                    <a:p>
                      <a:pPr algn="l">
                        <a:defRPr sz="1800"/>
                      </a:pPr>
                      <a:r>
                        <a:rPr dirty="0"/>
                        <a:t>19</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581192" y="702155"/>
            <a:ext cx="11029616" cy="1013802"/>
          </a:xfrm>
          <a:prstGeom prst="rect">
            <a:avLst/>
          </a:prstGeom>
        </p:spPr>
        <p:txBody>
          <a:bodyPr/>
          <a:lstStyle/>
          <a:p>
            <a:r>
              <a:t>Training set metrics – precision, recall, f1 score</a:t>
            </a:r>
          </a:p>
        </p:txBody>
      </p:sp>
      <p:pic>
        <p:nvPicPr>
          <p:cNvPr id="163" name="Picture 4" descr="Picture 4"/>
          <p:cNvPicPr>
            <a:picLocks noChangeAspect="1"/>
          </p:cNvPicPr>
          <p:nvPr/>
        </p:nvPicPr>
        <p:blipFill>
          <a:blip r:embed="rId2"/>
          <a:stretch>
            <a:fillRect/>
          </a:stretch>
        </p:blipFill>
        <p:spPr>
          <a:xfrm>
            <a:off x="576979" y="2185041"/>
            <a:ext cx="8261438" cy="1685926"/>
          </a:xfrm>
          <a:prstGeom prst="rect">
            <a:avLst/>
          </a:prstGeom>
          <a:ln w="12700">
            <a:miter lim="400000"/>
          </a:ln>
        </p:spPr>
      </p:pic>
      <p:graphicFrame>
        <p:nvGraphicFramePr>
          <p:cNvPr id="164" name="Table 5"/>
          <p:cNvGraphicFramePr/>
          <p:nvPr>
            <p:extLst>
              <p:ext uri="{D42A27DB-BD31-4B8C-83A1-F6EECF244321}">
                <p14:modId xmlns:p14="http://schemas.microsoft.com/office/powerpoint/2010/main" val="2143946696"/>
              </p:ext>
            </p:extLst>
          </p:nvPr>
        </p:nvGraphicFramePr>
        <p:xfrm>
          <a:off x="706886" y="4198349"/>
          <a:ext cx="9948981" cy="2102165"/>
        </p:xfrm>
        <a:graphic>
          <a:graphicData uri="http://schemas.openxmlformats.org/drawingml/2006/table">
            <a:tbl>
              <a:tblPr firstRow="1" bandRow="1">
                <a:tableStyleId>{3C2FFA5D-87B4-456A-9821-1D502468CF0F}</a:tableStyleId>
              </a:tblPr>
              <a:tblGrid>
                <a:gridCol w="3316327">
                  <a:extLst>
                    <a:ext uri="{9D8B030D-6E8A-4147-A177-3AD203B41FA5}">
                      <a16:colId xmlns:a16="http://schemas.microsoft.com/office/drawing/2014/main" val="20000"/>
                    </a:ext>
                  </a:extLst>
                </a:gridCol>
                <a:gridCol w="3316327">
                  <a:extLst>
                    <a:ext uri="{9D8B030D-6E8A-4147-A177-3AD203B41FA5}">
                      <a16:colId xmlns:a16="http://schemas.microsoft.com/office/drawing/2014/main" val="20001"/>
                    </a:ext>
                  </a:extLst>
                </a:gridCol>
                <a:gridCol w="3316327">
                  <a:extLst>
                    <a:ext uri="{9D8B030D-6E8A-4147-A177-3AD203B41FA5}">
                      <a16:colId xmlns:a16="http://schemas.microsoft.com/office/drawing/2014/main" val="20002"/>
                    </a:ext>
                  </a:extLst>
                </a:gridCol>
              </a:tblGrid>
              <a:tr h="420433">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0433">
                <a:tc>
                  <a:txBody>
                    <a:bodyPr/>
                    <a:lstStyle/>
                    <a:p>
                      <a:pPr algn="l">
                        <a:defRPr sz="1800"/>
                      </a:pPr>
                      <a:r>
                        <a:rPr dirty="0"/>
                        <a:t>Precision</a:t>
                      </a:r>
                    </a:p>
                  </a:txBody>
                  <a:tcPr marL="45720" marR="45720" horzOverflow="overflow"/>
                </a:tc>
                <a:tc>
                  <a:txBody>
                    <a:bodyPr/>
                    <a:lstStyle/>
                    <a:p>
                      <a:pPr algn="l">
                        <a:defRPr sz="1800"/>
                      </a:pPr>
                      <a:r>
                        <a:t>0.89</a:t>
                      </a:r>
                    </a:p>
                  </a:txBody>
                  <a:tcPr marL="45720" marR="45720" horzOverflow="overflow"/>
                </a:tc>
                <a:tc>
                  <a:txBody>
                    <a:bodyPr/>
                    <a:lstStyle/>
                    <a:p>
                      <a:pPr algn="l">
                        <a:defRPr sz="1800"/>
                      </a:pPr>
                      <a:r>
                        <a:t>0.73</a:t>
                      </a:r>
                    </a:p>
                  </a:txBody>
                  <a:tcPr marL="45720" marR="45720" horzOverflow="overflow"/>
                </a:tc>
                <a:extLst>
                  <a:ext uri="{0D108BD9-81ED-4DB2-BD59-A6C34878D82A}">
                    <a16:rowId xmlns:a16="http://schemas.microsoft.com/office/drawing/2014/main" val="10001"/>
                  </a:ext>
                </a:extLst>
              </a:tr>
              <a:tr h="420433">
                <a:tc>
                  <a:txBody>
                    <a:bodyPr/>
                    <a:lstStyle/>
                    <a:p>
                      <a:pPr algn="l">
                        <a:defRPr sz="1800"/>
                      </a:pPr>
                      <a:r>
                        <a:t>Recall</a:t>
                      </a:r>
                    </a:p>
                  </a:txBody>
                  <a:tcPr marL="45720" marR="45720" horzOverflow="overflow"/>
                </a:tc>
                <a:tc>
                  <a:txBody>
                    <a:bodyPr/>
                    <a:lstStyle/>
                    <a:p>
                      <a:pPr algn="l">
                        <a:defRPr sz="1800"/>
                      </a:pPr>
                      <a:r>
                        <a:t>0.97</a:t>
                      </a:r>
                    </a:p>
                  </a:txBody>
                  <a:tcPr marL="45720" marR="45720" horzOverflow="overflow"/>
                </a:tc>
                <a:tc>
                  <a:txBody>
                    <a:bodyPr/>
                    <a:lstStyle/>
                    <a:p>
                      <a:pPr algn="l">
                        <a:defRPr sz="1800"/>
                      </a:pPr>
                      <a:r>
                        <a:t>0.35</a:t>
                      </a:r>
                    </a:p>
                  </a:txBody>
                  <a:tcPr marL="45720" marR="45720" horzOverflow="overflow"/>
                </a:tc>
                <a:extLst>
                  <a:ext uri="{0D108BD9-81ED-4DB2-BD59-A6C34878D82A}">
                    <a16:rowId xmlns:a16="http://schemas.microsoft.com/office/drawing/2014/main" val="10002"/>
                  </a:ext>
                </a:extLst>
              </a:tr>
              <a:tr h="420433">
                <a:tc>
                  <a:txBody>
                    <a:bodyPr/>
                    <a:lstStyle/>
                    <a:p>
                      <a:pPr algn="l">
                        <a:defRPr sz="1800"/>
                      </a:pPr>
                      <a:r>
                        <a:t>F1-Score</a:t>
                      </a:r>
                    </a:p>
                  </a:txBody>
                  <a:tcPr marL="45720" marR="45720" horzOverflow="overflow"/>
                </a:tc>
                <a:tc>
                  <a:txBody>
                    <a:bodyPr/>
                    <a:lstStyle/>
                    <a:p>
                      <a:pPr algn="l">
                        <a:defRPr sz="1800"/>
                      </a:pPr>
                      <a:r>
                        <a:t>0.93</a:t>
                      </a:r>
                    </a:p>
                  </a:txBody>
                  <a:tcPr marL="45720" marR="45720" horzOverflow="overflow"/>
                </a:tc>
                <a:tc>
                  <a:txBody>
                    <a:bodyPr/>
                    <a:lstStyle/>
                    <a:p>
                      <a:pPr algn="l">
                        <a:defRPr sz="1800"/>
                      </a:pPr>
                      <a:r>
                        <a:t>0.47</a:t>
                      </a:r>
                    </a:p>
                  </a:txBody>
                  <a:tcPr marL="45720" marR="45720" horzOverflow="overflow"/>
                </a:tc>
                <a:extLst>
                  <a:ext uri="{0D108BD9-81ED-4DB2-BD59-A6C34878D82A}">
                    <a16:rowId xmlns:a16="http://schemas.microsoft.com/office/drawing/2014/main" val="10003"/>
                  </a:ext>
                </a:extLst>
              </a:tr>
              <a:tr h="420433">
                <a:tc>
                  <a:txBody>
                    <a:bodyPr/>
                    <a:lstStyle/>
                    <a:p>
                      <a:pPr algn="l">
                        <a:defRPr sz="1800"/>
                      </a:pPr>
                      <a:r>
                        <a:t>Support</a:t>
                      </a:r>
                    </a:p>
                  </a:txBody>
                  <a:tcPr marL="45720" marR="45720" horzOverflow="overflow"/>
                </a:tc>
                <a:tc>
                  <a:txBody>
                    <a:bodyPr/>
                    <a:lstStyle/>
                    <a:p>
                      <a:pPr algn="l">
                        <a:defRPr sz="1800"/>
                      </a:pPr>
                      <a:r>
                        <a:t>988</a:t>
                      </a:r>
                    </a:p>
                  </a:txBody>
                  <a:tcPr marL="45720" marR="45720" horzOverflow="overflow"/>
                </a:tc>
                <a:tc>
                  <a:txBody>
                    <a:bodyPr/>
                    <a:lstStyle/>
                    <a:p>
                      <a:pPr algn="l">
                        <a:defRPr sz="1800"/>
                      </a:pPr>
                      <a:r>
                        <a:rPr dirty="0"/>
                        <a:t>188</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xfrm>
            <a:off x="581192" y="702155"/>
            <a:ext cx="11029616" cy="1013802"/>
          </a:xfrm>
          <a:prstGeom prst="rect">
            <a:avLst/>
          </a:prstGeom>
        </p:spPr>
        <p:txBody>
          <a:bodyPr/>
          <a:lstStyle/>
          <a:p>
            <a:r>
              <a:t>Test set metrics – precision, recall, f1 score</a:t>
            </a:r>
          </a:p>
        </p:txBody>
      </p:sp>
      <p:pic>
        <p:nvPicPr>
          <p:cNvPr id="159" name="Picture 4" descr="Picture 4"/>
          <p:cNvPicPr>
            <a:picLocks noChangeAspect="1"/>
          </p:cNvPicPr>
          <p:nvPr/>
        </p:nvPicPr>
        <p:blipFill>
          <a:blip r:embed="rId2"/>
          <a:stretch>
            <a:fillRect/>
          </a:stretch>
        </p:blipFill>
        <p:spPr>
          <a:xfrm>
            <a:off x="580828" y="2321653"/>
            <a:ext cx="8441630" cy="1704976"/>
          </a:xfrm>
          <a:prstGeom prst="rect">
            <a:avLst/>
          </a:prstGeom>
          <a:ln w="12700">
            <a:miter lim="400000"/>
          </a:ln>
        </p:spPr>
      </p:pic>
      <p:graphicFrame>
        <p:nvGraphicFramePr>
          <p:cNvPr id="160" name="Table 5"/>
          <p:cNvGraphicFramePr/>
          <p:nvPr>
            <p:extLst>
              <p:ext uri="{D42A27DB-BD31-4B8C-83A1-F6EECF244321}">
                <p14:modId xmlns:p14="http://schemas.microsoft.com/office/powerpoint/2010/main" val="3397014237"/>
              </p:ext>
            </p:extLst>
          </p:nvPr>
        </p:nvGraphicFramePr>
        <p:xfrm>
          <a:off x="612940" y="4365361"/>
          <a:ext cx="10289343" cy="2141580"/>
        </p:xfrm>
        <a:graphic>
          <a:graphicData uri="http://schemas.openxmlformats.org/drawingml/2006/table">
            <a:tbl>
              <a:tblPr firstRow="1" bandRow="1">
                <a:tableStyleId>{3C2FFA5D-87B4-456A-9821-1D502468CF0F}</a:tableStyleId>
              </a:tblPr>
              <a:tblGrid>
                <a:gridCol w="3429781">
                  <a:extLst>
                    <a:ext uri="{9D8B030D-6E8A-4147-A177-3AD203B41FA5}">
                      <a16:colId xmlns:a16="http://schemas.microsoft.com/office/drawing/2014/main" val="20000"/>
                    </a:ext>
                  </a:extLst>
                </a:gridCol>
                <a:gridCol w="3429781">
                  <a:extLst>
                    <a:ext uri="{9D8B030D-6E8A-4147-A177-3AD203B41FA5}">
                      <a16:colId xmlns:a16="http://schemas.microsoft.com/office/drawing/2014/main" val="20001"/>
                    </a:ext>
                  </a:extLst>
                </a:gridCol>
                <a:gridCol w="3429781">
                  <a:extLst>
                    <a:ext uri="{9D8B030D-6E8A-4147-A177-3AD203B41FA5}">
                      <a16:colId xmlns:a16="http://schemas.microsoft.com/office/drawing/2014/main" val="20002"/>
                    </a:ext>
                  </a:extLst>
                </a:gridCol>
              </a:tblGrid>
              <a:tr h="428316">
                <a:tc>
                  <a:txBody>
                    <a:bodyPr/>
                    <a:lstStyle/>
                    <a:p>
                      <a:pPr algn="l">
                        <a:defRPr sz="1800" b="0">
                          <a:solidFill>
                            <a:srgbClr val="000000"/>
                          </a:solidFill>
                        </a:defRPr>
                      </a:pPr>
                      <a:r>
                        <a:rPr dirty="0">
                          <a:solidFill>
                            <a:schemeClr val="bg1"/>
                          </a:solidFill>
                        </a:rPr>
                        <a:t>Metric</a:t>
                      </a:r>
                      <a:endParaRPr b="1" dirty="0">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8316">
                <a:tc>
                  <a:txBody>
                    <a:bodyPr/>
                    <a:lstStyle/>
                    <a:p>
                      <a:pPr algn="l">
                        <a:defRPr sz="1800"/>
                      </a:pPr>
                      <a:r>
                        <a:rPr dirty="0"/>
                        <a:t>Precision</a:t>
                      </a:r>
                    </a:p>
                  </a:txBody>
                  <a:tcPr marL="45720" marR="45720" horzOverflow="overflow"/>
                </a:tc>
                <a:tc>
                  <a:txBody>
                    <a:bodyPr/>
                    <a:lstStyle/>
                    <a:p>
                      <a:pPr algn="l">
                        <a:defRPr sz="1800"/>
                      </a:pPr>
                      <a:r>
                        <a:t>0.89</a:t>
                      </a:r>
                    </a:p>
                  </a:txBody>
                  <a:tcPr marL="45720" marR="45720" horzOverflow="overflow"/>
                </a:tc>
                <a:tc>
                  <a:txBody>
                    <a:bodyPr/>
                    <a:lstStyle/>
                    <a:p>
                      <a:pPr algn="l">
                        <a:defRPr sz="1800"/>
                      </a:pPr>
                      <a:r>
                        <a:t>0.76</a:t>
                      </a:r>
                    </a:p>
                  </a:txBody>
                  <a:tcPr marL="45720" marR="45720" horzOverflow="overflow"/>
                </a:tc>
                <a:extLst>
                  <a:ext uri="{0D108BD9-81ED-4DB2-BD59-A6C34878D82A}">
                    <a16:rowId xmlns:a16="http://schemas.microsoft.com/office/drawing/2014/main" val="10001"/>
                  </a:ext>
                </a:extLst>
              </a:tr>
              <a:tr h="428316">
                <a:tc>
                  <a:txBody>
                    <a:bodyPr/>
                    <a:lstStyle/>
                    <a:p>
                      <a:pPr algn="l">
                        <a:defRPr sz="1800"/>
                      </a:pPr>
                      <a:r>
                        <a:rPr dirty="0"/>
                        <a:t>Recall</a:t>
                      </a:r>
                    </a:p>
                  </a:txBody>
                  <a:tcPr marL="45720" marR="45720" horzOverflow="overflow"/>
                </a:tc>
                <a:tc>
                  <a:txBody>
                    <a:bodyPr/>
                    <a:lstStyle/>
                    <a:p>
                      <a:pPr algn="l">
                        <a:defRPr sz="1800"/>
                      </a:pPr>
                      <a:r>
                        <a:t>0.98</a:t>
                      </a:r>
                    </a:p>
                  </a:txBody>
                  <a:tcPr marL="45720" marR="45720" horzOverflow="overflow"/>
                </a:tc>
                <a:tc>
                  <a:txBody>
                    <a:bodyPr/>
                    <a:lstStyle/>
                    <a:p>
                      <a:pPr algn="l">
                        <a:defRPr sz="1800"/>
                      </a:pPr>
                      <a:r>
                        <a:t>0.39</a:t>
                      </a:r>
                    </a:p>
                  </a:txBody>
                  <a:tcPr marL="45720" marR="45720" horzOverflow="overflow"/>
                </a:tc>
                <a:extLst>
                  <a:ext uri="{0D108BD9-81ED-4DB2-BD59-A6C34878D82A}">
                    <a16:rowId xmlns:a16="http://schemas.microsoft.com/office/drawing/2014/main" val="10002"/>
                  </a:ext>
                </a:extLst>
              </a:tr>
              <a:tr h="428316">
                <a:tc>
                  <a:txBody>
                    <a:bodyPr/>
                    <a:lstStyle/>
                    <a:p>
                      <a:pPr algn="l">
                        <a:defRPr sz="1800"/>
                      </a:pPr>
                      <a:r>
                        <a:rPr dirty="0"/>
                        <a:t>F1-Score</a:t>
                      </a:r>
                    </a:p>
                  </a:txBody>
                  <a:tcPr marL="45720" marR="45720" horzOverflow="overflow"/>
                </a:tc>
                <a:tc>
                  <a:txBody>
                    <a:bodyPr/>
                    <a:lstStyle/>
                    <a:p>
                      <a:pPr algn="l">
                        <a:defRPr sz="1800"/>
                      </a:pPr>
                      <a:r>
                        <a:t>0.93</a:t>
                      </a:r>
                    </a:p>
                  </a:txBody>
                  <a:tcPr marL="45720" marR="45720" horzOverflow="overflow"/>
                </a:tc>
                <a:tc>
                  <a:txBody>
                    <a:bodyPr/>
                    <a:lstStyle/>
                    <a:p>
                      <a:pPr algn="l">
                        <a:defRPr sz="1800"/>
                      </a:pPr>
                      <a:r>
                        <a:t>0.51</a:t>
                      </a:r>
                    </a:p>
                  </a:txBody>
                  <a:tcPr marL="45720" marR="45720" horzOverflow="overflow"/>
                </a:tc>
                <a:extLst>
                  <a:ext uri="{0D108BD9-81ED-4DB2-BD59-A6C34878D82A}">
                    <a16:rowId xmlns:a16="http://schemas.microsoft.com/office/drawing/2014/main" val="10003"/>
                  </a:ext>
                </a:extLst>
              </a:tr>
              <a:tr h="428316">
                <a:tc>
                  <a:txBody>
                    <a:bodyPr/>
                    <a:lstStyle/>
                    <a:p>
                      <a:pPr algn="l">
                        <a:defRPr sz="1800"/>
                      </a:pPr>
                      <a:r>
                        <a:t>Support</a:t>
                      </a:r>
                    </a:p>
                  </a:txBody>
                  <a:tcPr marL="45720" marR="45720" horzOverflow="overflow"/>
                </a:tc>
                <a:tc>
                  <a:txBody>
                    <a:bodyPr/>
                    <a:lstStyle/>
                    <a:p>
                      <a:pPr algn="l">
                        <a:defRPr sz="1800"/>
                      </a:pPr>
                      <a:r>
                        <a:t>245</a:t>
                      </a:r>
                    </a:p>
                  </a:txBody>
                  <a:tcPr marL="45720" marR="45720" horzOverflow="overflow"/>
                </a:tc>
                <a:tc>
                  <a:txBody>
                    <a:bodyPr/>
                    <a:lstStyle/>
                    <a:p>
                      <a:pPr algn="l">
                        <a:defRPr sz="1800"/>
                      </a:pPr>
                      <a:r>
                        <a:rPr dirty="0"/>
                        <a:t>49</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581192" y="702155"/>
            <a:ext cx="11029616" cy="1013802"/>
          </a:xfrm>
          <a:prstGeom prst="rect">
            <a:avLst/>
          </a:prstGeom>
        </p:spPr>
        <p:txBody>
          <a:bodyPr/>
          <a:lstStyle/>
          <a:p>
            <a:r>
              <a:t>Feature importance analysis</a:t>
            </a:r>
          </a:p>
        </p:txBody>
      </p:sp>
      <p:pic>
        <p:nvPicPr>
          <p:cNvPr id="167" name="Picture 4" descr="Picture 4"/>
          <p:cNvPicPr>
            <a:picLocks noChangeAspect="1"/>
          </p:cNvPicPr>
          <p:nvPr/>
        </p:nvPicPr>
        <p:blipFill>
          <a:blip r:embed="rId2"/>
          <a:stretch>
            <a:fillRect/>
          </a:stretch>
        </p:blipFill>
        <p:spPr>
          <a:xfrm>
            <a:off x="584549" y="2098076"/>
            <a:ext cx="8089724" cy="2110376"/>
          </a:xfrm>
          <a:prstGeom prst="rect">
            <a:avLst/>
          </a:prstGeom>
          <a:ln w="12700">
            <a:miter lim="400000"/>
          </a:ln>
        </p:spPr>
      </p:pic>
      <p:pic>
        <p:nvPicPr>
          <p:cNvPr id="168" name="Picture 6" descr="Picture 6"/>
          <p:cNvPicPr>
            <a:picLocks noChangeAspect="1"/>
          </p:cNvPicPr>
          <p:nvPr/>
        </p:nvPicPr>
        <p:blipFill>
          <a:blip r:embed="rId3"/>
          <a:stretch>
            <a:fillRect/>
          </a:stretch>
        </p:blipFill>
        <p:spPr>
          <a:xfrm>
            <a:off x="580371" y="4207328"/>
            <a:ext cx="10404955" cy="26500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4"/>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29" name="Picture 6" descr="Picture 6"/>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grpSp>
        <p:nvGrpSpPr>
          <p:cNvPr id="133" name="Group 16"/>
          <p:cNvGrpSpPr/>
          <p:nvPr/>
        </p:nvGrpSpPr>
        <p:grpSpPr>
          <a:xfrm>
            <a:off x="446533" y="453642"/>
            <a:ext cx="11298935" cy="98555"/>
            <a:chOff x="0" y="0"/>
            <a:chExt cx="11298933" cy="98554"/>
          </a:xfrm>
        </p:grpSpPr>
        <p:sp>
          <p:nvSpPr>
            <p:cNvPr id="130" name="Rectangle 17"/>
            <p:cNvSpPr/>
            <p:nvPr/>
          </p:nvSpPr>
          <p:spPr>
            <a:xfrm>
              <a:off x="-1" y="3557"/>
              <a:ext cx="3703321" cy="94998"/>
            </a:xfrm>
            <a:prstGeom prst="rect">
              <a:avLst/>
            </a:pr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31" name="Rectangle 18"/>
            <p:cNvSpPr/>
            <p:nvPr/>
          </p:nvSpPr>
          <p:spPr>
            <a:xfrm>
              <a:off x="7595613" y="-1"/>
              <a:ext cx="3703321" cy="98556"/>
            </a:xfrm>
            <a:prstGeom prst="rect">
              <a:avLst/>
            </a:prstGeom>
            <a:solidFill>
              <a:schemeClr val="accent4"/>
            </a:solidFill>
            <a:ln w="12700" cap="flat">
              <a:noFill/>
              <a:miter lim="400000"/>
            </a:ln>
            <a:effectLst/>
          </p:spPr>
          <p:txBody>
            <a:bodyPr wrap="square" lIns="45719" tIns="45719" rIns="45719" bIns="45719" numCol="1" anchor="t">
              <a:noAutofit/>
            </a:bodyPr>
            <a:lstStyle/>
            <a:p>
              <a:endParaRPr/>
            </a:p>
          </p:txBody>
        </p:sp>
        <p:sp>
          <p:nvSpPr>
            <p:cNvPr id="132" name="Rectangle 19"/>
            <p:cNvSpPr/>
            <p:nvPr/>
          </p:nvSpPr>
          <p:spPr>
            <a:xfrm>
              <a:off x="3795295" y="3556"/>
              <a:ext cx="3703321" cy="91442"/>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grpSp>
      <p:sp>
        <p:nvSpPr>
          <p:cNvPr id="134" name="Rectangle 21"/>
          <p:cNvSpPr/>
          <p:nvPr/>
        </p:nvSpPr>
        <p:spPr>
          <a:xfrm>
            <a:off x="448732" y="4428066"/>
            <a:ext cx="11260667" cy="1962498"/>
          </a:xfrm>
          <a:prstGeom prst="rect">
            <a:avLst/>
          </a:prstGeom>
          <a:solidFill>
            <a:schemeClr val="accent1">
              <a:alpha val="97000"/>
            </a:schemeClr>
          </a:solidFill>
          <a:ln w="12700">
            <a:miter lim="400000"/>
          </a:ln>
        </p:spPr>
        <p:txBody>
          <a:bodyPr lIns="45719" rIns="45719"/>
          <a:lstStyle/>
          <a:p>
            <a:endParaRPr/>
          </a:p>
        </p:txBody>
      </p:sp>
      <p:sp>
        <p:nvSpPr>
          <p:cNvPr id="135" name="Title 1"/>
          <p:cNvSpPr txBox="1">
            <a:spLocks noGrp="1"/>
          </p:cNvSpPr>
          <p:nvPr>
            <p:ph type="ctrTitle"/>
          </p:nvPr>
        </p:nvSpPr>
        <p:spPr>
          <a:xfrm>
            <a:off x="581190" y="4572000"/>
            <a:ext cx="10993551" cy="895244"/>
          </a:xfrm>
          <a:prstGeom prst="rect">
            <a:avLst/>
          </a:prstGeom>
        </p:spPr>
        <p:txBody>
          <a:bodyPr/>
          <a:lstStyle>
            <a:lvl1pPr defTabSz="397763">
              <a:defRPr sz="5220">
                <a:solidFill>
                  <a:srgbClr val="FFFFFF"/>
                </a:solidFill>
              </a:defRPr>
            </a:lvl1pPr>
          </a:lstStyle>
          <a:p>
            <a:r>
              <a:rPr dirty="0"/>
              <a:t>Logistic regression</a:t>
            </a:r>
          </a:p>
        </p:txBody>
      </p:sp>
      <p:sp>
        <p:nvSpPr>
          <p:cNvPr id="136" name="Subtitle 2"/>
          <p:cNvSpPr txBox="1">
            <a:spLocks noGrp="1"/>
          </p:cNvSpPr>
          <p:nvPr>
            <p:ph type="subTitle" sz="quarter" idx="1"/>
          </p:nvPr>
        </p:nvSpPr>
        <p:spPr>
          <a:xfrm>
            <a:off x="581193" y="5467246"/>
            <a:ext cx="10993548" cy="484823"/>
          </a:xfrm>
          <a:prstGeom prst="rect">
            <a:avLst/>
          </a:prstGeom>
        </p:spPr>
        <p:txBody>
          <a:bodyPr/>
          <a:lstStyle>
            <a:lvl1pPr>
              <a:defRPr>
                <a:solidFill>
                  <a:srgbClr val="7CEBFF"/>
                </a:solidFill>
              </a:defRPr>
            </a:lvl1pPr>
          </a:lstStyle>
          <a:p>
            <a:r>
              <a:rPr lang="en-IN" dirty="0"/>
              <a:t>USING SMOTE()</a:t>
            </a:r>
            <a:endParaRPr dirty="0"/>
          </a:p>
        </p:txBody>
      </p:sp>
    </p:spTree>
    <p:extLst>
      <p:ext uri="{BB962C8B-B14F-4D97-AF65-F5344CB8AC3E}">
        <p14:creationId xmlns:p14="http://schemas.microsoft.com/office/powerpoint/2010/main" val="31897609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BE0A-73FD-495B-B933-C14A8F783499}"/>
              </a:ext>
            </a:extLst>
          </p:cNvPr>
          <p:cNvSpPr>
            <a:spLocks noGrp="1"/>
          </p:cNvSpPr>
          <p:nvPr>
            <p:ph type="title"/>
          </p:nvPr>
        </p:nvSpPr>
        <p:spPr/>
        <p:txBody>
          <a:bodyPr/>
          <a:lstStyle/>
          <a:p>
            <a:r>
              <a:rPr lang="en-IN" dirty="0"/>
              <a:t>smote</a:t>
            </a:r>
          </a:p>
        </p:txBody>
      </p:sp>
      <p:sp>
        <p:nvSpPr>
          <p:cNvPr id="5" name="TextBox 4">
            <a:extLst>
              <a:ext uri="{FF2B5EF4-FFF2-40B4-BE49-F238E27FC236}">
                <a16:creationId xmlns:a16="http://schemas.microsoft.com/office/drawing/2014/main" id="{2905B561-2063-40BA-B3F2-9906960E5537}"/>
              </a:ext>
            </a:extLst>
          </p:cNvPr>
          <p:cNvSpPr txBox="1"/>
          <p:nvPr/>
        </p:nvSpPr>
        <p:spPr>
          <a:xfrm>
            <a:off x="487680" y="2184461"/>
            <a:ext cx="11277600" cy="37826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lnSpc>
                <a:spcPct val="150000"/>
              </a:lnSpc>
              <a:buFont typeface="Arial" panose="020B0604020202020204" pitchFamily="34" charset="0"/>
              <a:buChar char="•"/>
            </a:pPr>
            <a:r>
              <a:rPr lang="en-US" b="0" i="0" dirty="0">
                <a:solidFill>
                  <a:srgbClr val="333333"/>
                </a:solidFill>
                <a:effectLst/>
                <a:latin typeface="Georgia" panose="02040502050405020303" pitchFamily="18" charset="0"/>
              </a:rPr>
              <a:t>Classification using class-imbalanced data is biased in favor of the majority class. The bias is even larger for high-dimensional data, where the number of variables greatly exceeds the number of samples. </a:t>
            </a:r>
          </a:p>
          <a:p>
            <a:pPr algn="just">
              <a:lnSpc>
                <a:spcPct val="150000"/>
              </a:lnSpc>
            </a:pPr>
            <a:endParaRPr lang="en-US" b="0" i="0" dirty="0">
              <a:solidFill>
                <a:srgbClr val="333333"/>
              </a:solidFill>
              <a:effectLst/>
              <a:latin typeface="Georgia" panose="02040502050405020303" pitchFamily="18" charset="0"/>
            </a:endParaRPr>
          </a:p>
          <a:p>
            <a:pPr marL="285750" indent="-285750" algn="just">
              <a:lnSpc>
                <a:spcPct val="150000"/>
              </a:lnSpc>
              <a:buFont typeface="Arial" panose="020B0604020202020204" pitchFamily="34" charset="0"/>
              <a:buChar char="•"/>
            </a:pPr>
            <a:r>
              <a:rPr lang="en-US" b="0" i="0" dirty="0">
                <a:solidFill>
                  <a:srgbClr val="333333"/>
                </a:solidFill>
                <a:effectLst/>
                <a:latin typeface="Georgia" panose="02040502050405020303" pitchFamily="18" charset="0"/>
              </a:rPr>
              <a:t>The problem can be attenuated by undersampling or oversampling, which produce class-balanced data. Generally undersampling is helpful, while random oversampling is not. </a:t>
            </a:r>
          </a:p>
          <a:p>
            <a:pPr marL="285750" indent="-285750" algn="just">
              <a:lnSpc>
                <a:spcPct val="150000"/>
              </a:lnSpc>
              <a:buFont typeface="Arial" panose="020B0604020202020204" pitchFamily="34" charset="0"/>
              <a:buChar char="•"/>
            </a:pPr>
            <a:endParaRPr lang="en-US" b="0" i="0" dirty="0">
              <a:solidFill>
                <a:srgbClr val="333333"/>
              </a:solidFill>
              <a:effectLst/>
              <a:latin typeface="Georgia" panose="02040502050405020303" pitchFamily="18" charset="0"/>
            </a:endParaRPr>
          </a:p>
          <a:p>
            <a:pPr marL="285750" indent="-285750" algn="just">
              <a:lnSpc>
                <a:spcPct val="150000"/>
              </a:lnSpc>
              <a:buFont typeface="Arial" panose="020B0604020202020204" pitchFamily="34" charset="0"/>
              <a:buChar char="•"/>
            </a:pPr>
            <a:r>
              <a:rPr lang="en-US" b="1" i="0" dirty="0">
                <a:solidFill>
                  <a:srgbClr val="333333"/>
                </a:solidFill>
                <a:effectLst/>
                <a:latin typeface="Georgia" panose="02040502050405020303" pitchFamily="18" charset="0"/>
              </a:rPr>
              <a:t>Synthetic Minority Oversampling Technique (SMOTE) </a:t>
            </a:r>
            <a:r>
              <a:rPr lang="en-US" b="0" i="0" dirty="0">
                <a:solidFill>
                  <a:srgbClr val="333333"/>
                </a:solidFill>
                <a:effectLst/>
                <a:latin typeface="Georgia" panose="02040502050405020303" pitchFamily="18" charset="0"/>
              </a:rPr>
              <a:t>is a very popular oversampling method that was proposed to improve random oversampling but its behavior on high-dimensional data has not been thoroughly investigated</a:t>
            </a:r>
            <a:endParaRPr lang="en-IN" dirty="0"/>
          </a:p>
        </p:txBody>
      </p:sp>
    </p:spTree>
    <p:extLst>
      <p:ext uri="{BB962C8B-B14F-4D97-AF65-F5344CB8AC3E}">
        <p14:creationId xmlns:p14="http://schemas.microsoft.com/office/powerpoint/2010/main" val="20226089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581192" y="702155"/>
            <a:ext cx="11029616" cy="1013802"/>
          </a:xfrm>
          <a:prstGeom prst="rect">
            <a:avLst/>
          </a:prstGeom>
        </p:spPr>
        <p:txBody>
          <a:bodyPr/>
          <a:lstStyle/>
          <a:p>
            <a:r>
              <a:t>Confusion matrix and accuracy score</a:t>
            </a:r>
          </a:p>
        </p:txBody>
      </p:sp>
      <p:sp>
        <p:nvSpPr>
          <p:cNvPr id="155" name="TextBox 5"/>
          <p:cNvSpPr txBox="1"/>
          <p:nvPr/>
        </p:nvSpPr>
        <p:spPr>
          <a:xfrm>
            <a:off x="626092" y="2177442"/>
            <a:ext cx="633649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t>We obtain an accuracy of 87.75% using the Logistic Regression model.</a:t>
            </a:r>
          </a:p>
          <a:p>
            <a:pPr algn="just"/>
            <a:endParaRPr/>
          </a:p>
          <a:p>
            <a:pPr algn="just"/>
            <a:r>
              <a:t>From the confusion matrix, we see that:</a:t>
            </a:r>
          </a:p>
        </p:txBody>
      </p:sp>
      <p:graphicFrame>
        <p:nvGraphicFramePr>
          <p:cNvPr id="156" name="Table 7"/>
          <p:cNvGraphicFramePr/>
          <p:nvPr>
            <p:extLst>
              <p:ext uri="{D42A27DB-BD31-4B8C-83A1-F6EECF244321}">
                <p14:modId xmlns:p14="http://schemas.microsoft.com/office/powerpoint/2010/main" val="541369180"/>
              </p:ext>
            </p:extLst>
          </p:nvPr>
        </p:nvGraphicFramePr>
        <p:xfrm>
          <a:off x="612940" y="3478102"/>
          <a:ext cx="6353676" cy="1905090"/>
        </p:xfrm>
        <a:graphic>
          <a:graphicData uri="http://schemas.openxmlformats.org/drawingml/2006/table">
            <a:tbl>
              <a:tblPr firstRow="1" bandRow="1">
                <a:tableStyleId>{3C2FFA5D-87B4-456A-9821-1D502468CF0F}</a:tableStyleId>
              </a:tblPr>
              <a:tblGrid>
                <a:gridCol w="3176838">
                  <a:extLst>
                    <a:ext uri="{9D8B030D-6E8A-4147-A177-3AD203B41FA5}">
                      <a16:colId xmlns:a16="http://schemas.microsoft.com/office/drawing/2014/main" val="20000"/>
                    </a:ext>
                  </a:extLst>
                </a:gridCol>
                <a:gridCol w="3176838">
                  <a:extLst>
                    <a:ext uri="{9D8B030D-6E8A-4147-A177-3AD203B41FA5}">
                      <a16:colId xmlns:a16="http://schemas.microsoft.com/office/drawing/2014/main" val="20001"/>
                    </a:ext>
                  </a:extLst>
                </a:gridCol>
              </a:tblGrid>
              <a:tr h="381018">
                <a:tc>
                  <a:txBody>
                    <a:bodyPr/>
                    <a:lstStyle/>
                    <a:p>
                      <a:pPr algn="l">
                        <a:defRPr sz="1800" b="0">
                          <a:solidFill>
                            <a:srgbClr val="000000"/>
                          </a:solidFill>
                        </a:defRPr>
                      </a:pPr>
                      <a:r>
                        <a:rPr>
                          <a:solidFill>
                            <a:schemeClr val="bg1"/>
                          </a:solidFill>
                        </a:rPr>
                        <a:t>Type</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Count</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381018">
                <a:tc>
                  <a:txBody>
                    <a:bodyPr/>
                    <a:lstStyle/>
                    <a:p>
                      <a:pPr algn="l">
                        <a:defRPr sz="1800"/>
                      </a:pPr>
                      <a:r>
                        <a:t>True Negative</a:t>
                      </a:r>
                    </a:p>
                  </a:txBody>
                  <a:tcPr marL="45720" marR="45720" horzOverflow="overflow"/>
                </a:tc>
                <a:tc>
                  <a:txBody>
                    <a:bodyPr/>
                    <a:lstStyle/>
                    <a:p>
                      <a:pPr algn="l">
                        <a:defRPr sz="1800"/>
                      </a:pPr>
                      <a:r>
                        <a:rPr dirty="0"/>
                        <a:t>2</a:t>
                      </a:r>
                      <a:r>
                        <a:rPr lang="en-IN" dirty="0"/>
                        <a:t>20</a:t>
                      </a:r>
                      <a:endParaRPr dirty="0"/>
                    </a:p>
                  </a:txBody>
                  <a:tcPr marL="45720" marR="45720" horzOverflow="overflow"/>
                </a:tc>
                <a:extLst>
                  <a:ext uri="{0D108BD9-81ED-4DB2-BD59-A6C34878D82A}">
                    <a16:rowId xmlns:a16="http://schemas.microsoft.com/office/drawing/2014/main" val="10001"/>
                  </a:ext>
                </a:extLst>
              </a:tr>
              <a:tr h="381018">
                <a:tc>
                  <a:txBody>
                    <a:bodyPr/>
                    <a:lstStyle/>
                    <a:p>
                      <a:pPr algn="l">
                        <a:defRPr sz="1800"/>
                      </a:pPr>
                      <a:r>
                        <a:t>False Positive</a:t>
                      </a:r>
                    </a:p>
                  </a:txBody>
                  <a:tcPr marL="45720" marR="45720" horzOverflow="overflow"/>
                </a:tc>
                <a:tc>
                  <a:txBody>
                    <a:bodyPr/>
                    <a:lstStyle/>
                    <a:p>
                      <a:pPr algn="l">
                        <a:defRPr sz="1800"/>
                      </a:pPr>
                      <a:r>
                        <a:rPr lang="en-IN" dirty="0"/>
                        <a:t>22</a:t>
                      </a:r>
                      <a:endParaRPr dirty="0"/>
                    </a:p>
                  </a:txBody>
                  <a:tcPr marL="45720" marR="45720" horzOverflow="overflow"/>
                </a:tc>
                <a:extLst>
                  <a:ext uri="{0D108BD9-81ED-4DB2-BD59-A6C34878D82A}">
                    <a16:rowId xmlns:a16="http://schemas.microsoft.com/office/drawing/2014/main" val="10002"/>
                  </a:ext>
                </a:extLst>
              </a:tr>
              <a:tr h="381018">
                <a:tc>
                  <a:txBody>
                    <a:bodyPr/>
                    <a:lstStyle/>
                    <a:p>
                      <a:pPr algn="l">
                        <a:defRPr sz="1800"/>
                      </a:pPr>
                      <a:r>
                        <a:rPr dirty="0"/>
                        <a:t>False Negative</a:t>
                      </a:r>
                    </a:p>
                  </a:txBody>
                  <a:tcPr marL="45720" marR="45720" horzOverflow="overflow"/>
                </a:tc>
                <a:tc>
                  <a:txBody>
                    <a:bodyPr/>
                    <a:lstStyle/>
                    <a:p>
                      <a:pPr algn="l">
                        <a:defRPr sz="1800"/>
                      </a:pPr>
                      <a:r>
                        <a:rPr lang="en-IN" dirty="0"/>
                        <a:t>27</a:t>
                      </a:r>
                      <a:endParaRPr dirty="0"/>
                    </a:p>
                  </a:txBody>
                  <a:tcPr marL="45720" marR="45720" horzOverflow="overflow"/>
                </a:tc>
                <a:extLst>
                  <a:ext uri="{0D108BD9-81ED-4DB2-BD59-A6C34878D82A}">
                    <a16:rowId xmlns:a16="http://schemas.microsoft.com/office/drawing/2014/main" val="10003"/>
                  </a:ext>
                </a:extLst>
              </a:tr>
              <a:tr h="381018">
                <a:tc>
                  <a:txBody>
                    <a:bodyPr/>
                    <a:lstStyle/>
                    <a:p>
                      <a:pPr algn="l">
                        <a:defRPr sz="1800"/>
                      </a:pPr>
                      <a:r>
                        <a:t>True Positive</a:t>
                      </a:r>
                    </a:p>
                  </a:txBody>
                  <a:tcPr marL="45720" marR="45720" horzOverflow="overflow"/>
                </a:tc>
                <a:tc>
                  <a:txBody>
                    <a:bodyPr/>
                    <a:lstStyle/>
                    <a:p>
                      <a:pPr algn="l">
                        <a:defRPr sz="1800"/>
                      </a:pPr>
                      <a:r>
                        <a:rPr lang="en-IN" dirty="0"/>
                        <a:t>225</a:t>
                      </a:r>
                      <a:endParaRPr dirty="0"/>
                    </a:p>
                  </a:txBody>
                  <a:tcPr marL="45720" marR="45720" horzOverflow="overflow"/>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8E2C8D00-A466-4CD2-8ED9-F0329B96EBEF}"/>
              </a:ext>
            </a:extLst>
          </p:cNvPr>
          <p:cNvSpPr>
            <a:spLocks noChangeArrowheads="1"/>
          </p:cNvSpPr>
          <p:nvPr/>
        </p:nvSpPr>
        <p:spPr bwMode="auto">
          <a:xfrm>
            <a:off x="7624260" y="3478102"/>
            <a:ext cx="14283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Confusion Matrix [[220 22] [ 27 225]]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A501FB3-84F9-4C56-B138-D2ABC3EE6FF9}"/>
              </a:ext>
            </a:extLst>
          </p:cNvPr>
          <p:cNvSpPr>
            <a:spLocks noChangeArrowheads="1"/>
          </p:cNvSpPr>
          <p:nvPr/>
        </p:nvSpPr>
        <p:spPr bwMode="auto">
          <a:xfrm>
            <a:off x="152400" y="6017346"/>
            <a:ext cx="2743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8FD7509-3C0C-4CA8-8064-E64FF25FBF27}"/>
              </a:ext>
            </a:extLst>
          </p:cNvPr>
          <p:cNvSpPr txBox="1"/>
          <p:nvPr/>
        </p:nvSpPr>
        <p:spPr>
          <a:xfrm>
            <a:off x="7624260" y="4787952"/>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Accuracy:0.9008097165991903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2182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581192" y="702155"/>
            <a:ext cx="11029616" cy="1013802"/>
          </a:xfrm>
          <a:prstGeom prst="rect">
            <a:avLst/>
          </a:prstGeom>
        </p:spPr>
        <p:txBody>
          <a:bodyPr/>
          <a:lstStyle/>
          <a:p>
            <a:r>
              <a:t>Training set metrics – precision, recall, f1 score</a:t>
            </a:r>
          </a:p>
        </p:txBody>
      </p:sp>
      <p:graphicFrame>
        <p:nvGraphicFramePr>
          <p:cNvPr id="164" name="Table 5"/>
          <p:cNvGraphicFramePr/>
          <p:nvPr>
            <p:extLst>
              <p:ext uri="{D42A27DB-BD31-4B8C-83A1-F6EECF244321}">
                <p14:modId xmlns:p14="http://schemas.microsoft.com/office/powerpoint/2010/main" val="2578004366"/>
              </p:ext>
            </p:extLst>
          </p:nvPr>
        </p:nvGraphicFramePr>
        <p:xfrm>
          <a:off x="706886" y="4198349"/>
          <a:ext cx="9948981" cy="2102165"/>
        </p:xfrm>
        <a:graphic>
          <a:graphicData uri="http://schemas.openxmlformats.org/drawingml/2006/table">
            <a:tbl>
              <a:tblPr firstRow="1" bandRow="1">
                <a:tableStyleId>{3C2FFA5D-87B4-456A-9821-1D502468CF0F}</a:tableStyleId>
              </a:tblPr>
              <a:tblGrid>
                <a:gridCol w="3316327">
                  <a:extLst>
                    <a:ext uri="{9D8B030D-6E8A-4147-A177-3AD203B41FA5}">
                      <a16:colId xmlns:a16="http://schemas.microsoft.com/office/drawing/2014/main" val="20000"/>
                    </a:ext>
                  </a:extLst>
                </a:gridCol>
                <a:gridCol w="3316327">
                  <a:extLst>
                    <a:ext uri="{9D8B030D-6E8A-4147-A177-3AD203B41FA5}">
                      <a16:colId xmlns:a16="http://schemas.microsoft.com/office/drawing/2014/main" val="20001"/>
                    </a:ext>
                  </a:extLst>
                </a:gridCol>
                <a:gridCol w="3316327">
                  <a:extLst>
                    <a:ext uri="{9D8B030D-6E8A-4147-A177-3AD203B41FA5}">
                      <a16:colId xmlns:a16="http://schemas.microsoft.com/office/drawing/2014/main" val="20002"/>
                    </a:ext>
                  </a:extLst>
                </a:gridCol>
              </a:tblGrid>
              <a:tr h="420433">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0433">
                <a:tc>
                  <a:txBody>
                    <a:bodyPr/>
                    <a:lstStyle/>
                    <a:p>
                      <a:pPr algn="l">
                        <a:defRPr sz="1800"/>
                      </a:pPr>
                      <a:r>
                        <a:t>Precision</a:t>
                      </a:r>
                    </a:p>
                  </a:txBody>
                  <a:tcPr marL="45720" marR="45720" horzOverflow="overflow"/>
                </a:tc>
                <a:tc>
                  <a:txBody>
                    <a:bodyPr/>
                    <a:lstStyle/>
                    <a:p>
                      <a:pPr algn="l">
                        <a:defRPr sz="1800"/>
                      </a:pPr>
                      <a:r>
                        <a:rPr dirty="0"/>
                        <a:t>0.8</a:t>
                      </a:r>
                      <a:r>
                        <a:rPr lang="en-IN" dirty="0"/>
                        <a:t>6</a:t>
                      </a:r>
                      <a:endParaRPr dirty="0"/>
                    </a:p>
                  </a:txBody>
                  <a:tcPr marL="45720" marR="45720" horzOverflow="overflow"/>
                </a:tc>
                <a:tc>
                  <a:txBody>
                    <a:bodyPr/>
                    <a:lstStyle/>
                    <a:p>
                      <a:pPr algn="l">
                        <a:defRPr sz="1800"/>
                      </a:pPr>
                      <a:r>
                        <a:rPr dirty="0"/>
                        <a:t>0.</a:t>
                      </a:r>
                      <a:r>
                        <a:rPr lang="en-IN" dirty="0"/>
                        <a:t>93</a:t>
                      </a:r>
                      <a:endParaRPr dirty="0"/>
                    </a:p>
                  </a:txBody>
                  <a:tcPr marL="45720" marR="45720" horzOverflow="overflow"/>
                </a:tc>
                <a:extLst>
                  <a:ext uri="{0D108BD9-81ED-4DB2-BD59-A6C34878D82A}">
                    <a16:rowId xmlns:a16="http://schemas.microsoft.com/office/drawing/2014/main" val="10001"/>
                  </a:ext>
                </a:extLst>
              </a:tr>
              <a:tr h="420433">
                <a:tc>
                  <a:txBody>
                    <a:bodyPr/>
                    <a:lstStyle/>
                    <a:p>
                      <a:pPr algn="l">
                        <a:defRPr sz="1800"/>
                      </a:pPr>
                      <a:r>
                        <a:t>Recall</a:t>
                      </a:r>
                    </a:p>
                  </a:txBody>
                  <a:tcPr marL="45720" marR="45720" horzOverflow="overflow"/>
                </a:tc>
                <a:tc>
                  <a:txBody>
                    <a:bodyPr/>
                    <a:lstStyle/>
                    <a:p>
                      <a:pPr algn="l">
                        <a:defRPr sz="1800"/>
                      </a:pPr>
                      <a:r>
                        <a:rPr dirty="0"/>
                        <a:t>0.9</a:t>
                      </a:r>
                      <a:r>
                        <a:rPr lang="en-IN" dirty="0"/>
                        <a:t>3</a:t>
                      </a:r>
                      <a:endParaRPr dirty="0"/>
                    </a:p>
                  </a:txBody>
                  <a:tcPr marL="45720" marR="45720" horzOverflow="overflow"/>
                </a:tc>
                <a:tc>
                  <a:txBody>
                    <a:bodyPr/>
                    <a:lstStyle/>
                    <a:p>
                      <a:pPr algn="l">
                        <a:defRPr sz="1800"/>
                      </a:pPr>
                      <a:r>
                        <a:rPr dirty="0"/>
                        <a:t>0.</a:t>
                      </a:r>
                      <a:r>
                        <a:rPr lang="en-IN" dirty="0"/>
                        <a:t>85</a:t>
                      </a:r>
                      <a:endParaRPr dirty="0"/>
                    </a:p>
                  </a:txBody>
                  <a:tcPr marL="45720" marR="45720" horzOverflow="overflow"/>
                </a:tc>
                <a:extLst>
                  <a:ext uri="{0D108BD9-81ED-4DB2-BD59-A6C34878D82A}">
                    <a16:rowId xmlns:a16="http://schemas.microsoft.com/office/drawing/2014/main" val="10002"/>
                  </a:ext>
                </a:extLst>
              </a:tr>
              <a:tr h="420433">
                <a:tc>
                  <a:txBody>
                    <a:bodyPr/>
                    <a:lstStyle/>
                    <a:p>
                      <a:pPr algn="l">
                        <a:defRPr sz="1800"/>
                      </a:pPr>
                      <a:r>
                        <a:t>F1-Score</a:t>
                      </a:r>
                    </a:p>
                  </a:txBody>
                  <a:tcPr marL="45720" marR="45720" horzOverflow="overflow"/>
                </a:tc>
                <a:tc>
                  <a:txBody>
                    <a:bodyPr/>
                    <a:lstStyle/>
                    <a:p>
                      <a:pPr algn="l">
                        <a:defRPr sz="1800"/>
                      </a:pPr>
                      <a:r>
                        <a:rPr dirty="0"/>
                        <a:t>0.9</a:t>
                      </a:r>
                      <a:r>
                        <a:rPr lang="en-IN" dirty="0"/>
                        <a:t>0</a:t>
                      </a:r>
                      <a:endParaRPr dirty="0"/>
                    </a:p>
                  </a:txBody>
                  <a:tcPr marL="45720" marR="45720" horzOverflow="overflow"/>
                </a:tc>
                <a:tc>
                  <a:txBody>
                    <a:bodyPr/>
                    <a:lstStyle/>
                    <a:p>
                      <a:pPr algn="l">
                        <a:defRPr sz="1800"/>
                      </a:pPr>
                      <a:r>
                        <a:rPr dirty="0"/>
                        <a:t>0.</a:t>
                      </a:r>
                      <a:r>
                        <a:rPr lang="en-IN" dirty="0"/>
                        <a:t>89</a:t>
                      </a:r>
                      <a:endParaRPr dirty="0"/>
                    </a:p>
                  </a:txBody>
                  <a:tcPr marL="45720" marR="45720" horzOverflow="overflow"/>
                </a:tc>
                <a:extLst>
                  <a:ext uri="{0D108BD9-81ED-4DB2-BD59-A6C34878D82A}">
                    <a16:rowId xmlns:a16="http://schemas.microsoft.com/office/drawing/2014/main" val="10003"/>
                  </a:ext>
                </a:extLst>
              </a:tr>
              <a:tr h="420433">
                <a:tc>
                  <a:txBody>
                    <a:bodyPr/>
                    <a:lstStyle/>
                    <a:p>
                      <a:pPr algn="l">
                        <a:defRPr sz="1800"/>
                      </a:pPr>
                      <a:r>
                        <a:t>Support</a:t>
                      </a:r>
                    </a:p>
                  </a:txBody>
                  <a:tcPr marL="45720" marR="45720" horzOverflow="overflow"/>
                </a:tc>
                <a:tc>
                  <a:txBody>
                    <a:bodyPr/>
                    <a:lstStyle/>
                    <a:p>
                      <a:pPr algn="l">
                        <a:defRPr sz="1800"/>
                      </a:pPr>
                      <a:r>
                        <a:rPr dirty="0"/>
                        <a:t>98</a:t>
                      </a:r>
                      <a:r>
                        <a:rPr lang="en-IN" dirty="0"/>
                        <a:t>6</a:t>
                      </a:r>
                      <a:endParaRPr dirty="0"/>
                    </a:p>
                  </a:txBody>
                  <a:tcPr marL="45720" marR="45720" horzOverflow="overflow"/>
                </a:tc>
                <a:tc>
                  <a:txBody>
                    <a:bodyPr/>
                    <a:lstStyle/>
                    <a:p>
                      <a:pPr algn="l">
                        <a:defRPr sz="1800"/>
                      </a:pPr>
                      <a:r>
                        <a:rPr lang="en-IN" dirty="0"/>
                        <a:t>986</a:t>
                      </a:r>
                      <a:endParaRPr dirty="0"/>
                    </a:p>
                  </a:txBody>
                  <a:tcPr marL="45720" marR="45720" horzOverflow="overflow"/>
                </a:tc>
                <a:extLst>
                  <a:ext uri="{0D108BD9-81ED-4DB2-BD59-A6C34878D82A}">
                    <a16:rowId xmlns:a16="http://schemas.microsoft.com/office/drawing/2014/main" val="10004"/>
                  </a:ext>
                </a:extLst>
              </a:tr>
            </a:tbl>
          </a:graphicData>
        </a:graphic>
      </p:graphicFrame>
      <p:pic>
        <p:nvPicPr>
          <p:cNvPr id="3" name="Picture 2">
            <a:extLst>
              <a:ext uri="{FF2B5EF4-FFF2-40B4-BE49-F238E27FC236}">
                <a16:creationId xmlns:a16="http://schemas.microsoft.com/office/drawing/2014/main" id="{6E56C043-EDCB-47D1-B481-5C01982E8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685" y="1930905"/>
            <a:ext cx="7771715" cy="2207302"/>
          </a:xfrm>
          <a:prstGeom prst="rect">
            <a:avLst/>
          </a:prstGeom>
        </p:spPr>
      </p:pic>
    </p:spTree>
    <p:extLst>
      <p:ext uri="{BB962C8B-B14F-4D97-AF65-F5344CB8AC3E}">
        <p14:creationId xmlns:p14="http://schemas.microsoft.com/office/powerpoint/2010/main" val="291128062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xfrm>
            <a:off x="581192" y="702155"/>
            <a:ext cx="11029616" cy="1013802"/>
          </a:xfrm>
          <a:prstGeom prst="rect">
            <a:avLst/>
          </a:prstGeom>
        </p:spPr>
        <p:txBody>
          <a:bodyPr/>
          <a:lstStyle/>
          <a:p>
            <a:r>
              <a:t>Test set metrics – precision, recall, f1 score</a:t>
            </a:r>
          </a:p>
        </p:txBody>
      </p:sp>
      <p:graphicFrame>
        <p:nvGraphicFramePr>
          <p:cNvPr id="160" name="Table 5"/>
          <p:cNvGraphicFramePr/>
          <p:nvPr>
            <p:extLst>
              <p:ext uri="{D42A27DB-BD31-4B8C-83A1-F6EECF244321}">
                <p14:modId xmlns:p14="http://schemas.microsoft.com/office/powerpoint/2010/main" val="3802911530"/>
              </p:ext>
            </p:extLst>
          </p:nvPr>
        </p:nvGraphicFramePr>
        <p:xfrm>
          <a:off x="612940" y="4365361"/>
          <a:ext cx="10289343" cy="2141580"/>
        </p:xfrm>
        <a:graphic>
          <a:graphicData uri="http://schemas.openxmlformats.org/drawingml/2006/table">
            <a:tbl>
              <a:tblPr firstRow="1" bandRow="1">
                <a:tableStyleId>{3C2FFA5D-87B4-456A-9821-1D502468CF0F}</a:tableStyleId>
              </a:tblPr>
              <a:tblGrid>
                <a:gridCol w="3429781">
                  <a:extLst>
                    <a:ext uri="{9D8B030D-6E8A-4147-A177-3AD203B41FA5}">
                      <a16:colId xmlns:a16="http://schemas.microsoft.com/office/drawing/2014/main" val="20000"/>
                    </a:ext>
                  </a:extLst>
                </a:gridCol>
                <a:gridCol w="3429781">
                  <a:extLst>
                    <a:ext uri="{9D8B030D-6E8A-4147-A177-3AD203B41FA5}">
                      <a16:colId xmlns:a16="http://schemas.microsoft.com/office/drawing/2014/main" val="20001"/>
                    </a:ext>
                  </a:extLst>
                </a:gridCol>
                <a:gridCol w="3429781">
                  <a:extLst>
                    <a:ext uri="{9D8B030D-6E8A-4147-A177-3AD203B41FA5}">
                      <a16:colId xmlns:a16="http://schemas.microsoft.com/office/drawing/2014/main" val="20002"/>
                    </a:ext>
                  </a:extLst>
                </a:gridCol>
              </a:tblGrid>
              <a:tr h="428316">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8316">
                <a:tc>
                  <a:txBody>
                    <a:bodyPr/>
                    <a:lstStyle/>
                    <a:p>
                      <a:pPr algn="l">
                        <a:defRPr sz="1800"/>
                      </a:pPr>
                      <a:r>
                        <a:t>Precision</a:t>
                      </a:r>
                    </a:p>
                  </a:txBody>
                  <a:tcPr marL="45720" marR="45720" horzOverflow="overflow"/>
                </a:tc>
                <a:tc>
                  <a:txBody>
                    <a:bodyPr/>
                    <a:lstStyle/>
                    <a:p>
                      <a:pPr algn="l">
                        <a:defRPr sz="1800"/>
                      </a:pPr>
                      <a:r>
                        <a:t>0.89</a:t>
                      </a:r>
                    </a:p>
                  </a:txBody>
                  <a:tcPr marL="45720" marR="45720" horzOverflow="overflow"/>
                </a:tc>
                <a:tc>
                  <a:txBody>
                    <a:bodyPr/>
                    <a:lstStyle/>
                    <a:p>
                      <a:pPr algn="l">
                        <a:defRPr sz="1800"/>
                      </a:pPr>
                      <a:r>
                        <a:rPr dirty="0"/>
                        <a:t>0.</a:t>
                      </a:r>
                      <a:r>
                        <a:rPr lang="en-IN" dirty="0"/>
                        <a:t>91</a:t>
                      </a:r>
                      <a:endParaRPr dirty="0"/>
                    </a:p>
                  </a:txBody>
                  <a:tcPr marL="45720" marR="45720" horzOverflow="overflow"/>
                </a:tc>
                <a:extLst>
                  <a:ext uri="{0D108BD9-81ED-4DB2-BD59-A6C34878D82A}">
                    <a16:rowId xmlns:a16="http://schemas.microsoft.com/office/drawing/2014/main" val="10001"/>
                  </a:ext>
                </a:extLst>
              </a:tr>
              <a:tr h="428316">
                <a:tc>
                  <a:txBody>
                    <a:bodyPr/>
                    <a:lstStyle/>
                    <a:p>
                      <a:pPr algn="l">
                        <a:defRPr sz="1800"/>
                      </a:pPr>
                      <a:r>
                        <a:t>Recall</a:t>
                      </a:r>
                    </a:p>
                  </a:txBody>
                  <a:tcPr marL="45720" marR="45720" horzOverflow="overflow"/>
                </a:tc>
                <a:tc>
                  <a:txBody>
                    <a:bodyPr/>
                    <a:lstStyle/>
                    <a:p>
                      <a:pPr algn="l">
                        <a:defRPr sz="1800"/>
                      </a:pPr>
                      <a:r>
                        <a:rPr dirty="0"/>
                        <a:t>0.9</a:t>
                      </a:r>
                      <a:r>
                        <a:rPr lang="en-IN" dirty="0"/>
                        <a:t>1</a:t>
                      </a:r>
                      <a:endParaRPr dirty="0"/>
                    </a:p>
                  </a:txBody>
                  <a:tcPr marL="45720" marR="45720" horzOverflow="overflow"/>
                </a:tc>
                <a:tc>
                  <a:txBody>
                    <a:bodyPr/>
                    <a:lstStyle/>
                    <a:p>
                      <a:pPr algn="l">
                        <a:defRPr sz="1800"/>
                      </a:pPr>
                      <a:r>
                        <a:rPr dirty="0"/>
                        <a:t>0.</a:t>
                      </a:r>
                      <a:r>
                        <a:rPr lang="en-IN" dirty="0"/>
                        <a:t>89</a:t>
                      </a:r>
                      <a:endParaRPr dirty="0"/>
                    </a:p>
                  </a:txBody>
                  <a:tcPr marL="45720" marR="45720" horzOverflow="overflow"/>
                </a:tc>
                <a:extLst>
                  <a:ext uri="{0D108BD9-81ED-4DB2-BD59-A6C34878D82A}">
                    <a16:rowId xmlns:a16="http://schemas.microsoft.com/office/drawing/2014/main" val="10002"/>
                  </a:ext>
                </a:extLst>
              </a:tr>
              <a:tr h="428316">
                <a:tc>
                  <a:txBody>
                    <a:bodyPr/>
                    <a:lstStyle/>
                    <a:p>
                      <a:pPr algn="l">
                        <a:defRPr sz="1800"/>
                      </a:pPr>
                      <a:r>
                        <a:t>F1-Score</a:t>
                      </a:r>
                    </a:p>
                  </a:txBody>
                  <a:tcPr marL="45720" marR="45720" horzOverflow="overflow"/>
                </a:tc>
                <a:tc>
                  <a:txBody>
                    <a:bodyPr/>
                    <a:lstStyle/>
                    <a:p>
                      <a:pPr algn="l">
                        <a:defRPr sz="1800"/>
                      </a:pPr>
                      <a:r>
                        <a:rPr dirty="0"/>
                        <a:t>0.9</a:t>
                      </a:r>
                      <a:r>
                        <a:rPr lang="en-IN" dirty="0"/>
                        <a:t>0</a:t>
                      </a:r>
                      <a:endParaRPr dirty="0"/>
                    </a:p>
                  </a:txBody>
                  <a:tcPr marL="45720" marR="45720" horzOverflow="overflow"/>
                </a:tc>
                <a:tc>
                  <a:txBody>
                    <a:bodyPr/>
                    <a:lstStyle/>
                    <a:p>
                      <a:pPr algn="l">
                        <a:defRPr sz="1800"/>
                      </a:pPr>
                      <a:r>
                        <a:rPr dirty="0"/>
                        <a:t>0.</a:t>
                      </a:r>
                      <a:r>
                        <a:rPr lang="en-IN" dirty="0"/>
                        <a:t>90</a:t>
                      </a:r>
                      <a:endParaRPr dirty="0"/>
                    </a:p>
                  </a:txBody>
                  <a:tcPr marL="45720" marR="45720" horzOverflow="overflow"/>
                </a:tc>
                <a:extLst>
                  <a:ext uri="{0D108BD9-81ED-4DB2-BD59-A6C34878D82A}">
                    <a16:rowId xmlns:a16="http://schemas.microsoft.com/office/drawing/2014/main" val="10003"/>
                  </a:ext>
                </a:extLst>
              </a:tr>
              <a:tr h="428316">
                <a:tc>
                  <a:txBody>
                    <a:bodyPr/>
                    <a:lstStyle/>
                    <a:p>
                      <a:pPr algn="l">
                        <a:defRPr sz="1800"/>
                      </a:pPr>
                      <a:r>
                        <a:t>Support</a:t>
                      </a:r>
                    </a:p>
                  </a:txBody>
                  <a:tcPr marL="45720" marR="45720" horzOverflow="overflow"/>
                </a:tc>
                <a:tc>
                  <a:txBody>
                    <a:bodyPr/>
                    <a:lstStyle/>
                    <a:p>
                      <a:pPr algn="l">
                        <a:defRPr sz="1800"/>
                      </a:pPr>
                      <a:r>
                        <a:rPr dirty="0"/>
                        <a:t>24</a:t>
                      </a:r>
                      <a:r>
                        <a:rPr lang="en-IN" dirty="0"/>
                        <a:t>2</a:t>
                      </a:r>
                      <a:endParaRPr dirty="0"/>
                    </a:p>
                  </a:txBody>
                  <a:tcPr marL="45720" marR="45720" horzOverflow="overflow"/>
                </a:tc>
                <a:tc>
                  <a:txBody>
                    <a:bodyPr/>
                    <a:lstStyle/>
                    <a:p>
                      <a:pPr algn="l">
                        <a:defRPr sz="1800"/>
                      </a:pPr>
                      <a:r>
                        <a:rPr lang="en-IN" dirty="0"/>
                        <a:t>252</a:t>
                      </a:r>
                      <a:endParaRPr dirty="0"/>
                    </a:p>
                  </a:txBody>
                  <a:tcPr marL="45720" marR="45720" horzOverflow="overflow"/>
                </a:tc>
                <a:extLst>
                  <a:ext uri="{0D108BD9-81ED-4DB2-BD59-A6C34878D82A}">
                    <a16:rowId xmlns:a16="http://schemas.microsoft.com/office/drawing/2014/main" val="10004"/>
                  </a:ext>
                </a:extLst>
              </a:tr>
            </a:tbl>
          </a:graphicData>
        </a:graphic>
      </p:graphicFrame>
      <p:pic>
        <p:nvPicPr>
          <p:cNvPr id="3" name="Picture 2">
            <a:extLst>
              <a:ext uri="{FF2B5EF4-FFF2-40B4-BE49-F238E27FC236}">
                <a16:creationId xmlns:a16="http://schemas.microsoft.com/office/drawing/2014/main" id="{A0DA94C1-066E-462D-8DB7-E480D58C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889" y="1895261"/>
            <a:ext cx="6659831" cy="2431367"/>
          </a:xfrm>
          <a:prstGeom prst="rect">
            <a:avLst/>
          </a:prstGeom>
        </p:spPr>
      </p:pic>
    </p:spTree>
    <p:extLst>
      <p:ext uri="{BB962C8B-B14F-4D97-AF65-F5344CB8AC3E}">
        <p14:creationId xmlns:p14="http://schemas.microsoft.com/office/powerpoint/2010/main" val="1148617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0C96-257D-2C41-9E1F-2114D4D82E04}"/>
              </a:ext>
            </a:extLst>
          </p:cNvPr>
          <p:cNvSpPr>
            <a:spLocks noGrp="1"/>
          </p:cNvSpPr>
          <p:nvPr>
            <p:ph type="title"/>
          </p:nvPr>
        </p:nvSpPr>
        <p:spPr/>
        <p:txBody>
          <a:bodyPr/>
          <a:lstStyle/>
          <a:p>
            <a:r>
              <a:rPr lang="en-US" dirty="0"/>
              <a:t>OUR GOALS ARE:</a:t>
            </a:r>
          </a:p>
        </p:txBody>
      </p:sp>
      <p:graphicFrame>
        <p:nvGraphicFramePr>
          <p:cNvPr id="10" name="Diagram 9">
            <a:extLst>
              <a:ext uri="{FF2B5EF4-FFF2-40B4-BE49-F238E27FC236}">
                <a16:creationId xmlns:a16="http://schemas.microsoft.com/office/drawing/2014/main" id="{FB5A65C7-DF37-394B-B4BD-64F0F56DEF90}"/>
              </a:ext>
            </a:extLst>
          </p:cNvPr>
          <p:cNvGraphicFramePr/>
          <p:nvPr>
            <p:extLst>
              <p:ext uri="{D42A27DB-BD31-4B8C-83A1-F6EECF244321}">
                <p14:modId xmlns:p14="http://schemas.microsoft.com/office/powerpoint/2010/main" val="599472689"/>
              </p:ext>
            </p:extLst>
          </p:nvPr>
        </p:nvGraphicFramePr>
        <p:xfrm>
          <a:off x="438912" y="2231135"/>
          <a:ext cx="11029617" cy="3803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0525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ADF5-14F7-E64E-8D52-FAA32536734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B085D3F-A5A9-B14D-8E83-AA544034942B}"/>
              </a:ext>
            </a:extLst>
          </p:cNvPr>
          <p:cNvSpPr>
            <a:spLocks noGrp="1"/>
          </p:cNvSpPr>
          <p:nvPr>
            <p:ph type="body" idx="1"/>
          </p:nvPr>
        </p:nvSpPr>
        <p:spPr/>
        <p:txBody>
          <a:bodyPr/>
          <a:lstStyle/>
          <a:p>
            <a:endParaRPr lang="en-US"/>
          </a:p>
        </p:txBody>
      </p:sp>
      <p:pic>
        <p:nvPicPr>
          <p:cNvPr id="4" name="Picture 6" descr="Picture 6">
            <a:extLst>
              <a:ext uri="{FF2B5EF4-FFF2-40B4-BE49-F238E27FC236}">
                <a16:creationId xmlns:a16="http://schemas.microsoft.com/office/drawing/2014/main" id="{B33F50CF-2603-9A4E-B528-B0C06007B786}"/>
              </a:ext>
            </a:extLst>
          </p:cNvPr>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sp>
        <p:nvSpPr>
          <p:cNvPr id="5" name="Rectangle 21">
            <a:extLst>
              <a:ext uri="{FF2B5EF4-FFF2-40B4-BE49-F238E27FC236}">
                <a16:creationId xmlns:a16="http://schemas.microsoft.com/office/drawing/2014/main" id="{5D80DE2F-72B7-634F-A0DE-CE078D132B4B}"/>
              </a:ext>
            </a:extLst>
          </p:cNvPr>
          <p:cNvSpPr/>
          <p:nvPr/>
        </p:nvSpPr>
        <p:spPr>
          <a:xfrm>
            <a:off x="465665" y="4413741"/>
            <a:ext cx="11260667" cy="1962498"/>
          </a:xfrm>
          <a:prstGeom prst="rect">
            <a:avLst/>
          </a:prstGeom>
          <a:solidFill>
            <a:schemeClr val="accent1">
              <a:alpha val="97000"/>
            </a:schemeClr>
          </a:solidFill>
          <a:ln w="12700">
            <a:miter lim="400000"/>
          </a:ln>
        </p:spPr>
        <p:txBody>
          <a:bodyPr lIns="45719" rIns="45719"/>
          <a:lstStyle/>
          <a:p>
            <a:r>
              <a:rPr lang="en-AU" sz="5400" dirty="0">
                <a:solidFill>
                  <a:schemeClr val="accent4">
                    <a:lumMod val="60000"/>
                    <a:lumOff val="40000"/>
                  </a:schemeClr>
                </a:solidFill>
              </a:rPr>
              <a:t>DECISION</a:t>
            </a:r>
            <a:r>
              <a:rPr lang="en-AU" sz="6000" dirty="0">
                <a:solidFill>
                  <a:schemeClr val="accent4">
                    <a:lumMod val="60000"/>
                    <a:lumOff val="40000"/>
                  </a:schemeClr>
                </a:solidFill>
              </a:rPr>
              <a:t> </a:t>
            </a:r>
            <a:r>
              <a:rPr lang="en-AU" sz="5400" dirty="0">
                <a:solidFill>
                  <a:schemeClr val="accent4">
                    <a:lumMod val="60000"/>
                    <a:lumOff val="40000"/>
                  </a:schemeClr>
                </a:solidFill>
              </a:rPr>
              <a:t>TREE</a:t>
            </a:r>
            <a:endParaRPr sz="5400" dirty="0">
              <a:solidFill>
                <a:schemeClr val="accent4">
                  <a:lumMod val="60000"/>
                  <a:lumOff val="40000"/>
                </a:schemeClr>
              </a:solidFill>
            </a:endParaRPr>
          </a:p>
        </p:txBody>
      </p:sp>
    </p:spTree>
    <p:extLst>
      <p:ext uri="{BB962C8B-B14F-4D97-AF65-F5344CB8AC3E}">
        <p14:creationId xmlns:p14="http://schemas.microsoft.com/office/powerpoint/2010/main" val="38042095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xfrm>
            <a:off x="581192" y="702155"/>
            <a:ext cx="11029616" cy="1013802"/>
          </a:xfrm>
          <a:prstGeom prst="rect">
            <a:avLst/>
          </a:prstGeom>
        </p:spPr>
        <p:txBody>
          <a:bodyPr/>
          <a:lstStyle/>
          <a:p>
            <a:r>
              <a:t>Decision Trees</a:t>
            </a:r>
          </a:p>
        </p:txBody>
      </p:sp>
      <p:sp>
        <p:nvSpPr>
          <p:cNvPr id="171" name="TextBox 3"/>
          <p:cNvSpPr txBox="1"/>
          <p:nvPr/>
        </p:nvSpPr>
        <p:spPr>
          <a:xfrm>
            <a:off x="683894" y="2238375"/>
            <a:ext cx="9176386"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Decision Trees (DTs) are a non-parametric supervised learning method used for classification and regression. Decision trees learn from data to approximate a sine curve with a set of if-then-else decision rules. The deeper the tree, the more complex the decision rules and the fitter the model.</a:t>
            </a:r>
            <a:endParaRPr lang="en-AU" dirty="0"/>
          </a:p>
          <a:p>
            <a:endParaRPr lang="en-AU" dirty="0"/>
          </a:p>
          <a:p>
            <a:endParaRPr dirty="0"/>
          </a:p>
        </p:txBody>
      </p:sp>
      <p:sp>
        <p:nvSpPr>
          <p:cNvPr id="172" name="TextBox 4"/>
          <p:cNvSpPr txBox="1"/>
          <p:nvPr/>
        </p:nvSpPr>
        <p:spPr>
          <a:xfrm>
            <a:off x="788669" y="3429000"/>
            <a:ext cx="344901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rPr dirty="0"/>
              <a:t>How Do Decision Trees Work?</a:t>
            </a:r>
          </a:p>
          <a:p>
            <a:pPr marL="285750" indent="-285750">
              <a:buSzPct val="100000"/>
              <a:buFont typeface="Arial"/>
              <a:buChar char="•"/>
              <a:defRPr b="1"/>
            </a:pPr>
            <a:r>
              <a:rPr dirty="0"/>
              <a:t>Splitting</a:t>
            </a:r>
          </a:p>
          <a:p>
            <a:pPr marL="285750" indent="-285750">
              <a:buSzPct val="100000"/>
              <a:buFont typeface="Arial"/>
              <a:buChar char="•"/>
              <a:defRPr b="1"/>
            </a:pPr>
            <a:r>
              <a:rPr dirty="0"/>
              <a:t>Pruning</a:t>
            </a:r>
          </a:p>
          <a:p>
            <a:pPr marL="285750" indent="-285750">
              <a:buSzPct val="100000"/>
              <a:buFont typeface="Arial"/>
              <a:buChar char="•"/>
              <a:defRPr b="1"/>
            </a:pPr>
            <a:r>
              <a:rPr dirty="0"/>
              <a:t>Tree Selection</a:t>
            </a:r>
          </a:p>
        </p:txBody>
      </p:sp>
      <p:sp>
        <p:nvSpPr>
          <p:cNvPr id="173" name="TextBox 5"/>
          <p:cNvSpPr txBox="1"/>
          <p:nvPr/>
        </p:nvSpPr>
        <p:spPr>
          <a:xfrm>
            <a:off x="5302511" y="3444359"/>
            <a:ext cx="2218691"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Key Factors :</a:t>
            </a:r>
          </a:p>
          <a:p>
            <a:pPr marL="285750" indent="-285750">
              <a:buSzPct val="100000"/>
              <a:buFont typeface="Arial"/>
              <a:buChar char="•"/>
              <a:defRPr b="1"/>
            </a:pPr>
            <a:r>
              <a:t>Entropy</a:t>
            </a:r>
          </a:p>
          <a:p>
            <a:pPr marL="285750" indent="-285750">
              <a:buSzPct val="100000"/>
              <a:buFont typeface="Arial"/>
              <a:buChar char="•"/>
              <a:defRPr b="1"/>
            </a:pPr>
            <a:r>
              <a:t>Information Gain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485942" y="724037"/>
            <a:ext cx="11029616" cy="1013801"/>
          </a:xfrm>
          <a:prstGeom prst="rect">
            <a:avLst/>
          </a:prstGeom>
        </p:spPr>
        <p:txBody>
          <a:bodyPr/>
          <a:lstStyle/>
          <a:p>
            <a:r>
              <a:t>Training set metrics – precision, recall, f1 score</a:t>
            </a:r>
          </a:p>
        </p:txBody>
      </p:sp>
      <p:pic>
        <p:nvPicPr>
          <p:cNvPr id="182" name="Picture 2" descr="Picture 2"/>
          <p:cNvPicPr>
            <a:picLocks noChangeAspect="1"/>
          </p:cNvPicPr>
          <p:nvPr/>
        </p:nvPicPr>
        <p:blipFill>
          <a:blip r:embed="rId2"/>
          <a:stretch>
            <a:fillRect/>
          </a:stretch>
        </p:blipFill>
        <p:spPr>
          <a:xfrm>
            <a:off x="1685925" y="2262188"/>
            <a:ext cx="6334125" cy="2262187"/>
          </a:xfrm>
          <a:prstGeom prst="rect">
            <a:avLst/>
          </a:prstGeom>
          <a:ln w="12700">
            <a:miter lim="400000"/>
          </a:ln>
        </p:spPr>
      </p:pic>
      <p:graphicFrame>
        <p:nvGraphicFramePr>
          <p:cNvPr id="183" name="Table 3"/>
          <p:cNvGraphicFramePr/>
          <p:nvPr>
            <p:extLst>
              <p:ext uri="{D42A27DB-BD31-4B8C-83A1-F6EECF244321}">
                <p14:modId xmlns:p14="http://schemas.microsoft.com/office/powerpoint/2010/main" val="3499458308"/>
              </p:ext>
            </p:extLst>
          </p:nvPr>
        </p:nvGraphicFramePr>
        <p:xfrm>
          <a:off x="704851" y="4605866"/>
          <a:ext cx="8991597" cy="1854200"/>
        </p:xfrm>
        <a:graphic>
          <a:graphicData uri="http://schemas.openxmlformats.org/drawingml/2006/table">
            <a:tbl>
              <a:tblPr firstRow="1" bandRow="1">
                <a:tableStyleId>{3C2FFA5D-87B4-456A-9821-1D502468CF0F}</a:tableStyleId>
              </a:tblPr>
              <a:tblGrid>
                <a:gridCol w="2997199">
                  <a:extLst>
                    <a:ext uri="{9D8B030D-6E8A-4147-A177-3AD203B41FA5}">
                      <a16:colId xmlns:a16="http://schemas.microsoft.com/office/drawing/2014/main" val="20000"/>
                    </a:ext>
                  </a:extLst>
                </a:gridCol>
                <a:gridCol w="2997199">
                  <a:extLst>
                    <a:ext uri="{9D8B030D-6E8A-4147-A177-3AD203B41FA5}">
                      <a16:colId xmlns:a16="http://schemas.microsoft.com/office/drawing/2014/main" val="20001"/>
                    </a:ext>
                  </a:extLst>
                </a:gridCol>
                <a:gridCol w="2997199">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Precision</a:t>
                      </a:r>
                    </a:p>
                  </a:txBody>
                  <a:tcPr marL="45720" marR="45720" horzOverflow="overflow"/>
                </a:tc>
                <a:tc>
                  <a:txBody>
                    <a:bodyPr/>
                    <a:lstStyle/>
                    <a:p>
                      <a:pPr algn="l">
                        <a:defRPr sz="1800"/>
                      </a:pPr>
                      <a:r>
                        <a:t>0.92</a:t>
                      </a:r>
                    </a:p>
                  </a:txBody>
                  <a:tcPr marL="45720" marR="45720" horzOverflow="overflow"/>
                </a:tc>
                <a:tc>
                  <a:txBody>
                    <a:bodyPr/>
                    <a:lstStyle/>
                    <a:p>
                      <a:pPr algn="l">
                        <a:defRPr sz="1800"/>
                      </a:pPr>
                      <a:r>
                        <a:t>0.74</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Recall</a:t>
                      </a:r>
                    </a:p>
                  </a:txBody>
                  <a:tcPr marL="45720" marR="45720" horzOverflow="overflow"/>
                </a:tc>
                <a:tc>
                  <a:txBody>
                    <a:bodyPr/>
                    <a:lstStyle/>
                    <a:p>
                      <a:pPr algn="l">
                        <a:defRPr sz="1800"/>
                      </a:pPr>
                      <a:r>
                        <a:rPr dirty="0"/>
                        <a:t>0.97</a:t>
                      </a:r>
                    </a:p>
                  </a:txBody>
                  <a:tcPr marL="45720" marR="45720" horzOverflow="overflow"/>
                </a:tc>
                <a:tc>
                  <a:txBody>
                    <a:bodyPr/>
                    <a:lstStyle/>
                    <a:p>
                      <a:pPr algn="l">
                        <a:defRPr sz="1800"/>
                      </a:pPr>
                      <a:r>
                        <a:t>0.53</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F1-Score</a:t>
                      </a:r>
                    </a:p>
                  </a:txBody>
                  <a:tcPr marL="45720" marR="45720" horzOverflow="overflow"/>
                </a:tc>
                <a:tc>
                  <a:txBody>
                    <a:bodyPr/>
                    <a:lstStyle/>
                    <a:p>
                      <a:pPr algn="l">
                        <a:defRPr sz="1800"/>
                      </a:pPr>
                      <a:r>
                        <a:t>0.94</a:t>
                      </a:r>
                    </a:p>
                  </a:txBody>
                  <a:tcPr marL="45720" marR="45720" horzOverflow="overflow"/>
                </a:tc>
                <a:tc>
                  <a:txBody>
                    <a:bodyPr/>
                    <a:lstStyle/>
                    <a:p>
                      <a:pPr algn="l">
                        <a:defRPr sz="1800"/>
                      </a:pPr>
                      <a:r>
                        <a:t>0.62</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Support</a:t>
                      </a:r>
                    </a:p>
                  </a:txBody>
                  <a:tcPr marL="45720" marR="45720" horzOverflow="overflow"/>
                </a:tc>
                <a:tc>
                  <a:txBody>
                    <a:bodyPr/>
                    <a:lstStyle/>
                    <a:p>
                      <a:pPr algn="l">
                        <a:defRPr sz="1800"/>
                      </a:pPr>
                      <a:r>
                        <a:t>1058</a:t>
                      </a:r>
                    </a:p>
                  </a:txBody>
                  <a:tcPr marL="45720" marR="45720" horzOverflow="overflow"/>
                </a:tc>
                <a:tc>
                  <a:txBody>
                    <a:bodyPr/>
                    <a:lstStyle/>
                    <a:p>
                      <a:pPr algn="l">
                        <a:defRPr sz="1800"/>
                      </a:pPr>
                      <a:r>
                        <a:rPr dirty="0"/>
                        <a:t>191</a:t>
                      </a:r>
                    </a:p>
                  </a:txBody>
                  <a:tcPr marL="45720" marR="45720" horzOverflow="overflow"/>
                </a:tc>
                <a:extLst>
                  <a:ext uri="{0D108BD9-81ED-4DB2-BD59-A6C34878D82A}">
                    <a16:rowId xmlns:a16="http://schemas.microsoft.com/office/drawing/2014/main" val="10004"/>
                  </a:ext>
                </a:extLst>
              </a:tr>
            </a:tbl>
          </a:graphicData>
        </a:graphic>
      </p:graphicFrame>
      <p:sp>
        <p:nvSpPr>
          <p:cNvPr id="184" name="Rectangle 4"/>
          <p:cNvSpPr txBox="1"/>
          <p:nvPr/>
        </p:nvSpPr>
        <p:spPr>
          <a:xfrm>
            <a:off x="1731644" y="1794986"/>
            <a:ext cx="181931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Confusion Matrix</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581192" y="702155"/>
            <a:ext cx="11029616" cy="1013802"/>
          </a:xfrm>
          <a:prstGeom prst="rect">
            <a:avLst/>
          </a:prstGeom>
        </p:spPr>
        <p:txBody>
          <a:bodyPr/>
          <a:lstStyle/>
          <a:p>
            <a:r>
              <a:t>Test set metrics – precision, recall, f1 score</a:t>
            </a:r>
          </a:p>
        </p:txBody>
      </p:sp>
      <p:pic>
        <p:nvPicPr>
          <p:cNvPr id="176" name="Picture 3" descr="Picture 3"/>
          <p:cNvPicPr>
            <a:picLocks noChangeAspect="1"/>
          </p:cNvPicPr>
          <p:nvPr/>
        </p:nvPicPr>
        <p:blipFill>
          <a:blip r:embed="rId2"/>
          <a:stretch>
            <a:fillRect/>
          </a:stretch>
        </p:blipFill>
        <p:spPr>
          <a:xfrm>
            <a:off x="2628900" y="2190751"/>
            <a:ext cx="6486525" cy="2057401"/>
          </a:xfrm>
          <a:prstGeom prst="rect">
            <a:avLst/>
          </a:prstGeom>
          <a:ln w="12700">
            <a:miter lim="400000"/>
          </a:ln>
        </p:spPr>
      </p:pic>
      <p:graphicFrame>
        <p:nvGraphicFramePr>
          <p:cNvPr id="177" name="Table 3"/>
          <p:cNvGraphicFramePr/>
          <p:nvPr>
            <p:extLst>
              <p:ext uri="{D42A27DB-BD31-4B8C-83A1-F6EECF244321}">
                <p14:modId xmlns:p14="http://schemas.microsoft.com/office/powerpoint/2010/main" val="1092106740"/>
              </p:ext>
            </p:extLst>
          </p:nvPr>
        </p:nvGraphicFramePr>
        <p:xfrm>
          <a:off x="657223" y="4482041"/>
          <a:ext cx="9134475" cy="1854200"/>
        </p:xfrm>
        <a:graphic>
          <a:graphicData uri="http://schemas.openxmlformats.org/drawingml/2006/table">
            <a:tbl>
              <a:tblPr firstRow="1" bandRow="1">
                <a:tableStyleId>{3C2FFA5D-87B4-456A-9821-1D502468CF0F}</a:tableStyleId>
              </a:tblPr>
              <a:tblGrid>
                <a:gridCol w="3044825">
                  <a:extLst>
                    <a:ext uri="{9D8B030D-6E8A-4147-A177-3AD203B41FA5}">
                      <a16:colId xmlns:a16="http://schemas.microsoft.com/office/drawing/2014/main" val="20000"/>
                    </a:ext>
                  </a:extLst>
                </a:gridCol>
                <a:gridCol w="3044825">
                  <a:extLst>
                    <a:ext uri="{9D8B030D-6E8A-4147-A177-3AD203B41FA5}">
                      <a16:colId xmlns:a16="http://schemas.microsoft.com/office/drawing/2014/main" val="20001"/>
                    </a:ext>
                  </a:extLst>
                </a:gridCol>
                <a:gridCol w="3044825">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rPr dirty="0"/>
                        <a:t>Precision</a:t>
                      </a:r>
                    </a:p>
                  </a:txBody>
                  <a:tcPr marL="45720" marR="45720" horzOverflow="overflow"/>
                </a:tc>
                <a:tc>
                  <a:txBody>
                    <a:bodyPr/>
                    <a:lstStyle/>
                    <a:p>
                      <a:pPr algn="l">
                        <a:defRPr sz="1800"/>
                      </a:pPr>
                      <a:r>
                        <a:t>0.89</a:t>
                      </a:r>
                    </a:p>
                  </a:txBody>
                  <a:tcPr marL="45720" marR="45720" horzOverflow="overflow"/>
                </a:tc>
                <a:tc>
                  <a:txBody>
                    <a:bodyPr/>
                    <a:lstStyle/>
                    <a:p>
                      <a:pPr algn="l">
                        <a:defRPr sz="1800"/>
                      </a:pPr>
                      <a:r>
                        <a:t>0.72</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Recall</a:t>
                      </a:r>
                    </a:p>
                  </a:txBody>
                  <a:tcPr marL="45720" marR="45720" horzOverflow="overflow"/>
                </a:tc>
                <a:tc>
                  <a:txBody>
                    <a:bodyPr/>
                    <a:lstStyle/>
                    <a:p>
                      <a:pPr algn="l">
                        <a:defRPr sz="1800"/>
                      </a:pPr>
                      <a:r>
                        <a:t>0.94</a:t>
                      </a:r>
                    </a:p>
                  </a:txBody>
                  <a:tcPr marL="45720" marR="45720" horzOverflow="overflow"/>
                </a:tc>
                <a:tc>
                  <a:txBody>
                    <a:bodyPr/>
                    <a:lstStyle/>
                    <a:p>
                      <a:pPr algn="l">
                        <a:defRPr sz="1800"/>
                      </a:pPr>
                      <a:r>
                        <a:t>0.57</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F1-Score</a:t>
                      </a:r>
                    </a:p>
                  </a:txBody>
                  <a:tcPr marL="45720" marR="45720" horzOverflow="overflow"/>
                </a:tc>
                <a:tc>
                  <a:txBody>
                    <a:bodyPr/>
                    <a:lstStyle/>
                    <a:p>
                      <a:pPr algn="l">
                        <a:defRPr sz="1800"/>
                      </a:pPr>
                      <a:r>
                        <a:t>0.92</a:t>
                      </a:r>
                    </a:p>
                  </a:txBody>
                  <a:tcPr marL="45720" marR="45720" horzOverflow="overflow"/>
                </a:tc>
                <a:tc>
                  <a:txBody>
                    <a:bodyPr/>
                    <a:lstStyle/>
                    <a:p>
                      <a:pPr algn="l">
                        <a:defRPr sz="1800"/>
                      </a:pPr>
                      <a:r>
                        <a:t>0.63</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Support</a:t>
                      </a:r>
                    </a:p>
                  </a:txBody>
                  <a:tcPr marL="45720" marR="45720" horzOverflow="overflow"/>
                </a:tc>
                <a:tc>
                  <a:txBody>
                    <a:bodyPr/>
                    <a:lstStyle/>
                    <a:p>
                      <a:pPr algn="l">
                        <a:defRPr sz="1800"/>
                      </a:pPr>
                      <a:r>
                        <a:t>175</a:t>
                      </a:r>
                    </a:p>
                  </a:txBody>
                  <a:tcPr marL="45720" marR="45720" horzOverflow="overflow"/>
                </a:tc>
                <a:tc>
                  <a:txBody>
                    <a:bodyPr/>
                    <a:lstStyle/>
                    <a:p>
                      <a:pPr algn="l">
                        <a:defRPr sz="1800"/>
                      </a:pPr>
                      <a:r>
                        <a:rPr dirty="0"/>
                        <a:t>46</a:t>
                      </a:r>
                    </a:p>
                  </a:txBody>
                  <a:tcPr marL="45720" marR="45720" horzOverflow="overflow"/>
                </a:tc>
                <a:extLst>
                  <a:ext uri="{0D108BD9-81ED-4DB2-BD59-A6C34878D82A}">
                    <a16:rowId xmlns:a16="http://schemas.microsoft.com/office/drawing/2014/main" val="10004"/>
                  </a:ext>
                </a:extLst>
              </a:tr>
            </a:tbl>
          </a:graphicData>
        </a:graphic>
      </p:graphicFrame>
      <p:pic>
        <p:nvPicPr>
          <p:cNvPr id="178" name="Picture 4" descr="Picture 4"/>
          <p:cNvPicPr>
            <a:picLocks noChangeAspect="1"/>
          </p:cNvPicPr>
          <p:nvPr/>
        </p:nvPicPr>
        <p:blipFill>
          <a:blip r:embed="rId3"/>
          <a:stretch>
            <a:fillRect/>
          </a:stretch>
        </p:blipFill>
        <p:spPr>
          <a:xfrm>
            <a:off x="1114425" y="2500313"/>
            <a:ext cx="1176339" cy="619124"/>
          </a:xfrm>
          <a:prstGeom prst="rect">
            <a:avLst/>
          </a:prstGeom>
          <a:ln w="12700">
            <a:miter lim="400000"/>
          </a:ln>
        </p:spPr>
      </p:pic>
      <p:sp>
        <p:nvSpPr>
          <p:cNvPr id="179" name="TextBox 4"/>
          <p:cNvSpPr txBox="1"/>
          <p:nvPr/>
        </p:nvSpPr>
        <p:spPr>
          <a:xfrm>
            <a:off x="855344" y="1952625"/>
            <a:ext cx="1819311" cy="370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Confusion Matrix</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E747-CDA0-6044-9698-F48E8BCF5A5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6210A48-1D51-8F4B-A2B4-20EB2D68553E}"/>
              </a:ext>
            </a:extLst>
          </p:cNvPr>
          <p:cNvSpPr>
            <a:spLocks noGrp="1"/>
          </p:cNvSpPr>
          <p:nvPr>
            <p:ph type="body" idx="1"/>
          </p:nvPr>
        </p:nvSpPr>
        <p:spPr/>
        <p:txBody>
          <a:bodyPr/>
          <a:lstStyle/>
          <a:p>
            <a:endParaRPr lang="en-US" dirty="0"/>
          </a:p>
        </p:txBody>
      </p:sp>
      <p:pic>
        <p:nvPicPr>
          <p:cNvPr id="5" name="Picture 6" descr="Picture 6">
            <a:extLst>
              <a:ext uri="{FF2B5EF4-FFF2-40B4-BE49-F238E27FC236}">
                <a16:creationId xmlns:a16="http://schemas.microsoft.com/office/drawing/2014/main" id="{133456CA-F86D-F042-93B7-967D6409D4D5}"/>
              </a:ext>
            </a:extLst>
          </p:cNvPr>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sp>
        <p:nvSpPr>
          <p:cNvPr id="6" name="Rectangle 21">
            <a:extLst>
              <a:ext uri="{FF2B5EF4-FFF2-40B4-BE49-F238E27FC236}">
                <a16:creationId xmlns:a16="http://schemas.microsoft.com/office/drawing/2014/main" id="{2BBF534F-FB26-024D-A024-2242E318D81A}"/>
              </a:ext>
            </a:extLst>
          </p:cNvPr>
          <p:cNvSpPr/>
          <p:nvPr/>
        </p:nvSpPr>
        <p:spPr>
          <a:xfrm>
            <a:off x="465665" y="4413741"/>
            <a:ext cx="11260667" cy="1962498"/>
          </a:xfrm>
          <a:prstGeom prst="rect">
            <a:avLst/>
          </a:prstGeom>
          <a:solidFill>
            <a:schemeClr val="accent1">
              <a:alpha val="97000"/>
            </a:schemeClr>
          </a:solidFill>
          <a:ln w="12700">
            <a:miter lim="400000"/>
          </a:ln>
        </p:spPr>
        <p:txBody>
          <a:bodyPr lIns="45719" rIns="45719"/>
          <a:lstStyle/>
          <a:p>
            <a:r>
              <a:rPr lang="en-AU" sz="5400" dirty="0">
                <a:solidFill>
                  <a:schemeClr val="accent4">
                    <a:lumMod val="60000"/>
                    <a:lumOff val="40000"/>
                  </a:schemeClr>
                </a:solidFill>
              </a:rPr>
              <a:t>RANDOM FOREST</a:t>
            </a:r>
            <a:endParaRPr sz="5400" dirty="0">
              <a:solidFill>
                <a:schemeClr val="accent4">
                  <a:lumMod val="60000"/>
                  <a:lumOff val="40000"/>
                </a:schemeClr>
              </a:solidFill>
            </a:endParaRPr>
          </a:p>
        </p:txBody>
      </p:sp>
    </p:spTree>
    <p:extLst>
      <p:ext uri="{BB962C8B-B14F-4D97-AF65-F5344CB8AC3E}">
        <p14:creationId xmlns:p14="http://schemas.microsoft.com/office/powerpoint/2010/main" val="39833136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581192" y="702155"/>
            <a:ext cx="11029616" cy="1013802"/>
          </a:xfrm>
          <a:prstGeom prst="rect">
            <a:avLst/>
          </a:prstGeom>
        </p:spPr>
        <p:txBody>
          <a:bodyPr/>
          <a:lstStyle/>
          <a:p>
            <a:r>
              <a:t>Random Forest</a:t>
            </a:r>
          </a:p>
        </p:txBody>
      </p:sp>
      <p:sp>
        <p:nvSpPr>
          <p:cNvPr id="187" name="TextBox 3"/>
          <p:cNvSpPr txBox="1"/>
          <p:nvPr/>
        </p:nvSpPr>
        <p:spPr>
          <a:xfrm>
            <a:off x="732021" y="2299686"/>
            <a:ext cx="6584686" cy="3970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Font typeface="Wingdings" pitchFamily="2" charset="2"/>
              <a:buChar char="§"/>
              <a:defRPr>
                <a:latin typeface="Helvetica Neue Medium"/>
                <a:ea typeface="Helvetica Neue Medium"/>
                <a:cs typeface="Helvetica Neue Medium"/>
                <a:sym typeface="Helvetica Neue Medium"/>
              </a:defRPr>
            </a:pPr>
            <a:r>
              <a:rPr dirty="0">
                <a:solidFill>
                  <a:schemeClr val="tx1"/>
                </a:solidFill>
                <a:latin typeface="Gill Sans MT" panose="020B0502020104020203" pitchFamily="34" charset="77"/>
              </a:rPr>
              <a:t>Random forests or random decision forests are an </a:t>
            </a:r>
            <a:r>
              <a:rPr dirty="0">
                <a:solidFill>
                  <a:schemeClr val="tx1"/>
                </a:solidFill>
                <a:latin typeface="Gill Sans MT" panose="020B0502020104020203" pitchFamily="34" charset="77"/>
                <a:hlinkClick r:id="rId2">
                  <a:extLst>
                    <a:ext uri="{A12FA001-AC4F-418D-AE19-62706E023703}">
                      <ahyp:hlinkClr xmlns:ahyp="http://schemas.microsoft.com/office/drawing/2018/hyperlinkcolor" val="tx"/>
                    </a:ext>
                  </a:extLst>
                </a:hlinkClick>
              </a:rPr>
              <a:t>ensemble learning</a:t>
            </a:r>
            <a:r>
              <a:rPr dirty="0">
                <a:solidFill>
                  <a:schemeClr val="tx1"/>
                </a:solidFill>
                <a:latin typeface="Gill Sans MT" panose="020B0502020104020203" pitchFamily="34" charset="77"/>
              </a:rPr>
              <a:t> method for </a:t>
            </a:r>
            <a:r>
              <a:rPr dirty="0">
                <a:solidFill>
                  <a:schemeClr val="tx1"/>
                </a:solidFill>
                <a:latin typeface="Gill Sans MT" panose="020B0502020104020203" pitchFamily="34" charset="77"/>
                <a:hlinkClick r:id="rId3">
                  <a:extLst>
                    <a:ext uri="{A12FA001-AC4F-418D-AE19-62706E023703}">
                      <ahyp:hlinkClr xmlns:ahyp="http://schemas.microsoft.com/office/drawing/2018/hyperlinkcolor" val="tx"/>
                    </a:ext>
                  </a:extLst>
                </a:hlinkClick>
              </a:rPr>
              <a:t>classification</a:t>
            </a:r>
            <a:r>
              <a:rPr dirty="0">
                <a:solidFill>
                  <a:schemeClr val="tx1"/>
                </a:solidFill>
                <a:latin typeface="Gill Sans MT" panose="020B0502020104020203" pitchFamily="34" charset="77"/>
              </a:rPr>
              <a:t>, </a:t>
            </a:r>
            <a:r>
              <a:rPr dirty="0">
                <a:solidFill>
                  <a:schemeClr val="tx1"/>
                </a:solidFill>
                <a:latin typeface="Gill Sans MT" panose="020B0502020104020203" pitchFamily="34" charset="77"/>
                <a:hlinkClick r:id="rId4">
                  <a:extLst>
                    <a:ext uri="{A12FA001-AC4F-418D-AE19-62706E023703}">
                      <ahyp:hlinkClr xmlns:ahyp="http://schemas.microsoft.com/office/drawing/2018/hyperlinkcolor" val="tx"/>
                    </a:ext>
                  </a:extLst>
                </a:hlinkClick>
              </a:rPr>
              <a:t>regression</a:t>
            </a:r>
            <a:r>
              <a:rPr dirty="0">
                <a:solidFill>
                  <a:schemeClr val="tx1"/>
                </a:solidFill>
                <a:latin typeface="Gill Sans MT" panose="020B0502020104020203" pitchFamily="34" charset="77"/>
              </a:rPr>
              <a:t> and other tasks that operate by constructing a multitude of </a:t>
            </a:r>
            <a:r>
              <a:rPr dirty="0">
                <a:solidFill>
                  <a:schemeClr val="tx1"/>
                </a:solidFill>
                <a:latin typeface="Gill Sans MT" panose="020B0502020104020203" pitchFamily="34" charset="77"/>
                <a:hlinkClick r:id="rId5">
                  <a:extLst>
                    <a:ext uri="{A12FA001-AC4F-418D-AE19-62706E023703}">
                      <ahyp:hlinkClr xmlns:ahyp="http://schemas.microsoft.com/office/drawing/2018/hyperlinkcolor" val="tx"/>
                    </a:ext>
                  </a:extLst>
                </a:hlinkClick>
              </a:rPr>
              <a:t>decision trees</a:t>
            </a:r>
            <a:r>
              <a:rPr dirty="0">
                <a:solidFill>
                  <a:schemeClr val="tx1"/>
                </a:solidFill>
                <a:latin typeface="Gill Sans MT" panose="020B0502020104020203" pitchFamily="34" charset="77"/>
              </a:rPr>
              <a:t> at training time and outputting the class that is the </a:t>
            </a:r>
            <a:r>
              <a:rPr dirty="0">
                <a:solidFill>
                  <a:schemeClr val="tx1"/>
                </a:solidFill>
                <a:latin typeface="Gill Sans MT" panose="020B0502020104020203" pitchFamily="34" charset="77"/>
                <a:hlinkClick r:id="rId6">
                  <a:extLst>
                    <a:ext uri="{A12FA001-AC4F-418D-AE19-62706E023703}">
                      <ahyp:hlinkClr xmlns:ahyp="http://schemas.microsoft.com/office/drawing/2018/hyperlinkcolor" val="tx"/>
                    </a:ext>
                  </a:extLst>
                </a:hlinkClick>
              </a:rPr>
              <a:t>mode</a:t>
            </a:r>
            <a:r>
              <a:rPr dirty="0">
                <a:solidFill>
                  <a:schemeClr val="tx1"/>
                </a:solidFill>
                <a:latin typeface="Gill Sans MT" panose="020B0502020104020203" pitchFamily="34" charset="77"/>
              </a:rPr>
              <a:t> of the classes (classification) or mean prediction (regression) of the individual trees.</a:t>
            </a:r>
            <a:endParaRPr lang="en-AU" dirty="0">
              <a:solidFill>
                <a:schemeClr val="tx1"/>
              </a:solidFill>
              <a:latin typeface="Gill Sans MT" panose="020B0502020104020203" pitchFamily="34" charset="77"/>
            </a:endParaRPr>
          </a:p>
          <a:p>
            <a:pPr marL="285750" indent="-285750">
              <a:buFont typeface="Wingdings" pitchFamily="2" charset="2"/>
              <a:buChar char="§"/>
              <a:defRPr>
                <a:latin typeface="Helvetica Neue Medium"/>
                <a:ea typeface="Helvetica Neue Medium"/>
                <a:cs typeface="Helvetica Neue Medium"/>
                <a:sym typeface="Helvetica Neue Medium"/>
              </a:defRPr>
            </a:pPr>
            <a:endParaRPr lang="en-AU" dirty="0">
              <a:solidFill>
                <a:schemeClr val="tx1"/>
              </a:solidFill>
              <a:latin typeface="Gill Sans MT" panose="020B0502020104020203" pitchFamily="34" charset="77"/>
            </a:endParaRPr>
          </a:p>
          <a:p>
            <a:pPr marL="285750" indent="-285750">
              <a:buFont typeface="Wingdings" pitchFamily="2" charset="2"/>
              <a:buChar char="§"/>
              <a:defRPr>
                <a:latin typeface="Helvetica Neue Medium"/>
                <a:ea typeface="Helvetica Neue Medium"/>
                <a:cs typeface="Helvetica Neue Medium"/>
                <a:sym typeface="Helvetica Neue Medium"/>
              </a:defRPr>
            </a:pPr>
            <a:r>
              <a:rPr lang="en-AU" dirty="0">
                <a:solidFill>
                  <a:schemeClr val="tx1"/>
                </a:solidFill>
                <a:latin typeface="Gill Sans MT" panose="020B0502020104020203" pitchFamily="34" charset="77"/>
              </a:rPr>
              <a:t>It consists of a large number of individual decision trees that operate as an </a:t>
            </a:r>
            <a:r>
              <a:rPr lang="en-AU" dirty="0">
                <a:solidFill>
                  <a:schemeClr val="tx1"/>
                </a:solidFill>
                <a:uFill>
                  <a:solidFill>
                    <a:srgbClr val="828282"/>
                  </a:solidFill>
                </a:uFill>
                <a:latin typeface="Gill Sans MT" panose="020B0502020104020203" pitchFamily="34" charset="77"/>
                <a:hlinkClick r:id="rId2">
                  <a:extLst>
                    <a:ext uri="{A12FA001-AC4F-418D-AE19-62706E023703}">
                      <ahyp:hlinkClr xmlns:ahyp="http://schemas.microsoft.com/office/drawing/2018/hyperlinkcolor" val="tx"/>
                    </a:ext>
                  </a:extLst>
                </a:hlinkClick>
              </a:rPr>
              <a:t>ensemble</a:t>
            </a:r>
            <a:r>
              <a:rPr lang="en-AU" dirty="0">
                <a:solidFill>
                  <a:schemeClr val="tx1"/>
                </a:solidFill>
                <a:latin typeface="Gill Sans MT" panose="020B0502020104020203" pitchFamily="34" charset="77"/>
              </a:rPr>
              <a:t>. </a:t>
            </a:r>
          </a:p>
          <a:p>
            <a:pPr marL="285750" indent="-285750">
              <a:buFont typeface="Wingdings" pitchFamily="2" charset="2"/>
              <a:buChar char="§"/>
              <a:defRPr>
                <a:latin typeface="Helvetica Neue Medium"/>
                <a:ea typeface="Helvetica Neue Medium"/>
                <a:cs typeface="Helvetica Neue Medium"/>
                <a:sym typeface="Helvetica Neue Medium"/>
              </a:defRPr>
            </a:pPr>
            <a:endParaRPr lang="en-AU" dirty="0">
              <a:solidFill>
                <a:schemeClr val="tx1"/>
              </a:solidFill>
              <a:latin typeface="Gill Sans MT" panose="020B0502020104020203" pitchFamily="34" charset="77"/>
            </a:endParaRPr>
          </a:p>
          <a:p>
            <a:pPr marL="285750" indent="-285750">
              <a:buFont typeface="Wingdings" pitchFamily="2" charset="2"/>
              <a:buChar char="§"/>
              <a:defRPr>
                <a:latin typeface="Helvetica Neue Medium"/>
                <a:ea typeface="Helvetica Neue Medium"/>
                <a:cs typeface="Helvetica Neue Medium"/>
                <a:sym typeface="Helvetica Neue Medium"/>
              </a:defRPr>
            </a:pPr>
            <a:r>
              <a:rPr lang="en-AU" dirty="0">
                <a:solidFill>
                  <a:schemeClr val="tx1"/>
                </a:solidFill>
                <a:latin typeface="Gill Sans MT" panose="020B0502020104020203" pitchFamily="34" charset="77"/>
              </a:rPr>
              <a:t>Each individual tree in the random forest spits out a class prediction and the class with the most votes becomes our model’s prediction.</a:t>
            </a:r>
          </a:p>
          <a:p>
            <a:pPr>
              <a:defRPr>
                <a:latin typeface="Helvetica Neue Medium"/>
                <a:ea typeface="Helvetica Neue Medium"/>
                <a:cs typeface="Helvetica Neue Medium"/>
                <a:sym typeface="Helvetica Neue Medium"/>
              </a:defRPr>
            </a:pPr>
            <a:endParaRPr dirty="0">
              <a:solidFill>
                <a:schemeClr val="tx1"/>
              </a:solidFill>
              <a:latin typeface="Gill Sans MT" panose="020B0502020104020203" pitchFamily="34" charset="77"/>
            </a:endParaRPr>
          </a:p>
        </p:txBody>
      </p:sp>
      <p:sp>
        <p:nvSpPr>
          <p:cNvPr id="188" name="TextBox 5"/>
          <p:cNvSpPr txBox="1"/>
          <p:nvPr/>
        </p:nvSpPr>
        <p:spPr>
          <a:xfrm>
            <a:off x="732021" y="4516439"/>
            <a:ext cx="658468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Helvetica Neue Medium"/>
                <a:ea typeface="Helvetica Neue Medium"/>
                <a:cs typeface="Helvetica Neue Medium"/>
                <a:sym typeface="Helvetica Neue Medium"/>
              </a:defRPr>
            </a:pPr>
            <a:endParaRPr dirty="0">
              <a:solidFill>
                <a:schemeClr val="tx1"/>
              </a:solidFill>
              <a:latin typeface="Gill Sans MT" panose="020B0502020104020203" pitchFamily="34" charset="77"/>
            </a:endParaRPr>
          </a:p>
        </p:txBody>
      </p:sp>
      <p:pic>
        <p:nvPicPr>
          <p:cNvPr id="189" name="Random_forest_diagram_complete.png" descr="Random_forest_diagram_complete.png"/>
          <p:cNvPicPr>
            <a:picLocks noChangeAspect="1"/>
          </p:cNvPicPr>
          <p:nvPr/>
        </p:nvPicPr>
        <p:blipFill>
          <a:blip r:embed="rId7"/>
          <a:stretch>
            <a:fillRect/>
          </a:stretch>
        </p:blipFill>
        <p:spPr>
          <a:xfrm>
            <a:off x="7484863" y="2837685"/>
            <a:ext cx="4386566" cy="3289925"/>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581192" y="702155"/>
            <a:ext cx="11029616" cy="1013802"/>
          </a:xfrm>
          <a:prstGeom prst="rect">
            <a:avLst/>
          </a:prstGeom>
        </p:spPr>
        <p:txBody>
          <a:bodyPr/>
          <a:lstStyle/>
          <a:p>
            <a:r>
              <a:t>Confusion matrix and accuracy score</a:t>
            </a:r>
          </a:p>
        </p:txBody>
      </p:sp>
      <p:pic>
        <p:nvPicPr>
          <p:cNvPr id="192" name="Picture 5" descr="Picture 5"/>
          <p:cNvPicPr>
            <a:picLocks noChangeAspect="1"/>
          </p:cNvPicPr>
          <p:nvPr/>
        </p:nvPicPr>
        <p:blipFill>
          <a:blip r:embed="rId2"/>
          <a:stretch>
            <a:fillRect/>
          </a:stretch>
        </p:blipFill>
        <p:spPr>
          <a:xfrm>
            <a:off x="7242915" y="4935320"/>
            <a:ext cx="4365843" cy="1882949"/>
          </a:xfrm>
          <a:prstGeom prst="rect">
            <a:avLst/>
          </a:prstGeom>
          <a:ln w="12700">
            <a:miter lim="400000"/>
          </a:ln>
        </p:spPr>
      </p:pic>
      <p:sp>
        <p:nvSpPr>
          <p:cNvPr id="193" name="TextBox 5"/>
          <p:cNvSpPr txBox="1"/>
          <p:nvPr/>
        </p:nvSpPr>
        <p:spPr>
          <a:xfrm>
            <a:off x="626092" y="2177442"/>
            <a:ext cx="633649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t>We obtain an accuracy of 90.59% (testing data) using the Random Forest model.</a:t>
            </a:r>
          </a:p>
          <a:p>
            <a:pPr algn="just"/>
            <a:endParaRPr/>
          </a:p>
          <a:p>
            <a:pPr algn="just"/>
            <a:r>
              <a:t>From the confusion matrix, we see that:</a:t>
            </a:r>
          </a:p>
        </p:txBody>
      </p:sp>
      <p:graphicFrame>
        <p:nvGraphicFramePr>
          <p:cNvPr id="194" name="Table 7"/>
          <p:cNvGraphicFramePr/>
          <p:nvPr>
            <p:extLst>
              <p:ext uri="{D42A27DB-BD31-4B8C-83A1-F6EECF244321}">
                <p14:modId xmlns:p14="http://schemas.microsoft.com/office/powerpoint/2010/main" val="4282054522"/>
              </p:ext>
            </p:extLst>
          </p:nvPr>
        </p:nvGraphicFramePr>
        <p:xfrm>
          <a:off x="612940" y="3478102"/>
          <a:ext cx="6353676" cy="1905090"/>
        </p:xfrm>
        <a:graphic>
          <a:graphicData uri="http://schemas.openxmlformats.org/drawingml/2006/table">
            <a:tbl>
              <a:tblPr firstRow="1" bandRow="1">
                <a:tableStyleId>{3C2FFA5D-87B4-456A-9821-1D502468CF0F}</a:tableStyleId>
              </a:tblPr>
              <a:tblGrid>
                <a:gridCol w="3176838">
                  <a:extLst>
                    <a:ext uri="{9D8B030D-6E8A-4147-A177-3AD203B41FA5}">
                      <a16:colId xmlns:a16="http://schemas.microsoft.com/office/drawing/2014/main" val="20000"/>
                    </a:ext>
                  </a:extLst>
                </a:gridCol>
                <a:gridCol w="3176838">
                  <a:extLst>
                    <a:ext uri="{9D8B030D-6E8A-4147-A177-3AD203B41FA5}">
                      <a16:colId xmlns:a16="http://schemas.microsoft.com/office/drawing/2014/main" val="20001"/>
                    </a:ext>
                  </a:extLst>
                </a:gridCol>
              </a:tblGrid>
              <a:tr h="381018">
                <a:tc>
                  <a:txBody>
                    <a:bodyPr/>
                    <a:lstStyle/>
                    <a:p>
                      <a:pPr algn="l">
                        <a:defRPr sz="1800" b="0">
                          <a:solidFill>
                            <a:srgbClr val="000000"/>
                          </a:solidFill>
                        </a:defRPr>
                      </a:pPr>
                      <a:r>
                        <a:rPr>
                          <a:solidFill>
                            <a:schemeClr val="bg1"/>
                          </a:solidFill>
                        </a:rPr>
                        <a:t>Type</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Count</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381018">
                <a:tc>
                  <a:txBody>
                    <a:bodyPr/>
                    <a:lstStyle/>
                    <a:p>
                      <a:pPr algn="l">
                        <a:defRPr sz="1800"/>
                      </a:pPr>
                      <a:r>
                        <a:t>True Negative</a:t>
                      </a:r>
                    </a:p>
                  </a:txBody>
                  <a:tcPr marL="45720" marR="45720" horzOverflow="overflow"/>
                </a:tc>
                <a:tc>
                  <a:txBody>
                    <a:bodyPr/>
                    <a:lstStyle/>
                    <a:p>
                      <a:pPr algn="l">
                        <a:defRPr sz="1800"/>
                      </a:pPr>
                      <a:r>
                        <a:t>283</a:t>
                      </a:r>
                    </a:p>
                  </a:txBody>
                  <a:tcPr marL="45720" marR="45720" horzOverflow="overflow"/>
                </a:tc>
                <a:extLst>
                  <a:ext uri="{0D108BD9-81ED-4DB2-BD59-A6C34878D82A}">
                    <a16:rowId xmlns:a16="http://schemas.microsoft.com/office/drawing/2014/main" val="10001"/>
                  </a:ext>
                </a:extLst>
              </a:tr>
              <a:tr h="381018">
                <a:tc>
                  <a:txBody>
                    <a:bodyPr/>
                    <a:lstStyle/>
                    <a:p>
                      <a:pPr algn="l">
                        <a:defRPr sz="1800"/>
                      </a:pPr>
                      <a:r>
                        <a:t>False Positive</a:t>
                      </a:r>
                    </a:p>
                  </a:txBody>
                  <a:tcPr marL="45720" marR="45720" horzOverflow="overflow"/>
                </a:tc>
                <a:tc>
                  <a:txBody>
                    <a:bodyPr/>
                    <a:lstStyle/>
                    <a:p>
                      <a:pPr algn="l">
                        <a:defRPr sz="1800"/>
                      </a:pPr>
                      <a:r>
                        <a:t>16</a:t>
                      </a:r>
                    </a:p>
                  </a:txBody>
                  <a:tcPr marL="45720" marR="45720" horzOverflow="overflow"/>
                </a:tc>
                <a:extLst>
                  <a:ext uri="{0D108BD9-81ED-4DB2-BD59-A6C34878D82A}">
                    <a16:rowId xmlns:a16="http://schemas.microsoft.com/office/drawing/2014/main" val="10002"/>
                  </a:ext>
                </a:extLst>
              </a:tr>
              <a:tr h="381018">
                <a:tc>
                  <a:txBody>
                    <a:bodyPr/>
                    <a:lstStyle/>
                    <a:p>
                      <a:pPr algn="l">
                        <a:defRPr sz="1800"/>
                      </a:pPr>
                      <a:r>
                        <a:t>False Negative</a:t>
                      </a:r>
                    </a:p>
                  </a:txBody>
                  <a:tcPr marL="45720" marR="45720" horzOverflow="overflow"/>
                </a:tc>
                <a:tc>
                  <a:txBody>
                    <a:bodyPr/>
                    <a:lstStyle/>
                    <a:p>
                      <a:pPr algn="l">
                        <a:defRPr sz="1800"/>
                      </a:pPr>
                      <a:r>
                        <a:t>42</a:t>
                      </a:r>
                    </a:p>
                  </a:txBody>
                  <a:tcPr marL="45720" marR="45720" horzOverflow="overflow"/>
                </a:tc>
                <a:extLst>
                  <a:ext uri="{0D108BD9-81ED-4DB2-BD59-A6C34878D82A}">
                    <a16:rowId xmlns:a16="http://schemas.microsoft.com/office/drawing/2014/main" val="10003"/>
                  </a:ext>
                </a:extLst>
              </a:tr>
              <a:tr h="381018">
                <a:tc>
                  <a:txBody>
                    <a:bodyPr/>
                    <a:lstStyle/>
                    <a:p>
                      <a:pPr algn="l">
                        <a:defRPr sz="1800"/>
                      </a:pPr>
                      <a:r>
                        <a:t>True Positive</a:t>
                      </a:r>
                    </a:p>
                  </a:txBody>
                  <a:tcPr marL="45720" marR="45720" horzOverflow="overflow"/>
                </a:tc>
                <a:tc>
                  <a:txBody>
                    <a:bodyPr/>
                    <a:lstStyle/>
                    <a:p>
                      <a:pPr algn="l">
                        <a:defRPr sz="1800"/>
                      </a:pPr>
                      <a:r>
                        <a:rPr dirty="0"/>
                        <a:t>276</a:t>
                      </a:r>
                    </a:p>
                  </a:txBody>
                  <a:tcPr marL="45720" marR="45720" horzOverflow="overflow"/>
                </a:tc>
                <a:extLst>
                  <a:ext uri="{0D108BD9-81ED-4DB2-BD59-A6C34878D82A}">
                    <a16:rowId xmlns:a16="http://schemas.microsoft.com/office/drawing/2014/main" val="10004"/>
                  </a:ext>
                </a:extLst>
              </a:tr>
            </a:tbl>
          </a:graphicData>
        </a:graphic>
      </p:graphicFrame>
      <p:pic>
        <p:nvPicPr>
          <p:cNvPr id="195" name="Screenshot 2020-09-05 at 4.05.12 PM.png" descr="Screenshot 2020-09-05 at 4.05.12 PM.png"/>
          <p:cNvPicPr>
            <a:picLocks noChangeAspect="1"/>
          </p:cNvPicPr>
          <p:nvPr/>
        </p:nvPicPr>
        <p:blipFill>
          <a:blip r:embed="rId3"/>
          <a:stretch>
            <a:fillRect/>
          </a:stretch>
        </p:blipFill>
        <p:spPr>
          <a:xfrm>
            <a:off x="7050936" y="1869472"/>
            <a:ext cx="4749801" cy="3200401"/>
          </a:xfrm>
          <a:prstGeom prst="rect">
            <a:avLst/>
          </a:prstGeom>
          <a:ln w="12700">
            <a:miter lim="400000"/>
          </a:ln>
        </p:spPr>
      </p:pic>
      <p:pic>
        <p:nvPicPr>
          <p:cNvPr id="196" name="Screenshot 2020-09-05 at 4.06.47 PM.png" descr="Screenshot 2020-09-05 at 4.06.47 PM.png"/>
          <p:cNvPicPr>
            <a:picLocks noChangeAspect="1"/>
          </p:cNvPicPr>
          <p:nvPr/>
        </p:nvPicPr>
        <p:blipFill>
          <a:blip r:embed="rId4"/>
          <a:stretch>
            <a:fillRect/>
          </a:stretch>
        </p:blipFill>
        <p:spPr>
          <a:xfrm>
            <a:off x="7227675" y="4898894"/>
            <a:ext cx="4225602" cy="1955652"/>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581192" y="702155"/>
            <a:ext cx="11029616" cy="1013802"/>
          </a:xfrm>
          <a:prstGeom prst="rect">
            <a:avLst/>
          </a:prstGeom>
        </p:spPr>
        <p:txBody>
          <a:bodyPr/>
          <a:lstStyle/>
          <a:p>
            <a:r>
              <a:t>Training set metrics – precision, recall, f1 score, Support</a:t>
            </a:r>
          </a:p>
        </p:txBody>
      </p:sp>
      <p:pic>
        <p:nvPicPr>
          <p:cNvPr id="199" name="Picture 4" descr="Picture 4"/>
          <p:cNvPicPr>
            <a:picLocks noChangeAspect="1"/>
          </p:cNvPicPr>
          <p:nvPr/>
        </p:nvPicPr>
        <p:blipFill>
          <a:blip r:embed="rId2"/>
          <a:stretch>
            <a:fillRect/>
          </a:stretch>
        </p:blipFill>
        <p:spPr>
          <a:xfrm>
            <a:off x="576979" y="2185041"/>
            <a:ext cx="8261438" cy="1685926"/>
          </a:xfrm>
          <a:prstGeom prst="rect">
            <a:avLst/>
          </a:prstGeom>
          <a:ln w="12700">
            <a:miter lim="400000"/>
          </a:ln>
        </p:spPr>
      </p:pic>
      <p:graphicFrame>
        <p:nvGraphicFramePr>
          <p:cNvPr id="200" name="Table 5"/>
          <p:cNvGraphicFramePr/>
          <p:nvPr>
            <p:extLst>
              <p:ext uri="{D42A27DB-BD31-4B8C-83A1-F6EECF244321}">
                <p14:modId xmlns:p14="http://schemas.microsoft.com/office/powerpoint/2010/main" val="1198209539"/>
              </p:ext>
            </p:extLst>
          </p:nvPr>
        </p:nvGraphicFramePr>
        <p:xfrm>
          <a:off x="671784" y="4340050"/>
          <a:ext cx="9948981" cy="2102165"/>
        </p:xfrm>
        <a:graphic>
          <a:graphicData uri="http://schemas.openxmlformats.org/drawingml/2006/table">
            <a:tbl>
              <a:tblPr firstRow="1" bandRow="1">
                <a:tableStyleId>{3C2FFA5D-87B4-456A-9821-1D502468CF0F}</a:tableStyleId>
              </a:tblPr>
              <a:tblGrid>
                <a:gridCol w="3316327">
                  <a:extLst>
                    <a:ext uri="{9D8B030D-6E8A-4147-A177-3AD203B41FA5}">
                      <a16:colId xmlns:a16="http://schemas.microsoft.com/office/drawing/2014/main" val="20000"/>
                    </a:ext>
                  </a:extLst>
                </a:gridCol>
                <a:gridCol w="3316327">
                  <a:extLst>
                    <a:ext uri="{9D8B030D-6E8A-4147-A177-3AD203B41FA5}">
                      <a16:colId xmlns:a16="http://schemas.microsoft.com/office/drawing/2014/main" val="20001"/>
                    </a:ext>
                  </a:extLst>
                </a:gridCol>
                <a:gridCol w="3316327">
                  <a:extLst>
                    <a:ext uri="{9D8B030D-6E8A-4147-A177-3AD203B41FA5}">
                      <a16:colId xmlns:a16="http://schemas.microsoft.com/office/drawing/2014/main" val="20002"/>
                    </a:ext>
                  </a:extLst>
                </a:gridCol>
              </a:tblGrid>
              <a:tr h="420433">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0433">
                <a:tc>
                  <a:txBody>
                    <a:bodyPr/>
                    <a:lstStyle/>
                    <a:p>
                      <a:pPr algn="l">
                        <a:defRPr sz="1800"/>
                      </a:pPr>
                      <a:r>
                        <a:t>Precision</a:t>
                      </a:r>
                    </a:p>
                  </a:txBody>
                  <a:tcPr marL="45720" marR="45720" horzOverflow="overflow"/>
                </a:tc>
                <a:tc>
                  <a:txBody>
                    <a:bodyPr/>
                    <a:lstStyle/>
                    <a:p>
                      <a:pPr algn="l">
                        <a:defRPr sz="1800"/>
                      </a:pPr>
                      <a:r>
                        <a:t>0.93</a:t>
                      </a:r>
                    </a:p>
                  </a:txBody>
                  <a:tcPr marL="45720" marR="45720" horzOverflow="overflow"/>
                </a:tc>
                <a:tc>
                  <a:txBody>
                    <a:bodyPr/>
                    <a:lstStyle/>
                    <a:p>
                      <a:pPr algn="l">
                        <a:defRPr sz="1800"/>
                      </a:pPr>
                      <a:r>
                        <a:t>0.98</a:t>
                      </a:r>
                    </a:p>
                  </a:txBody>
                  <a:tcPr marL="45720" marR="45720" horzOverflow="overflow"/>
                </a:tc>
                <a:extLst>
                  <a:ext uri="{0D108BD9-81ED-4DB2-BD59-A6C34878D82A}">
                    <a16:rowId xmlns:a16="http://schemas.microsoft.com/office/drawing/2014/main" val="10001"/>
                  </a:ext>
                </a:extLst>
              </a:tr>
              <a:tr h="420433">
                <a:tc>
                  <a:txBody>
                    <a:bodyPr/>
                    <a:lstStyle/>
                    <a:p>
                      <a:pPr algn="l">
                        <a:defRPr sz="1800"/>
                      </a:pPr>
                      <a:r>
                        <a:t>Recall</a:t>
                      </a:r>
                    </a:p>
                  </a:txBody>
                  <a:tcPr marL="45720" marR="45720" horzOverflow="overflow"/>
                </a:tc>
                <a:tc>
                  <a:txBody>
                    <a:bodyPr/>
                    <a:lstStyle/>
                    <a:p>
                      <a:pPr algn="l">
                        <a:defRPr sz="1800"/>
                      </a:pPr>
                      <a:r>
                        <a:t>0.98</a:t>
                      </a:r>
                    </a:p>
                  </a:txBody>
                  <a:tcPr marL="45720" marR="45720" horzOverflow="overflow"/>
                </a:tc>
                <a:tc>
                  <a:txBody>
                    <a:bodyPr/>
                    <a:lstStyle/>
                    <a:p>
                      <a:pPr algn="l">
                        <a:defRPr sz="1800"/>
                      </a:pPr>
                      <a:r>
                        <a:t>0.93</a:t>
                      </a:r>
                    </a:p>
                  </a:txBody>
                  <a:tcPr marL="45720" marR="45720" horzOverflow="overflow"/>
                </a:tc>
                <a:extLst>
                  <a:ext uri="{0D108BD9-81ED-4DB2-BD59-A6C34878D82A}">
                    <a16:rowId xmlns:a16="http://schemas.microsoft.com/office/drawing/2014/main" val="10002"/>
                  </a:ext>
                </a:extLst>
              </a:tr>
              <a:tr h="420433">
                <a:tc>
                  <a:txBody>
                    <a:bodyPr/>
                    <a:lstStyle/>
                    <a:p>
                      <a:pPr algn="l">
                        <a:defRPr sz="1800"/>
                      </a:pPr>
                      <a:r>
                        <a:t>F1-Score</a:t>
                      </a:r>
                    </a:p>
                  </a:txBody>
                  <a:tcPr marL="45720" marR="45720" horzOverflow="overflow"/>
                </a:tc>
                <a:tc>
                  <a:txBody>
                    <a:bodyPr/>
                    <a:lstStyle/>
                    <a:p>
                      <a:pPr algn="l">
                        <a:defRPr sz="1800"/>
                      </a:pPr>
                      <a:r>
                        <a:t>0.96</a:t>
                      </a:r>
                    </a:p>
                  </a:txBody>
                  <a:tcPr marL="45720" marR="45720" horzOverflow="overflow"/>
                </a:tc>
                <a:tc>
                  <a:txBody>
                    <a:bodyPr/>
                    <a:lstStyle/>
                    <a:p>
                      <a:pPr algn="l">
                        <a:defRPr sz="1800"/>
                      </a:pPr>
                      <a:r>
                        <a:t>0.95</a:t>
                      </a:r>
                    </a:p>
                  </a:txBody>
                  <a:tcPr marL="45720" marR="45720" horzOverflow="overflow"/>
                </a:tc>
                <a:extLst>
                  <a:ext uri="{0D108BD9-81ED-4DB2-BD59-A6C34878D82A}">
                    <a16:rowId xmlns:a16="http://schemas.microsoft.com/office/drawing/2014/main" val="10003"/>
                  </a:ext>
                </a:extLst>
              </a:tr>
              <a:tr h="420433">
                <a:tc>
                  <a:txBody>
                    <a:bodyPr/>
                    <a:lstStyle/>
                    <a:p>
                      <a:pPr algn="l">
                        <a:defRPr sz="1800"/>
                      </a:pPr>
                      <a:r>
                        <a:t>Support</a:t>
                      </a:r>
                    </a:p>
                  </a:txBody>
                  <a:tcPr marL="45720" marR="45720" horzOverflow="overflow"/>
                </a:tc>
                <a:tc>
                  <a:txBody>
                    <a:bodyPr/>
                    <a:lstStyle/>
                    <a:p>
                      <a:pPr algn="l">
                        <a:defRPr sz="1800"/>
                      </a:pPr>
                      <a:r>
                        <a:t>934</a:t>
                      </a:r>
                    </a:p>
                  </a:txBody>
                  <a:tcPr marL="45720" marR="45720" horzOverflow="overflow"/>
                </a:tc>
                <a:tc>
                  <a:txBody>
                    <a:bodyPr/>
                    <a:lstStyle/>
                    <a:p>
                      <a:pPr algn="l">
                        <a:defRPr sz="1800"/>
                      </a:pPr>
                      <a:r>
                        <a:rPr dirty="0"/>
                        <a:t>915</a:t>
                      </a:r>
                    </a:p>
                  </a:txBody>
                  <a:tcPr marL="45720" marR="45720" horzOverflow="overflow"/>
                </a:tc>
                <a:extLst>
                  <a:ext uri="{0D108BD9-81ED-4DB2-BD59-A6C34878D82A}">
                    <a16:rowId xmlns:a16="http://schemas.microsoft.com/office/drawing/2014/main" val="10004"/>
                  </a:ext>
                </a:extLst>
              </a:tr>
            </a:tbl>
          </a:graphicData>
        </a:graphic>
      </p:graphicFrame>
      <p:pic>
        <p:nvPicPr>
          <p:cNvPr id="201" name="Screenshot 2020-09-05 at 4.11.22 PM.png" descr="Screenshot 2020-09-05 at 4.11.22 PM.png"/>
          <p:cNvPicPr>
            <a:picLocks noChangeAspect="1"/>
          </p:cNvPicPr>
          <p:nvPr/>
        </p:nvPicPr>
        <p:blipFill>
          <a:blip r:embed="rId3"/>
          <a:stretch>
            <a:fillRect/>
          </a:stretch>
        </p:blipFill>
        <p:spPr>
          <a:xfrm>
            <a:off x="633159" y="1834183"/>
            <a:ext cx="8520888" cy="238764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le 1"/>
          <p:cNvSpPr txBox="1">
            <a:spLocks noGrp="1"/>
          </p:cNvSpPr>
          <p:nvPr>
            <p:ph type="title"/>
          </p:nvPr>
        </p:nvSpPr>
        <p:spPr>
          <a:xfrm>
            <a:off x="581192" y="702155"/>
            <a:ext cx="11029616" cy="1013802"/>
          </a:xfrm>
          <a:prstGeom prst="rect">
            <a:avLst/>
          </a:prstGeom>
        </p:spPr>
        <p:txBody>
          <a:bodyPr/>
          <a:lstStyle/>
          <a:p>
            <a:r>
              <a:t>Test set metrics – precision, recall, f1 score, Support</a:t>
            </a:r>
          </a:p>
        </p:txBody>
      </p:sp>
      <p:pic>
        <p:nvPicPr>
          <p:cNvPr id="204" name="Picture 4" descr="Picture 4"/>
          <p:cNvPicPr>
            <a:picLocks noChangeAspect="1"/>
          </p:cNvPicPr>
          <p:nvPr/>
        </p:nvPicPr>
        <p:blipFill>
          <a:blip r:embed="rId2"/>
          <a:stretch>
            <a:fillRect/>
          </a:stretch>
        </p:blipFill>
        <p:spPr>
          <a:xfrm>
            <a:off x="580828" y="2321653"/>
            <a:ext cx="8441630" cy="1704976"/>
          </a:xfrm>
          <a:prstGeom prst="rect">
            <a:avLst/>
          </a:prstGeom>
          <a:ln w="12700">
            <a:miter lim="400000"/>
          </a:ln>
        </p:spPr>
      </p:pic>
      <p:graphicFrame>
        <p:nvGraphicFramePr>
          <p:cNvPr id="205" name="Table 5"/>
          <p:cNvGraphicFramePr/>
          <p:nvPr>
            <p:extLst>
              <p:ext uri="{D42A27DB-BD31-4B8C-83A1-F6EECF244321}">
                <p14:modId xmlns:p14="http://schemas.microsoft.com/office/powerpoint/2010/main" val="3068381104"/>
              </p:ext>
            </p:extLst>
          </p:nvPr>
        </p:nvGraphicFramePr>
        <p:xfrm>
          <a:off x="612940" y="4542949"/>
          <a:ext cx="10289343" cy="2141580"/>
        </p:xfrm>
        <a:graphic>
          <a:graphicData uri="http://schemas.openxmlformats.org/drawingml/2006/table">
            <a:tbl>
              <a:tblPr firstRow="1" bandRow="1">
                <a:tableStyleId>{3C2FFA5D-87B4-456A-9821-1D502468CF0F}</a:tableStyleId>
              </a:tblPr>
              <a:tblGrid>
                <a:gridCol w="3429781">
                  <a:extLst>
                    <a:ext uri="{9D8B030D-6E8A-4147-A177-3AD203B41FA5}">
                      <a16:colId xmlns:a16="http://schemas.microsoft.com/office/drawing/2014/main" val="20000"/>
                    </a:ext>
                  </a:extLst>
                </a:gridCol>
                <a:gridCol w="3429781">
                  <a:extLst>
                    <a:ext uri="{9D8B030D-6E8A-4147-A177-3AD203B41FA5}">
                      <a16:colId xmlns:a16="http://schemas.microsoft.com/office/drawing/2014/main" val="20001"/>
                    </a:ext>
                  </a:extLst>
                </a:gridCol>
                <a:gridCol w="3429781">
                  <a:extLst>
                    <a:ext uri="{9D8B030D-6E8A-4147-A177-3AD203B41FA5}">
                      <a16:colId xmlns:a16="http://schemas.microsoft.com/office/drawing/2014/main" val="20002"/>
                    </a:ext>
                  </a:extLst>
                </a:gridCol>
              </a:tblGrid>
              <a:tr h="428316">
                <a:tc>
                  <a:txBody>
                    <a:bodyPr/>
                    <a:lstStyle/>
                    <a:p>
                      <a:pPr algn="l">
                        <a:defRPr sz="1800" b="0">
                          <a:solidFill>
                            <a:srgbClr val="000000"/>
                          </a:solidFill>
                        </a:defRPr>
                      </a:pPr>
                      <a:r>
                        <a:rPr>
                          <a:solidFill>
                            <a:schemeClr val="bg1"/>
                          </a:solidFill>
                        </a:rPr>
                        <a:t>Metric</a:t>
                      </a:r>
                      <a:endParaRPr b="1">
                        <a:solidFill>
                          <a:schemeClr val="bg1"/>
                        </a:solidFill>
                      </a:endParaRPr>
                    </a:p>
                  </a:txBody>
                  <a:tcPr marL="45720" marR="45720" horzOverflow="overflow"/>
                </a:tc>
                <a:tc>
                  <a:txBody>
                    <a:bodyPr/>
                    <a:lstStyle/>
                    <a:p>
                      <a:pPr algn="l">
                        <a:defRPr sz="1800" b="0">
                          <a:solidFill>
                            <a:srgbClr val="000000"/>
                          </a:solidFill>
                        </a:defRPr>
                      </a:pPr>
                      <a:r>
                        <a:rPr>
                          <a:solidFill>
                            <a:schemeClr val="bg1"/>
                          </a:solidFill>
                        </a:rPr>
                        <a:t>Attrition = 0</a:t>
                      </a:r>
                      <a:endParaRPr b="1">
                        <a:solidFill>
                          <a:schemeClr val="bg1"/>
                        </a:solidFill>
                      </a:endParaRPr>
                    </a:p>
                  </a:txBody>
                  <a:tcPr marL="45720" marR="45720" horzOverflow="overflow"/>
                </a:tc>
                <a:tc>
                  <a:txBody>
                    <a:bodyPr/>
                    <a:lstStyle/>
                    <a:p>
                      <a:pPr algn="l">
                        <a:defRPr sz="1800" b="0">
                          <a:solidFill>
                            <a:srgbClr val="000000"/>
                          </a:solidFill>
                        </a:defRPr>
                      </a:pPr>
                      <a:r>
                        <a:rPr dirty="0">
                          <a:solidFill>
                            <a:schemeClr val="bg1"/>
                          </a:solidFill>
                        </a:rPr>
                        <a:t>Attrition = 1</a:t>
                      </a:r>
                      <a:endParaRPr b="1" dirty="0">
                        <a:solidFill>
                          <a:schemeClr val="bg1"/>
                        </a:solidFill>
                      </a:endParaRPr>
                    </a:p>
                  </a:txBody>
                  <a:tcPr marL="45720" marR="45720" horzOverflow="overflow"/>
                </a:tc>
                <a:extLst>
                  <a:ext uri="{0D108BD9-81ED-4DB2-BD59-A6C34878D82A}">
                    <a16:rowId xmlns:a16="http://schemas.microsoft.com/office/drawing/2014/main" val="10000"/>
                  </a:ext>
                </a:extLst>
              </a:tr>
              <a:tr h="428316">
                <a:tc>
                  <a:txBody>
                    <a:bodyPr/>
                    <a:lstStyle/>
                    <a:p>
                      <a:pPr algn="l">
                        <a:defRPr sz="1800"/>
                      </a:pPr>
                      <a:r>
                        <a:t>Precision</a:t>
                      </a:r>
                    </a:p>
                  </a:txBody>
                  <a:tcPr marL="45720" marR="45720" horzOverflow="overflow"/>
                </a:tc>
                <a:tc>
                  <a:txBody>
                    <a:bodyPr/>
                    <a:lstStyle/>
                    <a:p>
                      <a:pPr algn="l">
                        <a:defRPr sz="1800"/>
                      </a:pPr>
                      <a:r>
                        <a:t>0.87</a:t>
                      </a:r>
                    </a:p>
                  </a:txBody>
                  <a:tcPr marL="45720" marR="45720" horzOverflow="overflow"/>
                </a:tc>
                <a:tc>
                  <a:txBody>
                    <a:bodyPr/>
                    <a:lstStyle/>
                    <a:p>
                      <a:pPr algn="l">
                        <a:defRPr sz="1800"/>
                      </a:pPr>
                      <a:r>
                        <a:t>0.95</a:t>
                      </a:r>
                    </a:p>
                  </a:txBody>
                  <a:tcPr marL="45720" marR="45720" horzOverflow="overflow"/>
                </a:tc>
                <a:extLst>
                  <a:ext uri="{0D108BD9-81ED-4DB2-BD59-A6C34878D82A}">
                    <a16:rowId xmlns:a16="http://schemas.microsoft.com/office/drawing/2014/main" val="10001"/>
                  </a:ext>
                </a:extLst>
              </a:tr>
              <a:tr h="428316">
                <a:tc>
                  <a:txBody>
                    <a:bodyPr/>
                    <a:lstStyle/>
                    <a:p>
                      <a:pPr algn="l">
                        <a:defRPr sz="1800"/>
                      </a:pPr>
                      <a:r>
                        <a:t>Recall</a:t>
                      </a:r>
                    </a:p>
                  </a:txBody>
                  <a:tcPr marL="45720" marR="45720" horzOverflow="overflow"/>
                </a:tc>
                <a:tc>
                  <a:txBody>
                    <a:bodyPr/>
                    <a:lstStyle/>
                    <a:p>
                      <a:pPr algn="l">
                        <a:defRPr sz="1800"/>
                      </a:pPr>
                      <a:r>
                        <a:t>0.95</a:t>
                      </a:r>
                    </a:p>
                  </a:txBody>
                  <a:tcPr marL="45720" marR="45720" horzOverflow="overflow"/>
                </a:tc>
                <a:tc>
                  <a:txBody>
                    <a:bodyPr/>
                    <a:lstStyle/>
                    <a:p>
                      <a:pPr algn="l">
                        <a:defRPr sz="1800"/>
                      </a:pPr>
                      <a:r>
                        <a:t>0.87</a:t>
                      </a:r>
                    </a:p>
                  </a:txBody>
                  <a:tcPr marL="45720" marR="45720" horzOverflow="overflow"/>
                </a:tc>
                <a:extLst>
                  <a:ext uri="{0D108BD9-81ED-4DB2-BD59-A6C34878D82A}">
                    <a16:rowId xmlns:a16="http://schemas.microsoft.com/office/drawing/2014/main" val="10002"/>
                  </a:ext>
                </a:extLst>
              </a:tr>
              <a:tr h="428316">
                <a:tc>
                  <a:txBody>
                    <a:bodyPr/>
                    <a:lstStyle/>
                    <a:p>
                      <a:pPr algn="l">
                        <a:defRPr sz="1800"/>
                      </a:pPr>
                      <a:r>
                        <a:t>F1-Score</a:t>
                      </a:r>
                    </a:p>
                  </a:txBody>
                  <a:tcPr marL="45720" marR="45720" horzOverflow="overflow"/>
                </a:tc>
                <a:tc>
                  <a:txBody>
                    <a:bodyPr/>
                    <a:lstStyle/>
                    <a:p>
                      <a:pPr algn="l">
                        <a:defRPr sz="1800"/>
                      </a:pPr>
                      <a:r>
                        <a:t>0.91</a:t>
                      </a:r>
                    </a:p>
                  </a:txBody>
                  <a:tcPr marL="45720" marR="45720" horzOverflow="overflow"/>
                </a:tc>
                <a:tc>
                  <a:txBody>
                    <a:bodyPr/>
                    <a:lstStyle/>
                    <a:p>
                      <a:pPr algn="l">
                        <a:defRPr sz="1800"/>
                      </a:pPr>
                      <a:r>
                        <a:t>0.90</a:t>
                      </a:r>
                    </a:p>
                  </a:txBody>
                  <a:tcPr marL="45720" marR="45720" horzOverflow="overflow"/>
                </a:tc>
                <a:extLst>
                  <a:ext uri="{0D108BD9-81ED-4DB2-BD59-A6C34878D82A}">
                    <a16:rowId xmlns:a16="http://schemas.microsoft.com/office/drawing/2014/main" val="10003"/>
                  </a:ext>
                </a:extLst>
              </a:tr>
              <a:tr h="428316">
                <a:tc>
                  <a:txBody>
                    <a:bodyPr/>
                    <a:lstStyle/>
                    <a:p>
                      <a:pPr algn="l">
                        <a:defRPr sz="1800"/>
                      </a:pPr>
                      <a:r>
                        <a:t>Support</a:t>
                      </a:r>
                    </a:p>
                  </a:txBody>
                  <a:tcPr marL="45720" marR="45720" horzOverflow="overflow"/>
                </a:tc>
                <a:tc>
                  <a:txBody>
                    <a:bodyPr/>
                    <a:lstStyle/>
                    <a:p>
                      <a:pPr algn="l">
                        <a:defRPr sz="1800"/>
                      </a:pPr>
                      <a:r>
                        <a:t>299</a:t>
                      </a:r>
                    </a:p>
                  </a:txBody>
                  <a:tcPr marL="45720" marR="45720" horzOverflow="overflow"/>
                </a:tc>
                <a:tc>
                  <a:txBody>
                    <a:bodyPr/>
                    <a:lstStyle/>
                    <a:p>
                      <a:pPr algn="l">
                        <a:defRPr sz="1800"/>
                      </a:pPr>
                      <a:r>
                        <a:rPr dirty="0"/>
                        <a:t>318</a:t>
                      </a:r>
                    </a:p>
                  </a:txBody>
                  <a:tcPr marL="45720" marR="45720" horzOverflow="overflow"/>
                </a:tc>
                <a:extLst>
                  <a:ext uri="{0D108BD9-81ED-4DB2-BD59-A6C34878D82A}">
                    <a16:rowId xmlns:a16="http://schemas.microsoft.com/office/drawing/2014/main" val="10004"/>
                  </a:ext>
                </a:extLst>
              </a:tr>
            </a:tbl>
          </a:graphicData>
        </a:graphic>
      </p:graphicFrame>
      <p:pic>
        <p:nvPicPr>
          <p:cNvPr id="206" name="Screenshot 2020-09-05 at 4.09.26 PM.png" descr="Screenshot 2020-09-05 at 4.09.26 PM.png"/>
          <p:cNvPicPr>
            <a:picLocks noChangeAspect="1"/>
          </p:cNvPicPr>
          <p:nvPr/>
        </p:nvPicPr>
        <p:blipFill>
          <a:blip r:embed="rId3"/>
          <a:stretch>
            <a:fillRect/>
          </a:stretch>
        </p:blipFill>
        <p:spPr>
          <a:xfrm>
            <a:off x="474147" y="1867541"/>
            <a:ext cx="9325851" cy="2613199"/>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E747-CDA0-6044-9698-F48E8BCF5A5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6210A48-1D51-8F4B-A2B4-20EB2D68553E}"/>
              </a:ext>
            </a:extLst>
          </p:cNvPr>
          <p:cNvSpPr>
            <a:spLocks noGrp="1"/>
          </p:cNvSpPr>
          <p:nvPr>
            <p:ph type="body" idx="1"/>
          </p:nvPr>
        </p:nvSpPr>
        <p:spPr/>
        <p:txBody>
          <a:bodyPr/>
          <a:lstStyle/>
          <a:p>
            <a:endParaRPr lang="en-US" dirty="0"/>
          </a:p>
        </p:txBody>
      </p:sp>
      <p:pic>
        <p:nvPicPr>
          <p:cNvPr id="5" name="Picture 6" descr="Picture 6">
            <a:extLst>
              <a:ext uri="{FF2B5EF4-FFF2-40B4-BE49-F238E27FC236}">
                <a16:creationId xmlns:a16="http://schemas.microsoft.com/office/drawing/2014/main" id="{133456CA-F86D-F042-93B7-967D6409D4D5}"/>
              </a:ext>
            </a:extLst>
          </p:cNvPr>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sp>
        <p:nvSpPr>
          <p:cNvPr id="6" name="Rectangle 21">
            <a:extLst>
              <a:ext uri="{FF2B5EF4-FFF2-40B4-BE49-F238E27FC236}">
                <a16:creationId xmlns:a16="http://schemas.microsoft.com/office/drawing/2014/main" id="{2BBF534F-FB26-024D-A024-2242E318D81A}"/>
              </a:ext>
            </a:extLst>
          </p:cNvPr>
          <p:cNvSpPr/>
          <p:nvPr/>
        </p:nvSpPr>
        <p:spPr>
          <a:xfrm>
            <a:off x="465665" y="4413741"/>
            <a:ext cx="11260667" cy="1962498"/>
          </a:xfrm>
          <a:prstGeom prst="rect">
            <a:avLst/>
          </a:prstGeom>
          <a:solidFill>
            <a:schemeClr val="accent1">
              <a:alpha val="97000"/>
            </a:schemeClr>
          </a:solidFill>
          <a:ln w="12700">
            <a:miter lim="400000"/>
          </a:ln>
        </p:spPr>
        <p:txBody>
          <a:bodyPr lIns="45719" rIns="45719"/>
          <a:lstStyle/>
          <a:p>
            <a:r>
              <a:rPr lang="en-AU" sz="5400" dirty="0">
                <a:solidFill>
                  <a:schemeClr val="accent4">
                    <a:lumMod val="60000"/>
                    <a:lumOff val="40000"/>
                  </a:schemeClr>
                </a:solidFill>
              </a:rPr>
              <a:t>XGBOOST</a:t>
            </a:r>
            <a:endParaRPr sz="5400" dirty="0">
              <a:solidFill>
                <a:schemeClr val="accent4">
                  <a:lumMod val="60000"/>
                  <a:lumOff val="40000"/>
                </a:schemeClr>
              </a:solidFill>
            </a:endParaRPr>
          </a:p>
        </p:txBody>
      </p:sp>
    </p:spTree>
    <p:extLst>
      <p:ext uri="{BB962C8B-B14F-4D97-AF65-F5344CB8AC3E}">
        <p14:creationId xmlns:p14="http://schemas.microsoft.com/office/powerpoint/2010/main" val="23206918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1F66-0674-0E49-A811-DE83703CBFF5}"/>
              </a:ext>
            </a:extLst>
          </p:cNvPr>
          <p:cNvSpPr>
            <a:spLocks noGrp="1"/>
          </p:cNvSpPr>
          <p:nvPr>
            <p:ph type="title"/>
          </p:nvPr>
        </p:nvSpPr>
        <p:spPr>
          <a:xfrm>
            <a:off x="459271" y="470507"/>
            <a:ext cx="11029617" cy="1013802"/>
          </a:xfrm>
        </p:spPr>
        <p:txBody>
          <a:bodyPr/>
          <a:lstStyle/>
          <a:p>
            <a:pPr algn="ctr"/>
            <a:r>
              <a:rPr lang="en-US" dirty="0"/>
              <a:t>WHAT WE UNDERSTOOD FROM THE DATA?</a:t>
            </a:r>
          </a:p>
        </p:txBody>
      </p:sp>
      <p:graphicFrame>
        <p:nvGraphicFramePr>
          <p:cNvPr id="6" name="Diagram 5">
            <a:extLst>
              <a:ext uri="{FF2B5EF4-FFF2-40B4-BE49-F238E27FC236}">
                <a16:creationId xmlns:a16="http://schemas.microsoft.com/office/drawing/2014/main" id="{E6B8A575-BB8D-2C44-8CBF-5676B81ED735}"/>
              </a:ext>
            </a:extLst>
          </p:cNvPr>
          <p:cNvGraphicFramePr/>
          <p:nvPr>
            <p:extLst>
              <p:ext uri="{D42A27DB-BD31-4B8C-83A1-F6EECF244321}">
                <p14:modId xmlns:p14="http://schemas.microsoft.com/office/powerpoint/2010/main" val="2915990406"/>
              </p:ext>
            </p:extLst>
          </p:nvPr>
        </p:nvGraphicFramePr>
        <p:xfrm>
          <a:off x="-275326" y="1840992"/>
          <a:ext cx="12742652" cy="481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02605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XGBoost</a:t>
            </a:r>
          </a:p>
        </p:txBody>
      </p:sp>
      <p:sp>
        <p:nvSpPr>
          <p:cNvPr id="3" name="Text Placeholder 2"/>
          <p:cNvSpPr>
            <a:spLocks noGrp="1"/>
          </p:cNvSpPr>
          <p:nvPr>
            <p:ph type="body" idx="1"/>
          </p:nvPr>
        </p:nvSpPr>
        <p:spPr/>
        <p:txBody>
          <a:bodyPr anchor="t">
            <a:normAutofit/>
          </a:bodyPr>
          <a:lstStyle/>
          <a:p>
            <a:pPr>
              <a:buFont typeface="Wingdings" pitchFamily="2" charset="2"/>
              <a:buChar char="§"/>
            </a:pPr>
            <a:r>
              <a:rPr lang="en-US" sz="2400" b="1" dirty="0"/>
              <a:t>XGBoost</a:t>
            </a:r>
            <a:r>
              <a:rPr lang="en-US" sz="2400" dirty="0"/>
              <a:t> is an optimized distributed gradient boosting library designed to be highly </a:t>
            </a:r>
            <a:r>
              <a:rPr lang="en-US" sz="2400" b="1" dirty="0"/>
              <a:t>efficient</a:t>
            </a:r>
            <a:r>
              <a:rPr lang="en-US" sz="2400" dirty="0"/>
              <a:t>, </a:t>
            </a:r>
            <a:r>
              <a:rPr lang="en-US" sz="2400" b="1" dirty="0"/>
              <a:t>flexible</a:t>
            </a:r>
            <a:r>
              <a:rPr lang="en-US" sz="2400" dirty="0"/>
              <a:t> and </a:t>
            </a:r>
            <a:r>
              <a:rPr lang="en-US" sz="2400" b="1" dirty="0"/>
              <a:t>portable</a:t>
            </a:r>
            <a:r>
              <a:rPr lang="en-US" sz="2400" dirty="0"/>
              <a:t>.</a:t>
            </a:r>
          </a:p>
          <a:p>
            <a:pPr>
              <a:buFont typeface="Wingdings" pitchFamily="2" charset="2"/>
              <a:buChar char="§"/>
            </a:pPr>
            <a:r>
              <a:rPr lang="en-US" sz="2400" dirty="0"/>
              <a:t> It implements machine learning algorithms under the Gradient Boosting framework.</a:t>
            </a:r>
          </a:p>
          <a:p>
            <a:pPr>
              <a:buFont typeface="Wingdings" pitchFamily="2" charset="2"/>
              <a:buChar char="§"/>
            </a:pPr>
            <a:r>
              <a:rPr lang="en-US" sz="2400" dirty="0"/>
              <a:t> XGBoost provides a parallel tree boosting (also known as GBDT, GBM) that solve many data science problems in a fast and accurate way. </a:t>
            </a:r>
          </a:p>
        </p:txBody>
      </p:sp>
    </p:spTree>
    <p:extLst>
      <p:ext uri="{BB962C8B-B14F-4D97-AF65-F5344CB8AC3E}">
        <p14:creationId xmlns:p14="http://schemas.microsoft.com/office/powerpoint/2010/main" val="194388489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and accuracy score</a:t>
            </a:r>
          </a:p>
        </p:txBody>
      </p:sp>
      <p:sp>
        <p:nvSpPr>
          <p:cNvPr id="3" name="Text Placeholder 2"/>
          <p:cNvSpPr>
            <a:spLocks noGrp="1"/>
          </p:cNvSpPr>
          <p:nvPr>
            <p:ph type="body" idx="1"/>
          </p:nvPr>
        </p:nvSpPr>
        <p:spPr/>
        <p:txBody>
          <a:bodyPr anchor="t"/>
          <a:lstStyle/>
          <a:p>
            <a:pPr marL="0" indent="0" algn="just">
              <a:buNone/>
            </a:pPr>
            <a:r>
              <a:rPr lang="en-US" dirty="0"/>
              <a:t>We obtain an accuracy of 90.59% (testing data) using the Random Forest model.</a:t>
            </a:r>
          </a:p>
          <a:p>
            <a:pPr marL="0" indent="0" algn="just">
              <a:buNone/>
            </a:pPr>
            <a:endParaRPr lang="en-US" dirty="0"/>
          </a:p>
          <a:p>
            <a:pPr marL="0" indent="0" algn="just">
              <a:buNone/>
            </a:pPr>
            <a:r>
              <a:rPr lang="en-US" dirty="0"/>
              <a:t>From the confusion matrix, we see that:</a:t>
            </a:r>
          </a:p>
          <a:p>
            <a:pPr marL="0" indent="0" algn="just">
              <a:buNone/>
            </a:pPr>
            <a:endParaRPr lang="en-US" dirty="0"/>
          </a:p>
          <a:p>
            <a:pPr marL="0" indent="0">
              <a:buNone/>
            </a:pPr>
            <a:endParaRPr lang="en-US" dirty="0"/>
          </a:p>
        </p:txBody>
      </p:sp>
      <p:graphicFrame>
        <p:nvGraphicFramePr>
          <p:cNvPr id="4" name="Table 3"/>
          <p:cNvGraphicFramePr>
            <a:graphicFrameLocks noGrp="1"/>
          </p:cNvGraphicFramePr>
          <p:nvPr/>
        </p:nvGraphicFramePr>
        <p:xfrm>
          <a:off x="739227" y="3872769"/>
          <a:ext cx="6386787" cy="1854200"/>
        </p:xfrm>
        <a:graphic>
          <a:graphicData uri="http://schemas.openxmlformats.org/drawingml/2006/table">
            <a:tbl>
              <a:tblPr firstRow="1" bandRow="1">
                <a:tableStyleId>{3C2FFA5D-87B4-456A-9821-1D502468CF0F}</a:tableStyleId>
              </a:tblPr>
              <a:tblGrid>
                <a:gridCol w="3324773">
                  <a:extLst>
                    <a:ext uri="{9D8B030D-6E8A-4147-A177-3AD203B41FA5}">
                      <a16:colId xmlns:a16="http://schemas.microsoft.com/office/drawing/2014/main" val="20000"/>
                    </a:ext>
                  </a:extLst>
                </a:gridCol>
                <a:gridCol w="3062014">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dirty="0">
                          <a:solidFill>
                            <a:srgbClr val="FFFFFF"/>
                          </a:solidFill>
                        </a:rPr>
                        <a:t>Type</a:t>
                      </a:r>
                    </a:p>
                  </a:txBody>
                  <a:tcPr marL="45720" marR="45720" horzOverflow="overflow"/>
                </a:tc>
                <a:tc>
                  <a:txBody>
                    <a:bodyPr/>
                    <a:lstStyle/>
                    <a:p>
                      <a:pPr algn="l">
                        <a:defRPr sz="1800" b="0">
                          <a:solidFill>
                            <a:srgbClr val="000000"/>
                          </a:solidFill>
                        </a:defRPr>
                      </a:pPr>
                      <a:r>
                        <a:rPr b="1">
                          <a:solidFill>
                            <a:srgbClr val="FFFFFF"/>
                          </a:solidFill>
                        </a:rPr>
                        <a:t>Count</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True Negative</a:t>
                      </a:r>
                    </a:p>
                  </a:txBody>
                  <a:tcPr marL="45720" marR="45720" horzOverflow="overflow"/>
                </a:tc>
                <a:tc>
                  <a:txBody>
                    <a:bodyPr/>
                    <a:lstStyle/>
                    <a:p>
                      <a:pPr algn="l">
                        <a:defRPr sz="1800"/>
                      </a:pPr>
                      <a:r>
                        <a:rPr dirty="0"/>
                        <a:t>2</a:t>
                      </a:r>
                      <a:r>
                        <a:rPr lang="en-US" dirty="0"/>
                        <a:t>44</a:t>
                      </a:r>
                      <a:endParaRPr dirty="0"/>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False Positive</a:t>
                      </a:r>
                    </a:p>
                  </a:txBody>
                  <a:tcPr marL="45720" marR="45720" horzOverflow="overflow"/>
                </a:tc>
                <a:tc>
                  <a:txBody>
                    <a:bodyPr/>
                    <a:lstStyle/>
                    <a:p>
                      <a:pPr algn="l">
                        <a:defRPr sz="1800"/>
                      </a:pPr>
                      <a:r>
                        <a:rPr lang="en-US" dirty="0"/>
                        <a:t>7</a:t>
                      </a:r>
                      <a:endParaRPr dirty="0"/>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False Negative</a:t>
                      </a:r>
                    </a:p>
                  </a:txBody>
                  <a:tcPr marL="45720" marR="45720" horzOverflow="overflow"/>
                </a:tc>
                <a:tc>
                  <a:txBody>
                    <a:bodyPr/>
                    <a:lstStyle/>
                    <a:p>
                      <a:pPr algn="l">
                        <a:defRPr sz="1800"/>
                      </a:pPr>
                      <a:r>
                        <a:rPr lang="en-US" dirty="0"/>
                        <a:t>26</a:t>
                      </a:r>
                      <a:endParaRPr dirty="0"/>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True Positive</a:t>
                      </a:r>
                    </a:p>
                  </a:txBody>
                  <a:tcPr marL="45720" marR="45720" horzOverflow="overflow"/>
                </a:tc>
                <a:tc>
                  <a:txBody>
                    <a:bodyPr/>
                    <a:lstStyle/>
                    <a:p>
                      <a:pPr algn="l">
                        <a:defRPr sz="1800"/>
                      </a:pPr>
                      <a:r>
                        <a:rPr dirty="0"/>
                        <a:t>1</a:t>
                      </a:r>
                      <a:r>
                        <a:rPr lang="en-US" dirty="0"/>
                        <a:t>7</a:t>
                      </a:r>
                      <a:endParaRPr dirty="0"/>
                    </a:p>
                  </a:txBody>
                  <a:tcPr marL="45720" marR="45720" horzOverflow="overflow"/>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641" y="2551969"/>
            <a:ext cx="4522827" cy="30395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251" y="5591503"/>
            <a:ext cx="2800569" cy="924959"/>
          </a:xfrm>
          <a:prstGeom prst="rect">
            <a:avLst/>
          </a:prstGeom>
        </p:spPr>
      </p:pic>
    </p:spTree>
    <p:extLst>
      <p:ext uri="{BB962C8B-B14F-4D97-AF65-F5344CB8AC3E}">
        <p14:creationId xmlns:p14="http://schemas.microsoft.com/office/powerpoint/2010/main" val="22832879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set metrics – precision, recall, f1 score, Support</a:t>
            </a:r>
          </a:p>
        </p:txBody>
      </p:sp>
      <p:sp>
        <p:nvSpPr>
          <p:cNvPr id="3" name="Text Placeholder 2"/>
          <p:cNvSpPr>
            <a:spLocks noGrp="1"/>
          </p:cNvSpPr>
          <p:nvPr>
            <p:ph type="body" idx="1"/>
          </p:nvPr>
        </p:nvSpPr>
        <p:spPr/>
        <p:txBody>
          <a:bodyPr anchor="t"/>
          <a:lstStyle/>
          <a:p>
            <a:pPr marL="0" indent="0" algn="just">
              <a:buNone/>
            </a:pPr>
            <a:endParaRPr lang="en-US" dirty="0"/>
          </a:p>
          <a:p>
            <a:pPr marL="0" indent="0">
              <a:buNone/>
            </a:pPr>
            <a:endParaRPr lang="en-US" dirty="0"/>
          </a:p>
        </p:txBody>
      </p:sp>
      <p:graphicFrame>
        <p:nvGraphicFramePr>
          <p:cNvPr id="4" name="Table 3"/>
          <p:cNvGraphicFramePr>
            <a:graphicFrameLocks noGrp="1"/>
          </p:cNvGraphicFramePr>
          <p:nvPr/>
        </p:nvGraphicFramePr>
        <p:xfrm>
          <a:off x="739226" y="4069755"/>
          <a:ext cx="10096939" cy="1854200"/>
        </p:xfrm>
        <a:graphic>
          <a:graphicData uri="http://schemas.openxmlformats.org/drawingml/2006/table">
            <a:tbl>
              <a:tblPr firstRow="1" bandRow="1">
                <a:tableStyleId>{3C2FFA5D-87B4-456A-9821-1D502468CF0F}</a:tableStyleId>
              </a:tblPr>
              <a:tblGrid>
                <a:gridCol w="3552835">
                  <a:extLst>
                    <a:ext uri="{9D8B030D-6E8A-4147-A177-3AD203B41FA5}">
                      <a16:colId xmlns:a16="http://schemas.microsoft.com/office/drawing/2014/main" val="20000"/>
                    </a:ext>
                  </a:extLst>
                </a:gridCol>
                <a:gridCol w="3272052">
                  <a:extLst>
                    <a:ext uri="{9D8B030D-6E8A-4147-A177-3AD203B41FA5}">
                      <a16:colId xmlns:a16="http://schemas.microsoft.com/office/drawing/2014/main" val="20001"/>
                    </a:ext>
                  </a:extLst>
                </a:gridCol>
                <a:gridCol w="3272052">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Metric</a:t>
                      </a:r>
                    </a:p>
                  </a:txBody>
                  <a:tcPr marL="45720" marR="45720" horzOverflow="overflow"/>
                </a:tc>
                <a:tc>
                  <a:txBody>
                    <a:bodyPr/>
                    <a:lstStyle/>
                    <a:p>
                      <a:pPr algn="l">
                        <a:defRPr sz="1800" b="0">
                          <a:solidFill>
                            <a:srgbClr val="000000"/>
                          </a:solidFill>
                        </a:defRPr>
                      </a:pPr>
                      <a:r>
                        <a:rPr b="1" dirty="0">
                          <a:solidFill>
                            <a:srgbClr val="FFFFFF"/>
                          </a:solidFill>
                        </a:rPr>
                        <a:t>Attrition = 0</a:t>
                      </a:r>
                    </a:p>
                  </a:txBody>
                  <a:tcPr marL="45720" marR="45720" horzOverflow="overflow"/>
                </a:tc>
                <a:tc>
                  <a:txBody>
                    <a:bodyPr/>
                    <a:lstStyle/>
                    <a:p>
                      <a:pPr algn="l">
                        <a:defRPr sz="1800" b="0">
                          <a:solidFill>
                            <a:srgbClr val="000000"/>
                          </a:solidFill>
                        </a:defRPr>
                      </a:pPr>
                      <a:r>
                        <a:rPr b="1" dirty="0">
                          <a:solidFill>
                            <a:srgbClr val="FFFFFF"/>
                          </a:solidFill>
                        </a:rPr>
                        <a:t>Attrition = 1</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Precision</a:t>
                      </a:r>
                    </a:p>
                  </a:txBody>
                  <a:tcPr marL="45720" marR="45720" horzOverflow="overflow"/>
                </a:tc>
                <a:tc>
                  <a:txBody>
                    <a:bodyPr/>
                    <a:lstStyle/>
                    <a:p>
                      <a:pPr algn="l">
                        <a:defRPr sz="1800"/>
                      </a:pPr>
                      <a:r>
                        <a:rPr dirty="0"/>
                        <a:t>0.9</a:t>
                      </a:r>
                      <a:r>
                        <a:rPr lang="en-US" dirty="0"/>
                        <a:t>8</a:t>
                      </a:r>
                      <a:endParaRPr dirty="0"/>
                    </a:p>
                  </a:txBody>
                  <a:tcPr marL="45720" marR="45720" horzOverflow="overflow"/>
                </a:tc>
                <a:tc>
                  <a:txBody>
                    <a:bodyPr/>
                    <a:lstStyle/>
                    <a:p>
                      <a:pPr algn="l">
                        <a:defRPr sz="1800"/>
                      </a:pPr>
                      <a:r>
                        <a:rPr lang="en-US" dirty="0"/>
                        <a:t>1.00</a:t>
                      </a:r>
                      <a:endParaRPr dirty="0"/>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Recall</a:t>
                      </a:r>
                    </a:p>
                  </a:txBody>
                  <a:tcPr marL="45720" marR="45720" horzOverflow="overflow"/>
                </a:tc>
                <a:tc>
                  <a:txBody>
                    <a:bodyPr/>
                    <a:lstStyle/>
                    <a:p>
                      <a:pPr algn="l">
                        <a:defRPr sz="1800"/>
                      </a:pPr>
                      <a:r>
                        <a:rPr lang="en-US" dirty="0"/>
                        <a:t>1.00</a:t>
                      </a:r>
                      <a:endParaRPr dirty="0"/>
                    </a:p>
                  </a:txBody>
                  <a:tcPr marL="45720" marR="45720" horzOverflow="overflow"/>
                </a:tc>
                <a:tc>
                  <a:txBody>
                    <a:bodyPr/>
                    <a:lstStyle/>
                    <a:p>
                      <a:pPr algn="l">
                        <a:defRPr sz="1800"/>
                      </a:pPr>
                      <a:r>
                        <a:rPr dirty="0"/>
                        <a:t>0.9</a:t>
                      </a:r>
                      <a:r>
                        <a:rPr lang="en-US" dirty="0"/>
                        <a:t>8</a:t>
                      </a:r>
                      <a:endParaRPr dirty="0"/>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F1-Score</a:t>
                      </a:r>
                    </a:p>
                  </a:txBody>
                  <a:tcPr marL="45720" marR="45720" horzOverflow="overflow"/>
                </a:tc>
                <a:tc>
                  <a:txBody>
                    <a:bodyPr/>
                    <a:lstStyle/>
                    <a:p>
                      <a:pPr algn="l">
                        <a:defRPr sz="1800"/>
                      </a:pPr>
                      <a:r>
                        <a:rPr dirty="0"/>
                        <a:t>0.9</a:t>
                      </a:r>
                      <a:r>
                        <a:rPr lang="en-US" dirty="0"/>
                        <a:t>9</a:t>
                      </a:r>
                      <a:endParaRPr dirty="0"/>
                    </a:p>
                  </a:txBody>
                  <a:tcPr marL="45720" marR="45720" horzOverflow="overflow"/>
                </a:tc>
                <a:tc>
                  <a:txBody>
                    <a:bodyPr/>
                    <a:lstStyle/>
                    <a:p>
                      <a:pPr algn="l">
                        <a:defRPr sz="1800"/>
                      </a:pPr>
                      <a:r>
                        <a:rPr dirty="0"/>
                        <a:t>0.9</a:t>
                      </a:r>
                      <a:r>
                        <a:rPr lang="en-US" dirty="0"/>
                        <a:t>9</a:t>
                      </a:r>
                      <a:endParaRPr dirty="0"/>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Support</a:t>
                      </a:r>
                    </a:p>
                  </a:txBody>
                  <a:tcPr marL="45720" marR="45720" horzOverflow="overflow"/>
                </a:tc>
                <a:tc>
                  <a:txBody>
                    <a:bodyPr/>
                    <a:lstStyle/>
                    <a:p>
                      <a:pPr algn="l">
                        <a:defRPr sz="1800"/>
                      </a:pPr>
                      <a:r>
                        <a:rPr dirty="0"/>
                        <a:t>9</a:t>
                      </a:r>
                      <a:r>
                        <a:rPr lang="en-US" dirty="0"/>
                        <a:t>82</a:t>
                      </a:r>
                      <a:endParaRPr dirty="0"/>
                    </a:p>
                  </a:txBody>
                  <a:tcPr marL="45720" marR="45720" horzOverflow="overflow"/>
                </a:tc>
                <a:tc>
                  <a:txBody>
                    <a:bodyPr/>
                    <a:lstStyle/>
                    <a:p>
                      <a:pPr algn="l">
                        <a:defRPr sz="1800"/>
                      </a:pPr>
                      <a:r>
                        <a:rPr dirty="0"/>
                        <a:t>9</a:t>
                      </a:r>
                      <a:r>
                        <a:rPr lang="en-US" dirty="0"/>
                        <a:t>82</a:t>
                      </a:r>
                      <a:endParaRPr dirty="0"/>
                    </a:p>
                  </a:txBody>
                  <a:tcPr marL="45720" marR="45720" horzOverflow="overflow"/>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195" y="2115339"/>
            <a:ext cx="5461000" cy="1625600"/>
          </a:xfrm>
          <a:prstGeom prst="rect">
            <a:avLst/>
          </a:prstGeom>
        </p:spPr>
      </p:pic>
    </p:spTree>
    <p:extLst>
      <p:ext uri="{BB962C8B-B14F-4D97-AF65-F5344CB8AC3E}">
        <p14:creationId xmlns:p14="http://schemas.microsoft.com/office/powerpoint/2010/main" val="220374689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set metrics – precision, recall, f1 score, Support</a:t>
            </a:r>
          </a:p>
        </p:txBody>
      </p:sp>
      <p:sp>
        <p:nvSpPr>
          <p:cNvPr id="3" name="Text Placeholder 2"/>
          <p:cNvSpPr>
            <a:spLocks noGrp="1"/>
          </p:cNvSpPr>
          <p:nvPr>
            <p:ph type="body" idx="1"/>
          </p:nvPr>
        </p:nvSpPr>
        <p:spPr/>
        <p:txBody>
          <a:bodyPr anchor="t"/>
          <a:lstStyle/>
          <a:p>
            <a:pPr marL="0" indent="0" algn="just">
              <a:buNone/>
            </a:pPr>
            <a:endParaRPr lang="en-US" dirty="0"/>
          </a:p>
          <a:p>
            <a:pPr marL="0" indent="0">
              <a:buNone/>
            </a:pPr>
            <a:endParaRPr lang="en-US" dirty="0"/>
          </a:p>
        </p:txBody>
      </p:sp>
      <p:graphicFrame>
        <p:nvGraphicFramePr>
          <p:cNvPr id="4" name="Table 3"/>
          <p:cNvGraphicFramePr>
            <a:graphicFrameLocks noGrp="1"/>
          </p:cNvGraphicFramePr>
          <p:nvPr/>
        </p:nvGraphicFramePr>
        <p:xfrm>
          <a:off x="739226" y="4069755"/>
          <a:ext cx="10096939" cy="1854200"/>
        </p:xfrm>
        <a:graphic>
          <a:graphicData uri="http://schemas.openxmlformats.org/drawingml/2006/table">
            <a:tbl>
              <a:tblPr firstRow="1" bandRow="1">
                <a:tableStyleId>{3C2FFA5D-87B4-456A-9821-1D502468CF0F}</a:tableStyleId>
              </a:tblPr>
              <a:tblGrid>
                <a:gridCol w="3552835">
                  <a:extLst>
                    <a:ext uri="{9D8B030D-6E8A-4147-A177-3AD203B41FA5}">
                      <a16:colId xmlns:a16="http://schemas.microsoft.com/office/drawing/2014/main" val="20000"/>
                    </a:ext>
                  </a:extLst>
                </a:gridCol>
                <a:gridCol w="3272052">
                  <a:extLst>
                    <a:ext uri="{9D8B030D-6E8A-4147-A177-3AD203B41FA5}">
                      <a16:colId xmlns:a16="http://schemas.microsoft.com/office/drawing/2014/main" val="20001"/>
                    </a:ext>
                  </a:extLst>
                </a:gridCol>
                <a:gridCol w="3272052">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Metric</a:t>
                      </a:r>
                    </a:p>
                  </a:txBody>
                  <a:tcPr marL="45720" marR="45720" horzOverflow="overflow"/>
                </a:tc>
                <a:tc>
                  <a:txBody>
                    <a:bodyPr/>
                    <a:lstStyle/>
                    <a:p>
                      <a:pPr algn="l">
                        <a:defRPr sz="1800" b="0">
                          <a:solidFill>
                            <a:srgbClr val="000000"/>
                          </a:solidFill>
                        </a:defRPr>
                      </a:pPr>
                      <a:r>
                        <a:rPr b="1" dirty="0">
                          <a:solidFill>
                            <a:srgbClr val="FFFFFF"/>
                          </a:solidFill>
                        </a:rPr>
                        <a:t>Attrition = 0</a:t>
                      </a:r>
                    </a:p>
                  </a:txBody>
                  <a:tcPr marL="45720" marR="45720" horzOverflow="overflow"/>
                </a:tc>
                <a:tc>
                  <a:txBody>
                    <a:bodyPr/>
                    <a:lstStyle/>
                    <a:p>
                      <a:pPr algn="l">
                        <a:defRPr sz="1800" b="0">
                          <a:solidFill>
                            <a:srgbClr val="000000"/>
                          </a:solidFill>
                        </a:defRPr>
                      </a:pPr>
                      <a:r>
                        <a:rPr b="1" dirty="0">
                          <a:solidFill>
                            <a:srgbClr val="FFFFFF"/>
                          </a:solidFill>
                        </a:rPr>
                        <a:t>Attrition = 1</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Precision</a:t>
                      </a:r>
                    </a:p>
                  </a:txBody>
                  <a:tcPr marL="45720" marR="45720" horzOverflow="overflow"/>
                </a:tc>
                <a:tc>
                  <a:txBody>
                    <a:bodyPr/>
                    <a:lstStyle/>
                    <a:p>
                      <a:pPr algn="l">
                        <a:defRPr sz="1800"/>
                      </a:pPr>
                      <a:r>
                        <a:rPr dirty="0"/>
                        <a:t>0.9</a:t>
                      </a:r>
                      <a:r>
                        <a:rPr lang="en-US" dirty="0"/>
                        <a:t>0</a:t>
                      </a:r>
                      <a:endParaRPr dirty="0"/>
                    </a:p>
                  </a:txBody>
                  <a:tcPr marL="45720" marR="45720" horzOverflow="overflow"/>
                </a:tc>
                <a:tc>
                  <a:txBody>
                    <a:bodyPr/>
                    <a:lstStyle/>
                    <a:p>
                      <a:pPr algn="l">
                        <a:defRPr sz="1800"/>
                      </a:pPr>
                      <a:r>
                        <a:rPr lang="en-US" dirty="0"/>
                        <a:t>0.71</a:t>
                      </a:r>
                      <a:endParaRPr dirty="0"/>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Recall</a:t>
                      </a:r>
                    </a:p>
                  </a:txBody>
                  <a:tcPr marL="45720" marR="45720" horzOverflow="overflow"/>
                </a:tc>
                <a:tc>
                  <a:txBody>
                    <a:bodyPr/>
                    <a:lstStyle/>
                    <a:p>
                      <a:pPr algn="l">
                        <a:defRPr sz="1800"/>
                      </a:pPr>
                      <a:r>
                        <a:rPr lang="en-US" dirty="0"/>
                        <a:t>0.97</a:t>
                      </a:r>
                      <a:endParaRPr dirty="0"/>
                    </a:p>
                  </a:txBody>
                  <a:tcPr marL="45720" marR="45720" horzOverflow="overflow"/>
                </a:tc>
                <a:tc>
                  <a:txBody>
                    <a:bodyPr/>
                    <a:lstStyle/>
                    <a:p>
                      <a:pPr algn="l">
                        <a:defRPr sz="1800"/>
                      </a:pPr>
                      <a:r>
                        <a:rPr dirty="0"/>
                        <a:t>0.</a:t>
                      </a:r>
                      <a:r>
                        <a:rPr lang="en-US" dirty="0"/>
                        <a:t>40</a:t>
                      </a:r>
                      <a:endParaRPr dirty="0"/>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F1-Score</a:t>
                      </a:r>
                    </a:p>
                  </a:txBody>
                  <a:tcPr marL="45720" marR="45720" horzOverflow="overflow"/>
                </a:tc>
                <a:tc>
                  <a:txBody>
                    <a:bodyPr/>
                    <a:lstStyle/>
                    <a:p>
                      <a:pPr algn="l">
                        <a:defRPr sz="1800"/>
                      </a:pPr>
                      <a:r>
                        <a:rPr dirty="0"/>
                        <a:t>0.9</a:t>
                      </a:r>
                      <a:r>
                        <a:rPr lang="en-US" dirty="0"/>
                        <a:t>4</a:t>
                      </a:r>
                      <a:endParaRPr dirty="0"/>
                    </a:p>
                  </a:txBody>
                  <a:tcPr marL="45720" marR="45720" horzOverflow="overflow"/>
                </a:tc>
                <a:tc>
                  <a:txBody>
                    <a:bodyPr/>
                    <a:lstStyle/>
                    <a:p>
                      <a:pPr algn="l">
                        <a:defRPr sz="1800"/>
                      </a:pPr>
                      <a:r>
                        <a:rPr dirty="0"/>
                        <a:t>0.</a:t>
                      </a:r>
                      <a:r>
                        <a:rPr lang="en-US" dirty="0"/>
                        <a:t>51</a:t>
                      </a:r>
                      <a:endParaRPr dirty="0"/>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Support</a:t>
                      </a:r>
                    </a:p>
                  </a:txBody>
                  <a:tcPr marL="45720" marR="45720" horzOverflow="overflow"/>
                </a:tc>
                <a:tc>
                  <a:txBody>
                    <a:bodyPr/>
                    <a:lstStyle/>
                    <a:p>
                      <a:pPr algn="l">
                        <a:defRPr sz="1800"/>
                      </a:pPr>
                      <a:r>
                        <a:rPr lang="en-US" dirty="0"/>
                        <a:t>251</a:t>
                      </a:r>
                      <a:endParaRPr dirty="0"/>
                    </a:p>
                  </a:txBody>
                  <a:tcPr marL="45720" marR="45720" horzOverflow="overflow"/>
                </a:tc>
                <a:tc>
                  <a:txBody>
                    <a:bodyPr/>
                    <a:lstStyle/>
                    <a:p>
                      <a:pPr algn="l">
                        <a:defRPr sz="1800"/>
                      </a:pPr>
                      <a:r>
                        <a:rPr lang="en-US" dirty="0"/>
                        <a:t>43</a:t>
                      </a:r>
                      <a:endParaRPr dirty="0"/>
                    </a:p>
                  </a:txBody>
                  <a:tcPr marL="45720" marR="45720" horzOverflow="overflow"/>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795" y="2115339"/>
            <a:ext cx="5511800" cy="1625600"/>
          </a:xfrm>
          <a:prstGeom prst="rect">
            <a:avLst/>
          </a:prstGeom>
        </p:spPr>
      </p:pic>
    </p:spTree>
    <p:extLst>
      <p:ext uri="{BB962C8B-B14F-4D97-AF65-F5344CB8AC3E}">
        <p14:creationId xmlns:p14="http://schemas.microsoft.com/office/powerpoint/2010/main" val="86294149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5BB7-AB4B-D842-8F3C-75E62C65A381}"/>
              </a:ext>
            </a:extLst>
          </p:cNvPr>
          <p:cNvSpPr>
            <a:spLocks noGrp="1"/>
          </p:cNvSpPr>
          <p:nvPr>
            <p:ph type="title"/>
          </p:nvPr>
        </p:nvSpPr>
        <p:spPr/>
        <p:txBody>
          <a:bodyPr/>
          <a:lstStyle/>
          <a:p>
            <a:pPr algn="ctr"/>
            <a:r>
              <a:rPr lang="en-US" dirty="0"/>
              <a:t>COMPARISON OF TRAINING SET METRICS FROM DIFFERENT ALGORITHMS</a:t>
            </a:r>
          </a:p>
        </p:txBody>
      </p:sp>
      <p:sp>
        <p:nvSpPr>
          <p:cNvPr id="3" name="Text Placeholder 2">
            <a:extLst>
              <a:ext uri="{FF2B5EF4-FFF2-40B4-BE49-F238E27FC236}">
                <a16:creationId xmlns:a16="http://schemas.microsoft.com/office/drawing/2014/main" id="{B78CCE9B-9CE6-E149-BB20-3BAA68E7D3EB}"/>
              </a:ext>
            </a:extLst>
          </p:cNvPr>
          <p:cNvSpPr>
            <a:spLocks noGrp="1"/>
          </p:cNvSpPr>
          <p:nvPr>
            <p:ph type="body" idx="1"/>
          </p:nvPr>
        </p:nvSpPr>
        <p:spPr>
          <a:xfrm>
            <a:off x="363837" y="4757351"/>
            <a:ext cx="11246972" cy="1655805"/>
          </a:xfrm>
        </p:spPr>
        <p:txBody>
          <a:bodyPr/>
          <a:lstStyle/>
          <a:p>
            <a:pPr algn="ctr"/>
            <a:r>
              <a:rPr lang="en-US" dirty="0"/>
              <a:t>The XGBoost algorithm gives the best precision, recall and F1 Score for the training data.</a:t>
            </a:r>
          </a:p>
          <a:p>
            <a:pPr algn="ctr"/>
            <a:r>
              <a:rPr lang="en-US" dirty="0"/>
              <a:t>It is followed by Random Forest and Logistic Regression with SMOTE.</a:t>
            </a:r>
          </a:p>
        </p:txBody>
      </p:sp>
      <p:graphicFrame>
        <p:nvGraphicFramePr>
          <p:cNvPr id="4" name="Table 4">
            <a:extLst>
              <a:ext uri="{FF2B5EF4-FFF2-40B4-BE49-F238E27FC236}">
                <a16:creationId xmlns:a16="http://schemas.microsoft.com/office/drawing/2014/main" id="{1970CC79-BC33-5A4C-BCE7-90B005860502}"/>
              </a:ext>
            </a:extLst>
          </p:cNvPr>
          <p:cNvGraphicFramePr>
            <a:graphicFrameLocks noGrp="1"/>
          </p:cNvGraphicFramePr>
          <p:nvPr>
            <p:extLst>
              <p:ext uri="{D42A27DB-BD31-4B8C-83A1-F6EECF244321}">
                <p14:modId xmlns:p14="http://schemas.microsoft.com/office/powerpoint/2010/main" val="4229211676"/>
              </p:ext>
            </p:extLst>
          </p:nvPr>
        </p:nvGraphicFramePr>
        <p:xfrm>
          <a:off x="1346534" y="2019858"/>
          <a:ext cx="9737477" cy="2585720"/>
        </p:xfrm>
        <a:graphic>
          <a:graphicData uri="http://schemas.openxmlformats.org/drawingml/2006/table">
            <a:tbl>
              <a:tblPr firstRow="1" bandRow="1">
                <a:tableStyleId>{3C2FFA5D-87B4-456A-9821-1D502468CF0F}</a:tableStyleId>
              </a:tblPr>
              <a:tblGrid>
                <a:gridCol w="2742439">
                  <a:extLst>
                    <a:ext uri="{9D8B030D-6E8A-4147-A177-3AD203B41FA5}">
                      <a16:colId xmlns:a16="http://schemas.microsoft.com/office/drawing/2014/main" val="3972276420"/>
                    </a:ext>
                  </a:extLst>
                </a:gridCol>
                <a:gridCol w="1194784">
                  <a:extLst>
                    <a:ext uri="{9D8B030D-6E8A-4147-A177-3AD203B41FA5}">
                      <a16:colId xmlns:a16="http://schemas.microsoft.com/office/drawing/2014/main" val="2873031867"/>
                    </a:ext>
                  </a:extLst>
                </a:gridCol>
                <a:gridCol w="1165371">
                  <a:extLst>
                    <a:ext uri="{9D8B030D-6E8A-4147-A177-3AD203B41FA5}">
                      <a16:colId xmlns:a16="http://schemas.microsoft.com/office/drawing/2014/main" val="3664419689"/>
                    </a:ext>
                  </a:extLst>
                </a:gridCol>
                <a:gridCol w="1203372">
                  <a:extLst>
                    <a:ext uri="{9D8B030D-6E8A-4147-A177-3AD203B41FA5}">
                      <a16:colId xmlns:a16="http://schemas.microsoft.com/office/drawing/2014/main" val="3692996507"/>
                    </a:ext>
                  </a:extLst>
                </a:gridCol>
                <a:gridCol w="1165370">
                  <a:extLst>
                    <a:ext uri="{9D8B030D-6E8A-4147-A177-3AD203B41FA5}">
                      <a16:colId xmlns:a16="http://schemas.microsoft.com/office/drawing/2014/main" val="3115525118"/>
                    </a:ext>
                  </a:extLst>
                </a:gridCol>
                <a:gridCol w="1116962">
                  <a:extLst>
                    <a:ext uri="{9D8B030D-6E8A-4147-A177-3AD203B41FA5}">
                      <a16:colId xmlns:a16="http://schemas.microsoft.com/office/drawing/2014/main" val="3957511184"/>
                    </a:ext>
                  </a:extLst>
                </a:gridCol>
                <a:gridCol w="1149179">
                  <a:extLst>
                    <a:ext uri="{9D8B030D-6E8A-4147-A177-3AD203B41FA5}">
                      <a16:colId xmlns:a16="http://schemas.microsoft.com/office/drawing/2014/main" val="893668781"/>
                    </a:ext>
                  </a:extLst>
                </a:gridCol>
              </a:tblGrid>
              <a:tr h="370840">
                <a:tc>
                  <a:txBody>
                    <a:bodyPr/>
                    <a:lstStyle/>
                    <a:p>
                      <a:pPr algn="ctr"/>
                      <a:r>
                        <a:rPr lang="en-US" sz="1400" dirty="0"/>
                        <a:t>Algorithm</a:t>
                      </a:r>
                    </a:p>
                  </a:txBody>
                  <a:tcPr/>
                </a:tc>
                <a:tc>
                  <a:txBody>
                    <a:bodyPr/>
                    <a:lstStyle/>
                    <a:p>
                      <a:pPr algn="ctr"/>
                      <a:r>
                        <a:rPr lang="en-US" sz="1400" dirty="0"/>
                        <a:t>Precision (Attrition=0)</a:t>
                      </a:r>
                    </a:p>
                  </a:txBody>
                  <a:tcPr/>
                </a:tc>
                <a:tc>
                  <a:txBody>
                    <a:bodyPr/>
                    <a:lstStyle/>
                    <a:p>
                      <a:pPr algn="ctr"/>
                      <a:r>
                        <a:rPr lang="en-US" sz="1400" dirty="0"/>
                        <a:t>Recall (Attrition=0)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Precision (Attrition=1)</a:t>
                      </a:r>
                    </a:p>
                    <a:p>
                      <a:pPr algn="ct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Recall (Attrition=1)</a:t>
                      </a:r>
                    </a:p>
                    <a:p>
                      <a:pPr algn="ctr"/>
                      <a:endParaRPr lang="en-US" sz="1400" dirty="0"/>
                    </a:p>
                  </a:txBody>
                  <a:tcPr/>
                </a:tc>
                <a:tc>
                  <a:txBody>
                    <a:bodyPr/>
                    <a:lstStyle/>
                    <a:p>
                      <a:pPr algn="ctr"/>
                      <a:r>
                        <a:rPr lang="en-US" sz="1400" dirty="0"/>
                        <a:t>F1 Score (Attrition=0)</a:t>
                      </a:r>
                    </a:p>
                  </a:txBody>
                  <a:tcPr/>
                </a:tc>
                <a:tc>
                  <a:txBody>
                    <a:bodyPr/>
                    <a:lstStyle/>
                    <a:p>
                      <a:pPr algn="ctr"/>
                      <a:r>
                        <a:rPr lang="en-US" sz="1400" dirty="0"/>
                        <a:t>F1 Score (Attrition=1)</a:t>
                      </a:r>
                    </a:p>
                  </a:txBody>
                  <a:tcPr/>
                </a:tc>
                <a:extLst>
                  <a:ext uri="{0D108BD9-81ED-4DB2-BD59-A6C34878D82A}">
                    <a16:rowId xmlns:a16="http://schemas.microsoft.com/office/drawing/2014/main" val="2309745861"/>
                  </a:ext>
                </a:extLst>
              </a:tr>
              <a:tr h="370840">
                <a:tc>
                  <a:txBody>
                    <a:bodyPr/>
                    <a:lstStyle/>
                    <a:p>
                      <a:r>
                        <a:rPr lang="en-US" sz="1400" b="1" dirty="0">
                          <a:solidFill>
                            <a:schemeClr val="tx1"/>
                          </a:solidFill>
                        </a:rPr>
                        <a:t>Logistic Regression </a:t>
                      </a:r>
                    </a:p>
                  </a:txBody>
                  <a:tcPr/>
                </a:tc>
                <a:tc>
                  <a:txBody>
                    <a:bodyPr/>
                    <a:lstStyle/>
                    <a:p>
                      <a:pPr algn="ctr"/>
                      <a:r>
                        <a:rPr lang="en-US" sz="1600" dirty="0"/>
                        <a:t>0.89</a:t>
                      </a:r>
                    </a:p>
                  </a:txBody>
                  <a:tcPr/>
                </a:tc>
                <a:tc>
                  <a:txBody>
                    <a:bodyPr/>
                    <a:lstStyle/>
                    <a:p>
                      <a:pPr algn="ctr"/>
                      <a:r>
                        <a:rPr lang="en-US" sz="1600" dirty="0"/>
                        <a:t>0.97</a:t>
                      </a:r>
                    </a:p>
                  </a:txBody>
                  <a:tcPr/>
                </a:tc>
                <a:tc>
                  <a:txBody>
                    <a:bodyPr/>
                    <a:lstStyle/>
                    <a:p>
                      <a:pPr algn="ctr"/>
                      <a:r>
                        <a:rPr lang="en-US" sz="1600" dirty="0"/>
                        <a:t>0.73</a:t>
                      </a:r>
                    </a:p>
                  </a:txBody>
                  <a:tcPr/>
                </a:tc>
                <a:tc>
                  <a:txBody>
                    <a:bodyPr/>
                    <a:lstStyle/>
                    <a:p>
                      <a:pPr algn="ctr"/>
                      <a:r>
                        <a:rPr lang="en-US" sz="1600" dirty="0"/>
                        <a:t>0.35</a:t>
                      </a:r>
                    </a:p>
                  </a:txBody>
                  <a:tcPr/>
                </a:tc>
                <a:tc>
                  <a:txBody>
                    <a:bodyPr/>
                    <a:lstStyle/>
                    <a:p>
                      <a:pPr algn="ctr"/>
                      <a:r>
                        <a:rPr lang="en-US" sz="1600" dirty="0"/>
                        <a:t>0.93</a:t>
                      </a:r>
                    </a:p>
                  </a:txBody>
                  <a:tcPr/>
                </a:tc>
                <a:tc>
                  <a:txBody>
                    <a:bodyPr/>
                    <a:lstStyle/>
                    <a:p>
                      <a:pPr algn="ctr"/>
                      <a:r>
                        <a:rPr lang="en-US" sz="1600" dirty="0"/>
                        <a:t>0.47</a:t>
                      </a:r>
                    </a:p>
                  </a:txBody>
                  <a:tcPr/>
                </a:tc>
                <a:extLst>
                  <a:ext uri="{0D108BD9-81ED-4DB2-BD59-A6C34878D82A}">
                    <a16:rowId xmlns:a16="http://schemas.microsoft.com/office/drawing/2014/main" val="3822396791"/>
                  </a:ext>
                </a:extLst>
              </a:tr>
              <a:tr h="370840">
                <a:tc>
                  <a:txBody>
                    <a:bodyPr/>
                    <a:lstStyle/>
                    <a:p>
                      <a:r>
                        <a:rPr lang="en-US" sz="1400" b="1" dirty="0">
                          <a:solidFill>
                            <a:schemeClr val="tx1"/>
                          </a:solidFill>
                        </a:rPr>
                        <a:t>Logistic Regression (with SMOTE)</a:t>
                      </a:r>
                    </a:p>
                  </a:txBody>
                  <a:tcPr/>
                </a:tc>
                <a:tc>
                  <a:txBody>
                    <a:bodyPr/>
                    <a:lstStyle/>
                    <a:p>
                      <a:pPr algn="ctr"/>
                      <a:r>
                        <a:rPr lang="en-US" sz="1600" dirty="0"/>
                        <a:t>0.86</a:t>
                      </a:r>
                    </a:p>
                  </a:txBody>
                  <a:tcPr/>
                </a:tc>
                <a:tc>
                  <a:txBody>
                    <a:bodyPr/>
                    <a:lstStyle/>
                    <a:p>
                      <a:pPr algn="ctr"/>
                      <a:r>
                        <a:rPr lang="en-US" sz="1600" dirty="0"/>
                        <a:t>0.93</a:t>
                      </a:r>
                    </a:p>
                  </a:txBody>
                  <a:tcPr/>
                </a:tc>
                <a:tc>
                  <a:txBody>
                    <a:bodyPr/>
                    <a:lstStyle/>
                    <a:p>
                      <a:pPr algn="ctr"/>
                      <a:r>
                        <a:rPr lang="en-US" sz="1600" dirty="0"/>
                        <a:t>0.93</a:t>
                      </a:r>
                    </a:p>
                  </a:txBody>
                  <a:tcPr/>
                </a:tc>
                <a:tc>
                  <a:txBody>
                    <a:bodyPr/>
                    <a:lstStyle/>
                    <a:p>
                      <a:pPr algn="ctr"/>
                      <a:r>
                        <a:rPr lang="en-US" sz="1600" dirty="0"/>
                        <a:t>0.85</a:t>
                      </a:r>
                    </a:p>
                  </a:txBody>
                  <a:tcPr/>
                </a:tc>
                <a:tc>
                  <a:txBody>
                    <a:bodyPr/>
                    <a:lstStyle/>
                    <a:p>
                      <a:pPr algn="ctr"/>
                      <a:r>
                        <a:rPr lang="en-US" sz="1600" dirty="0"/>
                        <a:t>0.90</a:t>
                      </a:r>
                    </a:p>
                  </a:txBody>
                  <a:tcPr/>
                </a:tc>
                <a:tc>
                  <a:txBody>
                    <a:bodyPr/>
                    <a:lstStyle/>
                    <a:p>
                      <a:pPr algn="ctr"/>
                      <a:r>
                        <a:rPr lang="en-US" sz="1600" dirty="0"/>
                        <a:t>0.89</a:t>
                      </a:r>
                    </a:p>
                  </a:txBody>
                  <a:tcPr/>
                </a:tc>
                <a:extLst>
                  <a:ext uri="{0D108BD9-81ED-4DB2-BD59-A6C34878D82A}">
                    <a16:rowId xmlns:a16="http://schemas.microsoft.com/office/drawing/2014/main" val="239440638"/>
                  </a:ext>
                </a:extLst>
              </a:tr>
              <a:tr h="370840">
                <a:tc>
                  <a:txBody>
                    <a:bodyPr/>
                    <a:lstStyle/>
                    <a:p>
                      <a:r>
                        <a:rPr lang="en-US" sz="1400" b="1" dirty="0">
                          <a:solidFill>
                            <a:schemeClr val="tx1"/>
                          </a:solidFill>
                        </a:rPr>
                        <a:t>Decision Tree</a:t>
                      </a:r>
                    </a:p>
                  </a:txBody>
                  <a:tcPr/>
                </a:tc>
                <a:tc>
                  <a:txBody>
                    <a:bodyPr/>
                    <a:lstStyle/>
                    <a:p>
                      <a:pPr algn="ctr"/>
                      <a:r>
                        <a:rPr lang="en-US" sz="1600" dirty="0"/>
                        <a:t>0.92</a:t>
                      </a:r>
                    </a:p>
                  </a:txBody>
                  <a:tcPr/>
                </a:tc>
                <a:tc>
                  <a:txBody>
                    <a:bodyPr/>
                    <a:lstStyle/>
                    <a:p>
                      <a:pPr algn="ctr"/>
                      <a:r>
                        <a:rPr lang="en-US" sz="1600" dirty="0"/>
                        <a:t>0.97</a:t>
                      </a:r>
                    </a:p>
                  </a:txBody>
                  <a:tcPr/>
                </a:tc>
                <a:tc>
                  <a:txBody>
                    <a:bodyPr/>
                    <a:lstStyle/>
                    <a:p>
                      <a:pPr algn="ctr"/>
                      <a:r>
                        <a:rPr lang="en-US" sz="1600" dirty="0"/>
                        <a:t>0.74</a:t>
                      </a:r>
                    </a:p>
                  </a:txBody>
                  <a:tcPr/>
                </a:tc>
                <a:tc>
                  <a:txBody>
                    <a:bodyPr/>
                    <a:lstStyle/>
                    <a:p>
                      <a:pPr algn="ctr"/>
                      <a:r>
                        <a:rPr lang="en-US" sz="1600" dirty="0"/>
                        <a:t>0.53</a:t>
                      </a:r>
                    </a:p>
                  </a:txBody>
                  <a:tcPr/>
                </a:tc>
                <a:tc>
                  <a:txBody>
                    <a:bodyPr/>
                    <a:lstStyle/>
                    <a:p>
                      <a:pPr algn="ctr"/>
                      <a:r>
                        <a:rPr lang="en-US" sz="1600" dirty="0"/>
                        <a:t>0.94</a:t>
                      </a:r>
                    </a:p>
                  </a:txBody>
                  <a:tcPr/>
                </a:tc>
                <a:tc>
                  <a:txBody>
                    <a:bodyPr/>
                    <a:lstStyle/>
                    <a:p>
                      <a:pPr algn="ctr"/>
                      <a:r>
                        <a:rPr lang="en-US" sz="1600" dirty="0"/>
                        <a:t>0.62</a:t>
                      </a:r>
                    </a:p>
                  </a:txBody>
                  <a:tcPr/>
                </a:tc>
                <a:extLst>
                  <a:ext uri="{0D108BD9-81ED-4DB2-BD59-A6C34878D82A}">
                    <a16:rowId xmlns:a16="http://schemas.microsoft.com/office/drawing/2014/main" val="1717169816"/>
                  </a:ext>
                </a:extLst>
              </a:tr>
              <a:tr h="370840">
                <a:tc>
                  <a:txBody>
                    <a:bodyPr/>
                    <a:lstStyle/>
                    <a:p>
                      <a:r>
                        <a:rPr lang="en-US" sz="1400" b="1" dirty="0">
                          <a:solidFill>
                            <a:schemeClr val="tx1"/>
                          </a:solidFill>
                        </a:rPr>
                        <a:t>Random Forest</a:t>
                      </a:r>
                    </a:p>
                  </a:txBody>
                  <a:tcPr/>
                </a:tc>
                <a:tc>
                  <a:txBody>
                    <a:bodyPr/>
                    <a:lstStyle/>
                    <a:p>
                      <a:pPr algn="ctr"/>
                      <a:r>
                        <a:rPr lang="en-US" sz="1600" dirty="0"/>
                        <a:t>0.93</a:t>
                      </a:r>
                    </a:p>
                  </a:txBody>
                  <a:tcPr/>
                </a:tc>
                <a:tc>
                  <a:txBody>
                    <a:bodyPr/>
                    <a:lstStyle/>
                    <a:p>
                      <a:pPr algn="ctr"/>
                      <a:r>
                        <a:rPr lang="en-US" sz="1600" dirty="0"/>
                        <a:t>0.98</a:t>
                      </a:r>
                    </a:p>
                  </a:txBody>
                  <a:tcPr/>
                </a:tc>
                <a:tc>
                  <a:txBody>
                    <a:bodyPr/>
                    <a:lstStyle/>
                    <a:p>
                      <a:pPr algn="ctr"/>
                      <a:r>
                        <a:rPr lang="en-US" sz="1600" dirty="0"/>
                        <a:t>0.98</a:t>
                      </a:r>
                    </a:p>
                  </a:txBody>
                  <a:tcPr/>
                </a:tc>
                <a:tc>
                  <a:txBody>
                    <a:bodyPr/>
                    <a:lstStyle/>
                    <a:p>
                      <a:pPr algn="ctr"/>
                      <a:r>
                        <a:rPr lang="en-US" sz="1600" dirty="0"/>
                        <a:t>0.93</a:t>
                      </a:r>
                    </a:p>
                  </a:txBody>
                  <a:tcPr/>
                </a:tc>
                <a:tc>
                  <a:txBody>
                    <a:bodyPr/>
                    <a:lstStyle/>
                    <a:p>
                      <a:pPr algn="ctr"/>
                      <a:r>
                        <a:rPr lang="en-US" sz="1600" dirty="0"/>
                        <a:t>0.96</a:t>
                      </a:r>
                    </a:p>
                  </a:txBody>
                  <a:tcPr/>
                </a:tc>
                <a:tc>
                  <a:txBody>
                    <a:bodyPr/>
                    <a:lstStyle/>
                    <a:p>
                      <a:pPr algn="ctr"/>
                      <a:r>
                        <a:rPr lang="en-US" sz="1600" dirty="0"/>
                        <a:t>0.95</a:t>
                      </a:r>
                    </a:p>
                  </a:txBody>
                  <a:tcPr/>
                </a:tc>
                <a:extLst>
                  <a:ext uri="{0D108BD9-81ED-4DB2-BD59-A6C34878D82A}">
                    <a16:rowId xmlns:a16="http://schemas.microsoft.com/office/drawing/2014/main" val="3324103016"/>
                  </a:ext>
                </a:extLst>
              </a:tr>
              <a:tr h="370840">
                <a:tc>
                  <a:txBody>
                    <a:bodyPr/>
                    <a:lstStyle/>
                    <a:p>
                      <a:r>
                        <a:rPr lang="en-US" sz="1400" b="1" dirty="0">
                          <a:solidFill>
                            <a:schemeClr val="tx1"/>
                          </a:solidFill>
                        </a:rPr>
                        <a:t>XGBoost</a:t>
                      </a:r>
                    </a:p>
                  </a:txBody>
                  <a:tcPr/>
                </a:tc>
                <a:tc>
                  <a:txBody>
                    <a:bodyPr/>
                    <a:lstStyle/>
                    <a:p>
                      <a:pPr algn="ctr"/>
                      <a:r>
                        <a:rPr lang="en-US" sz="1600" dirty="0"/>
                        <a:t>0.98</a:t>
                      </a:r>
                    </a:p>
                  </a:txBody>
                  <a:tcPr/>
                </a:tc>
                <a:tc>
                  <a:txBody>
                    <a:bodyPr/>
                    <a:lstStyle/>
                    <a:p>
                      <a:pPr algn="ctr"/>
                      <a:r>
                        <a:rPr lang="en-US" sz="1600" dirty="0"/>
                        <a:t>1.00</a:t>
                      </a:r>
                    </a:p>
                  </a:txBody>
                  <a:tcPr/>
                </a:tc>
                <a:tc>
                  <a:txBody>
                    <a:bodyPr/>
                    <a:lstStyle/>
                    <a:p>
                      <a:pPr algn="ctr"/>
                      <a:r>
                        <a:rPr lang="en-US" sz="1600" dirty="0"/>
                        <a:t>1.00</a:t>
                      </a:r>
                    </a:p>
                  </a:txBody>
                  <a:tcPr/>
                </a:tc>
                <a:tc>
                  <a:txBody>
                    <a:bodyPr/>
                    <a:lstStyle/>
                    <a:p>
                      <a:pPr algn="ctr"/>
                      <a:r>
                        <a:rPr lang="en-US" sz="1600" dirty="0"/>
                        <a:t>0.98</a:t>
                      </a:r>
                    </a:p>
                  </a:txBody>
                  <a:tcPr/>
                </a:tc>
                <a:tc>
                  <a:txBody>
                    <a:bodyPr/>
                    <a:lstStyle/>
                    <a:p>
                      <a:pPr algn="ctr"/>
                      <a:r>
                        <a:rPr lang="en-US" sz="1600" dirty="0"/>
                        <a:t>0.99</a:t>
                      </a:r>
                    </a:p>
                  </a:txBody>
                  <a:tcPr/>
                </a:tc>
                <a:tc>
                  <a:txBody>
                    <a:bodyPr/>
                    <a:lstStyle/>
                    <a:p>
                      <a:pPr algn="ctr"/>
                      <a:r>
                        <a:rPr lang="en-US" sz="1600" dirty="0"/>
                        <a:t>0.99</a:t>
                      </a:r>
                    </a:p>
                  </a:txBody>
                  <a:tcPr/>
                </a:tc>
                <a:extLst>
                  <a:ext uri="{0D108BD9-81ED-4DB2-BD59-A6C34878D82A}">
                    <a16:rowId xmlns:a16="http://schemas.microsoft.com/office/drawing/2014/main" val="3640957737"/>
                  </a:ext>
                </a:extLst>
              </a:tr>
            </a:tbl>
          </a:graphicData>
        </a:graphic>
      </p:graphicFrame>
    </p:spTree>
    <p:extLst>
      <p:ext uri="{BB962C8B-B14F-4D97-AF65-F5344CB8AC3E}">
        <p14:creationId xmlns:p14="http://schemas.microsoft.com/office/powerpoint/2010/main" val="15823033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3FB-A3D3-6F43-B040-8CD314E0565A}"/>
              </a:ext>
            </a:extLst>
          </p:cNvPr>
          <p:cNvSpPr>
            <a:spLocks noGrp="1"/>
          </p:cNvSpPr>
          <p:nvPr>
            <p:ph type="title"/>
          </p:nvPr>
        </p:nvSpPr>
        <p:spPr/>
        <p:txBody>
          <a:bodyPr/>
          <a:lstStyle/>
          <a:p>
            <a:pPr algn="ctr"/>
            <a:r>
              <a:rPr lang="en-US" dirty="0"/>
              <a:t>COMPARISON OF testing SET METRICS FROM DIFFERENT ALGORITHMS</a:t>
            </a:r>
          </a:p>
        </p:txBody>
      </p:sp>
      <p:sp>
        <p:nvSpPr>
          <p:cNvPr id="3" name="Text Placeholder 2">
            <a:extLst>
              <a:ext uri="{FF2B5EF4-FFF2-40B4-BE49-F238E27FC236}">
                <a16:creationId xmlns:a16="http://schemas.microsoft.com/office/drawing/2014/main" id="{5F8C6FEB-F036-E943-A08C-6AF961F44F0B}"/>
              </a:ext>
            </a:extLst>
          </p:cNvPr>
          <p:cNvSpPr>
            <a:spLocks noGrp="1"/>
          </p:cNvSpPr>
          <p:nvPr>
            <p:ph type="body" idx="1"/>
          </p:nvPr>
        </p:nvSpPr>
        <p:spPr>
          <a:xfrm>
            <a:off x="351479" y="4844995"/>
            <a:ext cx="11259329" cy="1815297"/>
          </a:xfrm>
        </p:spPr>
        <p:txBody>
          <a:bodyPr/>
          <a:lstStyle/>
          <a:p>
            <a:pPr algn="ctr"/>
            <a:r>
              <a:rPr lang="en-US" dirty="0"/>
              <a:t>The precision, recall and F1 score for test set is the best for both Logistic Regression as well as Random Forest.</a:t>
            </a:r>
          </a:p>
          <a:p>
            <a:pPr algn="ctr"/>
            <a:r>
              <a:rPr lang="en-US" dirty="0"/>
              <a:t>The precision and F1 score of XGBoost is however not good.</a:t>
            </a:r>
          </a:p>
        </p:txBody>
      </p:sp>
      <p:graphicFrame>
        <p:nvGraphicFramePr>
          <p:cNvPr id="5" name="Table 4">
            <a:extLst>
              <a:ext uri="{FF2B5EF4-FFF2-40B4-BE49-F238E27FC236}">
                <a16:creationId xmlns:a16="http://schemas.microsoft.com/office/drawing/2014/main" id="{83E52E3D-8F52-814B-8997-9CB6180FB4F2}"/>
              </a:ext>
            </a:extLst>
          </p:cNvPr>
          <p:cNvGraphicFramePr>
            <a:graphicFrameLocks noGrp="1"/>
          </p:cNvGraphicFramePr>
          <p:nvPr>
            <p:extLst>
              <p:ext uri="{D42A27DB-BD31-4B8C-83A1-F6EECF244321}">
                <p14:modId xmlns:p14="http://schemas.microsoft.com/office/powerpoint/2010/main" val="331876317"/>
              </p:ext>
            </p:extLst>
          </p:nvPr>
        </p:nvGraphicFramePr>
        <p:xfrm>
          <a:off x="1080528" y="1999502"/>
          <a:ext cx="9801769" cy="2585720"/>
        </p:xfrm>
        <a:graphic>
          <a:graphicData uri="http://schemas.openxmlformats.org/drawingml/2006/table">
            <a:tbl>
              <a:tblPr firstRow="1" bandRow="1">
                <a:tableStyleId>{3C2FFA5D-87B4-456A-9821-1D502468CF0F}</a:tableStyleId>
              </a:tblPr>
              <a:tblGrid>
                <a:gridCol w="2675255">
                  <a:extLst>
                    <a:ext uri="{9D8B030D-6E8A-4147-A177-3AD203B41FA5}">
                      <a16:colId xmlns:a16="http://schemas.microsoft.com/office/drawing/2014/main" val="3972276420"/>
                    </a:ext>
                  </a:extLst>
                </a:gridCol>
                <a:gridCol w="1320799">
                  <a:extLst>
                    <a:ext uri="{9D8B030D-6E8A-4147-A177-3AD203B41FA5}">
                      <a16:colId xmlns:a16="http://schemas.microsoft.com/office/drawing/2014/main" val="2873031867"/>
                    </a:ext>
                  </a:extLst>
                </a:gridCol>
                <a:gridCol w="1161143">
                  <a:extLst>
                    <a:ext uri="{9D8B030D-6E8A-4147-A177-3AD203B41FA5}">
                      <a16:colId xmlns:a16="http://schemas.microsoft.com/office/drawing/2014/main" val="3664419689"/>
                    </a:ext>
                  </a:extLst>
                </a:gridCol>
                <a:gridCol w="1161143">
                  <a:extLst>
                    <a:ext uri="{9D8B030D-6E8A-4147-A177-3AD203B41FA5}">
                      <a16:colId xmlns:a16="http://schemas.microsoft.com/office/drawing/2014/main" val="3692996507"/>
                    </a:ext>
                  </a:extLst>
                </a:gridCol>
                <a:gridCol w="1161143">
                  <a:extLst>
                    <a:ext uri="{9D8B030D-6E8A-4147-A177-3AD203B41FA5}">
                      <a16:colId xmlns:a16="http://schemas.microsoft.com/office/drawing/2014/main" val="3115525118"/>
                    </a:ext>
                  </a:extLst>
                </a:gridCol>
                <a:gridCol w="1161143">
                  <a:extLst>
                    <a:ext uri="{9D8B030D-6E8A-4147-A177-3AD203B41FA5}">
                      <a16:colId xmlns:a16="http://schemas.microsoft.com/office/drawing/2014/main" val="983688690"/>
                    </a:ext>
                  </a:extLst>
                </a:gridCol>
                <a:gridCol w="1161143">
                  <a:extLst>
                    <a:ext uri="{9D8B030D-6E8A-4147-A177-3AD203B41FA5}">
                      <a16:colId xmlns:a16="http://schemas.microsoft.com/office/drawing/2014/main" val="893668781"/>
                    </a:ext>
                  </a:extLst>
                </a:gridCol>
              </a:tblGrid>
              <a:tr h="370840">
                <a:tc>
                  <a:txBody>
                    <a:bodyPr/>
                    <a:lstStyle/>
                    <a:p>
                      <a:pPr algn="ctr"/>
                      <a:r>
                        <a:rPr lang="en-US" sz="1400" dirty="0"/>
                        <a:t>Algorithm</a:t>
                      </a:r>
                    </a:p>
                  </a:txBody>
                  <a:tcPr/>
                </a:tc>
                <a:tc>
                  <a:txBody>
                    <a:bodyPr/>
                    <a:lstStyle/>
                    <a:p>
                      <a:pPr algn="ctr"/>
                      <a:r>
                        <a:rPr lang="en-US" sz="1400" dirty="0"/>
                        <a:t>Precision (Attrition=0)</a:t>
                      </a:r>
                    </a:p>
                  </a:txBody>
                  <a:tcPr/>
                </a:tc>
                <a:tc>
                  <a:txBody>
                    <a:bodyPr/>
                    <a:lstStyle/>
                    <a:p>
                      <a:pPr algn="ctr"/>
                      <a:r>
                        <a:rPr lang="en-US" sz="1400" dirty="0"/>
                        <a:t>Recall (Attrition=0)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Precision (Attrition=1)</a:t>
                      </a:r>
                    </a:p>
                    <a:p>
                      <a:pPr algn="ct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Recall (Attrition=1)</a:t>
                      </a:r>
                    </a:p>
                    <a:p>
                      <a:pPr algn="ct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F1 Score (Attrition=0)</a:t>
                      </a:r>
                    </a:p>
                    <a:p>
                      <a:pPr algn="ctr"/>
                      <a:endParaRPr lang="en-US" sz="1400" dirty="0"/>
                    </a:p>
                  </a:txBody>
                  <a:tcPr/>
                </a:tc>
                <a:tc>
                  <a:txBody>
                    <a:bodyPr/>
                    <a:lstStyle/>
                    <a:p>
                      <a:pPr algn="ctr"/>
                      <a:r>
                        <a:rPr lang="en-US" sz="1400" dirty="0"/>
                        <a:t>F1 Score (Attrition=1)</a:t>
                      </a:r>
                    </a:p>
                  </a:txBody>
                  <a:tcPr/>
                </a:tc>
                <a:extLst>
                  <a:ext uri="{0D108BD9-81ED-4DB2-BD59-A6C34878D82A}">
                    <a16:rowId xmlns:a16="http://schemas.microsoft.com/office/drawing/2014/main" val="2309745861"/>
                  </a:ext>
                </a:extLst>
              </a:tr>
              <a:tr h="370840">
                <a:tc>
                  <a:txBody>
                    <a:bodyPr/>
                    <a:lstStyle/>
                    <a:p>
                      <a:r>
                        <a:rPr lang="en-US" sz="1400" b="1" dirty="0">
                          <a:solidFill>
                            <a:schemeClr val="tx1"/>
                          </a:solidFill>
                        </a:rPr>
                        <a:t>Logistic Regression </a:t>
                      </a:r>
                    </a:p>
                  </a:txBody>
                  <a:tcPr/>
                </a:tc>
                <a:tc>
                  <a:txBody>
                    <a:bodyPr/>
                    <a:lstStyle/>
                    <a:p>
                      <a:pPr algn="ctr"/>
                      <a:r>
                        <a:rPr lang="en-US" sz="1600" dirty="0"/>
                        <a:t>0.89</a:t>
                      </a:r>
                    </a:p>
                  </a:txBody>
                  <a:tcPr/>
                </a:tc>
                <a:tc>
                  <a:txBody>
                    <a:bodyPr/>
                    <a:lstStyle/>
                    <a:p>
                      <a:pPr algn="ctr"/>
                      <a:r>
                        <a:rPr lang="en-US" sz="1600" dirty="0"/>
                        <a:t>0.98</a:t>
                      </a:r>
                    </a:p>
                  </a:txBody>
                  <a:tcPr/>
                </a:tc>
                <a:tc>
                  <a:txBody>
                    <a:bodyPr/>
                    <a:lstStyle/>
                    <a:p>
                      <a:pPr algn="ctr"/>
                      <a:r>
                        <a:rPr lang="en-US" sz="1600" dirty="0"/>
                        <a:t>0.76</a:t>
                      </a:r>
                    </a:p>
                  </a:txBody>
                  <a:tcPr/>
                </a:tc>
                <a:tc>
                  <a:txBody>
                    <a:bodyPr/>
                    <a:lstStyle/>
                    <a:p>
                      <a:pPr algn="ctr"/>
                      <a:r>
                        <a:rPr lang="en-US" sz="1600" dirty="0"/>
                        <a:t>0.39</a:t>
                      </a:r>
                    </a:p>
                  </a:txBody>
                  <a:tcPr/>
                </a:tc>
                <a:tc>
                  <a:txBody>
                    <a:bodyPr/>
                    <a:lstStyle/>
                    <a:p>
                      <a:pPr algn="ctr"/>
                      <a:r>
                        <a:rPr lang="en-US" sz="1600" dirty="0"/>
                        <a:t>0.93</a:t>
                      </a:r>
                    </a:p>
                  </a:txBody>
                  <a:tcPr/>
                </a:tc>
                <a:tc>
                  <a:txBody>
                    <a:bodyPr/>
                    <a:lstStyle/>
                    <a:p>
                      <a:pPr algn="ctr"/>
                      <a:r>
                        <a:rPr lang="en-US" sz="1600" dirty="0"/>
                        <a:t>0.51</a:t>
                      </a:r>
                    </a:p>
                  </a:txBody>
                  <a:tcPr/>
                </a:tc>
                <a:extLst>
                  <a:ext uri="{0D108BD9-81ED-4DB2-BD59-A6C34878D82A}">
                    <a16:rowId xmlns:a16="http://schemas.microsoft.com/office/drawing/2014/main" val="3822396791"/>
                  </a:ext>
                </a:extLst>
              </a:tr>
              <a:tr h="370840">
                <a:tc>
                  <a:txBody>
                    <a:bodyPr/>
                    <a:lstStyle/>
                    <a:p>
                      <a:r>
                        <a:rPr lang="en-US" sz="1400" b="1" dirty="0">
                          <a:solidFill>
                            <a:schemeClr val="tx1"/>
                          </a:solidFill>
                        </a:rPr>
                        <a:t>Logistic Regression (with SMOTE)</a:t>
                      </a:r>
                    </a:p>
                  </a:txBody>
                  <a:tcPr/>
                </a:tc>
                <a:tc>
                  <a:txBody>
                    <a:bodyPr/>
                    <a:lstStyle/>
                    <a:p>
                      <a:pPr algn="ctr"/>
                      <a:r>
                        <a:rPr lang="en-US" sz="1600" dirty="0"/>
                        <a:t>0.89</a:t>
                      </a:r>
                    </a:p>
                  </a:txBody>
                  <a:tcPr/>
                </a:tc>
                <a:tc>
                  <a:txBody>
                    <a:bodyPr/>
                    <a:lstStyle/>
                    <a:p>
                      <a:pPr algn="ctr"/>
                      <a:r>
                        <a:rPr lang="en-US" sz="1600" dirty="0"/>
                        <a:t>0.91</a:t>
                      </a:r>
                    </a:p>
                  </a:txBody>
                  <a:tcPr/>
                </a:tc>
                <a:tc>
                  <a:txBody>
                    <a:bodyPr/>
                    <a:lstStyle/>
                    <a:p>
                      <a:pPr algn="ctr"/>
                      <a:r>
                        <a:rPr lang="en-US" sz="1600" dirty="0"/>
                        <a:t>0.91</a:t>
                      </a:r>
                    </a:p>
                  </a:txBody>
                  <a:tcPr/>
                </a:tc>
                <a:tc>
                  <a:txBody>
                    <a:bodyPr/>
                    <a:lstStyle/>
                    <a:p>
                      <a:pPr algn="ctr"/>
                      <a:r>
                        <a:rPr lang="en-US" sz="1600" dirty="0"/>
                        <a:t>0.89</a:t>
                      </a:r>
                    </a:p>
                  </a:txBody>
                  <a:tcPr/>
                </a:tc>
                <a:tc>
                  <a:txBody>
                    <a:bodyPr/>
                    <a:lstStyle/>
                    <a:p>
                      <a:pPr algn="ctr"/>
                      <a:r>
                        <a:rPr lang="en-US" sz="1600" dirty="0"/>
                        <a:t>0.90</a:t>
                      </a:r>
                    </a:p>
                  </a:txBody>
                  <a:tcPr/>
                </a:tc>
                <a:tc>
                  <a:txBody>
                    <a:bodyPr/>
                    <a:lstStyle/>
                    <a:p>
                      <a:pPr algn="ctr"/>
                      <a:r>
                        <a:rPr lang="en-US" sz="1600" dirty="0"/>
                        <a:t>0.90</a:t>
                      </a:r>
                    </a:p>
                  </a:txBody>
                  <a:tcPr/>
                </a:tc>
                <a:extLst>
                  <a:ext uri="{0D108BD9-81ED-4DB2-BD59-A6C34878D82A}">
                    <a16:rowId xmlns:a16="http://schemas.microsoft.com/office/drawing/2014/main" val="239440638"/>
                  </a:ext>
                </a:extLst>
              </a:tr>
              <a:tr h="370840">
                <a:tc>
                  <a:txBody>
                    <a:bodyPr/>
                    <a:lstStyle/>
                    <a:p>
                      <a:r>
                        <a:rPr lang="en-US" sz="1400" b="1" dirty="0">
                          <a:solidFill>
                            <a:schemeClr val="tx1"/>
                          </a:solidFill>
                        </a:rPr>
                        <a:t>Decision Tree</a:t>
                      </a:r>
                    </a:p>
                  </a:txBody>
                  <a:tcPr/>
                </a:tc>
                <a:tc>
                  <a:txBody>
                    <a:bodyPr/>
                    <a:lstStyle/>
                    <a:p>
                      <a:pPr algn="ctr"/>
                      <a:r>
                        <a:rPr lang="en-US" sz="1600" dirty="0"/>
                        <a:t>0.89</a:t>
                      </a:r>
                    </a:p>
                  </a:txBody>
                  <a:tcPr/>
                </a:tc>
                <a:tc>
                  <a:txBody>
                    <a:bodyPr/>
                    <a:lstStyle/>
                    <a:p>
                      <a:pPr algn="ctr"/>
                      <a:r>
                        <a:rPr lang="en-US" sz="1600" dirty="0"/>
                        <a:t>0.94</a:t>
                      </a:r>
                    </a:p>
                  </a:txBody>
                  <a:tcPr/>
                </a:tc>
                <a:tc>
                  <a:txBody>
                    <a:bodyPr/>
                    <a:lstStyle/>
                    <a:p>
                      <a:pPr algn="ctr"/>
                      <a:r>
                        <a:rPr lang="en-US" sz="1600" dirty="0"/>
                        <a:t>0.72</a:t>
                      </a:r>
                    </a:p>
                  </a:txBody>
                  <a:tcPr/>
                </a:tc>
                <a:tc>
                  <a:txBody>
                    <a:bodyPr/>
                    <a:lstStyle/>
                    <a:p>
                      <a:pPr algn="ctr"/>
                      <a:r>
                        <a:rPr lang="en-US" sz="1600" dirty="0"/>
                        <a:t>0.57</a:t>
                      </a:r>
                    </a:p>
                  </a:txBody>
                  <a:tcPr/>
                </a:tc>
                <a:tc>
                  <a:txBody>
                    <a:bodyPr/>
                    <a:lstStyle/>
                    <a:p>
                      <a:pPr algn="ctr"/>
                      <a:r>
                        <a:rPr lang="en-US" sz="1600" dirty="0"/>
                        <a:t>0.92</a:t>
                      </a:r>
                    </a:p>
                  </a:txBody>
                  <a:tcPr/>
                </a:tc>
                <a:tc>
                  <a:txBody>
                    <a:bodyPr/>
                    <a:lstStyle/>
                    <a:p>
                      <a:pPr algn="ctr"/>
                      <a:r>
                        <a:rPr lang="en-US" sz="1600" dirty="0"/>
                        <a:t>0.63</a:t>
                      </a:r>
                    </a:p>
                  </a:txBody>
                  <a:tcPr/>
                </a:tc>
                <a:extLst>
                  <a:ext uri="{0D108BD9-81ED-4DB2-BD59-A6C34878D82A}">
                    <a16:rowId xmlns:a16="http://schemas.microsoft.com/office/drawing/2014/main" val="1717169816"/>
                  </a:ext>
                </a:extLst>
              </a:tr>
              <a:tr h="370840">
                <a:tc>
                  <a:txBody>
                    <a:bodyPr/>
                    <a:lstStyle/>
                    <a:p>
                      <a:r>
                        <a:rPr lang="en-US" sz="1400" b="1" dirty="0">
                          <a:solidFill>
                            <a:schemeClr val="tx1"/>
                          </a:solidFill>
                        </a:rPr>
                        <a:t>Random Forest</a:t>
                      </a:r>
                    </a:p>
                  </a:txBody>
                  <a:tcPr/>
                </a:tc>
                <a:tc>
                  <a:txBody>
                    <a:bodyPr/>
                    <a:lstStyle/>
                    <a:p>
                      <a:pPr algn="ctr"/>
                      <a:r>
                        <a:rPr lang="en-US" sz="1600" dirty="0"/>
                        <a:t>0.87</a:t>
                      </a:r>
                    </a:p>
                  </a:txBody>
                  <a:tcPr/>
                </a:tc>
                <a:tc>
                  <a:txBody>
                    <a:bodyPr/>
                    <a:lstStyle/>
                    <a:p>
                      <a:pPr algn="ctr"/>
                      <a:r>
                        <a:rPr lang="en-US" sz="1600" dirty="0"/>
                        <a:t>0.95</a:t>
                      </a:r>
                    </a:p>
                  </a:txBody>
                  <a:tcPr/>
                </a:tc>
                <a:tc>
                  <a:txBody>
                    <a:bodyPr/>
                    <a:lstStyle/>
                    <a:p>
                      <a:pPr algn="ctr"/>
                      <a:r>
                        <a:rPr lang="en-US" sz="1600" dirty="0"/>
                        <a:t>0.95</a:t>
                      </a:r>
                    </a:p>
                  </a:txBody>
                  <a:tcPr/>
                </a:tc>
                <a:tc>
                  <a:txBody>
                    <a:bodyPr/>
                    <a:lstStyle/>
                    <a:p>
                      <a:pPr algn="ctr"/>
                      <a:r>
                        <a:rPr lang="en-US" sz="1600" dirty="0"/>
                        <a:t>0.87</a:t>
                      </a:r>
                    </a:p>
                  </a:txBody>
                  <a:tcPr/>
                </a:tc>
                <a:tc>
                  <a:txBody>
                    <a:bodyPr/>
                    <a:lstStyle/>
                    <a:p>
                      <a:pPr algn="ctr"/>
                      <a:r>
                        <a:rPr lang="en-US" sz="1600" dirty="0"/>
                        <a:t>0.91</a:t>
                      </a:r>
                    </a:p>
                  </a:txBody>
                  <a:tcPr/>
                </a:tc>
                <a:tc>
                  <a:txBody>
                    <a:bodyPr/>
                    <a:lstStyle/>
                    <a:p>
                      <a:pPr algn="ctr"/>
                      <a:r>
                        <a:rPr lang="en-US" sz="1600" dirty="0"/>
                        <a:t>0.90</a:t>
                      </a:r>
                    </a:p>
                  </a:txBody>
                  <a:tcPr/>
                </a:tc>
                <a:extLst>
                  <a:ext uri="{0D108BD9-81ED-4DB2-BD59-A6C34878D82A}">
                    <a16:rowId xmlns:a16="http://schemas.microsoft.com/office/drawing/2014/main" val="3324103016"/>
                  </a:ext>
                </a:extLst>
              </a:tr>
              <a:tr h="370840">
                <a:tc>
                  <a:txBody>
                    <a:bodyPr/>
                    <a:lstStyle/>
                    <a:p>
                      <a:r>
                        <a:rPr lang="en-US" sz="1400" b="1" dirty="0">
                          <a:solidFill>
                            <a:schemeClr val="tx1"/>
                          </a:solidFill>
                        </a:rPr>
                        <a:t>XGBoost</a:t>
                      </a:r>
                    </a:p>
                  </a:txBody>
                  <a:tcPr/>
                </a:tc>
                <a:tc>
                  <a:txBody>
                    <a:bodyPr/>
                    <a:lstStyle/>
                    <a:p>
                      <a:pPr algn="ctr"/>
                      <a:r>
                        <a:rPr lang="en-US" sz="1600" dirty="0"/>
                        <a:t>0.90</a:t>
                      </a:r>
                    </a:p>
                  </a:txBody>
                  <a:tcPr/>
                </a:tc>
                <a:tc>
                  <a:txBody>
                    <a:bodyPr/>
                    <a:lstStyle/>
                    <a:p>
                      <a:pPr algn="ctr"/>
                      <a:r>
                        <a:rPr lang="en-US" sz="1600" dirty="0"/>
                        <a:t>0.97</a:t>
                      </a:r>
                    </a:p>
                  </a:txBody>
                  <a:tcPr/>
                </a:tc>
                <a:tc>
                  <a:txBody>
                    <a:bodyPr/>
                    <a:lstStyle/>
                    <a:p>
                      <a:pPr algn="ctr"/>
                      <a:r>
                        <a:rPr lang="en-US" sz="1600" dirty="0"/>
                        <a:t>0.71</a:t>
                      </a:r>
                    </a:p>
                  </a:txBody>
                  <a:tcPr/>
                </a:tc>
                <a:tc>
                  <a:txBody>
                    <a:bodyPr/>
                    <a:lstStyle/>
                    <a:p>
                      <a:pPr algn="ctr"/>
                      <a:r>
                        <a:rPr lang="en-US" sz="1600" dirty="0"/>
                        <a:t>0.40</a:t>
                      </a:r>
                    </a:p>
                  </a:txBody>
                  <a:tcPr/>
                </a:tc>
                <a:tc>
                  <a:txBody>
                    <a:bodyPr/>
                    <a:lstStyle/>
                    <a:p>
                      <a:pPr algn="ctr"/>
                      <a:r>
                        <a:rPr lang="en-US" sz="1600" dirty="0"/>
                        <a:t>0.94</a:t>
                      </a:r>
                    </a:p>
                  </a:txBody>
                  <a:tcPr/>
                </a:tc>
                <a:tc>
                  <a:txBody>
                    <a:bodyPr/>
                    <a:lstStyle/>
                    <a:p>
                      <a:pPr algn="ctr"/>
                      <a:r>
                        <a:rPr lang="en-US" sz="1600" dirty="0"/>
                        <a:t>0.51</a:t>
                      </a:r>
                    </a:p>
                  </a:txBody>
                  <a:tcPr/>
                </a:tc>
                <a:extLst>
                  <a:ext uri="{0D108BD9-81ED-4DB2-BD59-A6C34878D82A}">
                    <a16:rowId xmlns:a16="http://schemas.microsoft.com/office/drawing/2014/main" val="3640957737"/>
                  </a:ext>
                </a:extLst>
              </a:tr>
            </a:tbl>
          </a:graphicData>
        </a:graphic>
      </p:graphicFrame>
    </p:spTree>
    <p:extLst>
      <p:ext uri="{BB962C8B-B14F-4D97-AF65-F5344CB8AC3E}">
        <p14:creationId xmlns:p14="http://schemas.microsoft.com/office/powerpoint/2010/main" val="21565164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0F54-C10A-3E4B-8172-99D19FE31B79}"/>
              </a:ext>
            </a:extLst>
          </p:cNvPr>
          <p:cNvSpPr>
            <a:spLocks noGrp="1"/>
          </p:cNvSpPr>
          <p:nvPr>
            <p:ph type="title"/>
          </p:nvPr>
        </p:nvSpPr>
        <p:spPr/>
        <p:txBody>
          <a:bodyPr/>
          <a:lstStyle/>
          <a:p>
            <a:pPr algn="ctr"/>
            <a:r>
              <a:rPr lang="en-US" dirty="0"/>
              <a:t>CONCLUSION</a:t>
            </a:r>
          </a:p>
        </p:txBody>
      </p:sp>
      <p:graphicFrame>
        <p:nvGraphicFramePr>
          <p:cNvPr id="4" name="Diagram 3">
            <a:extLst>
              <a:ext uri="{FF2B5EF4-FFF2-40B4-BE49-F238E27FC236}">
                <a16:creationId xmlns:a16="http://schemas.microsoft.com/office/drawing/2014/main" id="{8B95D737-5D3C-1E4B-AAA4-61B9DB2C8BB9}"/>
              </a:ext>
            </a:extLst>
          </p:cNvPr>
          <p:cNvGraphicFramePr/>
          <p:nvPr/>
        </p:nvGraphicFramePr>
        <p:xfrm>
          <a:off x="581191" y="2180495"/>
          <a:ext cx="11029617" cy="367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427925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B76E-6439-884B-91EC-AFA96E1AB387}"/>
              </a:ext>
            </a:extLst>
          </p:cNvPr>
          <p:cNvSpPr>
            <a:spLocks noGrp="1"/>
          </p:cNvSpPr>
          <p:nvPr>
            <p:ph type="title"/>
          </p:nvPr>
        </p:nvSpPr>
        <p:spPr/>
        <p:txBody>
          <a:bodyPr/>
          <a:lstStyle/>
          <a:p>
            <a:pPr algn="ctr"/>
            <a:r>
              <a:rPr lang="en-US" dirty="0"/>
              <a:t>WHAT WE MAY SUGGEST:</a:t>
            </a:r>
          </a:p>
        </p:txBody>
      </p:sp>
      <p:graphicFrame>
        <p:nvGraphicFramePr>
          <p:cNvPr id="4" name="Diagram 3">
            <a:extLst>
              <a:ext uri="{FF2B5EF4-FFF2-40B4-BE49-F238E27FC236}">
                <a16:creationId xmlns:a16="http://schemas.microsoft.com/office/drawing/2014/main" id="{41650643-F4F0-AB43-8253-76B299EE3F5C}"/>
              </a:ext>
            </a:extLst>
          </p:cNvPr>
          <p:cNvGraphicFramePr/>
          <p:nvPr/>
        </p:nvGraphicFramePr>
        <p:xfrm>
          <a:off x="581191" y="2180495"/>
          <a:ext cx="11029617" cy="367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570055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9"/>
          <p:cNvSpPr/>
          <p:nvPr/>
        </p:nvSpPr>
        <p:spPr>
          <a:xfrm>
            <a:off x="-1" y="1"/>
            <a:ext cx="12192001"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09" name="Picture 4" descr="Picture 4"/>
          <p:cNvPicPr>
            <a:picLocks noChangeAspect="1"/>
          </p:cNvPicPr>
          <p:nvPr/>
        </p:nvPicPr>
        <p:blipFill>
          <a:blip r:embed="rId2"/>
          <a:srcRect l="2189" r="9641"/>
          <a:stretch>
            <a:fillRect/>
          </a:stretch>
        </p:blipFill>
        <p:spPr>
          <a:xfrm>
            <a:off x="446534" y="723898"/>
            <a:ext cx="7498616" cy="5676903"/>
          </a:xfrm>
          <a:prstGeom prst="rect">
            <a:avLst/>
          </a:prstGeom>
          <a:ln w="12700">
            <a:miter lim="400000"/>
          </a:ln>
        </p:spPr>
      </p:pic>
      <p:sp>
        <p:nvSpPr>
          <p:cNvPr id="210" name="Rectangle 11"/>
          <p:cNvSpPr/>
          <p:nvPr/>
        </p:nvSpPr>
        <p:spPr>
          <a:xfrm>
            <a:off x="8042147" y="723898"/>
            <a:ext cx="3703321" cy="5666668"/>
          </a:xfrm>
          <a:prstGeom prst="rect">
            <a:avLst/>
          </a:prstGeom>
          <a:solidFill>
            <a:schemeClr val="accent1"/>
          </a:solidFill>
          <a:ln w="12700">
            <a:miter lim="400000"/>
          </a:ln>
        </p:spPr>
        <p:txBody>
          <a:bodyPr lIns="45719" rIns="45719"/>
          <a:lstStyle/>
          <a:p>
            <a:endParaRPr/>
          </a:p>
        </p:txBody>
      </p:sp>
      <p:sp>
        <p:nvSpPr>
          <p:cNvPr id="211" name="Title 1"/>
          <p:cNvSpPr txBox="1">
            <a:spLocks noGrp="1"/>
          </p:cNvSpPr>
          <p:nvPr>
            <p:ph type="ctrTitle"/>
          </p:nvPr>
        </p:nvSpPr>
        <p:spPr>
          <a:xfrm>
            <a:off x="8296275" y="1419225"/>
            <a:ext cx="3081577" cy="1746763"/>
          </a:xfrm>
          <a:prstGeom prst="rect">
            <a:avLst/>
          </a:prstGeom>
        </p:spPr>
        <p:txBody>
          <a:bodyPr/>
          <a:lstStyle>
            <a:lvl1pPr>
              <a:defRPr>
                <a:solidFill>
                  <a:srgbClr val="FFFFFF"/>
                </a:solidFill>
              </a:defRPr>
            </a:lvl1pPr>
          </a:lstStyle>
          <a:p>
            <a:r>
              <a:t>Thank You</a:t>
            </a:r>
          </a:p>
        </p:txBody>
      </p:sp>
      <p:grpSp>
        <p:nvGrpSpPr>
          <p:cNvPr id="216" name="Group 13"/>
          <p:cNvGrpSpPr/>
          <p:nvPr/>
        </p:nvGrpSpPr>
        <p:grpSpPr>
          <a:xfrm>
            <a:off x="446533" y="453642"/>
            <a:ext cx="11298935" cy="98555"/>
            <a:chOff x="0" y="0"/>
            <a:chExt cx="11298933" cy="98554"/>
          </a:xfrm>
        </p:grpSpPr>
        <p:sp>
          <p:nvSpPr>
            <p:cNvPr id="213" name="Rectangle 14"/>
            <p:cNvSpPr/>
            <p:nvPr/>
          </p:nvSpPr>
          <p:spPr>
            <a:xfrm>
              <a:off x="-1" y="3557"/>
              <a:ext cx="3703321" cy="94998"/>
            </a:xfrm>
            <a:prstGeom prst="rect">
              <a:avLst/>
            </a:pr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14" name="Rectangle 15"/>
            <p:cNvSpPr/>
            <p:nvPr/>
          </p:nvSpPr>
          <p:spPr>
            <a:xfrm>
              <a:off x="7595613" y="-1"/>
              <a:ext cx="3703321" cy="98556"/>
            </a:xfrm>
            <a:prstGeom prst="rect">
              <a:avLst/>
            </a:prstGeom>
            <a:solidFill>
              <a:schemeClr val="accent4"/>
            </a:solidFill>
            <a:ln w="12700" cap="flat">
              <a:noFill/>
              <a:miter lim="400000"/>
            </a:ln>
            <a:effectLst/>
          </p:spPr>
          <p:txBody>
            <a:bodyPr wrap="square" lIns="45719" tIns="45719" rIns="45719" bIns="45719" numCol="1" anchor="t">
              <a:noAutofit/>
            </a:bodyPr>
            <a:lstStyle/>
            <a:p>
              <a:endParaRPr/>
            </a:p>
          </p:txBody>
        </p:sp>
        <p:sp>
          <p:nvSpPr>
            <p:cNvPr id="215" name="Rectangle 16"/>
            <p:cNvSpPr/>
            <p:nvPr/>
          </p:nvSpPr>
          <p:spPr>
            <a:xfrm>
              <a:off x="3795295" y="3556"/>
              <a:ext cx="3703321" cy="91442"/>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ttrition">
            <a:extLst>
              <a:ext uri="{FF2B5EF4-FFF2-40B4-BE49-F238E27FC236}">
                <a16:creationId xmlns:a16="http://schemas.microsoft.com/office/drawing/2014/main" id="{5A6E4003-A771-4053-80E5-88D6DDF98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8" y="0"/>
            <a:ext cx="9680448" cy="6858000"/>
          </a:xfrm>
          <a:prstGeom prst="rect">
            <a:avLst/>
          </a:prstGeom>
        </p:spPr>
      </p:pic>
    </p:spTree>
    <p:extLst>
      <p:ext uri="{BB962C8B-B14F-4D97-AF65-F5344CB8AC3E}">
        <p14:creationId xmlns:p14="http://schemas.microsoft.com/office/powerpoint/2010/main" val="22286323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attrition wrt job">
            <a:extLst>
              <a:ext uri="{FF2B5EF4-FFF2-40B4-BE49-F238E27FC236}">
                <a16:creationId xmlns:a16="http://schemas.microsoft.com/office/drawing/2014/main" id="{1A5DCBF0-73C1-4E32-A163-B5F93D75B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592" y="0"/>
            <a:ext cx="9948672" cy="6858000"/>
          </a:xfrm>
          <a:prstGeom prst="rect">
            <a:avLst/>
          </a:prstGeom>
        </p:spPr>
      </p:pic>
    </p:spTree>
    <p:extLst>
      <p:ext uri="{BB962C8B-B14F-4D97-AF65-F5344CB8AC3E}">
        <p14:creationId xmlns:p14="http://schemas.microsoft.com/office/powerpoint/2010/main" val="38479826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ttrition 2">
            <a:extLst>
              <a:ext uri="{FF2B5EF4-FFF2-40B4-BE49-F238E27FC236}">
                <a16:creationId xmlns:a16="http://schemas.microsoft.com/office/drawing/2014/main" id="{5162894E-30EE-4C27-B86D-30BD12373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84" y="0"/>
            <a:ext cx="9668256" cy="6858000"/>
          </a:xfrm>
          <a:prstGeom prst="rect">
            <a:avLst/>
          </a:prstGeom>
        </p:spPr>
      </p:pic>
    </p:spTree>
    <p:extLst>
      <p:ext uri="{BB962C8B-B14F-4D97-AF65-F5344CB8AC3E}">
        <p14:creationId xmlns:p14="http://schemas.microsoft.com/office/powerpoint/2010/main" val="8063298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DCC8-8A07-B64F-8A62-CB0BE8B82661}"/>
              </a:ext>
            </a:extLst>
          </p:cNvPr>
          <p:cNvSpPr>
            <a:spLocks noGrp="1"/>
          </p:cNvSpPr>
          <p:nvPr>
            <p:ph type="title"/>
          </p:nvPr>
        </p:nvSpPr>
        <p:spPr/>
        <p:txBody>
          <a:bodyPr/>
          <a:lstStyle/>
          <a:p>
            <a:pPr algn="ctr"/>
            <a:r>
              <a:rPr lang="en-US" dirty="0"/>
              <a:t>INSIGHTS FROM THE VISUALISATIONS</a:t>
            </a:r>
          </a:p>
        </p:txBody>
      </p:sp>
      <p:graphicFrame>
        <p:nvGraphicFramePr>
          <p:cNvPr id="4" name="Diagram 3">
            <a:extLst>
              <a:ext uri="{FF2B5EF4-FFF2-40B4-BE49-F238E27FC236}">
                <a16:creationId xmlns:a16="http://schemas.microsoft.com/office/drawing/2014/main" id="{3A1AB45D-6BC0-B04A-95FA-DC750E8FF5BD}"/>
              </a:ext>
            </a:extLst>
          </p:cNvPr>
          <p:cNvGraphicFramePr/>
          <p:nvPr>
            <p:extLst>
              <p:ext uri="{D42A27DB-BD31-4B8C-83A1-F6EECF244321}">
                <p14:modId xmlns:p14="http://schemas.microsoft.com/office/powerpoint/2010/main" val="4284051992"/>
              </p:ext>
            </p:extLst>
          </p:nvPr>
        </p:nvGraphicFramePr>
        <p:xfrm>
          <a:off x="581191" y="2180495"/>
          <a:ext cx="11029617" cy="4430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9489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4"/>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29" name="Picture 6" descr="Picture 6"/>
          <p:cNvPicPr>
            <a:picLocks noChangeAspect="1"/>
          </p:cNvPicPr>
          <p:nvPr/>
        </p:nvPicPr>
        <p:blipFill>
          <a:blip r:embed="rId2"/>
          <a:srcRect l="13265" t="9091" r="3501"/>
          <a:stretch>
            <a:fillRect/>
          </a:stretch>
        </p:blipFill>
        <p:spPr>
          <a:xfrm>
            <a:off x="19" y="10"/>
            <a:ext cx="12191982" cy="6857915"/>
          </a:xfrm>
          <a:prstGeom prst="rect">
            <a:avLst/>
          </a:prstGeom>
          <a:ln w="12700">
            <a:miter lim="400000"/>
          </a:ln>
        </p:spPr>
      </p:pic>
      <p:grpSp>
        <p:nvGrpSpPr>
          <p:cNvPr id="133" name="Group 16"/>
          <p:cNvGrpSpPr/>
          <p:nvPr/>
        </p:nvGrpSpPr>
        <p:grpSpPr>
          <a:xfrm>
            <a:off x="446533" y="453642"/>
            <a:ext cx="11298935" cy="98555"/>
            <a:chOff x="0" y="0"/>
            <a:chExt cx="11298933" cy="98554"/>
          </a:xfrm>
        </p:grpSpPr>
        <p:sp>
          <p:nvSpPr>
            <p:cNvPr id="130" name="Rectangle 17"/>
            <p:cNvSpPr/>
            <p:nvPr/>
          </p:nvSpPr>
          <p:spPr>
            <a:xfrm>
              <a:off x="-1" y="3557"/>
              <a:ext cx="3703321" cy="94998"/>
            </a:xfrm>
            <a:prstGeom prst="rect">
              <a:avLst/>
            </a:pr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31" name="Rectangle 18"/>
            <p:cNvSpPr/>
            <p:nvPr/>
          </p:nvSpPr>
          <p:spPr>
            <a:xfrm>
              <a:off x="7595613" y="-1"/>
              <a:ext cx="3703321" cy="98556"/>
            </a:xfrm>
            <a:prstGeom prst="rect">
              <a:avLst/>
            </a:prstGeom>
            <a:solidFill>
              <a:schemeClr val="accent4"/>
            </a:solidFill>
            <a:ln w="12700" cap="flat">
              <a:noFill/>
              <a:miter lim="400000"/>
            </a:ln>
            <a:effectLst/>
          </p:spPr>
          <p:txBody>
            <a:bodyPr wrap="square" lIns="45719" tIns="45719" rIns="45719" bIns="45719" numCol="1" anchor="t">
              <a:noAutofit/>
            </a:bodyPr>
            <a:lstStyle/>
            <a:p>
              <a:endParaRPr/>
            </a:p>
          </p:txBody>
        </p:sp>
        <p:sp>
          <p:nvSpPr>
            <p:cNvPr id="132" name="Rectangle 19"/>
            <p:cNvSpPr/>
            <p:nvPr/>
          </p:nvSpPr>
          <p:spPr>
            <a:xfrm>
              <a:off x="3795295" y="3556"/>
              <a:ext cx="3703321" cy="91442"/>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grpSp>
      <p:sp>
        <p:nvSpPr>
          <p:cNvPr id="134" name="Rectangle 21"/>
          <p:cNvSpPr/>
          <p:nvPr/>
        </p:nvSpPr>
        <p:spPr>
          <a:xfrm>
            <a:off x="448732" y="4428066"/>
            <a:ext cx="11260667" cy="1962498"/>
          </a:xfrm>
          <a:prstGeom prst="rect">
            <a:avLst/>
          </a:prstGeom>
          <a:solidFill>
            <a:schemeClr val="accent1">
              <a:alpha val="97000"/>
            </a:schemeClr>
          </a:solidFill>
          <a:ln w="12700">
            <a:miter lim="400000"/>
          </a:ln>
        </p:spPr>
        <p:txBody>
          <a:bodyPr lIns="45719" rIns="45719"/>
          <a:lstStyle/>
          <a:p>
            <a:endParaRPr/>
          </a:p>
        </p:txBody>
      </p:sp>
      <p:sp>
        <p:nvSpPr>
          <p:cNvPr id="135" name="Title 1"/>
          <p:cNvSpPr txBox="1">
            <a:spLocks noGrp="1"/>
          </p:cNvSpPr>
          <p:nvPr>
            <p:ph type="ctrTitle"/>
          </p:nvPr>
        </p:nvSpPr>
        <p:spPr>
          <a:xfrm>
            <a:off x="581190" y="4572000"/>
            <a:ext cx="10993551" cy="895244"/>
          </a:xfrm>
          <a:prstGeom prst="rect">
            <a:avLst/>
          </a:prstGeom>
        </p:spPr>
        <p:txBody>
          <a:bodyPr/>
          <a:lstStyle>
            <a:lvl1pPr defTabSz="397763">
              <a:defRPr sz="5220">
                <a:solidFill>
                  <a:srgbClr val="FFFFFF"/>
                </a:solidFill>
              </a:defRPr>
            </a:lvl1pPr>
          </a:lstStyle>
          <a:p>
            <a:r>
              <a:rPr dirty="0"/>
              <a:t>Logistic regression</a:t>
            </a:r>
          </a:p>
        </p:txBody>
      </p:sp>
      <p:sp>
        <p:nvSpPr>
          <p:cNvPr id="136" name="Subtitle 2"/>
          <p:cNvSpPr txBox="1">
            <a:spLocks noGrp="1"/>
          </p:cNvSpPr>
          <p:nvPr>
            <p:ph type="subTitle" sz="quarter" idx="1"/>
          </p:nvPr>
        </p:nvSpPr>
        <p:spPr>
          <a:xfrm>
            <a:off x="581193" y="5467246"/>
            <a:ext cx="10993548" cy="484823"/>
          </a:xfrm>
          <a:prstGeom prst="rect">
            <a:avLst/>
          </a:prstGeom>
        </p:spPr>
        <p:txBody>
          <a:bodyPr/>
          <a:lstStyle>
            <a:lvl1pPr>
              <a:defRPr>
                <a:solidFill>
                  <a:srgbClr val="7CEBFF"/>
                </a:solidFill>
              </a:defRPr>
            </a:lvl1pPr>
          </a:lstStyle>
          <a:p>
            <a:r>
              <a:t>Analysis and insights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581192" y="702155"/>
            <a:ext cx="11029616" cy="1013802"/>
          </a:xfrm>
          <a:prstGeom prst="rect">
            <a:avLst/>
          </a:prstGeom>
        </p:spPr>
        <p:txBody>
          <a:bodyPr/>
          <a:lstStyle/>
          <a:p>
            <a:r>
              <a:t>Logistic regression</a:t>
            </a:r>
          </a:p>
        </p:txBody>
      </p:sp>
      <p:pic>
        <p:nvPicPr>
          <p:cNvPr id="139" name="Picture 5" descr="Picture 5"/>
          <p:cNvPicPr>
            <a:picLocks noChangeAspect="1"/>
          </p:cNvPicPr>
          <p:nvPr/>
        </p:nvPicPr>
        <p:blipFill>
          <a:blip r:embed="rId2"/>
          <a:stretch>
            <a:fillRect/>
          </a:stretch>
        </p:blipFill>
        <p:spPr>
          <a:xfrm>
            <a:off x="681539" y="3429000"/>
            <a:ext cx="5966160" cy="771526"/>
          </a:xfrm>
          <a:prstGeom prst="rect">
            <a:avLst/>
          </a:prstGeom>
          <a:ln w="12700">
            <a:miter lim="400000"/>
          </a:ln>
        </p:spPr>
      </p:pic>
      <p:sp>
        <p:nvSpPr>
          <p:cNvPr id="140" name="TextBox 3"/>
          <p:cNvSpPr txBox="1"/>
          <p:nvPr/>
        </p:nvSpPr>
        <p:spPr>
          <a:xfrm>
            <a:off x="681539" y="2062522"/>
            <a:ext cx="6584686"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rPr dirty="0"/>
              <a:t>A simple yet effective tool for classification tasks is the </a:t>
            </a:r>
            <a:r>
              <a:rPr b="1" dirty="0"/>
              <a:t>logit</a:t>
            </a:r>
            <a:r>
              <a:rPr dirty="0"/>
              <a:t> model. This model is often used as a baseline/benchmark approach before using more sophisticated machine learning models to evaluate the performance improvements.</a:t>
            </a:r>
          </a:p>
        </p:txBody>
      </p:sp>
      <p:sp>
        <p:nvSpPr>
          <p:cNvPr id="141" name="TextBox 5"/>
          <p:cNvSpPr txBox="1"/>
          <p:nvPr/>
        </p:nvSpPr>
        <p:spPr>
          <a:xfrm>
            <a:off x="681539" y="4357963"/>
            <a:ext cx="6584686" cy="232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rPr dirty="0"/>
              <a:t>The logistic regression takes the output of a linear function of </a:t>
            </a:r>
            <a:r>
              <a:rPr i="1" dirty="0"/>
              <a:t>k</a:t>
            </a:r>
            <a:r>
              <a:rPr dirty="0"/>
              <a:t> independent variables and uses the logistic link function to output this value within the range of [0,1]. The logistic function has an "S" shape and takes a set of real values and maps it to a range of 0 to 1, but never exactly at the 0 or 1 values. Thus, the outputs of a logistic regression are probability values and we assign a value of 1 if the probability value is above a threshold value.</a:t>
            </a:r>
          </a:p>
        </p:txBody>
      </p:sp>
      <p:pic>
        <p:nvPicPr>
          <p:cNvPr id="142" name="Picture 7" descr="Picture 7"/>
          <p:cNvPicPr>
            <a:picLocks noChangeAspect="1"/>
          </p:cNvPicPr>
          <p:nvPr/>
        </p:nvPicPr>
        <p:blipFill>
          <a:blip r:embed="rId3"/>
          <a:stretch>
            <a:fillRect/>
          </a:stretch>
        </p:blipFill>
        <p:spPr>
          <a:xfrm>
            <a:off x="7361128" y="2533550"/>
            <a:ext cx="4705610" cy="287267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57952FADC2D44BBB42900EC1B7F69D" ma:contentTypeVersion="7" ma:contentTypeDescription="Create a new document." ma:contentTypeScope="" ma:versionID="0d1869fdafe7e4a3aad4730e7e3093c0">
  <xsd:schema xmlns:xsd="http://www.w3.org/2001/XMLSchema" xmlns:xs="http://www.w3.org/2001/XMLSchema" xmlns:p="http://schemas.microsoft.com/office/2006/metadata/properties" xmlns:ns2="2dcb3698-6bd5-4aa6-983b-ba5729104ae2" targetNamespace="http://schemas.microsoft.com/office/2006/metadata/properties" ma:root="true" ma:fieldsID="f77826d8ec6ee21c532afca803a9f101" ns2:_="">
    <xsd:import namespace="2dcb3698-6bd5-4aa6-983b-ba5729104a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cb3698-6bd5-4aa6-983b-ba5729104a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55D1AD-3A8A-468A-86D1-7B468E15380E}"/>
</file>

<file path=customXml/itemProps2.xml><?xml version="1.0" encoding="utf-8"?>
<ds:datastoreItem xmlns:ds="http://schemas.openxmlformats.org/officeDocument/2006/customXml" ds:itemID="{51CCA405-E120-4269-ADE6-DC068C06E5CF}"/>
</file>

<file path=customXml/itemProps3.xml><?xml version="1.0" encoding="utf-8"?>
<ds:datastoreItem xmlns:ds="http://schemas.openxmlformats.org/officeDocument/2006/customXml" ds:itemID="{09192E93-11ED-4D34-95FB-F1D0B7E9054B}"/>
</file>

<file path=docProps/app.xml><?xml version="1.0" encoding="utf-8"?>
<Properties xmlns="http://schemas.openxmlformats.org/officeDocument/2006/extended-properties" xmlns:vt="http://schemas.openxmlformats.org/officeDocument/2006/docPropsVTypes">
  <Template/>
  <TotalTime>306</TotalTime>
  <Words>1747</Words>
  <Application>Microsoft Macintosh PowerPoint</Application>
  <PresentationFormat>Widescreen</PresentationFormat>
  <Paragraphs>384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Georgia</vt:lpstr>
      <vt:lpstr>Gill Sans MT</vt:lpstr>
      <vt:lpstr>Wingdings</vt:lpstr>
      <vt:lpstr>Dividend</vt:lpstr>
      <vt:lpstr>PowerPoint Presentation</vt:lpstr>
      <vt:lpstr>OUR GOALS ARE:</vt:lpstr>
      <vt:lpstr>WHAT WE UNDERSTOOD FROM THE DATA?</vt:lpstr>
      <vt:lpstr>PowerPoint Presentation</vt:lpstr>
      <vt:lpstr>PowerPoint Presentation</vt:lpstr>
      <vt:lpstr>PowerPoint Presentation</vt:lpstr>
      <vt:lpstr>INSIGHTS FROM THE VISUALISATIONS</vt:lpstr>
      <vt:lpstr>Logistic regression</vt:lpstr>
      <vt:lpstr>Logistic regression</vt:lpstr>
      <vt:lpstr>Logit and sigmoid functions</vt:lpstr>
      <vt:lpstr>Confusion matrix and accuracy score</vt:lpstr>
      <vt:lpstr>Training set metrics – precision, recall, f1 score</vt:lpstr>
      <vt:lpstr>Test set metrics – precision, recall, f1 score</vt:lpstr>
      <vt:lpstr>Feature importance analysis</vt:lpstr>
      <vt:lpstr>Logistic regression</vt:lpstr>
      <vt:lpstr>smote</vt:lpstr>
      <vt:lpstr>Confusion matrix and accuracy score</vt:lpstr>
      <vt:lpstr>Training set metrics – precision, recall, f1 score</vt:lpstr>
      <vt:lpstr>Test set metrics – precision, recall, f1 score</vt:lpstr>
      <vt:lpstr>PowerPoint Presentation</vt:lpstr>
      <vt:lpstr>Decision Trees</vt:lpstr>
      <vt:lpstr>Training set metrics – precision, recall, f1 score</vt:lpstr>
      <vt:lpstr>Test set metrics – precision, recall, f1 score</vt:lpstr>
      <vt:lpstr>PowerPoint Presentation</vt:lpstr>
      <vt:lpstr>Random Forest</vt:lpstr>
      <vt:lpstr>Confusion matrix and accuracy score</vt:lpstr>
      <vt:lpstr>Training set metrics – precision, recall, f1 score, Support</vt:lpstr>
      <vt:lpstr>Test set metrics – precision, recall, f1 score, Support</vt:lpstr>
      <vt:lpstr>PowerPoint Presentation</vt:lpstr>
      <vt:lpstr>XGBoost</vt:lpstr>
      <vt:lpstr>Confusion matrix and accuracy score</vt:lpstr>
      <vt:lpstr>Training set metrics – precision, recall, f1 score, Support</vt:lpstr>
      <vt:lpstr>Test set metrics – precision, recall, f1 score, Support</vt:lpstr>
      <vt:lpstr>COMPARISON OF TRAINING SET METRICS FROM DIFFERENT ALGORITHMS</vt:lpstr>
      <vt:lpstr>COMPARISON OF testing SET METRICS FROM DIFFERENT ALGORITHMS</vt:lpstr>
      <vt:lpstr>CONCLUSION</vt:lpstr>
      <vt:lpstr>WHAT WE MAY SUGGEST: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subham agarwal</dc:creator>
  <cp:lastModifiedBy>GUPTA, Shubh (sgupt6)</cp:lastModifiedBy>
  <cp:revision>34</cp:revision>
  <dcterms:modified xsi:type="dcterms:W3CDTF">2020-09-07T12:19:29Z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0x0101003757952FADC2D44BBB42900EC1B7F69D</vt:lpwstr>
  </property>
</Properties>
</file>