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1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CF6"/>
          </a:solidFill>
        </a:fill>
      </a:tcStyle>
    </a:wholeTbl>
    <a:band2H>
      <a:tcTxStyle b="def" i="def"/>
      <a:tcStyle>
        <a:tcBdr/>
        <a:fill>
          <a:solidFill>
            <a:srgbClr val="E8F6FB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CD1"/>
          </a:solidFill>
        </a:fill>
      </a:tcStyle>
    </a:wholeTbl>
    <a:band2H>
      <a:tcTxStyle b="def" i="def"/>
      <a:tcStyle>
        <a:tcBdr/>
        <a:fill>
          <a:solidFill>
            <a:srgbClr val="E8EEE9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Rectangle 6"/>
          <p:cNvSpPr/>
          <p:nvPr/>
        </p:nvSpPr>
        <p:spPr>
          <a:xfrm>
            <a:off x="446533" y="3085764"/>
            <a:ext cx="11262867" cy="3304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1343463" y="6023129"/>
            <a:ext cx="231278" cy="231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Rectangle 6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1379531" y="6023129"/>
            <a:ext cx="23127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Rectangle 10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4"/>
          <p:cNvSpPr/>
          <p:nvPr>
            <p:ph type="body" sz="quarter" idx="21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Rectangle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2F5AA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quarter" idx="21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5AA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Picture Placeholder 2"/>
          <p:cNvSpPr/>
          <p:nvPr>
            <p:ph type="pic" idx="21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6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379533" y="6023129"/>
            <a:ext cx="23127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nsemble_learning" TargetMode="External"/><Relationship Id="rId3" Type="http://schemas.openxmlformats.org/officeDocument/2006/relationships/hyperlink" Target="https://en.wikipedia.org/wiki/Statistical_classification" TargetMode="External"/><Relationship Id="rId4" Type="http://schemas.openxmlformats.org/officeDocument/2006/relationships/hyperlink" Target="https://en.wikipedia.org/wiki/Regression_analysis" TargetMode="External"/><Relationship Id="rId5" Type="http://schemas.openxmlformats.org/officeDocument/2006/relationships/hyperlink" Target="https://en.wikipedia.org/wiki/Decision_tree_learning" TargetMode="External"/><Relationship Id="rId6" Type="http://schemas.openxmlformats.org/officeDocument/2006/relationships/hyperlink" Target="https://en.wikipedia.org/wiki/Mode_(statistics)" TargetMode="External"/><Relationship Id="rId7" Type="http://schemas.openxmlformats.org/officeDocument/2006/relationships/hyperlink" Target="https://en.wikipedia.org/wiki/Overfitting" TargetMode="External"/><Relationship Id="rId8" Type="http://schemas.openxmlformats.org/officeDocument/2006/relationships/hyperlink" Target="https://en.wikipedia.org/wiki/Test_set" TargetMode="External"/><Relationship Id="rId9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3265" t="9091" r="3501" b="0"/>
          <a:stretch>
            <a:fillRect/>
          </a:stretch>
        </p:blipFill>
        <p:spPr>
          <a:xfrm>
            <a:off x="19" y="10"/>
            <a:ext cx="12191982" cy="68579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 16"/>
          <p:cNvGrpSpPr/>
          <p:nvPr/>
        </p:nvGrpSpPr>
        <p:grpSpPr>
          <a:xfrm>
            <a:off x="446533" y="453642"/>
            <a:ext cx="11298935" cy="98555"/>
            <a:chOff x="0" y="0"/>
            <a:chExt cx="11298933" cy="98554"/>
          </a:xfrm>
        </p:grpSpPr>
        <p:sp>
          <p:nvSpPr>
            <p:cNvPr id="130" name="Rectangle 17"/>
            <p:cNvSpPr/>
            <p:nvPr/>
          </p:nvSpPr>
          <p:spPr>
            <a:xfrm>
              <a:off x="-1" y="3557"/>
              <a:ext cx="3703321" cy="9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Rectangle 18"/>
            <p:cNvSpPr/>
            <p:nvPr/>
          </p:nvSpPr>
          <p:spPr>
            <a:xfrm>
              <a:off x="7595613" y="-1"/>
              <a:ext cx="3703321" cy="98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Rectangle 19"/>
            <p:cNvSpPr/>
            <p:nvPr/>
          </p:nvSpPr>
          <p:spPr>
            <a:xfrm>
              <a:off x="3795295" y="3556"/>
              <a:ext cx="3703321" cy="9144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4" name="Rectangle 21"/>
          <p:cNvSpPr/>
          <p:nvPr/>
        </p:nvSpPr>
        <p:spPr>
          <a:xfrm>
            <a:off x="448732" y="4428066"/>
            <a:ext cx="11260667" cy="1962498"/>
          </a:xfrm>
          <a:prstGeom prst="rect">
            <a:avLst/>
          </a:prstGeom>
          <a:solidFill>
            <a:schemeClr val="accent1">
              <a:alpha val="97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itle 1"/>
          <p:cNvSpPr txBox="1"/>
          <p:nvPr>
            <p:ph type="ctrTitle"/>
          </p:nvPr>
        </p:nvSpPr>
        <p:spPr>
          <a:xfrm>
            <a:off x="581190" y="4572000"/>
            <a:ext cx="10993551" cy="895244"/>
          </a:xfrm>
          <a:prstGeom prst="rect">
            <a:avLst/>
          </a:prstGeom>
        </p:spPr>
        <p:txBody>
          <a:bodyPr/>
          <a:lstStyle>
            <a:lvl1pPr defTabSz="397763">
              <a:defRPr sz="5220">
                <a:solidFill>
                  <a:srgbClr val="FFFFFF"/>
                </a:solidFill>
              </a:defRPr>
            </a:lvl1pPr>
          </a:lstStyle>
          <a:p>
            <a:pPr/>
            <a:r>
              <a:t>Logistic regression</a:t>
            </a:r>
          </a:p>
        </p:txBody>
      </p:sp>
      <p:sp>
        <p:nvSpPr>
          <p:cNvPr id="136" name="Subtitle 2"/>
          <p:cNvSpPr txBox="1"/>
          <p:nvPr>
            <p:ph type="subTitle" sz="quarter" idx="1"/>
          </p:nvPr>
        </p:nvSpPr>
        <p:spPr>
          <a:xfrm>
            <a:off x="581193" y="5467246"/>
            <a:ext cx="10993548" cy="484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CEBFF"/>
                </a:solidFill>
              </a:defRPr>
            </a:lvl1pPr>
          </a:lstStyle>
          <a:p>
            <a:pPr/>
            <a:r>
              <a:t>Analysis and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485942" y="724037"/>
            <a:ext cx="11029616" cy="1013801"/>
          </a:xfrm>
          <a:prstGeom prst="rect">
            <a:avLst/>
          </a:prstGeom>
        </p:spPr>
        <p:txBody>
          <a:bodyPr/>
          <a:lstStyle/>
          <a:p>
            <a:pPr/>
            <a:r>
              <a:t>Training set metrics – precision, recall, f1 score</a:t>
            </a:r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925" y="2262188"/>
            <a:ext cx="6334125" cy="2262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3" name="Table 3"/>
          <p:cNvGraphicFramePr/>
          <p:nvPr/>
        </p:nvGraphicFramePr>
        <p:xfrm>
          <a:off x="704851" y="4605866"/>
          <a:ext cx="8991598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97199"/>
                <a:gridCol w="2997199"/>
                <a:gridCol w="2997199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0.62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Support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1058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84" name="Rectangle 4"/>
          <p:cNvSpPr txBox="1"/>
          <p:nvPr/>
        </p:nvSpPr>
        <p:spPr>
          <a:xfrm>
            <a:off x="1731644" y="1794986"/>
            <a:ext cx="1819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187" name="TextBox 3"/>
          <p:cNvSpPr txBox="1"/>
          <p:nvPr/>
        </p:nvSpPr>
        <p:spPr>
          <a:xfrm>
            <a:off x="732021" y="2299686"/>
            <a:ext cx="6584686" cy="212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Random forests or random decision forests are an </a:t>
            </a:r>
            <a:r>
              <a:rPr>
                <a:hlinkClick r:id="rId2" invalidUrl="" action="" tgtFrame="" tooltip="" history="1" highlightClick="0" endSnd="0"/>
              </a:rPr>
              <a:t>ensemble learning</a:t>
            </a:r>
            <a:r>
              <a:t> method for </a:t>
            </a:r>
            <a:r>
              <a:rPr>
                <a:hlinkClick r:id="rId3" invalidUrl="" action="" tgtFrame="" tooltip="" history="1" highlightClick="0" endSnd="0"/>
              </a:rPr>
              <a:t>classification</a:t>
            </a:r>
            <a:r>
              <a:t>, </a:t>
            </a:r>
            <a:r>
              <a:rPr>
                <a:hlinkClick r:id="rId4" invalidUrl="" action="" tgtFrame="" tooltip="" history="1" highlightClick="0" endSnd="0"/>
              </a:rPr>
              <a:t>regression</a:t>
            </a:r>
            <a:r>
              <a:t> and other tasks that operate by constructing a multitude of </a:t>
            </a:r>
            <a:r>
              <a:rPr>
                <a:hlinkClick r:id="rId5" invalidUrl="" action="" tgtFrame="" tooltip="" history="1" highlightClick="0" endSnd="0"/>
              </a:rPr>
              <a:t>decision trees</a:t>
            </a:r>
            <a:r>
              <a:t> at training time and outputting the class that is the </a:t>
            </a:r>
            <a:r>
              <a:rPr>
                <a:hlinkClick r:id="rId6" invalidUrl="" action="" tgtFrame="" tooltip="" history="1" highlightClick="0" endSnd="0"/>
              </a:rPr>
              <a:t>mode</a:t>
            </a:r>
            <a:r>
              <a:t> of the classes (classification) or mean prediction (regression) of the individual trees.</a:t>
            </a:r>
            <a:r>
              <a:rPr baseline="31999"/>
              <a:t> </a:t>
            </a:r>
            <a:r>
              <a:t>Random decision forests correct for decision trees' habit of </a:t>
            </a:r>
            <a:r>
              <a:rPr>
                <a:hlinkClick r:id="rId7" invalidUrl="" action="" tgtFrame="" tooltip="" history="1" highlightClick="0" endSnd="0"/>
              </a:rPr>
              <a:t>overfitting</a:t>
            </a:r>
            <a:r>
              <a:t> to their </a:t>
            </a:r>
            <a:r>
              <a:rPr>
                <a:hlinkClick r:id="rId8" invalidUrl="" action="" tgtFrame="" tooltip="" history="1" highlightClick="0" endSnd="0"/>
              </a:rPr>
              <a:t>training set</a:t>
            </a:r>
            <a:r>
              <a:t>.</a:t>
            </a:r>
          </a:p>
        </p:txBody>
      </p:sp>
      <p:sp>
        <p:nvSpPr>
          <p:cNvPr id="188" name="TextBox 5"/>
          <p:cNvSpPr txBox="1"/>
          <p:nvPr/>
        </p:nvSpPr>
        <p:spPr>
          <a:xfrm>
            <a:off x="732021" y="4516439"/>
            <a:ext cx="6584686" cy="1545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Random forest, like its name implies, consists of a large number of individual decision trees that operate as an </a:t>
            </a:r>
            <a:r>
              <a:rPr>
                <a:uFill>
                  <a:solidFill>
                    <a:srgbClr val="828282"/>
                  </a:solidFill>
                </a:uFill>
                <a:hlinkClick r:id="rId2" invalidUrl="" action="" tgtFrame="" tooltip="" history="1" highlightClick="0" endSnd="0"/>
              </a:rPr>
              <a:t>ensemble</a:t>
            </a:r>
            <a:r>
              <a:t>. Each individual tree in the random forest spits out a class prediction and the class with the most votes becomes our model’s prediction (see figure below).</a:t>
            </a:r>
          </a:p>
        </p:txBody>
      </p:sp>
      <p:pic>
        <p:nvPicPr>
          <p:cNvPr id="189" name="Random_forest_diagram_complete.png" descr="Random_forest_diagram_complet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84863" y="2837685"/>
            <a:ext cx="4386566" cy="3289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Confusion matrix and accuracy score</a:t>
            </a:r>
          </a:p>
        </p:txBody>
      </p:sp>
      <p:pic>
        <p:nvPicPr>
          <p:cNvPr id="19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2915" y="4935320"/>
            <a:ext cx="4365843" cy="188294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5"/>
          <p:cNvSpPr txBox="1"/>
          <p:nvPr/>
        </p:nvSpPr>
        <p:spPr>
          <a:xfrm>
            <a:off x="626092" y="2177442"/>
            <a:ext cx="6336499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t>We obtain an accuracy of 90.59% (testing data) using the Random Forest model.</a:t>
            </a:r>
          </a:p>
          <a:p>
            <a:pPr algn="just"/>
          </a:p>
          <a:p>
            <a:pPr algn="just"/>
            <a:r>
              <a:t>From the confusion matrix, we see that:</a:t>
            </a:r>
          </a:p>
        </p:txBody>
      </p:sp>
      <p:graphicFrame>
        <p:nvGraphicFramePr>
          <p:cNvPr id="194" name="Table 7"/>
          <p:cNvGraphicFramePr/>
          <p:nvPr/>
        </p:nvGraphicFramePr>
        <p:xfrm>
          <a:off x="612940" y="3478102"/>
          <a:ext cx="6353677" cy="19050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76838"/>
                <a:gridCol w="3176838"/>
              </a:tblGrid>
              <a:tr h="38101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True Negative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283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False Positive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False Negative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True Positive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276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195" name="Screenshot 2020-09-05 at 4.05.12 PM.png" descr="Screenshot 2020-09-05 at 4.0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936" y="1869472"/>
            <a:ext cx="4749801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0-09-05 at 4.06.47 PM.png" descr="Screenshot 2020-09-05 at 4.06.4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27675" y="4898894"/>
            <a:ext cx="4225602" cy="195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Training set metrics – precision, recall, f1 score, Support</a:t>
            </a:r>
          </a:p>
        </p:txBody>
      </p:sp>
      <p:pic>
        <p:nvPicPr>
          <p:cNvPr id="1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979" y="2185041"/>
            <a:ext cx="8261438" cy="168592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0" name="Table 5"/>
          <p:cNvGraphicFramePr/>
          <p:nvPr/>
        </p:nvGraphicFramePr>
        <p:xfrm>
          <a:off x="671784" y="4340050"/>
          <a:ext cx="9948985" cy="210216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16327"/>
                <a:gridCol w="3316327"/>
                <a:gridCol w="3316327"/>
              </a:tblGrid>
              <a:tr h="420433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Support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934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915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01" name="Screenshot 2020-09-05 at 4.11.22 PM.png" descr="Screenshot 2020-09-05 at 4.11.2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159" y="1834183"/>
            <a:ext cx="8520888" cy="238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Test set metrics – precision, recall, f1 score, Support</a:t>
            </a:r>
          </a:p>
        </p:txBody>
      </p:sp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28" y="2321653"/>
            <a:ext cx="8441630" cy="170497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5" name="Table 5"/>
          <p:cNvGraphicFramePr/>
          <p:nvPr/>
        </p:nvGraphicFramePr>
        <p:xfrm>
          <a:off x="612940" y="4542949"/>
          <a:ext cx="10289344" cy="2141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9781"/>
                <a:gridCol w="3429781"/>
                <a:gridCol w="3429781"/>
              </a:tblGrid>
              <a:tr h="42831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Support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299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318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06" name="Screenshot 2020-09-05 at 4.09.26 PM.png" descr="Screenshot 2020-09-05 at 4.09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147" y="1867541"/>
            <a:ext cx="9325851" cy="2613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9"/>
          <p:cNvSpPr/>
          <p:nvPr/>
        </p:nvSpPr>
        <p:spPr>
          <a:xfrm>
            <a:off x="-1" y="1"/>
            <a:ext cx="121920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189" t="0" r="9641" b="0"/>
          <a:stretch>
            <a:fillRect/>
          </a:stretch>
        </p:blipFill>
        <p:spPr>
          <a:xfrm>
            <a:off x="446534" y="723898"/>
            <a:ext cx="7498616" cy="567690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 11"/>
          <p:cNvSpPr/>
          <p:nvPr/>
        </p:nvSpPr>
        <p:spPr>
          <a:xfrm>
            <a:off x="8042147" y="723898"/>
            <a:ext cx="3703321" cy="56666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Title 1"/>
          <p:cNvSpPr txBox="1"/>
          <p:nvPr>
            <p:ph type="ctrTitle"/>
          </p:nvPr>
        </p:nvSpPr>
        <p:spPr>
          <a:xfrm>
            <a:off x="8296275" y="1419225"/>
            <a:ext cx="3081577" cy="17467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12" name="Subtitle 2"/>
          <p:cNvSpPr txBox="1"/>
          <p:nvPr>
            <p:ph type="subTitle" sz="quarter" idx="1"/>
          </p:nvPr>
        </p:nvSpPr>
        <p:spPr>
          <a:xfrm>
            <a:off x="8528043" y="3439581"/>
            <a:ext cx="1843679" cy="119057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BEBEB"/>
                </a:solidFill>
              </a:defRPr>
            </a:pPr>
          </a:p>
        </p:txBody>
      </p:sp>
      <p:grpSp>
        <p:nvGrpSpPr>
          <p:cNvPr id="216" name="Group 13"/>
          <p:cNvGrpSpPr/>
          <p:nvPr/>
        </p:nvGrpSpPr>
        <p:grpSpPr>
          <a:xfrm>
            <a:off x="446533" y="453642"/>
            <a:ext cx="11298935" cy="98555"/>
            <a:chOff x="0" y="0"/>
            <a:chExt cx="11298933" cy="98554"/>
          </a:xfrm>
        </p:grpSpPr>
        <p:sp>
          <p:nvSpPr>
            <p:cNvPr id="213" name="Rectangle 14"/>
            <p:cNvSpPr/>
            <p:nvPr/>
          </p:nvSpPr>
          <p:spPr>
            <a:xfrm>
              <a:off x="-1" y="3557"/>
              <a:ext cx="3703321" cy="9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Rectangle 15"/>
            <p:cNvSpPr/>
            <p:nvPr/>
          </p:nvSpPr>
          <p:spPr>
            <a:xfrm>
              <a:off x="7595613" y="-1"/>
              <a:ext cx="3703321" cy="9855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Rectangle 16"/>
            <p:cNvSpPr/>
            <p:nvPr/>
          </p:nvSpPr>
          <p:spPr>
            <a:xfrm>
              <a:off x="3795295" y="3556"/>
              <a:ext cx="3703321" cy="9144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pic>
        <p:nvPicPr>
          <p:cNvPr id="13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539" y="3663963"/>
            <a:ext cx="5966160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3"/>
          <p:cNvSpPr txBox="1"/>
          <p:nvPr/>
        </p:nvSpPr>
        <p:spPr>
          <a:xfrm>
            <a:off x="729515" y="2358189"/>
            <a:ext cx="658468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t>A simple yet effective tool for classification tasks is the </a:t>
            </a:r>
            <a:r>
              <a:rPr b="1"/>
              <a:t>logit</a:t>
            </a:r>
            <a:r>
              <a:t> model. This model is often used as a baseline/benchmark approach before using more sophisticated machine learning models to evaluate the performance improvements.</a:t>
            </a:r>
          </a:p>
        </p:txBody>
      </p:sp>
      <p:sp>
        <p:nvSpPr>
          <p:cNvPr id="141" name="TextBox 5"/>
          <p:cNvSpPr txBox="1"/>
          <p:nvPr/>
        </p:nvSpPr>
        <p:spPr>
          <a:xfrm>
            <a:off x="732021" y="4827170"/>
            <a:ext cx="6584686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t>The logistic regression takes the output of a linear function of </a:t>
            </a:r>
            <a:r>
              <a:rPr i="1"/>
              <a:t>k</a:t>
            </a:r>
            <a:r>
              <a:t> independent variables and uses the logistic link function to output this value within the range of [0,1]. The logistic function has an "S" shape and takes a set of real values and maps it to a range of 0 to 1, but never exactly at the 0 or 1 values. Thus, the outputs of a logistic regression are probability values and we assign a value of 1 if the probability value is above a threshold value.</a:t>
            </a:r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1128" y="2533550"/>
            <a:ext cx="4705610" cy="2872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Logit and sigmoid functions</a:t>
            </a:r>
          </a:p>
        </p:txBody>
      </p:sp>
      <p:sp>
        <p:nvSpPr>
          <p:cNvPr id="145" name="Text Placeholder 2"/>
          <p:cNvSpPr txBox="1"/>
          <p:nvPr>
            <p:ph type="body" sz="quarter" idx="1"/>
          </p:nvPr>
        </p:nvSpPr>
        <p:spPr>
          <a:xfrm>
            <a:off x="887218" y="2010260"/>
            <a:ext cx="5087077" cy="1037321"/>
          </a:xfrm>
          <a:prstGeom prst="rect">
            <a:avLst/>
          </a:prstGeom>
        </p:spPr>
        <p:txBody>
          <a:bodyPr/>
          <a:lstStyle/>
          <a:p>
            <a:pPr algn="just" defTabSz="434340">
              <a:spcBef>
                <a:spcPts val="500"/>
              </a:spcBef>
              <a:defRPr sz="1520"/>
            </a:pPr>
            <a:r>
              <a:t>The logit link function is particularly intuitive as it is log of the </a:t>
            </a:r>
            <a:r>
              <a:rPr i="1"/>
              <a:t>odds ratio</a:t>
            </a:r>
            <a:r>
              <a:t>. For example, given a probability </a:t>
            </a:r>
            <a:r>
              <a:rPr i="1"/>
              <a:t>p</a:t>
            </a:r>
            <a:r>
              <a:t>, the odds are calculated as {p}/{1-p} where </a:t>
            </a:r>
            <a:r>
              <a:rPr i="1"/>
              <a:t>p</a:t>
            </a:r>
            <a:r>
              <a:t>=0.8, the odds are 4 to 1 (i.e., 0.8/0.2=4).</a:t>
            </a:r>
          </a:p>
        </p:txBody>
      </p:sp>
      <p:pic>
        <p:nvPicPr>
          <p:cNvPr id="14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737" y="3848472"/>
            <a:ext cx="4228540" cy="29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 Placeholder 4"/>
          <p:cNvSpPr/>
          <p:nvPr>
            <p:ph type="body" idx="21"/>
          </p:nvPr>
        </p:nvSpPr>
        <p:spPr>
          <a:xfrm>
            <a:off x="6523735" y="1779655"/>
            <a:ext cx="5087073" cy="1265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just">
              <a:buClrTx/>
              <a:buSzTx/>
              <a:buNone/>
              <a:defRPr sz="1600">
                <a:solidFill>
                  <a:schemeClr val="accent2"/>
                </a:solidFill>
              </a:defRPr>
            </a:pPr>
            <a:r>
              <a:t>The inverse of the logit function is the sigmoid function. If you have a probability </a:t>
            </a:r>
            <a:r>
              <a:rPr i="1"/>
              <a:t>p</a:t>
            </a:r>
            <a:r>
              <a:t>, Sigmoid(Logit(</a:t>
            </a:r>
            <a:r>
              <a:rPr i="1"/>
              <a:t>p</a:t>
            </a:r>
            <a:r>
              <a:t>))=</a:t>
            </a:r>
            <a:r>
              <a:rPr i="1"/>
              <a:t>p</a:t>
            </a:r>
            <a:r>
              <a:t>. Thus, the sigmoid function maps the real values back to the range of [0,1].</a:t>
            </a:r>
          </a:p>
        </p:txBody>
      </p:sp>
      <p:pic>
        <p:nvPicPr>
          <p:cNvPr id="14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1904" y="3918658"/>
            <a:ext cx="4122976" cy="29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571" y="3096126"/>
            <a:ext cx="3364331" cy="715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19109" y="3091700"/>
            <a:ext cx="3404937" cy="774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Confusion matrix and accuracy score</a:t>
            </a:r>
          </a:p>
        </p:txBody>
      </p:sp>
      <p:pic>
        <p:nvPicPr>
          <p:cNvPr id="15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848" y="1924474"/>
            <a:ext cx="4371976" cy="3000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2915" y="4935320"/>
            <a:ext cx="4365843" cy="1882949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5"/>
          <p:cNvSpPr txBox="1"/>
          <p:nvPr/>
        </p:nvSpPr>
        <p:spPr>
          <a:xfrm>
            <a:off x="626092" y="2177442"/>
            <a:ext cx="6336499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t>We obtain an accuracy of 87.75% using the Logistic Regression model.</a:t>
            </a:r>
          </a:p>
          <a:p>
            <a:pPr algn="just"/>
          </a:p>
          <a:p>
            <a:pPr algn="just"/>
            <a:r>
              <a:t>From the confusion matrix, we see that:</a:t>
            </a:r>
          </a:p>
        </p:txBody>
      </p:sp>
      <p:graphicFrame>
        <p:nvGraphicFramePr>
          <p:cNvPr id="156" name="Table 7"/>
          <p:cNvGraphicFramePr/>
          <p:nvPr/>
        </p:nvGraphicFramePr>
        <p:xfrm>
          <a:off x="612940" y="3478102"/>
          <a:ext cx="6353677" cy="19050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76838"/>
                <a:gridCol w="3176838"/>
              </a:tblGrid>
              <a:tr h="38101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True Negative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False Positive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False Negative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1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True Positive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Test set metrics – precision, recall, f1 score</a:t>
            </a:r>
          </a:p>
        </p:txBody>
      </p:sp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28" y="2321653"/>
            <a:ext cx="8441630" cy="170497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0" name="Table 5"/>
          <p:cNvGraphicFramePr/>
          <p:nvPr/>
        </p:nvGraphicFramePr>
        <p:xfrm>
          <a:off x="612940" y="4365361"/>
          <a:ext cx="10289344" cy="21415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9781"/>
                <a:gridCol w="3429781"/>
                <a:gridCol w="3429781"/>
              </a:tblGrid>
              <a:tr h="42831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0.39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831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Support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245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49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Training set metrics – precision, recall, f1 score</a:t>
            </a:r>
          </a:p>
        </p:txBody>
      </p:sp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979" y="2185041"/>
            <a:ext cx="8261438" cy="168592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4" name="Table 5"/>
          <p:cNvGraphicFramePr/>
          <p:nvPr/>
        </p:nvGraphicFramePr>
        <p:xfrm>
          <a:off x="706886" y="4198349"/>
          <a:ext cx="9948985" cy="210216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16327"/>
                <a:gridCol w="3316327"/>
                <a:gridCol w="3316327"/>
              </a:tblGrid>
              <a:tr h="420433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0.35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0.47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2043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Support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988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188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Feature importance analysis</a:t>
            </a: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549" y="2098076"/>
            <a:ext cx="8089724" cy="2110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371" y="4207328"/>
            <a:ext cx="10404955" cy="26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  <p:sp>
        <p:nvSpPr>
          <p:cNvPr id="171" name="TextBox 3"/>
          <p:cNvSpPr txBox="1"/>
          <p:nvPr/>
        </p:nvSpPr>
        <p:spPr>
          <a:xfrm>
            <a:off x="683894" y="2238375"/>
            <a:ext cx="9176386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Decision Trees (DTs) are a non-parametric supervised learning method used for classification and regression. Decision trees learn from data to approximate a sine curve with a set of if-then-else decision rules. The deeper the tree, the more complex the decision rules and the fitter the model.</a:t>
            </a:r>
          </a:p>
        </p:txBody>
      </p:sp>
      <p:sp>
        <p:nvSpPr>
          <p:cNvPr id="172" name="TextBox 4"/>
          <p:cNvSpPr txBox="1"/>
          <p:nvPr/>
        </p:nvSpPr>
        <p:spPr>
          <a:xfrm>
            <a:off x="788669" y="3429000"/>
            <a:ext cx="3402880" cy="148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How Do Decision Trees Work?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Splitting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Pruning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Tree Selection</a:t>
            </a:r>
          </a:p>
        </p:txBody>
      </p:sp>
      <p:sp>
        <p:nvSpPr>
          <p:cNvPr id="173" name="TextBox 5"/>
          <p:cNvSpPr txBox="1"/>
          <p:nvPr/>
        </p:nvSpPr>
        <p:spPr>
          <a:xfrm>
            <a:off x="5302511" y="3444359"/>
            <a:ext cx="221869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Key Factors :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Entropy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Information Gain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Test set metrics – precision, recall, f1 score</a:t>
            </a:r>
          </a:p>
        </p:txBody>
      </p:sp>
      <p:pic>
        <p:nvPicPr>
          <p:cNvPr id="1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2190751"/>
            <a:ext cx="6486525" cy="20574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7" name="Table 3"/>
          <p:cNvGraphicFramePr/>
          <p:nvPr/>
        </p:nvGraphicFramePr>
        <p:xfrm>
          <a:off x="657223" y="4482041"/>
          <a:ext cx="9134476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44825"/>
                <a:gridCol w="3044825"/>
                <a:gridCol w="304482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Attrition =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Precision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Recall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F1-Score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0.92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0.63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Support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46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17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425" y="2500313"/>
            <a:ext cx="1176339" cy="61912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4"/>
          <p:cNvSpPr txBox="1"/>
          <p:nvPr/>
        </p:nvSpPr>
        <p:spPr>
          <a:xfrm>
            <a:off x="855344" y="1952625"/>
            <a:ext cx="181931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