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8"/>
  </p:notesMasterIdLst>
  <p:sldIdLst>
    <p:sldId id="256" r:id="rId2"/>
    <p:sldId id="261" r:id="rId3"/>
    <p:sldId id="501" r:id="rId4"/>
    <p:sldId id="502" r:id="rId5"/>
    <p:sldId id="491" r:id="rId6"/>
    <p:sldId id="492" r:id="rId7"/>
    <p:sldId id="503" r:id="rId8"/>
    <p:sldId id="426" r:id="rId9"/>
    <p:sldId id="495" r:id="rId10"/>
    <p:sldId id="496" r:id="rId11"/>
    <p:sldId id="381" r:id="rId12"/>
    <p:sldId id="382" r:id="rId13"/>
    <p:sldId id="383" r:id="rId14"/>
    <p:sldId id="497" r:id="rId15"/>
    <p:sldId id="385" r:id="rId16"/>
    <p:sldId id="521" r:id="rId17"/>
    <p:sldId id="508" r:id="rId18"/>
    <p:sldId id="387" r:id="rId19"/>
    <p:sldId id="409" r:id="rId20"/>
    <p:sldId id="507" r:id="rId21"/>
    <p:sldId id="391" r:id="rId22"/>
    <p:sldId id="392" r:id="rId23"/>
    <p:sldId id="393" r:id="rId24"/>
    <p:sldId id="394" r:id="rId25"/>
    <p:sldId id="505" r:id="rId26"/>
    <p:sldId id="504" r:id="rId27"/>
    <p:sldId id="478" r:id="rId28"/>
    <p:sldId id="524" r:id="rId29"/>
    <p:sldId id="526" r:id="rId30"/>
    <p:sldId id="432" r:id="rId31"/>
    <p:sldId id="433" r:id="rId32"/>
    <p:sldId id="448" r:id="rId33"/>
    <p:sldId id="523" r:id="rId34"/>
    <p:sldId id="449" r:id="rId35"/>
    <p:sldId id="522" r:id="rId36"/>
    <p:sldId id="483" r:id="rId37"/>
    <p:sldId id="484" r:id="rId38"/>
    <p:sldId id="442" r:id="rId39"/>
    <p:sldId id="445" r:id="rId40"/>
    <p:sldId id="440" r:id="rId41"/>
    <p:sldId id="509" r:id="rId42"/>
    <p:sldId id="510" r:id="rId43"/>
    <p:sldId id="486" r:id="rId44"/>
    <p:sldId id="506" r:id="rId45"/>
    <p:sldId id="512" r:id="rId46"/>
    <p:sldId id="515" r:id="rId47"/>
    <p:sldId id="516" r:id="rId48"/>
    <p:sldId id="517" r:id="rId49"/>
    <p:sldId id="518" r:id="rId50"/>
    <p:sldId id="332" r:id="rId51"/>
    <p:sldId id="513" r:id="rId52"/>
    <p:sldId id="360" r:id="rId53"/>
    <p:sldId id="488" r:id="rId54"/>
    <p:sldId id="519" r:id="rId55"/>
    <p:sldId id="520" r:id="rId56"/>
    <p:sldId id="52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9894" autoAdjust="0"/>
  </p:normalViewPr>
  <p:slideViewPr>
    <p:cSldViewPr snapToGrid="0">
      <p:cViewPr varScale="1">
        <p:scale>
          <a:sx n="83" d="100"/>
          <a:sy n="83" d="100"/>
        </p:scale>
        <p:origin x="15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-xiayu\Documents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cat>
            <c:strRef>
              <c:f>Sheet1!$B$28:$H$28</c:f>
              <c:strCache>
                <c:ptCount val="7"/>
                <c:pt idx="0">
                  <c:v>less than 3</c:v>
                </c:pt>
                <c:pt idx="1">
                  <c:v>3 to 5</c:v>
                </c:pt>
                <c:pt idx="2">
                  <c:v>5 to 10</c:v>
                </c:pt>
                <c:pt idx="3">
                  <c:v>10 to 20</c:v>
                </c:pt>
                <c:pt idx="4">
                  <c:v>20 to 50</c:v>
                </c:pt>
                <c:pt idx="5">
                  <c:v>50 to 80</c:v>
                </c:pt>
                <c:pt idx="6">
                  <c:v>more than 80</c:v>
                </c:pt>
              </c:strCache>
            </c:strRef>
          </c:cat>
          <c:val>
            <c:numRef>
              <c:f>Sheet1!$B$29:$H$29</c:f>
              <c:numCache>
                <c:formatCode>General</c:formatCode>
                <c:ptCount val="7"/>
                <c:pt idx="0">
                  <c:v>0.30599999999999999</c:v>
                </c:pt>
                <c:pt idx="1">
                  <c:v>0.495</c:v>
                </c:pt>
                <c:pt idx="2">
                  <c:v>0.41299999999999998</c:v>
                </c:pt>
                <c:pt idx="3">
                  <c:v>0.39600000000000002</c:v>
                </c:pt>
                <c:pt idx="4">
                  <c:v>0.316</c:v>
                </c:pt>
                <c:pt idx="5">
                  <c:v>0.314</c:v>
                </c:pt>
                <c:pt idx="6">
                  <c:v>0.21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6153648"/>
        <c:axId val="1601732160"/>
      </c:lineChart>
      <c:catAx>
        <c:axId val="1856153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01732160"/>
        <c:crosses val="autoZero"/>
        <c:auto val="1"/>
        <c:lblAlgn val="ctr"/>
        <c:lblOffset val="100"/>
        <c:noMultiLvlLbl val="0"/>
      </c:catAx>
      <c:valAx>
        <c:axId val="16017321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85615364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CFB6-CE44-4CDB-B7CB-27F61DC9B76A}" type="doc">
      <dgm:prSet loTypeId="urn:microsoft.com/office/officeart/2005/8/layout/hList3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08F6886-785A-45CF-964F-3A4AFC9C8AEB}">
      <dgm:prSet phldrT="[Text]" custT="1"/>
      <dgm:spPr/>
      <dgm:t>
        <a:bodyPr/>
        <a:lstStyle/>
        <a:p>
          <a:r>
            <a:rPr lang="en-US" sz="1600" b="1" dirty="0" smtClean="0"/>
            <a:t>Network Principles</a:t>
          </a:r>
          <a:endParaRPr lang="en-US" sz="1600" b="1" dirty="0"/>
        </a:p>
      </dgm:t>
    </dgm:pt>
    <dgm:pt modelId="{1B60D879-A23C-4A44-BD1B-048EB81B93E3}" type="parTrans" cxnId="{894429A6-F221-43B0-94A7-BA6EEA60251F}">
      <dgm:prSet/>
      <dgm:spPr/>
      <dgm:t>
        <a:bodyPr/>
        <a:lstStyle/>
        <a:p>
          <a:endParaRPr lang="en-US"/>
        </a:p>
      </dgm:t>
    </dgm:pt>
    <dgm:pt modelId="{E725A2BF-DFBE-492C-A42B-AD7437FD3C97}" type="sibTrans" cxnId="{894429A6-F221-43B0-94A7-BA6EEA60251F}">
      <dgm:prSet/>
      <dgm:spPr/>
      <dgm:t>
        <a:bodyPr/>
        <a:lstStyle/>
        <a:p>
          <a:endParaRPr lang="en-US"/>
        </a:p>
      </dgm:t>
    </dgm:pt>
    <dgm:pt modelId="{DF982093-846C-4F2C-A909-6E496405C71E}">
      <dgm:prSet phldrT="[Text]" custT="1"/>
      <dgm:spPr/>
      <dgm:t>
        <a:bodyPr/>
        <a:lstStyle/>
        <a:p>
          <a:r>
            <a:rPr lang="en-US" sz="1800" dirty="0" smtClean="0"/>
            <a:t>Meta-Path Similarity</a:t>
          </a:r>
          <a:endParaRPr lang="en-US" sz="1800" dirty="0"/>
        </a:p>
      </dgm:t>
    </dgm:pt>
    <dgm:pt modelId="{7EFE7CE6-3CA2-44E0-9CF3-7900377A5873}" type="parTrans" cxnId="{22D34F98-3587-4EAF-A0F9-68279F6B58E4}">
      <dgm:prSet/>
      <dgm:spPr/>
      <dgm:t>
        <a:bodyPr/>
        <a:lstStyle/>
        <a:p>
          <a:endParaRPr lang="en-US"/>
        </a:p>
      </dgm:t>
    </dgm:pt>
    <dgm:pt modelId="{506AEF7E-F261-453B-B784-1DFB6268AF8C}" type="sibTrans" cxnId="{22D34F98-3587-4EAF-A0F9-68279F6B58E4}">
      <dgm:prSet/>
      <dgm:spPr/>
      <dgm:t>
        <a:bodyPr/>
        <a:lstStyle/>
        <a:p>
          <a:endParaRPr lang="en-US"/>
        </a:p>
      </dgm:t>
    </dgm:pt>
    <dgm:pt modelId="{A970FD63-0C3E-467D-B5E6-5D1402DC0CF1}">
      <dgm:prSet phldrT="[Text]" custT="1"/>
      <dgm:spPr/>
      <dgm:t>
        <a:bodyPr/>
        <a:lstStyle/>
        <a:p>
          <a:r>
            <a:rPr lang="en-US" sz="1600" dirty="0" smtClean="0"/>
            <a:t>Network Property</a:t>
          </a:r>
          <a:endParaRPr lang="en-US" sz="1600" dirty="0"/>
        </a:p>
      </dgm:t>
    </dgm:pt>
    <dgm:pt modelId="{50B215C9-E0D5-4D99-B9C8-099ECBDC0A7E}" type="parTrans" cxnId="{3BF33A9E-18C8-4A4D-870C-3B7A1F45CC5A}">
      <dgm:prSet/>
      <dgm:spPr/>
      <dgm:t>
        <a:bodyPr/>
        <a:lstStyle/>
        <a:p>
          <a:endParaRPr lang="en-US"/>
        </a:p>
      </dgm:t>
    </dgm:pt>
    <dgm:pt modelId="{2D450BAA-13B0-4ABB-9D92-17469AED26CC}" type="sibTrans" cxnId="{3BF33A9E-18C8-4A4D-870C-3B7A1F45CC5A}">
      <dgm:prSet/>
      <dgm:spPr/>
      <dgm:t>
        <a:bodyPr/>
        <a:lstStyle/>
        <a:p>
          <a:endParaRPr lang="en-US"/>
        </a:p>
      </dgm:t>
    </dgm:pt>
    <dgm:pt modelId="{C395EF96-F48E-47F8-9056-61B9C57DE4A4}">
      <dgm:prSet phldrT="[Text]" custT="1"/>
      <dgm:spPr/>
      <dgm:t>
        <a:bodyPr/>
        <a:lstStyle/>
        <a:p>
          <a:r>
            <a:rPr lang="en-US" sz="1800" dirty="0" smtClean="0"/>
            <a:t>Link Analysis</a:t>
          </a:r>
          <a:endParaRPr lang="en-US" sz="1800" dirty="0"/>
        </a:p>
      </dgm:t>
    </dgm:pt>
    <dgm:pt modelId="{85BFD083-33BB-4B8B-8B02-D9EEF86176DD}" type="parTrans" cxnId="{CE84CD83-0139-4979-8BC5-3E95B4F2B59F}">
      <dgm:prSet/>
      <dgm:spPr/>
      <dgm:t>
        <a:bodyPr/>
        <a:lstStyle/>
        <a:p>
          <a:endParaRPr lang="en-US"/>
        </a:p>
      </dgm:t>
    </dgm:pt>
    <dgm:pt modelId="{605EF081-0EE1-41FA-A9D5-6B9309FC27FD}" type="sibTrans" cxnId="{CE84CD83-0139-4979-8BC5-3E95B4F2B59F}">
      <dgm:prSet/>
      <dgm:spPr/>
      <dgm:t>
        <a:bodyPr/>
        <a:lstStyle/>
        <a:p>
          <a:endParaRPr lang="en-US"/>
        </a:p>
      </dgm:t>
    </dgm:pt>
    <dgm:pt modelId="{06826433-36F9-481F-A9FB-EF7E14E7B35B}">
      <dgm:prSet phldrT="[Text]" custT="1"/>
      <dgm:spPr/>
      <dgm:t>
        <a:bodyPr/>
        <a:lstStyle/>
        <a:p>
          <a:r>
            <a:rPr lang="en-US" sz="1800" dirty="0" smtClean="0"/>
            <a:t>…</a:t>
          </a:r>
          <a:endParaRPr lang="en-US" sz="1800" dirty="0"/>
        </a:p>
      </dgm:t>
    </dgm:pt>
    <dgm:pt modelId="{620DF562-56D6-48CE-8BCA-1287BC88EA01}" type="parTrans" cxnId="{2456678C-BCBB-4984-976B-FC2ED8CDA951}">
      <dgm:prSet/>
      <dgm:spPr/>
      <dgm:t>
        <a:bodyPr/>
        <a:lstStyle/>
        <a:p>
          <a:endParaRPr lang="en-US"/>
        </a:p>
      </dgm:t>
    </dgm:pt>
    <dgm:pt modelId="{908DFDEA-5091-4D18-94D6-E222FBFF73FD}" type="sibTrans" cxnId="{2456678C-BCBB-4984-976B-FC2ED8CDA951}">
      <dgm:prSet/>
      <dgm:spPr/>
      <dgm:t>
        <a:bodyPr/>
        <a:lstStyle/>
        <a:p>
          <a:endParaRPr lang="en-US"/>
        </a:p>
      </dgm:t>
    </dgm:pt>
    <dgm:pt modelId="{6245FF19-B940-46B3-8579-7D28C167D6B2}" type="pres">
      <dgm:prSet presAssocID="{99F9CFB6-CE44-4CDB-B7CB-27F61DC9B76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34B532-C2E4-4BCF-B469-76781DBA87B7}" type="pres">
      <dgm:prSet presAssocID="{D08F6886-785A-45CF-964F-3A4AFC9C8AEB}" presName="roof" presStyleLbl="dkBgShp" presStyleIdx="0" presStyleCnt="2" custLinFactNeighborX="-1754"/>
      <dgm:spPr/>
      <dgm:t>
        <a:bodyPr/>
        <a:lstStyle/>
        <a:p>
          <a:endParaRPr lang="en-US"/>
        </a:p>
      </dgm:t>
    </dgm:pt>
    <dgm:pt modelId="{81C59A8F-CA61-4C09-BDA2-E044C7190409}" type="pres">
      <dgm:prSet presAssocID="{D08F6886-785A-45CF-964F-3A4AFC9C8AEB}" presName="pillars" presStyleCnt="0"/>
      <dgm:spPr/>
    </dgm:pt>
    <dgm:pt modelId="{FBB0A7CB-D618-4010-B13E-5C406216C28B}" type="pres">
      <dgm:prSet presAssocID="{D08F6886-785A-45CF-964F-3A4AFC9C8AEB}" presName="pillar1" presStyleLbl="node1" presStyleIdx="0" presStyleCnt="4" custScaleX="1856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10C89-A999-404F-97B6-3FCC6657478E}" type="pres">
      <dgm:prSet presAssocID="{A970FD63-0C3E-467D-B5E6-5D1402DC0CF1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FBC9EC-87C9-4EEA-962C-AA71CFDF696E}" type="pres">
      <dgm:prSet presAssocID="{C395EF96-F48E-47F8-9056-61B9C57DE4A4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274C8-8FFE-42AD-ACF9-AE8F645CDF91}" type="pres">
      <dgm:prSet presAssocID="{06826433-36F9-481F-A9FB-EF7E14E7B35B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95A0B-B542-476B-B494-981E19A6C84E}" type="pres">
      <dgm:prSet presAssocID="{D08F6886-785A-45CF-964F-3A4AFC9C8AEB}" presName="base" presStyleLbl="dkBgShp" presStyleIdx="1" presStyleCnt="2"/>
      <dgm:spPr/>
    </dgm:pt>
  </dgm:ptLst>
  <dgm:cxnLst>
    <dgm:cxn modelId="{CE84CD83-0139-4979-8BC5-3E95B4F2B59F}" srcId="{D08F6886-785A-45CF-964F-3A4AFC9C8AEB}" destId="{C395EF96-F48E-47F8-9056-61B9C57DE4A4}" srcOrd="2" destOrd="0" parTransId="{85BFD083-33BB-4B8B-8B02-D9EEF86176DD}" sibTransId="{605EF081-0EE1-41FA-A9D5-6B9309FC27FD}"/>
    <dgm:cxn modelId="{2456678C-BCBB-4984-976B-FC2ED8CDA951}" srcId="{D08F6886-785A-45CF-964F-3A4AFC9C8AEB}" destId="{06826433-36F9-481F-A9FB-EF7E14E7B35B}" srcOrd="3" destOrd="0" parTransId="{620DF562-56D6-48CE-8BCA-1287BC88EA01}" sibTransId="{908DFDEA-5091-4D18-94D6-E222FBFF73FD}"/>
    <dgm:cxn modelId="{C00667B5-CAA7-4385-A1FE-4703B299DF4D}" type="presOf" srcId="{C395EF96-F48E-47F8-9056-61B9C57DE4A4}" destId="{0DFBC9EC-87C9-4EEA-962C-AA71CFDF696E}" srcOrd="0" destOrd="0" presId="urn:microsoft.com/office/officeart/2005/8/layout/hList3"/>
    <dgm:cxn modelId="{83ABF652-6CF2-4EDF-80A4-2669BBCCBB9C}" type="presOf" srcId="{D08F6886-785A-45CF-964F-3A4AFC9C8AEB}" destId="{4C34B532-C2E4-4BCF-B469-76781DBA87B7}" srcOrd="0" destOrd="0" presId="urn:microsoft.com/office/officeart/2005/8/layout/hList3"/>
    <dgm:cxn modelId="{A57AB5C5-6EEC-4242-8EB8-C6D01448239E}" type="presOf" srcId="{99F9CFB6-CE44-4CDB-B7CB-27F61DC9B76A}" destId="{6245FF19-B940-46B3-8579-7D28C167D6B2}" srcOrd="0" destOrd="0" presId="urn:microsoft.com/office/officeart/2005/8/layout/hList3"/>
    <dgm:cxn modelId="{85B8CEFE-F91B-4496-9900-1DAE55769914}" type="presOf" srcId="{A970FD63-0C3E-467D-B5E6-5D1402DC0CF1}" destId="{51910C89-A999-404F-97B6-3FCC6657478E}" srcOrd="0" destOrd="0" presId="urn:microsoft.com/office/officeart/2005/8/layout/hList3"/>
    <dgm:cxn modelId="{3BF33A9E-18C8-4A4D-870C-3B7A1F45CC5A}" srcId="{D08F6886-785A-45CF-964F-3A4AFC9C8AEB}" destId="{A970FD63-0C3E-467D-B5E6-5D1402DC0CF1}" srcOrd="1" destOrd="0" parTransId="{50B215C9-E0D5-4D99-B9C8-099ECBDC0A7E}" sibTransId="{2D450BAA-13B0-4ABB-9D92-17469AED26CC}"/>
    <dgm:cxn modelId="{894429A6-F221-43B0-94A7-BA6EEA60251F}" srcId="{99F9CFB6-CE44-4CDB-B7CB-27F61DC9B76A}" destId="{D08F6886-785A-45CF-964F-3A4AFC9C8AEB}" srcOrd="0" destOrd="0" parTransId="{1B60D879-A23C-4A44-BD1B-048EB81B93E3}" sibTransId="{E725A2BF-DFBE-492C-A42B-AD7437FD3C97}"/>
    <dgm:cxn modelId="{60CA8901-186F-4EEA-A001-E2A23C47AB15}" type="presOf" srcId="{DF982093-846C-4F2C-A909-6E496405C71E}" destId="{FBB0A7CB-D618-4010-B13E-5C406216C28B}" srcOrd="0" destOrd="0" presId="urn:microsoft.com/office/officeart/2005/8/layout/hList3"/>
    <dgm:cxn modelId="{698DAA77-9B51-4D7E-9CDC-749910E96F7F}" type="presOf" srcId="{06826433-36F9-481F-A9FB-EF7E14E7B35B}" destId="{CC4274C8-8FFE-42AD-ACF9-AE8F645CDF91}" srcOrd="0" destOrd="0" presId="urn:microsoft.com/office/officeart/2005/8/layout/hList3"/>
    <dgm:cxn modelId="{22D34F98-3587-4EAF-A0F9-68279F6B58E4}" srcId="{D08F6886-785A-45CF-964F-3A4AFC9C8AEB}" destId="{DF982093-846C-4F2C-A909-6E496405C71E}" srcOrd="0" destOrd="0" parTransId="{7EFE7CE6-3CA2-44E0-9CF3-7900377A5873}" sibTransId="{506AEF7E-F261-453B-B784-1DFB6268AF8C}"/>
    <dgm:cxn modelId="{73FA1348-D2E0-4E43-AC43-80202B4EE75A}" type="presParOf" srcId="{6245FF19-B940-46B3-8579-7D28C167D6B2}" destId="{4C34B532-C2E4-4BCF-B469-76781DBA87B7}" srcOrd="0" destOrd="0" presId="urn:microsoft.com/office/officeart/2005/8/layout/hList3"/>
    <dgm:cxn modelId="{BF2C274F-5FD3-42B9-B222-900A06BED357}" type="presParOf" srcId="{6245FF19-B940-46B3-8579-7D28C167D6B2}" destId="{81C59A8F-CA61-4C09-BDA2-E044C7190409}" srcOrd="1" destOrd="0" presId="urn:microsoft.com/office/officeart/2005/8/layout/hList3"/>
    <dgm:cxn modelId="{7C19605C-31DF-494C-967E-48AE11F56655}" type="presParOf" srcId="{81C59A8F-CA61-4C09-BDA2-E044C7190409}" destId="{FBB0A7CB-D618-4010-B13E-5C406216C28B}" srcOrd="0" destOrd="0" presId="urn:microsoft.com/office/officeart/2005/8/layout/hList3"/>
    <dgm:cxn modelId="{94B49A70-97BB-4105-BBB6-36EE5B1D2EF7}" type="presParOf" srcId="{81C59A8F-CA61-4C09-BDA2-E044C7190409}" destId="{51910C89-A999-404F-97B6-3FCC6657478E}" srcOrd="1" destOrd="0" presId="urn:microsoft.com/office/officeart/2005/8/layout/hList3"/>
    <dgm:cxn modelId="{68DA36AF-70B0-46EF-80E0-ED818683ABBD}" type="presParOf" srcId="{81C59A8F-CA61-4C09-BDA2-E044C7190409}" destId="{0DFBC9EC-87C9-4EEA-962C-AA71CFDF696E}" srcOrd="2" destOrd="0" presId="urn:microsoft.com/office/officeart/2005/8/layout/hList3"/>
    <dgm:cxn modelId="{DA4203A2-2566-4AB2-B69B-3B2550E6ADA1}" type="presParOf" srcId="{81C59A8F-CA61-4C09-BDA2-E044C7190409}" destId="{CC4274C8-8FFE-42AD-ACF9-AE8F645CDF91}" srcOrd="3" destOrd="0" presId="urn:microsoft.com/office/officeart/2005/8/layout/hList3"/>
    <dgm:cxn modelId="{B50B6705-D92B-4E60-8A2B-AC13138759B9}" type="presParOf" srcId="{6245FF19-B940-46B3-8579-7D28C167D6B2}" destId="{AC695A0B-B542-476B-B494-981E19A6C84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F9CFB6-CE44-4CDB-B7CB-27F61DC9B76A}" type="doc">
      <dgm:prSet loTypeId="urn:microsoft.com/office/officeart/2005/8/layout/hList3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08F6886-785A-45CF-964F-3A4AFC9C8AEB}">
      <dgm:prSet phldrT="[Text]" custT="1"/>
      <dgm:spPr/>
      <dgm:t>
        <a:bodyPr/>
        <a:lstStyle/>
        <a:p>
          <a:r>
            <a:rPr lang="en-US" sz="1600" b="1" dirty="0" smtClean="0"/>
            <a:t>Mining Heterogeneous Information Networks  </a:t>
          </a:r>
          <a:endParaRPr lang="en-US" sz="1600" b="1" dirty="0"/>
        </a:p>
      </dgm:t>
    </dgm:pt>
    <dgm:pt modelId="{1B60D879-A23C-4A44-BD1B-048EB81B93E3}" type="parTrans" cxnId="{894429A6-F221-43B0-94A7-BA6EEA60251F}">
      <dgm:prSet/>
      <dgm:spPr/>
      <dgm:t>
        <a:bodyPr/>
        <a:lstStyle/>
        <a:p>
          <a:endParaRPr lang="en-US"/>
        </a:p>
      </dgm:t>
    </dgm:pt>
    <dgm:pt modelId="{E725A2BF-DFBE-492C-A42B-AD7437FD3C97}" type="sibTrans" cxnId="{894429A6-F221-43B0-94A7-BA6EEA60251F}">
      <dgm:prSet/>
      <dgm:spPr/>
      <dgm:t>
        <a:bodyPr/>
        <a:lstStyle/>
        <a:p>
          <a:endParaRPr lang="en-US"/>
        </a:p>
      </dgm:t>
    </dgm:pt>
    <dgm:pt modelId="{DF982093-846C-4F2C-A909-6E496405C71E}">
      <dgm:prSet phldrT="[Text]" custT="1"/>
      <dgm:spPr/>
      <dgm:t>
        <a:bodyPr/>
        <a:lstStyle/>
        <a:p>
          <a:r>
            <a:rPr lang="en-US" sz="1800" dirty="0" smtClean="0"/>
            <a:t>Recommender Methods</a:t>
          </a:r>
          <a:endParaRPr lang="en-US" sz="1600" dirty="0"/>
        </a:p>
      </dgm:t>
    </dgm:pt>
    <dgm:pt modelId="{7EFE7CE6-3CA2-44E0-9CF3-7900377A5873}" type="parTrans" cxnId="{22D34F98-3587-4EAF-A0F9-68279F6B58E4}">
      <dgm:prSet/>
      <dgm:spPr/>
      <dgm:t>
        <a:bodyPr/>
        <a:lstStyle/>
        <a:p>
          <a:endParaRPr lang="en-US"/>
        </a:p>
      </dgm:t>
    </dgm:pt>
    <dgm:pt modelId="{506AEF7E-F261-453B-B784-1DFB6268AF8C}" type="sibTrans" cxnId="{22D34F98-3587-4EAF-A0F9-68279F6B58E4}">
      <dgm:prSet/>
      <dgm:spPr/>
      <dgm:t>
        <a:bodyPr/>
        <a:lstStyle/>
        <a:p>
          <a:endParaRPr lang="en-US"/>
        </a:p>
      </dgm:t>
    </dgm:pt>
    <dgm:pt modelId="{A970FD63-0C3E-467D-B5E6-5D1402DC0CF1}">
      <dgm:prSet phldrT="[Text]" custT="1"/>
      <dgm:spPr/>
      <dgm:t>
        <a:bodyPr/>
        <a:lstStyle/>
        <a:p>
          <a:r>
            <a:rPr lang="en-US" sz="1400" dirty="0" smtClean="0"/>
            <a:t>Prediction</a:t>
          </a:r>
          <a:endParaRPr lang="en-US" sz="1400" dirty="0"/>
        </a:p>
      </dgm:t>
    </dgm:pt>
    <dgm:pt modelId="{50B215C9-E0D5-4D99-B9C8-099ECBDC0A7E}" type="parTrans" cxnId="{3BF33A9E-18C8-4A4D-870C-3B7A1F45CC5A}">
      <dgm:prSet/>
      <dgm:spPr/>
      <dgm:t>
        <a:bodyPr/>
        <a:lstStyle/>
        <a:p>
          <a:endParaRPr lang="en-US"/>
        </a:p>
      </dgm:t>
    </dgm:pt>
    <dgm:pt modelId="{2D450BAA-13B0-4ABB-9D92-17469AED26CC}" type="sibTrans" cxnId="{3BF33A9E-18C8-4A4D-870C-3B7A1F45CC5A}">
      <dgm:prSet/>
      <dgm:spPr/>
      <dgm:t>
        <a:bodyPr/>
        <a:lstStyle/>
        <a:p>
          <a:endParaRPr lang="en-US"/>
        </a:p>
      </dgm:t>
    </dgm:pt>
    <dgm:pt modelId="{C395EF96-F48E-47F8-9056-61B9C57DE4A4}">
      <dgm:prSet phldrT="[Text]" custT="1"/>
      <dgm:spPr/>
      <dgm:t>
        <a:bodyPr/>
        <a:lstStyle/>
        <a:p>
          <a:r>
            <a:rPr lang="en-US" sz="1400" dirty="0" smtClean="0"/>
            <a:t>Clustering</a:t>
          </a:r>
          <a:endParaRPr lang="en-US" sz="1400" dirty="0"/>
        </a:p>
      </dgm:t>
    </dgm:pt>
    <dgm:pt modelId="{85BFD083-33BB-4B8B-8B02-D9EEF86176DD}" type="parTrans" cxnId="{CE84CD83-0139-4979-8BC5-3E95B4F2B59F}">
      <dgm:prSet/>
      <dgm:spPr/>
      <dgm:t>
        <a:bodyPr/>
        <a:lstStyle/>
        <a:p>
          <a:endParaRPr lang="en-US"/>
        </a:p>
      </dgm:t>
    </dgm:pt>
    <dgm:pt modelId="{605EF081-0EE1-41FA-A9D5-6B9309FC27FD}" type="sibTrans" cxnId="{CE84CD83-0139-4979-8BC5-3E95B4F2B59F}">
      <dgm:prSet/>
      <dgm:spPr/>
      <dgm:t>
        <a:bodyPr/>
        <a:lstStyle/>
        <a:p>
          <a:endParaRPr lang="en-US"/>
        </a:p>
      </dgm:t>
    </dgm:pt>
    <dgm:pt modelId="{4A2C8D37-F35E-401C-AA2A-0DB98C2B814A}">
      <dgm:prSet phldrT="[Text]" custT="1"/>
      <dgm:spPr/>
      <dgm:t>
        <a:bodyPr/>
        <a:lstStyle/>
        <a:p>
          <a:r>
            <a:rPr lang="en-US" sz="1800" dirty="0" smtClean="0"/>
            <a:t>…</a:t>
          </a:r>
          <a:endParaRPr lang="en-US" sz="1800" dirty="0"/>
        </a:p>
      </dgm:t>
    </dgm:pt>
    <dgm:pt modelId="{18D6E05D-2B46-44A3-89DB-6D2668BE3883}" type="parTrans" cxnId="{E6FBFAC9-7985-4DE0-B392-988CF162DBE0}">
      <dgm:prSet/>
      <dgm:spPr/>
      <dgm:t>
        <a:bodyPr/>
        <a:lstStyle/>
        <a:p>
          <a:endParaRPr lang="en-US"/>
        </a:p>
      </dgm:t>
    </dgm:pt>
    <dgm:pt modelId="{BA9FFC95-3909-41FA-9A81-512970C1FA0D}" type="sibTrans" cxnId="{E6FBFAC9-7985-4DE0-B392-988CF162DBE0}">
      <dgm:prSet/>
      <dgm:spPr/>
      <dgm:t>
        <a:bodyPr/>
        <a:lstStyle/>
        <a:p>
          <a:endParaRPr lang="en-US"/>
        </a:p>
      </dgm:t>
    </dgm:pt>
    <dgm:pt modelId="{6245FF19-B940-46B3-8579-7D28C167D6B2}" type="pres">
      <dgm:prSet presAssocID="{99F9CFB6-CE44-4CDB-B7CB-27F61DC9B76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34B532-C2E4-4BCF-B469-76781DBA87B7}" type="pres">
      <dgm:prSet presAssocID="{D08F6886-785A-45CF-964F-3A4AFC9C8AEB}" presName="roof" presStyleLbl="dkBgShp" presStyleIdx="0" presStyleCnt="2" custLinFactNeighborY="-39216"/>
      <dgm:spPr/>
      <dgm:t>
        <a:bodyPr/>
        <a:lstStyle/>
        <a:p>
          <a:endParaRPr lang="en-US"/>
        </a:p>
      </dgm:t>
    </dgm:pt>
    <dgm:pt modelId="{81C59A8F-CA61-4C09-BDA2-E044C7190409}" type="pres">
      <dgm:prSet presAssocID="{D08F6886-785A-45CF-964F-3A4AFC9C8AEB}" presName="pillars" presStyleCnt="0"/>
      <dgm:spPr/>
    </dgm:pt>
    <dgm:pt modelId="{FBB0A7CB-D618-4010-B13E-5C406216C28B}" type="pres">
      <dgm:prSet presAssocID="{D08F6886-785A-45CF-964F-3A4AFC9C8AEB}" presName="pillar1" presStyleLbl="node1" presStyleIdx="0" presStyleCnt="4" custScaleX="1886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10C89-A999-404F-97B6-3FCC6657478E}" type="pres">
      <dgm:prSet presAssocID="{A970FD63-0C3E-467D-B5E6-5D1402DC0CF1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FBC9EC-87C9-4EEA-962C-AA71CFDF696E}" type="pres">
      <dgm:prSet presAssocID="{C395EF96-F48E-47F8-9056-61B9C57DE4A4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0D824-45C0-4A61-8156-E12B15F3AEB2}" type="pres">
      <dgm:prSet presAssocID="{4A2C8D37-F35E-401C-AA2A-0DB98C2B814A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95A0B-B542-476B-B494-981E19A6C84E}" type="pres">
      <dgm:prSet presAssocID="{D08F6886-785A-45CF-964F-3A4AFC9C8AEB}" presName="base" presStyleLbl="dkBgShp" presStyleIdx="1" presStyleCnt="2"/>
      <dgm:spPr/>
    </dgm:pt>
  </dgm:ptLst>
  <dgm:cxnLst>
    <dgm:cxn modelId="{CE84CD83-0139-4979-8BC5-3E95B4F2B59F}" srcId="{D08F6886-785A-45CF-964F-3A4AFC9C8AEB}" destId="{C395EF96-F48E-47F8-9056-61B9C57DE4A4}" srcOrd="2" destOrd="0" parTransId="{85BFD083-33BB-4B8B-8B02-D9EEF86176DD}" sibTransId="{605EF081-0EE1-41FA-A9D5-6B9309FC27FD}"/>
    <dgm:cxn modelId="{9933B7F2-1C6F-4063-98EE-B1F607FC0238}" type="presOf" srcId="{D08F6886-785A-45CF-964F-3A4AFC9C8AEB}" destId="{4C34B532-C2E4-4BCF-B469-76781DBA87B7}" srcOrd="0" destOrd="0" presId="urn:microsoft.com/office/officeart/2005/8/layout/hList3"/>
    <dgm:cxn modelId="{76CA43F2-9F05-4EAC-B235-0E1332EC4033}" type="presOf" srcId="{C395EF96-F48E-47F8-9056-61B9C57DE4A4}" destId="{0DFBC9EC-87C9-4EEA-962C-AA71CFDF696E}" srcOrd="0" destOrd="0" presId="urn:microsoft.com/office/officeart/2005/8/layout/hList3"/>
    <dgm:cxn modelId="{7556708C-6C25-496B-ABCA-9D3BDF872645}" type="presOf" srcId="{A970FD63-0C3E-467D-B5E6-5D1402DC0CF1}" destId="{51910C89-A999-404F-97B6-3FCC6657478E}" srcOrd="0" destOrd="0" presId="urn:microsoft.com/office/officeart/2005/8/layout/hList3"/>
    <dgm:cxn modelId="{CF61C918-D3ED-415A-A0CC-191B8AC698C0}" type="presOf" srcId="{4A2C8D37-F35E-401C-AA2A-0DB98C2B814A}" destId="{3830D824-45C0-4A61-8156-E12B15F3AEB2}" srcOrd="0" destOrd="0" presId="urn:microsoft.com/office/officeart/2005/8/layout/hList3"/>
    <dgm:cxn modelId="{3BF33A9E-18C8-4A4D-870C-3B7A1F45CC5A}" srcId="{D08F6886-785A-45CF-964F-3A4AFC9C8AEB}" destId="{A970FD63-0C3E-467D-B5E6-5D1402DC0CF1}" srcOrd="1" destOrd="0" parTransId="{50B215C9-E0D5-4D99-B9C8-099ECBDC0A7E}" sibTransId="{2D450BAA-13B0-4ABB-9D92-17469AED26CC}"/>
    <dgm:cxn modelId="{894429A6-F221-43B0-94A7-BA6EEA60251F}" srcId="{99F9CFB6-CE44-4CDB-B7CB-27F61DC9B76A}" destId="{D08F6886-785A-45CF-964F-3A4AFC9C8AEB}" srcOrd="0" destOrd="0" parTransId="{1B60D879-A23C-4A44-BD1B-048EB81B93E3}" sibTransId="{E725A2BF-DFBE-492C-A42B-AD7437FD3C97}"/>
    <dgm:cxn modelId="{E6FBFAC9-7985-4DE0-B392-988CF162DBE0}" srcId="{D08F6886-785A-45CF-964F-3A4AFC9C8AEB}" destId="{4A2C8D37-F35E-401C-AA2A-0DB98C2B814A}" srcOrd="3" destOrd="0" parTransId="{18D6E05D-2B46-44A3-89DB-6D2668BE3883}" sibTransId="{BA9FFC95-3909-41FA-9A81-512970C1FA0D}"/>
    <dgm:cxn modelId="{D59C9680-4C5D-4E22-94F8-96D690A40D54}" type="presOf" srcId="{99F9CFB6-CE44-4CDB-B7CB-27F61DC9B76A}" destId="{6245FF19-B940-46B3-8579-7D28C167D6B2}" srcOrd="0" destOrd="0" presId="urn:microsoft.com/office/officeart/2005/8/layout/hList3"/>
    <dgm:cxn modelId="{22D34F98-3587-4EAF-A0F9-68279F6B58E4}" srcId="{D08F6886-785A-45CF-964F-3A4AFC9C8AEB}" destId="{DF982093-846C-4F2C-A909-6E496405C71E}" srcOrd="0" destOrd="0" parTransId="{7EFE7CE6-3CA2-44E0-9CF3-7900377A5873}" sibTransId="{506AEF7E-F261-453B-B784-1DFB6268AF8C}"/>
    <dgm:cxn modelId="{4B9F4502-B15A-4ABB-923A-EDE7C5A40A98}" type="presOf" srcId="{DF982093-846C-4F2C-A909-6E496405C71E}" destId="{FBB0A7CB-D618-4010-B13E-5C406216C28B}" srcOrd="0" destOrd="0" presId="urn:microsoft.com/office/officeart/2005/8/layout/hList3"/>
    <dgm:cxn modelId="{71EFC330-6799-4FEB-ABEF-85FC61826EE9}" type="presParOf" srcId="{6245FF19-B940-46B3-8579-7D28C167D6B2}" destId="{4C34B532-C2E4-4BCF-B469-76781DBA87B7}" srcOrd="0" destOrd="0" presId="urn:microsoft.com/office/officeart/2005/8/layout/hList3"/>
    <dgm:cxn modelId="{EDBFA882-1BCF-40FF-866E-040F17FE2240}" type="presParOf" srcId="{6245FF19-B940-46B3-8579-7D28C167D6B2}" destId="{81C59A8F-CA61-4C09-BDA2-E044C7190409}" srcOrd="1" destOrd="0" presId="urn:microsoft.com/office/officeart/2005/8/layout/hList3"/>
    <dgm:cxn modelId="{FAF1EB5D-C08C-4174-9424-F61410E19381}" type="presParOf" srcId="{81C59A8F-CA61-4C09-BDA2-E044C7190409}" destId="{FBB0A7CB-D618-4010-B13E-5C406216C28B}" srcOrd="0" destOrd="0" presId="urn:microsoft.com/office/officeart/2005/8/layout/hList3"/>
    <dgm:cxn modelId="{005F5360-BD1A-4666-B691-99B4515447E9}" type="presParOf" srcId="{81C59A8F-CA61-4C09-BDA2-E044C7190409}" destId="{51910C89-A999-404F-97B6-3FCC6657478E}" srcOrd="1" destOrd="0" presId="urn:microsoft.com/office/officeart/2005/8/layout/hList3"/>
    <dgm:cxn modelId="{06B92338-D99E-493E-9499-00659469DCF1}" type="presParOf" srcId="{81C59A8F-CA61-4C09-BDA2-E044C7190409}" destId="{0DFBC9EC-87C9-4EEA-962C-AA71CFDF696E}" srcOrd="2" destOrd="0" presId="urn:microsoft.com/office/officeart/2005/8/layout/hList3"/>
    <dgm:cxn modelId="{BBA83041-4C0E-430B-9EB7-F29192BAB709}" type="presParOf" srcId="{81C59A8F-CA61-4C09-BDA2-E044C7190409}" destId="{3830D824-45C0-4A61-8156-E12B15F3AEB2}" srcOrd="3" destOrd="0" presId="urn:microsoft.com/office/officeart/2005/8/layout/hList3"/>
    <dgm:cxn modelId="{0861BFAB-BA90-4C87-8C28-97BA29C0DB30}" type="presParOf" srcId="{6245FF19-B940-46B3-8579-7D28C167D6B2}" destId="{AC695A0B-B542-476B-B494-981E19A6C84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F9CFB6-CE44-4CDB-B7CB-27F61DC9B76A}" type="doc">
      <dgm:prSet loTypeId="urn:microsoft.com/office/officeart/2005/8/layout/hList3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08F6886-785A-45CF-964F-3A4AFC9C8AEB}">
      <dgm:prSet phldrT="[Text]" custT="1"/>
      <dgm:spPr/>
      <dgm:t>
        <a:bodyPr/>
        <a:lstStyle/>
        <a:p>
          <a:r>
            <a:rPr lang="en-US" sz="1600" b="1" dirty="0" smtClean="0"/>
            <a:t>Data Mining Applications</a:t>
          </a:r>
          <a:endParaRPr lang="en-US" sz="1600" b="1" dirty="0"/>
        </a:p>
      </dgm:t>
    </dgm:pt>
    <dgm:pt modelId="{1B60D879-A23C-4A44-BD1B-048EB81B93E3}" type="parTrans" cxnId="{894429A6-F221-43B0-94A7-BA6EEA60251F}">
      <dgm:prSet/>
      <dgm:spPr/>
      <dgm:t>
        <a:bodyPr/>
        <a:lstStyle/>
        <a:p>
          <a:endParaRPr lang="en-US"/>
        </a:p>
      </dgm:t>
    </dgm:pt>
    <dgm:pt modelId="{E725A2BF-DFBE-492C-A42B-AD7437FD3C97}" type="sibTrans" cxnId="{894429A6-F221-43B0-94A7-BA6EEA60251F}">
      <dgm:prSet/>
      <dgm:spPr/>
      <dgm:t>
        <a:bodyPr/>
        <a:lstStyle/>
        <a:p>
          <a:endParaRPr lang="en-US"/>
        </a:p>
      </dgm:t>
    </dgm:pt>
    <dgm:pt modelId="{DF982093-846C-4F2C-A909-6E496405C71E}">
      <dgm:prSet phldrT="[Text]" custT="1"/>
      <dgm:spPr/>
      <dgm:t>
        <a:bodyPr/>
        <a:lstStyle/>
        <a:p>
          <a:r>
            <a:rPr lang="en-US" sz="2000" dirty="0" smtClean="0"/>
            <a:t>Entity Recommendation in Search Engine</a:t>
          </a:r>
          <a:endParaRPr lang="en-US" sz="2000" dirty="0"/>
        </a:p>
      </dgm:t>
    </dgm:pt>
    <dgm:pt modelId="{7EFE7CE6-3CA2-44E0-9CF3-7900377A5873}" type="parTrans" cxnId="{22D34F98-3587-4EAF-A0F9-68279F6B58E4}">
      <dgm:prSet/>
      <dgm:spPr/>
      <dgm:t>
        <a:bodyPr/>
        <a:lstStyle/>
        <a:p>
          <a:endParaRPr lang="en-US"/>
        </a:p>
      </dgm:t>
    </dgm:pt>
    <dgm:pt modelId="{506AEF7E-F261-453B-B784-1DFB6268AF8C}" type="sibTrans" cxnId="{22D34F98-3587-4EAF-A0F9-68279F6B58E4}">
      <dgm:prSet/>
      <dgm:spPr/>
      <dgm:t>
        <a:bodyPr/>
        <a:lstStyle/>
        <a:p>
          <a:endParaRPr lang="en-US"/>
        </a:p>
      </dgm:t>
    </dgm:pt>
    <dgm:pt modelId="{A970FD63-0C3E-467D-B5E6-5D1402DC0CF1}">
      <dgm:prSet phldrT="[Text]"/>
      <dgm:spPr/>
      <dgm:t>
        <a:bodyPr/>
        <a:lstStyle/>
        <a:p>
          <a:r>
            <a:rPr lang="en-US" dirty="0" smtClean="0"/>
            <a:t>Social Media</a:t>
          </a:r>
          <a:endParaRPr lang="en-US" dirty="0"/>
        </a:p>
      </dgm:t>
    </dgm:pt>
    <dgm:pt modelId="{50B215C9-E0D5-4D99-B9C8-099ECBDC0A7E}" type="parTrans" cxnId="{3BF33A9E-18C8-4A4D-870C-3B7A1F45CC5A}">
      <dgm:prSet/>
      <dgm:spPr/>
      <dgm:t>
        <a:bodyPr/>
        <a:lstStyle/>
        <a:p>
          <a:endParaRPr lang="en-US"/>
        </a:p>
      </dgm:t>
    </dgm:pt>
    <dgm:pt modelId="{2D450BAA-13B0-4ABB-9D92-17469AED26CC}" type="sibTrans" cxnId="{3BF33A9E-18C8-4A4D-870C-3B7A1F45CC5A}">
      <dgm:prSet/>
      <dgm:spPr/>
      <dgm:t>
        <a:bodyPr/>
        <a:lstStyle/>
        <a:p>
          <a:endParaRPr lang="en-US"/>
        </a:p>
      </dgm:t>
    </dgm:pt>
    <dgm:pt modelId="{C395EF96-F48E-47F8-9056-61B9C57DE4A4}">
      <dgm:prSet phldrT="[Text]"/>
      <dgm:spPr/>
      <dgm:t>
        <a:bodyPr/>
        <a:lstStyle/>
        <a:p>
          <a:r>
            <a:rPr lang="en-US" dirty="0" smtClean="0"/>
            <a:t>Health Care</a:t>
          </a:r>
          <a:endParaRPr lang="en-US" dirty="0"/>
        </a:p>
      </dgm:t>
    </dgm:pt>
    <dgm:pt modelId="{85BFD083-33BB-4B8B-8B02-D9EEF86176DD}" type="parTrans" cxnId="{CE84CD83-0139-4979-8BC5-3E95B4F2B59F}">
      <dgm:prSet/>
      <dgm:spPr/>
      <dgm:t>
        <a:bodyPr/>
        <a:lstStyle/>
        <a:p>
          <a:endParaRPr lang="en-US"/>
        </a:p>
      </dgm:t>
    </dgm:pt>
    <dgm:pt modelId="{605EF081-0EE1-41FA-A9D5-6B9309FC27FD}" type="sibTrans" cxnId="{CE84CD83-0139-4979-8BC5-3E95B4F2B59F}">
      <dgm:prSet/>
      <dgm:spPr/>
      <dgm:t>
        <a:bodyPr/>
        <a:lstStyle/>
        <a:p>
          <a:endParaRPr lang="en-US"/>
        </a:p>
      </dgm:t>
    </dgm:pt>
    <dgm:pt modelId="{A997D2C6-E52C-4F6F-BBEC-55DE7C7BB707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4687E67-D122-4129-95E8-BD499C6E3315}" type="parTrans" cxnId="{9E8DD9A4-0F62-4179-8EEF-75A906DA6914}">
      <dgm:prSet/>
      <dgm:spPr/>
      <dgm:t>
        <a:bodyPr/>
        <a:lstStyle/>
        <a:p>
          <a:endParaRPr lang="en-US"/>
        </a:p>
      </dgm:t>
    </dgm:pt>
    <dgm:pt modelId="{421E462E-6E10-4BC3-801F-6DE5B2D3C7B1}" type="sibTrans" cxnId="{9E8DD9A4-0F62-4179-8EEF-75A906DA6914}">
      <dgm:prSet/>
      <dgm:spPr/>
      <dgm:t>
        <a:bodyPr/>
        <a:lstStyle/>
        <a:p>
          <a:endParaRPr lang="en-US"/>
        </a:p>
      </dgm:t>
    </dgm:pt>
    <dgm:pt modelId="{6245FF19-B940-46B3-8579-7D28C167D6B2}" type="pres">
      <dgm:prSet presAssocID="{99F9CFB6-CE44-4CDB-B7CB-27F61DC9B76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34B532-C2E4-4BCF-B469-76781DBA87B7}" type="pres">
      <dgm:prSet presAssocID="{D08F6886-785A-45CF-964F-3A4AFC9C8AEB}" presName="roof" presStyleLbl="dkBgShp" presStyleIdx="0" presStyleCnt="2" custLinFactNeighborX="-1647"/>
      <dgm:spPr/>
      <dgm:t>
        <a:bodyPr/>
        <a:lstStyle/>
        <a:p>
          <a:endParaRPr lang="en-US"/>
        </a:p>
      </dgm:t>
    </dgm:pt>
    <dgm:pt modelId="{81C59A8F-CA61-4C09-BDA2-E044C7190409}" type="pres">
      <dgm:prSet presAssocID="{D08F6886-785A-45CF-964F-3A4AFC9C8AEB}" presName="pillars" presStyleCnt="0"/>
      <dgm:spPr/>
    </dgm:pt>
    <dgm:pt modelId="{FBB0A7CB-D618-4010-B13E-5C406216C28B}" type="pres">
      <dgm:prSet presAssocID="{D08F6886-785A-45CF-964F-3A4AFC9C8AEB}" presName="pillar1" presStyleLbl="node1" presStyleIdx="0" presStyleCnt="4" custScaleX="258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10C89-A999-404F-97B6-3FCC6657478E}" type="pres">
      <dgm:prSet presAssocID="{A970FD63-0C3E-467D-B5E6-5D1402DC0CF1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FBC9EC-87C9-4EEA-962C-AA71CFDF696E}" type="pres">
      <dgm:prSet presAssocID="{C395EF96-F48E-47F8-9056-61B9C57DE4A4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6D569-ACE7-4190-991B-986647523768}" type="pres">
      <dgm:prSet presAssocID="{A997D2C6-E52C-4F6F-BBEC-55DE7C7BB707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95A0B-B542-476B-B494-981E19A6C84E}" type="pres">
      <dgm:prSet presAssocID="{D08F6886-785A-45CF-964F-3A4AFC9C8AEB}" presName="base" presStyleLbl="dkBgShp" presStyleIdx="1" presStyleCnt="2"/>
      <dgm:spPr/>
    </dgm:pt>
  </dgm:ptLst>
  <dgm:cxnLst>
    <dgm:cxn modelId="{D0A09B44-0A12-47C4-9427-ACCC106509F9}" type="presOf" srcId="{A997D2C6-E52C-4F6F-BBEC-55DE7C7BB707}" destId="{CE66D569-ACE7-4190-991B-986647523768}" srcOrd="0" destOrd="0" presId="urn:microsoft.com/office/officeart/2005/8/layout/hList3"/>
    <dgm:cxn modelId="{CE84CD83-0139-4979-8BC5-3E95B4F2B59F}" srcId="{D08F6886-785A-45CF-964F-3A4AFC9C8AEB}" destId="{C395EF96-F48E-47F8-9056-61B9C57DE4A4}" srcOrd="2" destOrd="0" parTransId="{85BFD083-33BB-4B8B-8B02-D9EEF86176DD}" sibTransId="{605EF081-0EE1-41FA-A9D5-6B9309FC27FD}"/>
    <dgm:cxn modelId="{BB605889-C8BB-4B39-9BAA-B43DAB7E7728}" type="presOf" srcId="{DF982093-846C-4F2C-A909-6E496405C71E}" destId="{FBB0A7CB-D618-4010-B13E-5C406216C28B}" srcOrd="0" destOrd="0" presId="urn:microsoft.com/office/officeart/2005/8/layout/hList3"/>
    <dgm:cxn modelId="{D12FC1AD-8CC0-4DBD-97DB-55D86194DBB0}" type="presOf" srcId="{99F9CFB6-CE44-4CDB-B7CB-27F61DC9B76A}" destId="{6245FF19-B940-46B3-8579-7D28C167D6B2}" srcOrd="0" destOrd="0" presId="urn:microsoft.com/office/officeart/2005/8/layout/hList3"/>
    <dgm:cxn modelId="{84003774-F28B-431E-8BB5-C0B19A20753C}" type="presOf" srcId="{C395EF96-F48E-47F8-9056-61B9C57DE4A4}" destId="{0DFBC9EC-87C9-4EEA-962C-AA71CFDF696E}" srcOrd="0" destOrd="0" presId="urn:microsoft.com/office/officeart/2005/8/layout/hList3"/>
    <dgm:cxn modelId="{3BF33A9E-18C8-4A4D-870C-3B7A1F45CC5A}" srcId="{D08F6886-785A-45CF-964F-3A4AFC9C8AEB}" destId="{A970FD63-0C3E-467D-B5E6-5D1402DC0CF1}" srcOrd="1" destOrd="0" parTransId="{50B215C9-E0D5-4D99-B9C8-099ECBDC0A7E}" sibTransId="{2D450BAA-13B0-4ABB-9D92-17469AED26CC}"/>
    <dgm:cxn modelId="{903F2C6A-BAC9-44A2-8F09-0726713D0D60}" type="presOf" srcId="{D08F6886-785A-45CF-964F-3A4AFC9C8AEB}" destId="{4C34B532-C2E4-4BCF-B469-76781DBA87B7}" srcOrd="0" destOrd="0" presId="urn:microsoft.com/office/officeart/2005/8/layout/hList3"/>
    <dgm:cxn modelId="{894429A6-F221-43B0-94A7-BA6EEA60251F}" srcId="{99F9CFB6-CE44-4CDB-B7CB-27F61DC9B76A}" destId="{D08F6886-785A-45CF-964F-3A4AFC9C8AEB}" srcOrd="0" destOrd="0" parTransId="{1B60D879-A23C-4A44-BD1B-048EB81B93E3}" sibTransId="{E725A2BF-DFBE-492C-A42B-AD7437FD3C97}"/>
    <dgm:cxn modelId="{9E8DD9A4-0F62-4179-8EEF-75A906DA6914}" srcId="{D08F6886-785A-45CF-964F-3A4AFC9C8AEB}" destId="{A997D2C6-E52C-4F6F-BBEC-55DE7C7BB707}" srcOrd="3" destOrd="0" parTransId="{14687E67-D122-4129-95E8-BD499C6E3315}" sibTransId="{421E462E-6E10-4BC3-801F-6DE5B2D3C7B1}"/>
    <dgm:cxn modelId="{B66CD096-ED6F-4ED9-97C3-61A4C753BD22}" type="presOf" srcId="{A970FD63-0C3E-467D-B5E6-5D1402DC0CF1}" destId="{51910C89-A999-404F-97B6-3FCC6657478E}" srcOrd="0" destOrd="0" presId="urn:microsoft.com/office/officeart/2005/8/layout/hList3"/>
    <dgm:cxn modelId="{22D34F98-3587-4EAF-A0F9-68279F6B58E4}" srcId="{D08F6886-785A-45CF-964F-3A4AFC9C8AEB}" destId="{DF982093-846C-4F2C-A909-6E496405C71E}" srcOrd="0" destOrd="0" parTransId="{7EFE7CE6-3CA2-44E0-9CF3-7900377A5873}" sibTransId="{506AEF7E-F261-453B-B784-1DFB6268AF8C}"/>
    <dgm:cxn modelId="{68323023-F451-460E-957A-5529032FE10C}" type="presParOf" srcId="{6245FF19-B940-46B3-8579-7D28C167D6B2}" destId="{4C34B532-C2E4-4BCF-B469-76781DBA87B7}" srcOrd="0" destOrd="0" presId="urn:microsoft.com/office/officeart/2005/8/layout/hList3"/>
    <dgm:cxn modelId="{E026ABCD-D72E-445A-87D8-5F3181ADE513}" type="presParOf" srcId="{6245FF19-B940-46B3-8579-7D28C167D6B2}" destId="{81C59A8F-CA61-4C09-BDA2-E044C7190409}" srcOrd="1" destOrd="0" presId="urn:microsoft.com/office/officeart/2005/8/layout/hList3"/>
    <dgm:cxn modelId="{CD366E91-A032-41FC-9EF2-11C22E705E7D}" type="presParOf" srcId="{81C59A8F-CA61-4C09-BDA2-E044C7190409}" destId="{FBB0A7CB-D618-4010-B13E-5C406216C28B}" srcOrd="0" destOrd="0" presId="urn:microsoft.com/office/officeart/2005/8/layout/hList3"/>
    <dgm:cxn modelId="{4C371141-47C6-4BAF-B1F5-3DE5E79DF0A9}" type="presParOf" srcId="{81C59A8F-CA61-4C09-BDA2-E044C7190409}" destId="{51910C89-A999-404F-97B6-3FCC6657478E}" srcOrd="1" destOrd="0" presId="urn:microsoft.com/office/officeart/2005/8/layout/hList3"/>
    <dgm:cxn modelId="{330BA5F3-7F08-466C-A154-ED29A9B7D34B}" type="presParOf" srcId="{81C59A8F-CA61-4C09-BDA2-E044C7190409}" destId="{0DFBC9EC-87C9-4EEA-962C-AA71CFDF696E}" srcOrd="2" destOrd="0" presId="urn:microsoft.com/office/officeart/2005/8/layout/hList3"/>
    <dgm:cxn modelId="{92F1AB9E-C2C3-4C90-8AD7-DD0120D9BC65}" type="presParOf" srcId="{81C59A8F-CA61-4C09-BDA2-E044C7190409}" destId="{CE66D569-ACE7-4190-991B-986647523768}" srcOrd="3" destOrd="0" presId="urn:microsoft.com/office/officeart/2005/8/layout/hList3"/>
    <dgm:cxn modelId="{4F38635A-376F-46AE-BD89-B78BCD57E6B6}" type="presParOf" srcId="{6245FF19-B940-46B3-8579-7D28C167D6B2}" destId="{AC695A0B-B542-476B-B494-981E19A6C84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8CB02-A4E3-4BA4-8844-62AFC70F9A64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76057-3DA1-4B36-A891-1FEF3FD2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0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6057-3DA1-4B36-A891-1FEF3FD2CC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6057-3DA1-4B36-A891-1FEF3FD2CC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5B29-1CAA-43D1-99B1-0C289B4C645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f mix different types of paths together, its like comparing apple to an orange, does not make much sense.</a:t>
            </a:r>
          </a:p>
          <a:p>
            <a:r>
              <a:rPr lang="en-US" baseline="0" dirty="0" smtClean="0"/>
              <a:t>We can also observe that entities which are linked by the same meta-paths share the same similarity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6057-3DA1-4B36-A891-1FEF3FD2CC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1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6057-3DA1-4B36-A891-1FEF3FD2CC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6057-3DA1-4B36-A891-1FEF3FD2C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4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media services</a:t>
            </a:r>
            <a:r>
              <a:rPr lang="en-US" baseline="0" dirty="0" smtClean="0"/>
              <a:t> have millions and billions of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6057-3DA1-4B36-A891-1FEF3FD2C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6057-3DA1-4B36-A891-1FEF3FD2CC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6057-3DA1-4B36-A891-1FEF3FD2CC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5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techniques are commonly</a:t>
            </a:r>
            <a:r>
              <a:rPr lang="en-US" baseline="0" dirty="0" smtClean="0"/>
              <a:t> used for such goals with other data models.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System has to be aggressive when recommending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6057-3DA1-4B36-A891-1FEF3FD2CC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6057-3DA1-4B36-A891-1FEF3FD2CC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0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6057-3DA1-4B36-A891-1FEF3FD2CC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6057-3DA1-4B36-A891-1FEF3FD2CC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00E6-D8AE-4CC5-96FB-796C722F66C2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E73C-C702-4DF4-8B16-0614596F6109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F630-C82B-4B13-995C-C690FF6B1891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F224-8506-4312-90AD-6CA2ADF2CEB2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fld id="{C886FC5B-EFF1-4312-B179-01A9DDD91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BE8-C171-4492-82A5-30CC9079C83A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242A-F770-4837-8B81-00FA5936659E}" type="datetime1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AA9C-04EF-45E1-A010-F480C1E24E63}" type="datetime1">
              <a:rPr lang="en-US" smtClean="0"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5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82D5-ED7D-4690-AFB5-C489184C28C5}" type="datetime1">
              <a:rPr lang="en-US" smtClean="0"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6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752-1112-44CF-848E-72826993E8D7}" type="datetime1">
              <a:rPr lang="en-US" smtClean="0"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2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D0C-5353-4BE4-9AA1-1B6BB2D7A560}" type="datetime1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7545-0B0B-40A5-B874-D0472CADB31C}" type="datetime1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0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0966"/>
            <a:ext cx="7886700" cy="1382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7211"/>
            <a:ext cx="7886700" cy="453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9306-4B79-4385-9681-37A9C8071EA4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FC5B-EFF1-4312-B179-01A9DDD9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jpe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jpeg"/><Relationship Id="rId10" Type="http://schemas.openxmlformats.org/officeDocument/2006/relationships/image" Target="../media/image43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760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0" Type="http://schemas.openxmlformats.org/officeDocument/2006/relationships/image" Target="../media/image8.jp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gif"/><Relationship Id="rId3" Type="http://schemas.openxmlformats.org/officeDocument/2006/relationships/image" Target="../media/image59.gif"/><Relationship Id="rId7" Type="http://schemas.openxmlformats.org/officeDocument/2006/relationships/image" Target="../media/image6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gif"/><Relationship Id="rId11" Type="http://schemas.openxmlformats.org/officeDocument/2006/relationships/image" Target="../media/image67.png"/><Relationship Id="rId5" Type="http://schemas.openxmlformats.org/officeDocument/2006/relationships/image" Target="../media/image61.gif"/><Relationship Id="rId10" Type="http://schemas.openxmlformats.org/officeDocument/2006/relationships/image" Target="../media/image66.gif"/><Relationship Id="rId4" Type="http://schemas.openxmlformats.org/officeDocument/2006/relationships/image" Target="../media/image60.gif"/><Relationship Id="rId9" Type="http://schemas.openxmlformats.org/officeDocument/2006/relationships/image" Target="../media/image65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jp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g"/><Relationship Id="rId11" Type="http://schemas.openxmlformats.org/officeDocument/2006/relationships/image" Target="../media/image76.png"/><Relationship Id="rId5" Type="http://schemas.openxmlformats.org/officeDocument/2006/relationships/image" Target="../media/image70.jpg"/><Relationship Id="rId15" Type="http://schemas.openxmlformats.org/officeDocument/2006/relationships/image" Target="../media/image80.gif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jp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6.jpe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23.png"/><Relationship Id="rId10" Type="http://schemas.openxmlformats.org/officeDocument/2006/relationships/image" Target="../media/image91.png"/><Relationship Id="rId4" Type="http://schemas.openxmlformats.org/officeDocument/2006/relationships/image" Target="../media/image22.jpg"/><Relationship Id="rId9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0.png"/><Relationship Id="rId4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4.cs.illinois.edu/" TargetMode="External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ews.illinois.edu/~xiaoyu1/pub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75" y="612026"/>
            <a:ext cx="8091948" cy="2539594"/>
          </a:xfrm>
        </p:spPr>
        <p:txBody>
          <a:bodyPr>
            <a:normAutofit/>
          </a:bodyPr>
          <a:lstStyle/>
          <a:p>
            <a:r>
              <a:rPr lang="en-US" sz="43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Entity Recommendation and Search in Heterogeneous Information Networks</a:t>
            </a:r>
            <a:endParaRPr lang="en-US" sz="3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75661"/>
            <a:ext cx="6858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Xiao Yu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Illinois, at Urbana Champaign</a:t>
            </a:r>
          </a:p>
          <a:p>
            <a:r>
              <a:rPr lang="en-US" dirty="0" smtClean="0"/>
              <a:t>4/1/2014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 Definition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47" y="2896357"/>
            <a:ext cx="1544027" cy="14831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01019" y="4315118"/>
            <a:ext cx="226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recommender system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963541" y="3728237"/>
            <a:ext cx="623754" cy="296729"/>
          </a:xfrm>
          <a:prstGeom prst="rightArrow">
            <a:avLst>
              <a:gd name="adj1" fmla="val 50000"/>
              <a:gd name="adj2" fmla="val 7489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49516" y="4315118"/>
            <a:ext cx="18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 descr="red_us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0732" y="1288385"/>
            <a:ext cx="914400" cy="93150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6200000">
            <a:off x="6876055" y="2686057"/>
            <a:ext cx="623754" cy="296729"/>
          </a:xfrm>
          <a:prstGeom prst="rightArrow">
            <a:avLst>
              <a:gd name="adj1" fmla="val 50000"/>
              <a:gd name="adj2" fmla="val 7489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87905" y="21679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Curved Connector 15"/>
          <p:cNvCxnSpPr>
            <a:stCxn id="10" idx="1"/>
            <a:endCxn id="5" idx="0"/>
          </p:cNvCxnSpPr>
          <p:nvPr/>
        </p:nvCxnSpPr>
        <p:spPr>
          <a:xfrm rot="10800000" flipV="1">
            <a:off x="5033062" y="1754137"/>
            <a:ext cx="1697671" cy="1142220"/>
          </a:xfrm>
          <a:prstGeom prst="curvedConnector2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5890" y="1632979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feedback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7855" y="6292697"/>
            <a:ext cx="213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network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" y="1182226"/>
            <a:ext cx="2045252" cy="163102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57139" y="2600889"/>
            <a:ext cx="17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 user feedback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>
          <a:xfrm rot="1499810">
            <a:off x="2896875" y="2622014"/>
            <a:ext cx="989731" cy="296729"/>
          </a:xfrm>
          <a:prstGeom prst="rightArrow">
            <a:avLst>
              <a:gd name="adj1" fmla="val 50000"/>
              <a:gd name="adj2" fmla="val 7489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6279" y="3316709"/>
            <a:ext cx="848853" cy="85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7983" y="5199262"/>
            <a:ext cx="421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hybrid collaborative filtering </a:t>
            </a:r>
            <a:r>
              <a:rPr lang="en-US" sz="2400" dirty="0"/>
              <a:t>with </a:t>
            </a:r>
            <a:r>
              <a:rPr lang="en-US" sz="2400" dirty="0" smtClean="0"/>
              <a:t>information networks</a:t>
            </a:r>
            <a:endParaRPr lang="en-US" sz="2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31" y="4873172"/>
            <a:ext cx="2597114" cy="1483179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19800000">
            <a:off x="2896875" y="4967272"/>
            <a:ext cx="989731" cy="296729"/>
          </a:xfrm>
          <a:prstGeom prst="rightArrow">
            <a:avLst>
              <a:gd name="adj1" fmla="val 50000"/>
              <a:gd name="adj2" fmla="val 7489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9348" y="3316709"/>
            <a:ext cx="1994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Explicit: 1, 2, 3, 4, 5</a:t>
            </a:r>
          </a:p>
          <a:p>
            <a:r>
              <a:rPr lang="en-US" dirty="0" smtClean="0"/>
              <a:t>Implicit: 0 or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9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56" y="4065079"/>
            <a:ext cx="3723894" cy="2792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Hybrid Collaborative Filtering with Networks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8470"/>
            <a:ext cx="7886700" cy="4838493"/>
          </a:xfrm>
        </p:spPr>
        <p:txBody>
          <a:bodyPr/>
          <a:lstStyle/>
          <a:p>
            <a:pPr algn="just"/>
            <a:r>
              <a:rPr lang="en-US" dirty="0"/>
              <a:t>U</a:t>
            </a:r>
            <a:r>
              <a:rPr lang="en-US" dirty="0" smtClean="0"/>
              <a:t>tilizing network relationship information can </a:t>
            </a:r>
            <a:r>
              <a:rPr lang="en-US" dirty="0"/>
              <a:t>enhance the recommendation </a:t>
            </a:r>
            <a:r>
              <a:rPr lang="en-US" dirty="0" smtClean="0"/>
              <a:t>quality</a:t>
            </a:r>
          </a:p>
          <a:p>
            <a:pPr algn="just"/>
            <a:r>
              <a:rPr lang="en-US" dirty="0" smtClean="0"/>
              <a:t>However, most of the previous studies only use single type of relationship between users or items </a:t>
            </a:r>
            <a:r>
              <a:rPr lang="en-US" dirty="0"/>
              <a:t>(e.g., social </a:t>
            </a:r>
            <a:r>
              <a:rPr lang="en-US" dirty="0" smtClean="0"/>
              <a:t>network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Ma,WSDM’11</a:t>
            </a:r>
            <a:r>
              <a:rPr lang="en-US" dirty="0" smtClean="0"/>
              <a:t>, </a:t>
            </a:r>
            <a:r>
              <a:rPr lang="en-US" dirty="0"/>
              <a:t>trust </a:t>
            </a:r>
            <a:r>
              <a:rPr lang="en-US" dirty="0" smtClean="0"/>
              <a:t>relationship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Ester, KDD’10</a:t>
            </a:r>
            <a:r>
              <a:rPr lang="en-US" dirty="0" smtClean="0"/>
              <a:t>, service membership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Yuan, RecSys’11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The Heterogeneous Information Network View of Recommender System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12</a:t>
            </a:fld>
            <a:endParaRPr lang="en-US"/>
          </a:p>
        </p:txBody>
      </p:sp>
      <p:pic>
        <p:nvPicPr>
          <p:cNvPr id="64" name="Picture 63" descr="user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36274" y="1479428"/>
            <a:ext cx="914400" cy="914400"/>
          </a:xfrm>
          <a:prstGeom prst="rect">
            <a:avLst/>
          </a:prstGeom>
        </p:spPr>
      </p:pic>
      <p:pic>
        <p:nvPicPr>
          <p:cNvPr id="65" name="Picture 64" descr="user5.png"/>
          <p:cNvPicPr>
            <a:picLocks noChangeAspect="1"/>
          </p:cNvPicPr>
          <p:nvPr/>
        </p:nvPicPr>
        <p:blipFill>
          <a:blip r:embed="rId3" cstate="print"/>
          <a:srcRect l="19751" t="8551" r="16249" b="8249"/>
          <a:stretch>
            <a:fillRect/>
          </a:stretch>
        </p:blipFill>
        <p:spPr>
          <a:xfrm>
            <a:off x="2493487" y="1415111"/>
            <a:ext cx="703385" cy="914400"/>
          </a:xfrm>
          <a:prstGeom prst="rect">
            <a:avLst/>
          </a:prstGeom>
        </p:spPr>
      </p:pic>
      <p:pic>
        <p:nvPicPr>
          <p:cNvPr id="66" name="Picture 65" descr="blue_us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8972" y="1445451"/>
            <a:ext cx="685800" cy="9144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31772" y="3038030"/>
            <a:ext cx="914400" cy="1143000"/>
            <a:chOff x="2895600" y="3124200"/>
            <a:chExt cx="914400" cy="1143000"/>
          </a:xfrm>
        </p:grpSpPr>
        <p:pic>
          <p:nvPicPr>
            <p:cNvPr id="71" name="Picture 70" descr="movie.jpg"/>
            <p:cNvPicPr>
              <a:picLocks noChangeAspect="1"/>
            </p:cNvPicPr>
            <p:nvPr/>
          </p:nvPicPr>
          <p:blipFill>
            <a:blip r:embed="rId5" cstate="print"/>
            <a:srcRect l="13333" t="3333" r="7556" b="8889"/>
            <a:stretch>
              <a:fillRect/>
            </a:stretch>
          </p:blipFill>
          <p:spPr>
            <a:xfrm>
              <a:off x="2940741" y="3124200"/>
              <a:ext cx="824118" cy="731520"/>
            </a:xfrm>
            <a:prstGeom prst="rect">
              <a:avLst/>
            </a:prstGeom>
          </p:spPr>
        </p:pic>
        <p:sp>
          <p:nvSpPr>
            <p:cNvPr id="75" name="Rounded Rectangle 74"/>
            <p:cNvSpPr/>
            <p:nvPr/>
          </p:nvSpPr>
          <p:spPr>
            <a:xfrm>
              <a:off x="2895600" y="3886200"/>
              <a:ext cx="914400" cy="38100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Avatar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024420" y="3038030"/>
            <a:ext cx="914400" cy="1143000"/>
            <a:chOff x="5562600" y="3124200"/>
            <a:chExt cx="914400" cy="1143000"/>
          </a:xfrm>
        </p:grpSpPr>
        <p:pic>
          <p:nvPicPr>
            <p:cNvPr id="72" name="Picture 71" descr="movie.jpg"/>
            <p:cNvPicPr>
              <a:picLocks noChangeAspect="1"/>
            </p:cNvPicPr>
            <p:nvPr/>
          </p:nvPicPr>
          <p:blipFill>
            <a:blip r:embed="rId5" cstate="print"/>
            <a:srcRect l="13333" t="3333" r="7556" b="8889"/>
            <a:stretch>
              <a:fillRect/>
            </a:stretch>
          </p:blipFill>
          <p:spPr>
            <a:xfrm>
              <a:off x="5607741" y="3124200"/>
              <a:ext cx="824118" cy="731520"/>
            </a:xfrm>
            <a:prstGeom prst="rect">
              <a:avLst/>
            </a:prstGeom>
          </p:spPr>
        </p:pic>
        <p:sp>
          <p:nvSpPr>
            <p:cNvPr id="76" name="Rounded Rectangle 75"/>
            <p:cNvSpPr/>
            <p:nvPr/>
          </p:nvSpPr>
          <p:spPr>
            <a:xfrm>
              <a:off x="5562600" y="3886200"/>
              <a:ext cx="914400" cy="38100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Titanic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265340" y="3038030"/>
            <a:ext cx="914400" cy="1188720"/>
            <a:chOff x="4038600" y="2621280"/>
            <a:chExt cx="914400" cy="1188720"/>
          </a:xfrm>
        </p:grpSpPr>
        <p:pic>
          <p:nvPicPr>
            <p:cNvPr id="70" name="Picture 69" descr="movie.jpg"/>
            <p:cNvPicPr>
              <a:picLocks noChangeAspect="1"/>
            </p:cNvPicPr>
            <p:nvPr/>
          </p:nvPicPr>
          <p:blipFill>
            <a:blip r:embed="rId5" cstate="print"/>
            <a:srcRect l="13333" t="3333" r="7556" b="8889"/>
            <a:stretch>
              <a:fillRect/>
            </a:stretch>
          </p:blipFill>
          <p:spPr>
            <a:xfrm>
              <a:off x="4083741" y="2621280"/>
              <a:ext cx="824118" cy="731520"/>
            </a:xfrm>
            <a:prstGeom prst="rect">
              <a:avLst/>
            </a:prstGeom>
          </p:spPr>
        </p:pic>
        <p:sp>
          <p:nvSpPr>
            <p:cNvPr id="77" name="Rounded Rectangle 76"/>
            <p:cNvSpPr/>
            <p:nvPr/>
          </p:nvSpPr>
          <p:spPr>
            <a:xfrm>
              <a:off x="4038600" y="3429000"/>
              <a:ext cx="914400" cy="38100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Aliens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984722" y="3038030"/>
            <a:ext cx="1371600" cy="1341120"/>
            <a:chOff x="6858000" y="2743200"/>
            <a:chExt cx="1371600" cy="1341120"/>
          </a:xfrm>
        </p:grpSpPr>
        <p:pic>
          <p:nvPicPr>
            <p:cNvPr id="73" name="Picture 72" descr="movie.jpg"/>
            <p:cNvPicPr>
              <a:picLocks noChangeAspect="1"/>
            </p:cNvPicPr>
            <p:nvPr/>
          </p:nvPicPr>
          <p:blipFill>
            <a:blip r:embed="rId5" cstate="print"/>
            <a:srcRect l="13333" t="3333" r="7556" b="8889"/>
            <a:stretch>
              <a:fillRect/>
            </a:stretch>
          </p:blipFill>
          <p:spPr>
            <a:xfrm>
              <a:off x="7131741" y="2743200"/>
              <a:ext cx="824118" cy="731520"/>
            </a:xfrm>
            <a:prstGeom prst="rect">
              <a:avLst/>
            </a:prstGeom>
          </p:spPr>
        </p:pic>
        <p:sp>
          <p:nvSpPr>
            <p:cNvPr id="78" name="Rounded Rectangle 77"/>
            <p:cNvSpPr/>
            <p:nvPr/>
          </p:nvSpPr>
          <p:spPr>
            <a:xfrm>
              <a:off x="6858000" y="3553968"/>
              <a:ext cx="1371600" cy="53035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Revolution-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ary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Road</a:t>
              </a: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3544293" y="4991100"/>
            <a:ext cx="1219200" cy="53340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4BAC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James Cameron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6449274" y="5755924"/>
            <a:ext cx="1219200" cy="53340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Kate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Winslet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759260" y="5711896"/>
            <a:ext cx="1219200" cy="53340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Leonardo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Dicaprio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88631" y="5638800"/>
            <a:ext cx="1219200" cy="53340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9BBB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Zoe Saldana</a:t>
            </a:r>
          </a:p>
        </p:txBody>
      </p:sp>
      <p:cxnSp>
        <p:nvCxnSpPr>
          <p:cNvPr id="83" name="Shape 33"/>
          <p:cNvCxnSpPr>
            <a:stCxn id="75" idx="2"/>
            <a:endCxn id="82" idx="0"/>
          </p:cNvCxnSpPr>
          <p:nvPr/>
        </p:nvCxnSpPr>
        <p:spPr>
          <a:xfrm flipH="1">
            <a:off x="998231" y="4181030"/>
            <a:ext cx="390741" cy="145777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84" name="Curved Connector 36"/>
          <p:cNvCxnSpPr>
            <a:stCxn id="75" idx="2"/>
            <a:endCxn id="95" idx="0"/>
          </p:cNvCxnSpPr>
          <p:nvPr/>
        </p:nvCxnSpPr>
        <p:spPr>
          <a:xfrm>
            <a:off x="1388972" y="4181030"/>
            <a:ext cx="1270211" cy="157207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5" name="Curved Connector 38"/>
          <p:cNvCxnSpPr>
            <a:stCxn id="77" idx="2"/>
            <a:endCxn id="95" idx="0"/>
          </p:cNvCxnSpPr>
          <p:nvPr/>
        </p:nvCxnSpPr>
        <p:spPr>
          <a:xfrm flipH="1">
            <a:off x="2659183" y="4226750"/>
            <a:ext cx="63357" cy="152635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6" name="Curved Connector 40"/>
          <p:cNvCxnSpPr>
            <a:stCxn id="77" idx="2"/>
            <a:endCxn id="79" idx="0"/>
          </p:cNvCxnSpPr>
          <p:nvPr/>
        </p:nvCxnSpPr>
        <p:spPr>
          <a:xfrm>
            <a:off x="2722540" y="4226750"/>
            <a:ext cx="1431353" cy="764350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</a:ln>
          <a:effectLst/>
        </p:spPr>
      </p:cxnSp>
      <p:cxnSp>
        <p:nvCxnSpPr>
          <p:cNvPr id="87" name="Shape 42"/>
          <p:cNvCxnSpPr>
            <a:stCxn id="76" idx="2"/>
            <a:endCxn id="79" idx="0"/>
          </p:cNvCxnSpPr>
          <p:nvPr/>
        </p:nvCxnSpPr>
        <p:spPr>
          <a:xfrm flipH="1">
            <a:off x="4153893" y="4181030"/>
            <a:ext cx="327727" cy="810070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</a:ln>
          <a:effectLst/>
        </p:spPr>
      </p:cxnSp>
      <p:cxnSp>
        <p:nvCxnSpPr>
          <p:cNvPr id="88" name="Curved Connector 44"/>
          <p:cNvCxnSpPr>
            <a:stCxn id="76" idx="2"/>
            <a:endCxn id="81" idx="0"/>
          </p:cNvCxnSpPr>
          <p:nvPr/>
        </p:nvCxnSpPr>
        <p:spPr>
          <a:xfrm>
            <a:off x="4481620" y="4181030"/>
            <a:ext cx="887240" cy="1530866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89" name="Curved Connector 46"/>
          <p:cNvCxnSpPr>
            <a:stCxn id="78" idx="2"/>
            <a:endCxn id="81" idx="0"/>
          </p:cNvCxnSpPr>
          <p:nvPr/>
        </p:nvCxnSpPr>
        <p:spPr>
          <a:xfrm flipH="1">
            <a:off x="5368860" y="4379150"/>
            <a:ext cx="1301662" cy="1332746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90" name="Curved Connector 48"/>
          <p:cNvCxnSpPr>
            <a:stCxn id="78" idx="2"/>
            <a:endCxn id="80" idx="0"/>
          </p:cNvCxnSpPr>
          <p:nvPr/>
        </p:nvCxnSpPr>
        <p:spPr>
          <a:xfrm>
            <a:off x="6670522" y="4379150"/>
            <a:ext cx="388352" cy="1376774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91" name="Shape 50"/>
          <p:cNvCxnSpPr>
            <a:stCxn id="78" idx="2"/>
            <a:endCxn id="106" idx="0"/>
          </p:cNvCxnSpPr>
          <p:nvPr/>
        </p:nvCxnSpPr>
        <p:spPr>
          <a:xfrm>
            <a:off x="6670522" y="4379150"/>
            <a:ext cx="1420084" cy="80019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2" name="Curved Connector 52"/>
          <p:cNvCxnSpPr>
            <a:stCxn id="76" idx="2"/>
            <a:endCxn id="106" idx="0"/>
          </p:cNvCxnSpPr>
          <p:nvPr/>
        </p:nvCxnSpPr>
        <p:spPr>
          <a:xfrm>
            <a:off x="4481620" y="4181030"/>
            <a:ext cx="3608986" cy="99831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3" name="Shape 57"/>
          <p:cNvCxnSpPr>
            <a:stCxn id="75" idx="2"/>
            <a:endCxn id="79" idx="0"/>
          </p:cNvCxnSpPr>
          <p:nvPr/>
        </p:nvCxnSpPr>
        <p:spPr>
          <a:xfrm>
            <a:off x="1388972" y="4181030"/>
            <a:ext cx="2764921" cy="810070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</a:ln>
          <a:effectLst/>
        </p:spPr>
      </p:cxnSp>
      <p:cxnSp>
        <p:nvCxnSpPr>
          <p:cNvPr id="94" name="Curved Connector 60"/>
          <p:cNvCxnSpPr>
            <a:stCxn id="76" idx="2"/>
            <a:endCxn id="80" idx="0"/>
          </p:cNvCxnSpPr>
          <p:nvPr/>
        </p:nvCxnSpPr>
        <p:spPr>
          <a:xfrm>
            <a:off x="4481620" y="4181030"/>
            <a:ext cx="2577254" cy="1574894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95" name="Rounded Rectangle 94"/>
          <p:cNvSpPr/>
          <p:nvPr/>
        </p:nvSpPr>
        <p:spPr>
          <a:xfrm>
            <a:off x="1973383" y="5753100"/>
            <a:ext cx="1371600" cy="3810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Adventure</a:t>
            </a:r>
          </a:p>
        </p:txBody>
      </p:sp>
      <p:cxnSp>
        <p:nvCxnSpPr>
          <p:cNvPr id="97" name="Straight Arrow Connector 96"/>
          <p:cNvCxnSpPr>
            <a:stCxn id="66" idx="2"/>
            <a:endCxn id="71" idx="0"/>
          </p:cNvCxnSpPr>
          <p:nvPr/>
        </p:nvCxnSpPr>
        <p:spPr>
          <a:xfrm flipH="1">
            <a:off x="1388972" y="2359851"/>
            <a:ext cx="342900" cy="678179"/>
          </a:xfrm>
          <a:prstGeom prst="straightConnector1">
            <a:avLst/>
          </a:prstGeom>
          <a:noFill/>
          <a:ln w="25400" cap="flat" cmpd="sng" algn="ctr">
            <a:solidFill>
              <a:srgbClr val="F79646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8" name="Straight Arrow Connector 97"/>
          <p:cNvCxnSpPr>
            <a:stCxn id="66" idx="2"/>
            <a:endCxn id="70" idx="0"/>
          </p:cNvCxnSpPr>
          <p:nvPr/>
        </p:nvCxnSpPr>
        <p:spPr>
          <a:xfrm>
            <a:off x="1731872" y="2359851"/>
            <a:ext cx="990668" cy="678179"/>
          </a:xfrm>
          <a:prstGeom prst="straightConnector1">
            <a:avLst/>
          </a:prstGeom>
          <a:noFill/>
          <a:ln w="25400" cap="flat" cmpd="sng" algn="ctr">
            <a:solidFill>
              <a:srgbClr val="F79646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9" name="Straight Arrow Connector 98"/>
          <p:cNvCxnSpPr>
            <a:stCxn id="65" idx="2"/>
            <a:endCxn id="71" idx="0"/>
          </p:cNvCxnSpPr>
          <p:nvPr/>
        </p:nvCxnSpPr>
        <p:spPr>
          <a:xfrm flipH="1">
            <a:off x="1388972" y="2329511"/>
            <a:ext cx="1456208" cy="708519"/>
          </a:xfrm>
          <a:prstGeom prst="straightConnector1">
            <a:avLst/>
          </a:prstGeom>
          <a:noFill/>
          <a:ln w="25400" cap="flat" cmpd="sng" algn="ctr">
            <a:solidFill>
              <a:srgbClr val="F79646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0" name="Straight Arrow Connector 99"/>
          <p:cNvCxnSpPr>
            <a:stCxn id="65" idx="2"/>
            <a:endCxn id="72" idx="0"/>
          </p:cNvCxnSpPr>
          <p:nvPr/>
        </p:nvCxnSpPr>
        <p:spPr>
          <a:xfrm>
            <a:off x="2845180" y="2329511"/>
            <a:ext cx="1636440" cy="708519"/>
          </a:xfrm>
          <a:prstGeom prst="straightConnector1">
            <a:avLst/>
          </a:prstGeom>
          <a:noFill/>
          <a:ln w="25400" cap="flat" cmpd="sng" algn="ctr">
            <a:solidFill>
              <a:srgbClr val="F79646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1" name="Straight Arrow Connector 100"/>
          <p:cNvCxnSpPr>
            <a:stCxn id="62" idx="2"/>
            <a:endCxn id="72" idx="0"/>
          </p:cNvCxnSpPr>
          <p:nvPr/>
        </p:nvCxnSpPr>
        <p:spPr>
          <a:xfrm>
            <a:off x="4481620" y="2539718"/>
            <a:ext cx="0" cy="498312"/>
          </a:xfrm>
          <a:prstGeom prst="straightConnector1">
            <a:avLst/>
          </a:prstGeom>
          <a:noFill/>
          <a:ln w="25400" cap="flat" cmpd="sng" algn="ctr">
            <a:solidFill>
              <a:srgbClr val="F79646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2" name="Straight Arrow Connector 101"/>
          <p:cNvCxnSpPr>
            <a:stCxn id="62" idx="2"/>
            <a:endCxn id="73" idx="0"/>
          </p:cNvCxnSpPr>
          <p:nvPr/>
        </p:nvCxnSpPr>
        <p:spPr>
          <a:xfrm>
            <a:off x="4481620" y="2539718"/>
            <a:ext cx="2188902" cy="498312"/>
          </a:xfrm>
          <a:prstGeom prst="straightConnector1">
            <a:avLst/>
          </a:prstGeom>
          <a:noFill/>
          <a:ln w="25400" cap="flat" cmpd="sng" algn="ctr">
            <a:solidFill>
              <a:srgbClr val="F79646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3" name="Straight Arrow Connector 102"/>
          <p:cNvCxnSpPr>
            <a:stCxn id="63" idx="2"/>
            <a:endCxn id="70" idx="0"/>
          </p:cNvCxnSpPr>
          <p:nvPr/>
        </p:nvCxnSpPr>
        <p:spPr>
          <a:xfrm flipH="1">
            <a:off x="2722540" y="2201334"/>
            <a:ext cx="3394631" cy="836696"/>
          </a:xfrm>
          <a:prstGeom prst="straightConnector1">
            <a:avLst/>
          </a:prstGeom>
          <a:noFill/>
          <a:ln w="25400" cap="flat" cmpd="sng" algn="ctr">
            <a:solidFill>
              <a:srgbClr val="F79646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4" name="Straight Arrow Connector 103"/>
          <p:cNvCxnSpPr>
            <a:stCxn id="63" idx="2"/>
            <a:endCxn id="72" idx="0"/>
          </p:cNvCxnSpPr>
          <p:nvPr/>
        </p:nvCxnSpPr>
        <p:spPr>
          <a:xfrm flipH="1">
            <a:off x="4481620" y="2201334"/>
            <a:ext cx="1635551" cy="836696"/>
          </a:xfrm>
          <a:prstGeom prst="straightConnector1">
            <a:avLst/>
          </a:prstGeom>
          <a:noFill/>
          <a:ln w="25400" cap="flat" cmpd="sng" algn="ctr">
            <a:solidFill>
              <a:srgbClr val="F79646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5" name="Straight Arrow Connector 104"/>
          <p:cNvCxnSpPr>
            <a:stCxn id="64" idx="2"/>
            <a:endCxn id="73" idx="0"/>
          </p:cNvCxnSpPr>
          <p:nvPr/>
        </p:nvCxnSpPr>
        <p:spPr>
          <a:xfrm flipH="1">
            <a:off x="6670522" y="2393828"/>
            <a:ext cx="922952" cy="644202"/>
          </a:xfrm>
          <a:prstGeom prst="straightConnector1">
            <a:avLst/>
          </a:prstGeom>
          <a:noFill/>
          <a:ln w="25400" cap="flat" cmpd="sng" algn="ctr">
            <a:solidFill>
              <a:srgbClr val="F79646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6" name="Rounded Rectangle 105"/>
          <p:cNvSpPr/>
          <p:nvPr/>
        </p:nvSpPr>
        <p:spPr>
          <a:xfrm>
            <a:off x="7404806" y="5179345"/>
            <a:ext cx="1371600" cy="3810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Romance</a:t>
            </a:r>
          </a:p>
        </p:txBody>
      </p:sp>
      <p:cxnSp>
        <p:nvCxnSpPr>
          <p:cNvPr id="107" name="Straight Connector 106"/>
          <p:cNvCxnSpPr>
            <a:stCxn id="66" idx="3"/>
            <a:endCxn id="65" idx="1"/>
          </p:cNvCxnSpPr>
          <p:nvPr/>
        </p:nvCxnSpPr>
        <p:spPr>
          <a:xfrm flipV="1">
            <a:off x="2074772" y="1872311"/>
            <a:ext cx="418715" cy="3034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108" name="Straight Connector 107"/>
          <p:cNvCxnSpPr>
            <a:stCxn id="65" idx="3"/>
            <a:endCxn id="62" idx="1"/>
          </p:cNvCxnSpPr>
          <p:nvPr/>
        </p:nvCxnSpPr>
        <p:spPr>
          <a:xfrm>
            <a:off x="3196872" y="1872311"/>
            <a:ext cx="941848" cy="210207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109" name="Straight Connector 108"/>
          <p:cNvCxnSpPr>
            <a:stCxn id="63" idx="3"/>
            <a:endCxn id="64" idx="1"/>
          </p:cNvCxnSpPr>
          <p:nvPr/>
        </p:nvCxnSpPr>
        <p:spPr>
          <a:xfrm>
            <a:off x="6574371" y="1744134"/>
            <a:ext cx="561903" cy="192494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110" name="Straight Connector 109"/>
          <p:cNvCxnSpPr>
            <a:stCxn id="65" idx="3"/>
            <a:endCxn id="63" idx="1"/>
          </p:cNvCxnSpPr>
          <p:nvPr/>
        </p:nvCxnSpPr>
        <p:spPr>
          <a:xfrm flipV="1">
            <a:off x="3196872" y="1744134"/>
            <a:ext cx="2463099" cy="128177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pic>
        <p:nvPicPr>
          <p:cNvPr id="62" name="Picture 61" descr="red_us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38720" y="1625318"/>
            <a:ext cx="685800" cy="914400"/>
          </a:xfrm>
          <a:prstGeom prst="rect">
            <a:avLst/>
          </a:prstGeom>
        </p:spPr>
      </p:pic>
      <p:pic>
        <p:nvPicPr>
          <p:cNvPr id="63" name="Picture 62" descr="user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59971" y="1286934"/>
            <a:ext cx="914400" cy="914400"/>
          </a:xfrm>
          <a:prstGeom prst="rect">
            <a:avLst/>
          </a:prstGeom>
        </p:spPr>
      </p:pic>
      <p:cxnSp>
        <p:nvCxnSpPr>
          <p:cNvPr id="165" name="Straight Connector 164"/>
          <p:cNvCxnSpPr>
            <a:stCxn id="62" idx="3"/>
            <a:endCxn id="63" idx="1"/>
          </p:cNvCxnSpPr>
          <p:nvPr/>
        </p:nvCxnSpPr>
        <p:spPr>
          <a:xfrm flipV="1">
            <a:off x="4824520" y="1744134"/>
            <a:ext cx="835451" cy="338384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272247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95" grpId="0" animBg="1"/>
      <p:bldP spid="1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0966"/>
            <a:ext cx="7979322" cy="138296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Relationship heterogeneity alleviate data </a:t>
            </a:r>
            <a:r>
              <a:rPr lang="en-US" sz="3000" dirty="0" err="1" smtClean="0"/>
              <a:t>sparisty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300px-Long_tail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0760" y="1913461"/>
            <a:ext cx="3343630" cy="1738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1808" y="3545214"/>
            <a:ext cx="191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users or items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09154" y="1765978"/>
            <a:ext cx="886375" cy="2148568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93597" y="2244196"/>
            <a:ext cx="1722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7030A0"/>
                </a:solidFill>
              </a:rPr>
              <a:t>A small number of users and items have a large number of ratings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0095" y="2333860"/>
            <a:ext cx="2564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7030A0"/>
                </a:solidFill>
              </a:rPr>
              <a:t>Most users and items have a small number of ratings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677531" y="2591033"/>
            <a:ext cx="123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ratings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78453" y="3080284"/>
            <a:ext cx="2695937" cy="809218"/>
          </a:xfrm>
          <a:prstGeom prst="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8637" y="1213076"/>
            <a:ext cx="6088013" cy="369332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Collaborative filtering methods suffer from data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sparsity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issue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698" y="4488237"/>
            <a:ext cx="8055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Heterogeneous relationships complement each other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Users and items with limited feedback can be connected to the network by </a:t>
            </a:r>
            <a:r>
              <a:rPr lang="en-US" sz="24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different types of paths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Connect new users or </a:t>
            </a:r>
            <a:r>
              <a:rPr lang="en-US" sz="2400" dirty="0">
                <a:latin typeface="Baskerville Old Face" panose="02020602080505020303" pitchFamily="18" charset="0"/>
              </a:rPr>
              <a:t>items </a:t>
            </a:r>
            <a:r>
              <a:rPr lang="en-US" sz="2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(cold start) </a:t>
            </a:r>
            <a:r>
              <a:rPr lang="en-US" sz="2400" dirty="0" smtClean="0">
                <a:latin typeface="Baskerville Old Face" panose="02020602080505020303" pitchFamily="18" charset="0"/>
              </a:rPr>
              <a:t>in the information network</a:t>
            </a:r>
          </a:p>
        </p:txBody>
      </p:sp>
    </p:spTree>
    <p:extLst>
      <p:ext uri="{BB962C8B-B14F-4D97-AF65-F5344CB8AC3E}">
        <p14:creationId xmlns:p14="http://schemas.microsoft.com/office/powerpoint/2010/main" val="36977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Relationship heterogeneity refines personalization</a:t>
            </a:r>
            <a:endParaRPr lang="en-US" sz="30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97" y="3865711"/>
            <a:ext cx="685800" cy="68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4062" y="1417921"/>
            <a:ext cx="6595780" cy="400110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users may have different behaviors or preferences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 descr="blue_us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6717" y="2044923"/>
            <a:ext cx="685800" cy="685800"/>
          </a:xfrm>
          <a:prstGeom prst="rect">
            <a:avLst/>
          </a:prstGeom>
        </p:spPr>
      </p:pic>
      <p:pic>
        <p:nvPicPr>
          <p:cNvPr id="11" name="Picture 10" descr="red_us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4528" y="3225653"/>
            <a:ext cx="685800" cy="6858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16823" y="2596427"/>
            <a:ext cx="914400" cy="1018071"/>
            <a:chOff x="5562600" y="3249129"/>
            <a:chExt cx="914400" cy="1018071"/>
          </a:xfrm>
        </p:grpSpPr>
        <p:pic>
          <p:nvPicPr>
            <p:cNvPr id="15" name="Picture 14" descr="movie.jpg"/>
            <p:cNvPicPr>
              <a:picLocks noChangeAspect="1"/>
            </p:cNvPicPr>
            <p:nvPr/>
          </p:nvPicPr>
          <p:blipFill>
            <a:blip r:embed="rId5" cstate="print"/>
            <a:srcRect l="13333" t="3333" r="7556" b="8889"/>
            <a:stretch>
              <a:fillRect/>
            </a:stretch>
          </p:blipFill>
          <p:spPr>
            <a:xfrm>
              <a:off x="5699760" y="3249129"/>
              <a:ext cx="640080" cy="568161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5562600" y="3886200"/>
              <a:ext cx="914400" cy="38100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Aliens</a:t>
              </a:r>
            </a:p>
          </p:txBody>
        </p:sp>
      </p:grpSp>
      <p:cxnSp>
        <p:nvCxnSpPr>
          <p:cNvPr id="18" name="Straight Connector 17"/>
          <p:cNvCxnSpPr>
            <a:stCxn id="11" idx="1"/>
            <a:endCxn id="15" idx="3"/>
          </p:cNvCxnSpPr>
          <p:nvPr/>
        </p:nvCxnSpPr>
        <p:spPr>
          <a:xfrm flipH="1" flipV="1">
            <a:off x="1094063" y="2880508"/>
            <a:ext cx="1050465" cy="68804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1"/>
            <a:endCxn id="15" idx="3"/>
          </p:cNvCxnSpPr>
          <p:nvPr/>
        </p:nvCxnSpPr>
        <p:spPr>
          <a:xfrm rot="10800000" flipV="1">
            <a:off x="1094063" y="2387822"/>
            <a:ext cx="772654" cy="492685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2" idx="0"/>
            <a:endCxn id="15" idx="3"/>
          </p:cNvCxnSpPr>
          <p:nvPr/>
        </p:nvCxnSpPr>
        <p:spPr>
          <a:xfrm rot="16200000" flipV="1">
            <a:off x="740529" y="3234043"/>
            <a:ext cx="985203" cy="278134"/>
          </a:xfrm>
          <a:prstGeom prst="curved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00807" y="2693761"/>
            <a:ext cx="1842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James Cameron fan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6717" y="3885087"/>
            <a:ext cx="1253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80s Sci-fi fan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6980" y="4581944"/>
            <a:ext cx="2050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Sigourney Weaver fan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7237" y="5216580"/>
            <a:ext cx="2826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Different users may be interested in the same movie for different reasons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1367" y="2128771"/>
            <a:ext cx="535609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Two levels of personalization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Data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Most recommendation methods use </a:t>
            </a:r>
            <a:r>
              <a:rPr lang="en-US" sz="24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one model</a:t>
            </a:r>
            <a:r>
              <a:rPr lang="en-US" sz="2400" dirty="0" smtClean="0">
                <a:latin typeface="Baskerville Old Face" panose="02020602080505020303" pitchFamily="18" charset="0"/>
              </a:rPr>
              <a:t> for all users and rely on personal feedback to achieve personalization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Model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skerville Old Face" panose="02020602080505020303" pitchFamily="18" charset="0"/>
              </a:rPr>
              <a:t>With different entity relationships, we can learn </a:t>
            </a:r>
            <a:r>
              <a:rPr lang="en-US" sz="24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personalized models </a:t>
            </a:r>
            <a:r>
              <a:rPr lang="en-US" sz="2400" dirty="0" smtClean="0">
                <a:latin typeface="Baskerville Old Face" panose="02020602080505020303" pitchFamily="18" charset="0"/>
              </a:rPr>
              <a:t>for different users to further distinguish their differences</a:t>
            </a:r>
          </a:p>
        </p:txBody>
      </p:sp>
    </p:spTree>
    <p:extLst>
      <p:ext uri="{BB962C8B-B14F-4D97-AF65-F5344CB8AC3E}">
        <p14:creationId xmlns:p14="http://schemas.microsoft.com/office/powerpoint/2010/main" val="357860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User Preference Propagation along Meta-Paths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01" y="2737875"/>
            <a:ext cx="640080" cy="64008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49" y="1353877"/>
            <a:ext cx="640080" cy="6400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5" t="2576" r="6485" b="7576"/>
          <a:stretch/>
        </p:blipFill>
        <p:spPr>
          <a:xfrm>
            <a:off x="2927008" y="2789984"/>
            <a:ext cx="640080" cy="5751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84" y="2469944"/>
            <a:ext cx="640080" cy="6400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5" t="2576" r="6485" b="7576"/>
          <a:stretch/>
        </p:blipFill>
        <p:spPr>
          <a:xfrm>
            <a:off x="7564659" y="1411294"/>
            <a:ext cx="640080" cy="57510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5" t="2576" r="6485" b="7576"/>
          <a:stretch/>
        </p:blipFill>
        <p:spPr>
          <a:xfrm>
            <a:off x="7562286" y="3104231"/>
            <a:ext cx="640080" cy="57510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5" t="2576" r="6485" b="7576"/>
          <a:stretch/>
        </p:blipFill>
        <p:spPr>
          <a:xfrm>
            <a:off x="5103104" y="3378242"/>
            <a:ext cx="640080" cy="57510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24" y="1503149"/>
            <a:ext cx="640080" cy="64008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559882" y="333653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Alice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2303" y="20120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83758" y="4000462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Kate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Winslet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37131" y="208428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Naomi Watts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10257" y="334051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Titanic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77154" y="3904358"/>
            <a:ext cx="1209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</a:rPr>
              <a:t>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evolutionary road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51748" y="3656643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skyfall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67591" y="1944749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King Kong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5" name="Straight Connector 64"/>
          <p:cNvCxnSpPr>
            <a:stCxn id="49" idx="3"/>
            <a:endCxn id="48" idx="1"/>
          </p:cNvCxnSpPr>
          <p:nvPr/>
        </p:nvCxnSpPr>
        <p:spPr>
          <a:xfrm flipV="1">
            <a:off x="3567088" y="1673917"/>
            <a:ext cx="858561" cy="1403619"/>
          </a:xfrm>
          <a:prstGeom prst="line">
            <a:avLst/>
          </a:prstGeom>
          <a:noFill/>
          <a:ln w="38100" cap="flat" cmpd="sng" algn="ctr">
            <a:solidFill>
              <a:srgbClr val="4F81B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6" name="Straight Connector 65"/>
          <p:cNvCxnSpPr/>
          <p:nvPr/>
        </p:nvCxnSpPr>
        <p:spPr>
          <a:xfrm>
            <a:off x="5258413" y="1607394"/>
            <a:ext cx="681160" cy="228746"/>
          </a:xfrm>
          <a:prstGeom prst="line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7" name="Straight Connector 66"/>
          <p:cNvCxnSpPr>
            <a:stCxn id="55" idx="3"/>
          </p:cNvCxnSpPr>
          <p:nvPr/>
        </p:nvCxnSpPr>
        <p:spPr>
          <a:xfrm flipV="1">
            <a:off x="6729604" y="1723080"/>
            <a:ext cx="737987" cy="100109"/>
          </a:xfrm>
          <a:prstGeom prst="line">
            <a:avLst/>
          </a:prstGeom>
          <a:noFill/>
          <a:ln w="38100" cap="flat" cmpd="sng" algn="ctr">
            <a:solidFill>
              <a:srgbClr val="4F81B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8" name="Straight Connector 67"/>
          <p:cNvCxnSpPr>
            <a:stCxn id="49" idx="3"/>
          </p:cNvCxnSpPr>
          <p:nvPr/>
        </p:nvCxnSpPr>
        <p:spPr>
          <a:xfrm>
            <a:off x="3567088" y="3077536"/>
            <a:ext cx="367490" cy="612999"/>
          </a:xfrm>
          <a:prstGeom prst="line">
            <a:avLst/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9" name="Straight Connector 68"/>
          <p:cNvCxnSpPr>
            <a:endCxn id="53" idx="1"/>
          </p:cNvCxnSpPr>
          <p:nvPr/>
        </p:nvCxnSpPr>
        <p:spPr>
          <a:xfrm flipV="1">
            <a:off x="4574658" y="3665794"/>
            <a:ext cx="528446" cy="24741"/>
          </a:xfrm>
          <a:prstGeom prst="line">
            <a:avLst/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0" name="Straight Connector 69"/>
          <p:cNvCxnSpPr>
            <a:stCxn id="53" idx="3"/>
            <a:endCxn id="50" idx="1"/>
          </p:cNvCxnSpPr>
          <p:nvPr/>
        </p:nvCxnSpPr>
        <p:spPr>
          <a:xfrm flipV="1">
            <a:off x="5743184" y="2789984"/>
            <a:ext cx="696600" cy="875810"/>
          </a:xfrm>
          <a:prstGeom prst="line">
            <a:avLst/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1" name="Straight Connector 70"/>
          <p:cNvCxnSpPr>
            <a:stCxn id="50" idx="3"/>
            <a:endCxn id="52" idx="1"/>
          </p:cNvCxnSpPr>
          <p:nvPr/>
        </p:nvCxnSpPr>
        <p:spPr>
          <a:xfrm>
            <a:off x="7079864" y="2789984"/>
            <a:ext cx="482422" cy="601799"/>
          </a:xfrm>
          <a:prstGeom prst="line">
            <a:avLst/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2" name="Straight Connector 71"/>
          <p:cNvCxnSpPr/>
          <p:nvPr/>
        </p:nvCxnSpPr>
        <p:spPr>
          <a:xfrm>
            <a:off x="2209018" y="2943704"/>
            <a:ext cx="647700" cy="0"/>
          </a:xfrm>
          <a:prstGeom prst="line">
            <a:avLst/>
          </a:prstGeom>
          <a:noFill/>
          <a:ln w="38100" cap="flat" cmpd="sng" algn="ctr">
            <a:solidFill>
              <a:srgbClr val="4F81B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3" name="Straight Connector 72"/>
          <p:cNvCxnSpPr/>
          <p:nvPr/>
        </p:nvCxnSpPr>
        <p:spPr>
          <a:xfrm>
            <a:off x="2209018" y="3248504"/>
            <a:ext cx="647700" cy="0"/>
          </a:xfrm>
          <a:prstGeom prst="line">
            <a:avLst/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88" y="1391157"/>
            <a:ext cx="640080" cy="469392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676501" y="1844692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genre: drama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7" y="2231863"/>
            <a:ext cx="640080" cy="640080"/>
          </a:xfrm>
          <a:prstGeom prst="rect">
            <a:avLst/>
          </a:prstGeom>
        </p:spPr>
      </p:pic>
      <p:cxnSp>
        <p:nvCxnSpPr>
          <p:cNvPr id="78" name="Straight Connector 77"/>
          <p:cNvCxnSpPr>
            <a:stCxn id="47" idx="1"/>
            <a:endCxn id="76" idx="3"/>
          </p:cNvCxnSpPr>
          <p:nvPr/>
        </p:nvCxnSpPr>
        <p:spPr>
          <a:xfrm flipH="1" flipV="1">
            <a:off x="1291747" y="2551903"/>
            <a:ext cx="194654" cy="506012"/>
          </a:xfrm>
          <a:prstGeom prst="line">
            <a:avLst/>
          </a:prstGeom>
          <a:noFill/>
          <a:ln w="38100" cap="flat" cmpd="sng" algn="ctr">
            <a:solidFill>
              <a:srgbClr val="F79646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9" name="Straight Connector 78"/>
          <p:cNvCxnSpPr/>
          <p:nvPr/>
        </p:nvCxnSpPr>
        <p:spPr>
          <a:xfrm flipH="1" flipV="1">
            <a:off x="2494619" y="2205472"/>
            <a:ext cx="448176" cy="517758"/>
          </a:xfrm>
          <a:prstGeom prst="line">
            <a:avLst/>
          </a:prstGeom>
          <a:noFill/>
          <a:ln w="38100" cap="flat" cmpd="sng" algn="ctr">
            <a:solidFill>
              <a:srgbClr val="F79646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05" y="3446028"/>
            <a:ext cx="640080" cy="64008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074312" y="4073304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Sam Mendes</a:t>
            </a:r>
          </a:p>
        </p:txBody>
      </p:sp>
      <p:cxnSp>
        <p:nvCxnSpPr>
          <p:cNvPr id="82" name="Straight Connector 81"/>
          <p:cNvCxnSpPr>
            <a:stCxn id="80" idx="1"/>
            <a:endCxn id="53" idx="3"/>
          </p:cNvCxnSpPr>
          <p:nvPr/>
        </p:nvCxnSpPr>
        <p:spPr>
          <a:xfrm flipH="1" flipV="1">
            <a:off x="5743184" y="3665794"/>
            <a:ext cx="583521" cy="100274"/>
          </a:xfrm>
          <a:prstGeom prst="line">
            <a:avLst/>
          </a:prstGeom>
          <a:noFill/>
          <a:ln w="38100" cap="flat" cmpd="sng" algn="ctr">
            <a:solidFill>
              <a:srgbClr val="F79646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84" name="Straight Connector 83"/>
          <p:cNvCxnSpPr>
            <a:stCxn id="80" idx="3"/>
            <a:endCxn id="52" idx="1"/>
          </p:cNvCxnSpPr>
          <p:nvPr/>
        </p:nvCxnSpPr>
        <p:spPr>
          <a:xfrm flipV="1">
            <a:off x="6966785" y="3391783"/>
            <a:ext cx="595501" cy="374285"/>
          </a:xfrm>
          <a:prstGeom prst="line">
            <a:avLst/>
          </a:prstGeom>
          <a:noFill/>
          <a:ln w="38100" cap="flat" cmpd="sng" algn="ctr">
            <a:solidFill>
              <a:srgbClr val="F79646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75" y="2433883"/>
            <a:ext cx="548640" cy="54864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096059" y="2869939"/>
            <a:ext cx="1861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tag: Oscar Nomination</a:t>
            </a:r>
          </a:p>
        </p:txBody>
      </p:sp>
      <p:cxnSp>
        <p:nvCxnSpPr>
          <p:cNvPr id="87" name="Straight Connector 86"/>
          <p:cNvCxnSpPr>
            <a:endCxn id="86" idx="0"/>
          </p:cNvCxnSpPr>
          <p:nvPr/>
        </p:nvCxnSpPr>
        <p:spPr>
          <a:xfrm flipH="1" flipV="1">
            <a:off x="5026763" y="2869939"/>
            <a:ext cx="83272" cy="615292"/>
          </a:xfrm>
          <a:prstGeom prst="line">
            <a:avLst/>
          </a:prstGeom>
          <a:noFill/>
          <a:ln w="38100" cap="flat" cmpd="sng" algn="ctr">
            <a:solidFill>
              <a:srgbClr val="F79646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28" name="TextBox 127"/>
          <p:cNvSpPr txBox="1"/>
          <p:nvPr/>
        </p:nvSpPr>
        <p:spPr>
          <a:xfrm>
            <a:off x="628650" y="2860997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Charlie</a:t>
            </a:r>
            <a:endParaRPr lang="en-US" sz="1400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50" y="3398255"/>
            <a:ext cx="640080" cy="64008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6118502" y="3070178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Ralph Fiennes</a:t>
            </a:r>
          </a:p>
        </p:txBody>
      </p:sp>
      <p:cxnSp>
        <p:nvCxnSpPr>
          <p:cNvPr id="89" name="Straight Connector 88"/>
          <p:cNvCxnSpPr>
            <a:stCxn id="85" idx="1"/>
            <a:endCxn id="49" idx="3"/>
          </p:cNvCxnSpPr>
          <p:nvPr/>
        </p:nvCxnSpPr>
        <p:spPr>
          <a:xfrm flipH="1">
            <a:off x="3567088" y="2708203"/>
            <a:ext cx="1112487" cy="369333"/>
          </a:xfrm>
          <a:prstGeom prst="line">
            <a:avLst/>
          </a:prstGeom>
          <a:noFill/>
          <a:ln w="38100" cap="flat" cmpd="sng" algn="ctr">
            <a:solidFill>
              <a:srgbClr val="F79646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pSp>
        <p:nvGrpSpPr>
          <p:cNvPr id="6" name="Group 5"/>
          <p:cNvGrpSpPr/>
          <p:nvPr/>
        </p:nvGrpSpPr>
        <p:grpSpPr>
          <a:xfrm>
            <a:off x="1269755" y="4672398"/>
            <a:ext cx="6951868" cy="1462338"/>
            <a:chOff x="1243005" y="4572000"/>
            <a:chExt cx="6951868" cy="14623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43005" y="4796088"/>
              <a:ext cx="6724650" cy="12382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467591" y="4572000"/>
              <a:ext cx="727282" cy="706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9793" y="4393927"/>
            <a:ext cx="4529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Preference score between </a:t>
            </a:r>
            <a:r>
              <a:rPr lang="en-US" sz="2400" i="1" dirty="0" err="1" smtClean="0"/>
              <a:t>u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j</a:t>
            </a:r>
            <a:endParaRPr lang="en-US" sz="2400" i="1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3514693" y="5313954"/>
            <a:ext cx="709828" cy="348416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644173" y="5324613"/>
            <a:ext cx="819077" cy="348416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427971" y="5755479"/>
            <a:ext cx="819077" cy="348416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188053" y="5755479"/>
            <a:ext cx="819077" cy="348416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54378" y="4954879"/>
            <a:ext cx="116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feedback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7569" y="4944665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aths between entities following meta-path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P’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081403" y="5397135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32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83" y="3211884"/>
            <a:ext cx="8580834" cy="1012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Propagation based Latent Features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For each meta-path,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between all users and items, denoting as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 algn="just"/>
                <a:r>
                  <a:rPr lang="en-US" dirty="0" smtClean="0"/>
                  <a:t>We then derive </a:t>
                </a:r>
                <a:r>
                  <a:rPr lang="en-US" dirty="0"/>
                  <a:t>the low-rank </a:t>
                </a:r>
                <a:r>
                  <a:rPr lang="en-US" dirty="0" smtClean="0"/>
                  <a:t>features for users and items </a:t>
                </a:r>
                <a:r>
                  <a:rPr lang="en-US" dirty="0"/>
                  <a:t>from the diffused </a:t>
                </a:r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as </a:t>
                </a:r>
                <a:r>
                  <a:rPr lang="en-US" dirty="0" smtClean="0"/>
                  <a:t>follows</a:t>
                </a: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85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3639" y="4690562"/>
            <a:ext cx="2538879" cy="146093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different </a:t>
            </a: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meta-path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(path types)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connecting users and items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15268" y="4716025"/>
            <a:ext cx="2469931" cy="146093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Propagate user implicit feedback along each meta-path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7950" y="4683237"/>
            <a:ext cx="2537441" cy="146093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latent-features for users and items for each meta-path with </a:t>
            </a: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NMF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related method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35015" y="5204178"/>
            <a:ext cx="533159" cy="4613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854995" y="5214915"/>
            <a:ext cx="533159" cy="4613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17280" y="399337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39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Recommendation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78" y="3225677"/>
            <a:ext cx="4589553" cy="1247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8274" y="1870253"/>
            <a:ext cx="8412032" cy="461665"/>
          </a:xfrm>
          <a:prstGeom prst="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Observation 1</a:t>
            </a:r>
            <a:r>
              <a:rPr lang="en-US" sz="2400" b="1" dirty="0" smtClean="0"/>
              <a:t>: </a:t>
            </a:r>
            <a:r>
              <a:rPr lang="en-US" sz="2400" dirty="0" smtClean="0"/>
              <a:t>Different meta-paths may have different importance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8274" y="2573590"/>
            <a:ext cx="4817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 Recommendation Model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367388" y="3114669"/>
            <a:ext cx="143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ranking score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0993" y="3471161"/>
            <a:ext cx="1345325" cy="72550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81527" y="4177847"/>
            <a:ext cx="201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q-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meta-path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4744290" y="4315552"/>
            <a:ext cx="637237" cy="469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19240" y="3445115"/>
            <a:ext cx="1606098" cy="72550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62907" y="3067437"/>
            <a:ext cx="298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eatures for user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item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81400" y="3625185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23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106660" y="4269089"/>
            <a:ext cx="7096475" cy="1525002"/>
            <a:chOff x="949097" y="4905697"/>
            <a:chExt cx="7096475" cy="152500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097" y="5064384"/>
              <a:ext cx="7096475" cy="1366315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5162545" y="5064384"/>
              <a:ext cx="3257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53103" y="4905697"/>
              <a:ext cx="2423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user-cluster similarity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28650" y="3842567"/>
            <a:ext cx="570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Personalized Recommendation Model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735097" y="1350978"/>
            <a:ext cx="7574485" cy="461665"/>
          </a:xfrm>
          <a:prstGeom prst="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Observation 2</a:t>
            </a:r>
            <a:r>
              <a:rPr lang="en-US" sz="2400" b="1" dirty="0" smtClean="0"/>
              <a:t>: </a:t>
            </a:r>
            <a:r>
              <a:rPr lang="en-US" sz="2400" dirty="0" smtClean="0"/>
              <a:t>Different users may require different models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3725895" y="5609425"/>
            <a:ext cx="241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 total soft user clusters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8" name="Straight Connector 67"/>
          <p:cNvCxnSpPr>
            <a:endCxn id="67" idx="1"/>
          </p:cNvCxnSpPr>
          <p:nvPr/>
        </p:nvCxnSpPr>
        <p:spPr>
          <a:xfrm>
            <a:off x="3474797" y="5609425"/>
            <a:ext cx="251098" cy="184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15686" y="4674548"/>
            <a:ext cx="1665822" cy="72550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002482" y="4837246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(4)</a:t>
            </a:r>
            <a:endParaRPr lang="en-US" sz="2000" dirty="0"/>
          </a:p>
        </p:txBody>
      </p:sp>
      <p:sp>
        <p:nvSpPr>
          <p:cNvPr id="57" name="Rounded Rectangle 56"/>
          <p:cNvSpPr/>
          <p:nvPr/>
        </p:nvSpPr>
        <p:spPr>
          <a:xfrm>
            <a:off x="103639" y="2222747"/>
            <a:ext cx="2538879" cy="146093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 cluster users with NMF + k-means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315268" y="2248210"/>
            <a:ext cx="2469931" cy="146093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each user cluster, learn one model with Eq. (5)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457950" y="2215422"/>
            <a:ext cx="2537441" cy="146093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personalized model for each user on the fly with Eq. (4)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2735015" y="2736363"/>
            <a:ext cx="533159" cy="4613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5854995" y="2747100"/>
            <a:ext cx="533159" cy="4613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4898" y="1398460"/>
            <a:ext cx="8080452" cy="442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Bayesian personalized ranking </a:t>
            </a:r>
            <a:r>
              <a:rPr lang="en-US" sz="20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Rendle</a:t>
            </a:r>
            <a:r>
              <a:rPr lang="en-US" sz="20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UAI’09)</a:t>
            </a:r>
          </a:p>
          <a:p>
            <a:pPr algn="just"/>
            <a:r>
              <a:rPr lang="en-US" dirty="0" smtClean="0"/>
              <a:t>Objective function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Gradient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53" y="2589405"/>
            <a:ext cx="5162550" cy="809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0340" y="2753574"/>
                <a:ext cx="700513" cy="481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340" y="2753574"/>
                <a:ext cx="700513" cy="481286"/>
              </a:xfrm>
              <a:prstGeom prst="rect">
                <a:avLst/>
              </a:prstGeom>
              <a:blipFill rotWithShape="0">
                <a:blip r:embed="rId3"/>
                <a:stretch>
                  <a:fillRect l="-9565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939816" y="1978181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430535" y="2291973"/>
            <a:ext cx="509281" cy="452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455" y="1896252"/>
            <a:ext cx="1803895" cy="55599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51366" y="2654153"/>
            <a:ext cx="969078" cy="72550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42589" y="3337844"/>
                <a:ext cx="38887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for each correctly ranked item pair</a:t>
                </a:r>
              </a:p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gave feedback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89" y="3337844"/>
                <a:ext cx="3888789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25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791816" y="2753574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(5)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911" y="4409488"/>
            <a:ext cx="6448425" cy="2019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91816" y="4653135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(6)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59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Booming Age of</a:t>
            </a:r>
            <a:br>
              <a:rPr lang="en-US" sz="3200" dirty="0" smtClean="0"/>
            </a:br>
            <a:r>
              <a:rPr lang="en-US" sz="3200" dirty="0" smtClean="0"/>
              <a:t>Heterogeneous Information Networks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623443" y="3601297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Media</a:t>
            </a:r>
            <a:endParaRPr 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8598" y="3601297"/>
            <a:ext cx="15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</a:t>
            </a:r>
            <a:endParaRPr 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3207188" y="4090468"/>
            <a:ext cx="2869321" cy="2625717"/>
            <a:chOff x="3207188" y="4090468"/>
            <a:chExt cx="2869321" cy="2625717"/>
          </a:xfrm>
        </p:grpSpPr>
        <p:grpSp>
          <p:nvGrpSpPr>
            <p:cNvPr id="191" name="Group 190"/>
            <p:cNvGrpSpPr/>
            <p:nvPr/>
          </p:nvGrpSpPr>
          <p:grpSpPr>
            <a:xfrm>
              <a:off x="3207188" y="4090468"/>
              <a:ext cx="2869321" cy="2536046"/>
              <a:chOff x="3207188" y="4090468"/>
              <a:chExt cx="2869321" cy="2536046"/>
            </a:xfrm>
          </p:grpSpPr>
          <p:pic>
            <p:nvPicPr>
              <p:cNvPr id="28" name="Picture 47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9218" y="4948950"/>
                <a:ext cx="1457912" cy="1442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47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6538" y="4291554"/>
                <a:ext cx="586769" cy="440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48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7188" y="4297355"/>
                <a:ext cx="620814" cy="450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48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1712" y="5950513"/>
                <a:ext cx="716940" cy="485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48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9814" y="5028225"/>
                <a:ext cx="550722" cy="68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Rectangle 483"/>
              <p:cNvSpPr>
                <a:spLocks noChangeArrowheads="1"/>
              </p:cNvSpPr>
              <p:nvPr/>
            </p:nvSpPr>
            <p:spPr bwMode="auto">
              <a:xfrm>
                <a:off x="5125704" y="4233548"/>
                <a:ext cx="6007" cy="715402"/>
              </a:xfrm>
              <a:prstGeom prst="rect">
                <a:avLst/>
              </a:prstGeom>
              <a:solidFill>
                <a:srgbClr val="01B9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484"/>
              <p:cNvSpPr>
                <a:spLocks noChangeArrowheads="1"/>
              </p:cNvSpPr>
              <p:nvPr/>
            </p:nvSpPr>
            <p:spPr bwMode="auto">
              <a:xfrm>
                <a:off x="5131712" y="4233548"/>
                <a:ext cx="6007" cy="715402"/>
              </a:xfrm>
              <a:prstGeom prst="rect">
                <a:avLst/>
              </a:prstGeom>
              <a:solidFill>
                <a:srgbClr val="A7F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485"/>
              <p:cNvSpPr>
                <a:spLocks noChangeArrowheads="1"/>
              </p:cNvSpPr>
              <p:nvPr/>
            </p:nvSpPr>
            <p:spPr bwMode="auto">
              <a:xfrm>
                <a:off x="5137720" y="4233548"/>
                <a:ext cx="6007" cy="715402"/>
              </a:xfrm>
              <a:prstGeom prst="rect">
                <a:avLst/>
              </a:prstGeom>
              <a:solidFill>
                <a:srgbClr val="A6FE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486"/>
              <p:cNvSpPr>
                <a:spLocks noChangeArrowheads="1"/>
              </p:cNvSpPr>
              <p:nvPr/>
            </p:nvSpPr>
            <p:spPr bwMode="auto">
              <a:xfrm>
                <a:off x="5143728" y="4233548"/>
                <a:ext cx="6007" cy="715402"/>
              </a:xfrm>
              <a:prstGeom prst="rect">
                <a:avLst/>
              </a:prstGeom>
              <a:solidFill>
                <a:srgbClr val="A5FE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487"/>
              <p:cNvSpPr>
                <a:spLocks noChangeArrowheads="1"/>
              </p:cNvSpPr>
              <p:nvPr/>
            </p:nvSpPr>
            <p:spPr bwMode="auto">
              <a:xfrm>
                <a:off x="5149735" y="4233548"/>
                <a:ext cx="6007" cy="715402"/>
              </a:xfrm>
              <a:prstGeom prst="rect">
                <a:avLst/>
              </a:prstGeom>
              <a:solidFill>
                <a:srgbClr val="A3F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488"/>
              <p:cNvSpPr>
                <a:spLocks noChangeArrowheads="1"/>
              </p:cNvSpPr>
              <p:nvPr/>
            </p:nvSpPr>
            <p:spPr bwMode="auto">
              <a:xfrm>
                <a:off x="5155744" y="4233548"/>
                <a:ext cx="6007" cy="715402"/>
              </a:xfrm>
              <a:prstGeom prst="rect">
                <a:avLst/>
              </a:prstGeom>
              <a:solidFill>
                <a:srgbClr val="A2FD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489"/>
              <p:cNvSpPr>
                <a:spLocks noChangeArrowheads="1"/>
              </p:cNvSpPr>
              <p:nvPr/>
            </p:nvSpPr>
            <p:spPr bwMode="auto">
              <a:xfrm>
                <a:off x="5161751" y="4233548"/>
                <a:ext cx="6007" cy="715402"/>
              </a:xfrm>
              <a:prstGeom prst="rect">
                <a:avLst/>
              </a:prstGeom>
              <a:solidFill>
                <a:srgbClr val="A1F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490"/>
              <p:cNvSpPr>
                <a:spLocks noChangeArrowheads="1"/>
              </p:cNvSpPr>
              <p:nvPr/>
            </p:nvSpPr>
            <p:spPr bwMode="auto">
              <a:xfrm>
                <a:off x="5167760" y="4233548"/>
                <a:ext cx="6007" cy="715402"/>
              </a:xfrm>
              <a:prstGeom prst="rect">
                <a:avLst/>
              </a:prstGeom>
              <a:solidFill>
                <a:srgbClr val="A0FC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491"/>
              <p:cNvSpPr>
                <a:spLocks noChangeArrowheads="1"/>
              </p:cNvSpPr>
              <p:nvPr/>
            </p:nvSpPr>
            <p:spPr bwMode="auto">
              <a:xfrm>
                <a:off x="5173767" y="4233548"/>
                <a:ext cx="6007" cy="715402"/>
              </a:xfrm>
              <a:prstGeom prst="rect">
                <a:avLst/>
              </a:prstGeom>
              <a:solidFill>
                <a:srgbClr val="9EF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492"/>
              <p:cNvSpPr>
                <a:spLocks noChangeArrowheads="1"/>
              </p:cNvSpPr>
              <p:nvPr/>
            </p:nvSpPr>
            <p:spPr bwMode="auto">
              <a:xfrm>
                <a:off x="5179775" y="4233548"/>
                <a:ext cx="6007" cy="715402"/>
              </a:xfrm>
              <a:prstGeom prst="rect">
                <a:avLst/>
              </a:prstGeom>
              <a:solidFill>
                <a:srgbClr val="9DF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93"/>
              <p:cNvSpPr>
                <a:spLocks noChangeArrowheads="1"/>
              </p:cNvSpPr>
              <p:nvPr/>
            </p:nvSpPr>
            <p:spPr bwMode="auto">
              <a:xfrm>
                <a:off x="5185783" y="4233548"/>
                <a:ext cx="6007" cy="715402"/>
              </a:xfrm>
              <a:prstGeom prst="rect">
                <a:avLst/>
              </a:prstGeom>
              <a:solidFill>
                <a:srgbClr val="9CF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94"/>
              <p:cNvSpPr>
                <a:spLocks noChangeArrowheads="1"/>
              </p:cNvSpPr>
              <p:nvPr/>
            </p:nvSpPr>
            <p:spPr bwMode="auto">
              <a:xfrm>
                <a:off x="5191791" y="4233548"/>
                <a:ext cx="6007" cy="715402"/>
              </a:xfrm>
              <a:prstGeom prst="rect">
                <a:avLst/>
              </a:prstGeom>
              <a:solidFill>
                <a:srgbClr val="9AF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95"/>
              <p:cNvSpPr>
                <a:spLocks noChangeArrowheads="1"/>
              </p:cNvSpPr>
              <p:nvPr/>
            </p:nvSpPr>
            <p:spPr bwMode="auto">
              <a:xfrm>
                <a:off x="5197798" y="4233548"/>
                <a:ext cx="6007" cy="715402"/>
              </a:xfrm>
              <a:prstGeom prst="rect">
                <a:avLst/>
              </a:prstGeom>
              <a:solidFill>
                <a:srgbClr val="99F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96"/>
              <p:cNvSpPr>
                <a:spLocks noChangeArrowheads="1"/>
              </p:cNvSpPr>
              <p:nvPr/>
            </p:nvSpPr>
            <p:spPr bwMode="auto">
              <a:xfrm>
                <a:off x="5203807" y="4233548"/>
                <a:ext cx="6007" cy="715402"/>
              </a:xfrm>
              <a:prstGeom prst="rect">
                <a:avLst/>
              </a:prstGeom>
              <a:solidFill>
                <a:srgbClr val="97F8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97"/>
              <p:cNvSpPr>
                <a:spLocks noChangeArrowheads="1"/>
              </p:cNvSpPr>
              <p:nvPr/>
            </p:nvSpPr>
            <p:spPr bwMode="auto">
              <a:xfrm>
                <a:off x="5209814" y="4233548"/>
                <a:ext cx="6007" cy="715402"/>
              </a:xfrm>
              <a:prstGeom prst="rect">
                <a:avLst/>
              </a:prstGeom>
              <a:solidFill>
                <a:srgbClr val="96F7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498"/>
              <p:cNvSpPr>
                <a:spLocks noChangeArrowheads="1"/>
              </p:cNvSpPr>
              <p:nvPr/>
            </p:nvSpPr>
            <p:spPr bwMode="auto">
              <a:xfrm>
                <a:off x="5215823" y="4233548"/>
                <a:ext cx="6007" cy="715402"/>
              </a:xfrm>
              <a:prstGeom prst="rect">
                <a:avLst/>
              </a:prstGeom>
              <a:solidFill>
                <a:srgbClr val="95F7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499"/>
              <p:cNvSpPr>
                <a:spLocks noChangeArrowheads="1"/>
              </p:cNvSpPr>
              <p:nvPr/>
            </p:nvSpPr>
            <p:spPr bwMode="auto">
              <a:xfrm>
                <a:off x="5221830" y="4233548"/>
                <a:ext cx="6007" cy="715402"/>
              </a:xfrm>
              <a:prstGeom prst="rect">
                <a:avLst/>
              </a:prstGeom>
              <a:solidFill>
                <a:srgbClr val="93F6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500"/>
              <p:cNvSpPr>
                <a:spLocks noChangeArrowheads="1"/>
              </p:cNvSpPr>
              <p:nvPr/>
            </p:nvSpPr>
            <p:spPr bwMode="auto">
              <a:xfrm>
                <a:off x="5227838" y="4233548"/>
                <a:ext cx="6007" cy="715402"/>
              </a:xfrm>
              <a:prstGeom prst="rect">
                <a:avLst/>
              </a:prstGeom>
              <a:solidFill>
                <a:srgbClr val="92F6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501"/>
              <p:cNvSpPr>
                <a:spLocks noChangeArrowheads="1"/>
              </p:cNvSpPr>
              <p:nvPr/>
            </p:nvSpPr>
            <p:spPr bwMode="auto">
              <a:xfrm>
                <a:off x="5233846" y="4233548"/>
                <a:ext cx="4005" cy="715402"/>
              </a:xfrm>
              <a:prstGeom prst="rect">
                <a:avLst/>
              </a:prstGeom>
              <a:solidFill>
                <a:srgbClr val="91F5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502"/>
              <p:cNvSpPr>
                <a:spLocks noChangeArrowheads="1"/>
              </p:cNvSpPr>
              <p:nvPr/>
            </p:nvSpPr>
            <p:spPr bwMode="auto">
              <a:xfrm>
                <a:off x="5237851" y="4233548"/>
                <a:ext cx="6007" cy="715402"/>
              </a:xfrm>
              <a:prstGeom prst="rect">
                <a:avLst/>
              </a:prstGeom>
              <a:solidFill>
                <a:srgbClr val="8FF5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503"/>
              <p:cNvSpPr>
                <a:spLocks noChangeArrowheads="1"/>
              </p:cNvSpPr>
              <p:nvPr/>
            </p:nvSpPr>
            <p:spPr bwMode="auto">
              <a:xfrm>
                <a:off x="5243859" y="4233548"/>
                <a:ext cx="6007" cy="715402"/>
              </a:xfrm>
              <a:prstGeom prst="rect">
                <a:avLst/>
              </a:prstGeom>
              <a:solidFill>
                <a:srgbClr val="8EF4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504"/>
              <p:cNvSpPr>
                <a:spLocks noChangeArrowheads="1"/>
              </p:cNvSpPr>
              <p:nvPr/>
            </p:nvSpPr>
            <p:spPr bwMode="auto">
              <a:xfrm>
                <a:off x="5249867" y="4233548"/>
                <a:ext cx="6007" cy="715402"/>
              </a:xfrm>
              <a:prstGeom prst="rect">
                <a:avLst/>
              </a:prstGeom>
              <a:solidFill>
                <a:srgbClr val="8DF3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505"/>
              <p:cNvSpPr>
                <a:spLocks noChangeArrowheads="1"/>
              </p:cNvSpPr>
              <p:nvPr/>
            </p:nvSpPr>
            <p:spPr bwMode="auto">
              <a:xfrm>
                <a:off x="5255875" y="4233548"/>
                <a:ext cx="6007" cy="715402"/>
              </a:xfrm>
              <a:prstGeom prst="rect">
                <a:avLst/>
              </a:prstGeom>
              <a:solidFill>
                <a:srgbClr val="8BF3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506"/>
              <p:cNvSpPr>
                <a:spLocks noChangeArrowheads="1"/>
              </p:cNvSpPr>
              <p:nvPr/>
            </p:nvSpPr>
            <p:spPr bwMode="auto">
              <a:xfrm>
                <a:off x="5261882" y="4233548"/>
                <a:ext cx="6007" cy="715402"/>
              </a:xfrm>
              <a:prstGeom prst="rect">
                <a:avLst/>
              </a:prstGeom>
              <a:solidFill>
                <a:srgbClr val="8AF2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507"/>
              <p:cNvSpPr>
                <a:spLocks noChangeArrowheads="1"/>
              </p:cNvSpPr>
              <p:nvPr/>
            </p:nvSpPr>
            <p:spPr bwMode="auto">
              <a:xfrm>
                <a:off x="5267891" y="4233548"/>
                <a:ext cx="6007" cy="715402"/>
              </a:xfrm>
              <a:prstGeom prst="rect">
                <a:avLst/>
              </a:prstGeom>
              <a:solidFill>
                <a:srgbClr val="89F2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508"/>
              <p:cNvSpPr>
                <a:spLocks noChangeArrowheads="1"/>
              </p:cNvSpPr>
              <p:nvPr/>
            </p:nvSpPr>
            <p:spPr bwMode="auto">
              <a:xfrm>
                <a:off x="5273898" y="4233548"/>
                <a:ext cx="6007" cy="715402"/>
              </a:xfrm>
              <a:prstGeom prst="rect">
                <a:avLst/>
              </a:prstGeom>
              <a:solidFill>
                <a:srgbClr val="87F1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509"/>
              <p:cNvSpPr>
                <a:spLocks noChangeArrowheads="1"/>
              </p:cNvSpPr>
              <p:nvPr/>
            </p:nvSpPr>
            <p:spPr bwMode="auto">
              <a:xfrm>
                <a:off x="5279907" y="4233548"/>
                <a:ext cx="6007" cy="715402"/>
              </a:xfrm>
              <a:prstGeom prst="rect">
                <a:avLst/>
              </a:prstGeom>
              <a:solidFill>
                <a:srgbClr val="86F1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510"/>
              <p:cNvSpPr>
                <a:spLocks noChangeArrowheads="1"/>
              </p:cNvSpPr>
              <p:nvPr/>
            </p:nvSpPr>
            <p:spPr bwMode="auto">
              <a:xfrm>
                <a:off x="5285914" y="4233548"/>
                <a:ext cx="6007" cy="715402"/>
              </a:xfrm>
              <a:prstGeom prst="rect">
                <a:avLst/>
              </a:prstGeom>
              <a:solidFill>
                <a:srgbClr val="85F0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511"/>
              <p:cNvSpPr>
                <a:spLocks noChangeArrowheads="1"/>
              </p:cNvSpPr>
              <p:nvPr/>
            </p:nvSpPr>
            <p:spPr bwMode="auto">
              <a:xfrm>
                <a:off x="5291922" y="4233548"/>
                <a:ext cx="6007" cy="715402"/>
              </a:xfrm>
              <a:prstGeom prst="rect">
                <a:avLst/>
              </a:prstGeom>
              <a:solidFill>
                <a:srgbClr val="83F0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512"/>
              <p:cNvSpPr>
                <a:spLocks noChangeArrowheads="1"/>
              </p:cNvSpPr>
              <p:nvPr/>
            </p:nvSpPr>
            <p:spPr bwMode="auto">
              <a:xfrm>
                <a:off x="5297930" y="4233548"/>
                <a:ext cx="6007" cy="715402"/>
              </a:xfrm>
              <a:prstGeom prst="rect">
                <a:avLst/>
              </a:prstGeom>
              <a:solidFill>
                <a:srgbClr val="82EF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513"/>
              <p:cNvSpPr>
                <a:spLocks noChangeArrowheads="1"/>
              </p:cNvSpPr>
              <p:nvPr/>
            </p:nvSpPr>
            <p:spPr bwMode="auto">
              <a:xfrm>
                <a:off x="5303938" y="4233548"/>
                <a:ext cx="6007" cy="715402"/>
              </a:xfrm>
              <a:prstGeom prst="rect">
                <a:avLst/>
              </a:prstGeom>
              <a:solidFill>
                <a:srgbClr val="80E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514"/>
              <p:cNvSpPr>
                <a:spLocks noChangeArrowheads="1"/>
              </p:cNvSpPr>
              <p:nvPr/>
            </p:nvSpPr>
            <p:spPr bwMode="auto">
              <a:xfrm>
                <a:off x="5309945" y="4233548"/>
                <a:ext cx="6007" cy="715402"/>
              </a:xfrm>
              <a:prstGeom prst="rect">
                <a:avLst/>
              </a:prstGeom>
              <a:solidFill>
                <a:srgbClr val="7FEE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515"/>
              <p:cNvSpPr>
                <a:spLocks noChangeArrowheads="1"/>
              </p:cNvSpPr>
              <p:nvPr/>
            </p:nvSpPr>
            <p:spPr bwMode="auto">
              <a:xfrm>
                <a:off x="5315954" y="4233548"/>
                <a:ext cx="6007" cy="715402"/>
              </a:xfrm>
              <a:prstGeom prst="rect">
                <a:avLst/>
              </a:prstGeom>
              <a:solidFill>
                <a:srgbClr val="7EEE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516"/>
              <p:cNvSpPr>
                <a:spLocks noChangeArrowheads="1"/>
              </p:cNvSpPr>
              <p:nvPr/>
            </p:nvSpPr>
            <p:spPr bwMode="auto">
              <a:xfrm>
                <a:off x="5321961" y="4233548"/>
                <a:ext cx="6007" cy="715402"/>
              </a:xfrm>
              <a:prstGeom prst="rect">
                <a:avLst/>
              </a:prstGeom>
              <a:solidFill>
                <a:srgbClr val="7CED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517"/>
              <p:cNvSpPr>
                <a:spLocks noChangeArrowheads="1"/>
              </p:cNvSpPr>
              <p:nvPr/>
            </p:nvSpPr>
            <p:spPr bwMode="auto">
              <a:xfrm>
                <a:off x="5327970" y="4233548"/>
                <a:ext cx="6007" cy="715402"/>
              </a:xfrm>
              <a:prstGeom prst="rect">
                <a:avLst/>
              </a:prstGeom>
              <a:solidFill>
                <a:srgbClr val="7BE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518"/>
              <p:cNvSpPr>
                <a:spLocks noChangeArrowheads="1"/>
              </p:cNvSpPr>
              <p:nvPr/>
            </p:nvSpPr>
            <p:spPr bwMode="auto">
              <a:xfrm>
                <a:off x="5333977" y="4233548"/>
                <a:ext cx="6007" cy="715402"/>
              </a:xfrm>
              <a:prstGeom prst="rect">
                <a:avLst/>
              </a:prstGeom>
              <a:solidFill>
                <a:srgbClr val="7AE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519"/>
              <p:cNvSpPr>
                <a:spLocks noChangeArrowheads="1"/>
              </p:cNvSpPr>
              <p:nvPr/>
            </p:nvSpPr>
            <p:spPr bwMode="auto">
              <a:xfrm>
                <a:off x="5339985" y="4233548"/>
                <a:ext cx="6007" cy="715402"/>
              </a:xfrm>
              <a:prstGeom prst="rect">
                <a:avLst/>
              </a:prstGeom>
              <a:solidFill>
                <a:srgbClr val="78EB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520"/>
              <p:cNvSpPr>
                <a:spLocks noChangeArrowheads="1"/>
              </p:cNvSpPr>
              <p:nvPr/>
            </p:nvSpPr>
            <p:spPr bwMode="auto">
              <a:xfrm>
                <a:off x="5345993" y="4233548"/>
                <a:ext cx="6007" cy="715402"/>
              </a:xfrm>
              <a:prstGeom prst="rect">
                <a:avLst/>
              </a:prstGeom>
              <a:solidFill>
                <a:srgbClr val="77E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521"/>
              <p:cNvSpPr>
                <a:spLocks noChangeArrowheads="1"/>
              </p:cNvSpPr>
              <p:nvPr/>
            </p:nvSpPr>
            <p:spPr bwMode="auto">
              <a:xfrm>
                <a:off x="5352001" y="4233548"/>
                <a:ext cx="6007" cy="715402"/>
              </a:xfrm>
              <a:prstGeom prst="rect">
                <a:avLst/>
              </a:prstGeom>
              <a:solidFill>
                <a:srgbClr val="76EA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522"/>
              <p:cNvSpPr>
                <a:spLocks noChangeArrowheads="1"/>
              </p:cNvSpPr>
              <p:nvPr/>
            </p:nvSpPr>
            <p:spPr bwMode="auto">
              <a:xfrm>
                <a:off x="5358008" y="4233548"/>
                <a:ext cx="6007" cy="715402"/>
              </a:xfrm>
              <a:prstGeom prst="rect">
                <a:avLst/>
              </a:prstGeom>
              <a:solidFill>
                <a:srgbClr val="75E9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523"/>
              <p:cNvSpPr>
                <a:spLocks noChangeArrowheads="1"/>
              </p:cNvSpPr>
              <p:nvPr/>
            </p:nvSpPr>
            <p:spPr bwMode="auto">
              <a:xfrm>
                <a:off x="5364017" y="4233548"/>
                <a:ext cx="6007" cy="715402"/>
              </a:xfrm>
              <a:prstGeom prst="rect">
                <a:avLst/>
              </a:prstGeom>
              <a:solidFill>
                <a:srgbClr val="73E9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524"/>
              <p:cNvSpPr>
                <a:spLocks noChangeArrowheads="1"/>
              </p:cNvSpPr>
              <p:nvPr/>
            </p:nvSpPr>
            <p:spPr bwMode="auto">
              <a:xfrm>
                <a:off x="5370024" y="4233548"/>
                <a:ext cx="6007" cy="715402"/>
              </a:xfrm>
              <a:prstGeom prst="rect">
                <a:avLst/>
              </a:prstGeom>
              <a:solidFill>
                <a:srgbClr val="72E8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525"/>
              <p:cNvSpPr>
                <a:spLocks noChangeArrowheads="1"/>
              </p:cNvSpPr>
              <p:nvPr/>
            </p:nvSpPr>
            <p:spPr bwMode="auto">
              <a:xfrm>
                <a:off x="5376033" y="4233548"/>
                <a:ext cx="4005" cy="715402"/>
              </a:xfrm>
              <a:prstGeom prst="rect">
                <a:avLst/>
              </a:prstGeom>
              <a:solidFill>
                <a:srgbClr val="70E8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526"/>
              <p:cNvSpPr>
                <a:spLocks noChangeArrowheads="1"/>
              </p:cNvSpPr>
              <p:nvPr/>
            </p:nvSpPr>
            <p:spPr bwMode="auto">
              <a:xfrm>
                <a:off x="5380038" y="4233548"/>
                <a:ext cx="6007" cy="715402"/>
              </a:xfrm>
              <a:prstGeom prst="rect">
                <a:avLst/>
              </a:prstGeom>
              <a:solidFill>
                <a:srgbClr val="6FE7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527"/>
              <p:cNvSpPr>
                <a:spLocks noChangeArrowheads="1"/>
              </p:cNvSpPr>
              <p:nvPr/>
            </p:nvSpPr>
            <p:spPr bwMode="auto">
              <a:xfrm>
                <a:off x="5386045" y="4233548"/>
                <a:ext cx="6007" cy="715402"/>
              </a:xfrm>
              <a:prstGeom prst="rect">
                <a:avLst/>
              </a:prstGeom>
              <a:solidFill>
                <a:srgbClr val="6EE7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528"/>
              <p:cNvSpPr>
                <a:spLocks noChangeArrowheads="1"/>
              </p:cNvSpPr>
              <p:nvPr/>
            </p:nvSpPr>
            <p:spPr bwMode="auto">
              <a:xfrm>
                <a:off x="5392054" y="4233548"/>
                <a:ext cx="6007" cy="715402"/>
              </a:xfrm>
              <a:prstGeom prst="rect">
                <a:avLst/>
              </a:prstGeom>
              <a:solidFill>
                <a:srgbClr val="6CE6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529"/>
              <p:cNvSpPr>
                <a:spLocks noChangeArrowheads="1"/>
              </p:cNvSpPr>
              <p:nvPr/>
            </p:nvSpPr>
            <p:spPr bwMode="auto">
              <a:xfrm>
                <a:off x="5398061" y="4233548"/>
                <a:ext cx="6007" cy="715402"/>
              </a:xfrm>
              <a:prstGeom prst="rect">
                <a:avLst/>
              </a:prstGeom>
              <a:solidFill>
                <a:srgbClr val="6BE6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530"/>
              <p:cNvSpPr>
                <a:spLocks noChangeArrowheads="1"/>
              </p:cNvSpPr>
              <p:nvPr/>
            </p:nvSpPr>
            <p:spPr bwMode="auto">
              <a:xfrm>
                <a:off x="5404069" y="4233548"/>
                <a:ext cx="6007" cy="715402"/>
              </a:xfrm>
              <a:prstGeom prst="rect">
                <a:avLst/>
              </a:prstGeom>
              <a:solidFill>
                <a:srgbClr val="69E5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531"/>
              <p:cNvSpPr>
                <a:spLocks noChangeArrowheads="1"/>
              </p:cNvSpPr>
              <p:nvPr/>
            </p:nvSpPr>
            <p:spPr bwMode="auto">
              <a:xfrm>
                <a:off x="5410077" y="4233548"/>
                <a:ext cx="6007" cy="715402"/>
              </a:xfrm>
              <a:prstGeom prst="rect">
                <a:avLst/>
              </a:prstGeom>
              <a:solidFill>
                <a:srgbClr val="68E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532"/>
              <p:cNvSpPr>
                <a:spLocks noChangeArrowheads="1"/>
              </p:cNvSpPr>
              <p:nvPr/>
            </p:nvSpPr>
            <p:spPr bwMode="auto">
              <a:xfrm>
                <a:off x="5416085" y="4233548"/>
                <a:ext cx="6007" cy="715402"/>
              </a:xfrm>
              <a:prstGeom prst="rect">
                <a:avLst/>
              </a:prstGeom>
              <a:solidFill>
                <a:srgbClr val="67E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533"/>
              <p:cNvSpPr>
                <a:spLocks noChangeArrowheads="1"/>
              </p:cNvSpPr>
              <p:nvPr/>
            </p:nvSpPr>
            <p:spPr bwMode="auto">
              <a:xfrm>
                <a:off x="5422092" y="4233548"/>
                <a:ext cx="6007" cy="715402"/>
              </a:xfrm>
              <a:prstGeom prst="rect">
                <a:avLst/>
              </a:prstGeom>
              <a:solidFill>
                <a:srgbClr val="66E3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534"/>
              <p:cNvSpPr>
                <a:spLocks noChangeArrowheads="1"/>
              </p:cNvSpPr>
              <p:nvPr/>
            </p:nvSpPr>
            <p:spPr bwMode="auto">
              <a:xfrm>
                <a:off x="5428101" y="4233548"/>
                <a:ext cx="6007" cy="715402"/>
              </a:xfrm>
              <a:prstGeom prst="rect">
                <a:avLst/>
              </a:prstGeom>
              <a:solidFill>
                <a:srgbClr val="64E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535"/>
              <p:cNvSpPr>
                <a:spLocks noChangeArrowheads="1"/>
              </p:cNvSpPr>
              <p:nvPr/>
            </p:nvSpPr>
            <p:spPr bwMode="auto">
              <a:xfrm>
                <a:off x="5434108" y="4233548"/>
                <a:ext cx="6007" cy="715402"/>
              </a:xfrm>
              <a:prstGeom prst="rect">
                <a:avLst/>
              </a:prstGeom>
              <a:solidFill>
                <a:srgbClr val="63E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536"/>
              <p:cNvSpPr>
                <a:spLocks noChangeArrowheads="1"/>
              </p:cNvSpPr>
              <p:nvPr/>
            </p:nvSpPr>
            <p:spPr bwMode="auto">
              <a:xfrm>
                <a:off x="5440117" y="4233548"/>
                <a:ext cx="6007" cy="715402"/>
              </a:xfrm>
              <a:prstGeom prst="rect">
                <a:avLst/>
              </a:prstGeom>
              <a:solidFill>
                <a:srgbClr val="62E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537"/>
              <p:cNvSpPr>
                <a:spLocks noChangeArrowheads="1"/>
              </p:cNvSpPr>
              <p:nvPr/>
            </p:nvSpPr>
            <p:spPr bwMode="auto">
              <a:xfrm>
                <a:off x="5446124" y="4233548"/>
                <a:ext cx="6007" cy="715402"/>
              </a:xfrm>
              <a:prstGeom prst="rect">
                <a:avLst/>
              </a:prstGeom>
              <a:solidFill>
                <a:srgbClr val="60E1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538"/>
              <p:cNvSpPr>
                <a:spLocks noChangeArrowheads="1"/>
              </p:cNvSpPr>
              <p:nvPr/>
            </p:nvSpPr>
            <p:spPr bwMode="auto">
              <a:xfrm>
                <a:off x="5452132" y="4233548"/>
                <a:ext cx="6007" cy="715402"/>
              </a:xfrm>
              <a:prstGeom prst="rect">
                <a:avLst/>
              </a:prstGeom>
              <a:solidFill>
                <a:srgbClr val="5FE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539"/>
              <p:cNvSpPr>
                <a:spLocks noChangeArrowheads="1"/>
              </p:cNvSpPr>
              <p:nvPr/>
            </p:nvSpPr>
            <p:spPr bwMode="auto">
              <a:xfrm>
                <a:off x="5458140" y="4233548"/>
                <a:ext cx="6007" cy="715402"/>
              </a:xfrm>
              <a:prstGeom prst="rect">
                <a:avLst/>
              </a:prstGeom>
              <a:solidFill>
                <a:srgbClr val="5EE0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540"/>
              <p:cNvSpPr>
                <a:spLocks noChangeArrowheads="1"/>
              </p:cNvSpPr>
              <p:nvPr/>
            </p:nvSpPr>
            <p:spPr bwMode="auto">
              <a:xfrm>
                <a:off x="5464148" y="4233548"/>
                <a:ext cx="6007" cy="715402"/>
              </a:xfrm>
              <a:prstGeom prst="rect">
                <a:avLst/>
              </a:prstGeom>
              <a:solidFill>
                <a:srgbClr val="5CDF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541"/>
              <p:cNvSpPr>
                <a:spLocks noChangeArrowheads="1"/>
              </p:cNvSpPr>
              <p:nvPr/>
            </p:nvSpPr>
            <p:spPr bwMode="auto">
              <a:xfrm>
                <a:off x="5470155" y="4233548"/>
                <a:ext cx="6007" cy="715402"/>
              </a:xfrm>
              <a:prstGeom prst="rect">
                <a:avLst/>
              </a:prstGeom>
              <a:solidFill>
                <a:srgbClr val="5BDF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542"/>
              <p:cNvSpPr>
                <a:spLocks noChangeArrowheads="1"/>
              </p:cNvSpPr>
              <p:nvPr/>
            </p:nvSpPr>
            <p:spPr bwMode="auto">
              <a:xfrm>
                <a:off x="5476164" y="4233548"/>
                <a:ext cx="6007" cy="715402"/>
              </a:xfrm>
              <a:prstGeom prst="rect">
                <a:avLst/>
              </a:prstGeom>
              <a:solidFill>
                <a:srgbClr val="59DE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543"/>
              <p:cNvSpPr>
                <a:spLocks noChangeArrowheads="1"/>
              </p:cNvSpPr>
              <p:nvPr/>
            </p:nvSpPr>
            <p:spPr bwMode="auto">
              <a:xfrm>
                <a:off x="5482171" y="4233548"/>
                <a:ext cx="6007" cy="715402"/>
              </a:xfrm>
              <a:prstGeom prst="rect">
                <a:avLst/>
              </a:prstGeom>
              <a:solidFill>
                <a:srgbClr val="58DD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544"/>
              <p:cNvSpPr>
                <a:spLocks noChangeArrowheads="1"/>
              </p:cNvSpPr>
              <p:nvPr/>
            </p:nvSpPr>
            <p:spPr bwMode="auto">
              <a:xfrm>
                <a:off x="5488180" y="4233548"/>
                <a:ext cx="6007" cy="715402"/>
              </a:xfrm>
              <a:prstGeom prst="rect">
                <a:avLst/>
              </a:prstGeom>
              <a:solidFill>
                <a:srgbClr val="57D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545"/>
              <p:cNvSpPr>
                <a:spLocks noChangeArrowheads="1"/>
              </p:cNvSpPr>
              <p:nvPr/>
            </p:nvSpPr>
            <p:spPr bwMode="auto">
              <a:xfrm>
                <a:off x="5494187" y="4233548"/>
                <a:ext cx="6007" cy="715402"/>
              </a:xfrm>
              <a:prstGeom prst="rect">
                <a:avLst/>
              </a:prstGeom>
              <a:solidFill>
                <a:srgbClr val="55D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546"/>
              <p:cNvSpPr>
                <a:spLocks noChangeArrowheads="1"/>
              </p:cNvSpPr>
              <p:nvPr/>
            </p:nvSpPr>
            <p:spPr bwMode="auto">
              <a:xfrm>
                <a:off x="5500195" y="4233548"/>
                <a:ext cx="6007" cy="715402"/>
              </a:xfrm>
              <a:prstGeom prst="rect">
                <a:avLst/>
              </a:prstGeom>
              <a:solidFill>
                <a:srgbClr val="54DC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547"/>
              <p:cNvSpPr>
                <a:spLocks noChangeArrowheads="1"/>
              </p:cNvSpPr>
              <p:nvPr/>
            </p:nvSpPr>
            <p:spPr bwMode="auto">
              <a:xfrm>
                <a:off x="5506203" y="4233548"/>
                <a:ext cx="6007" cy="715402"/>
              </a:xfrm>
              <a:prstGeom prst="rect">
                <a:avLst/>
              </a:prstGeom>
              <a:solidFill>
                <a:srgbClr val="53D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548"/>
              <p:cNvSpPr>
                <a:spLocks noChangeArrowheads="1"/>
              </p:cNvSpPr>
              <p:nvPr/>
            </p:nvSpPr>
            <p:spPr bwMode="auto">
              <a:xfrm>
                <a:off x="5512211" y="4233548"/>
                <a:ext cx="6007" cy="715402"/>
              </a:xfrm>
              <a:prstGeom prst="rect">
                <a:avLst/>
              </a:prstGeom>
              <a:solidFill>
                <a:srgbClr val="51D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549"/>
              <p:cNvSpPr>
                <a:spLocks noChangeArrowheads="1"/>
              </p:cNvSpPr>
              <p:nvPr/>
            </p:nvSpPr>
            <p:spPr bwMode="auto">
              <a:xfrm>
                <a:off x="5518218" y="4233548"/>
                <a:ext cx="6007" cy="715402"/>
              </a:xfrm>
              <a:prstGeom prst="rect">
                <a:avLst/>
              </a:prstGeom>
              <a:solidFill>
                <a:srgbClr val="50DA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550"/>
              <p:cNvSpPr>
                <a:spLocks noChangeArrowheads="1"/>
              </p:cNvSpPr>
              <p:nvPr/>
            </p:nvSpPr>
            <p:spPr bwMode="auto">
              <a:xfrm>
                <a:off x="5524227" y="4233548"/>
                <a:ext cx="4005" cy="715402"/>
              </a:xfrm>
              <a:prstGeom prst="rect">
                <a:avLst/>
              </a:prstGeom>
              <a:solidFill>
                <a:srgbClr val="4FDA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551"/>
              <p:cNvSpPr>
                <a:spLocks noChangeArrowheads="1"/>
              </p:cNvSpPr>
              <p:nvPr/>
            </p:nvSpPr>
            <p:spPr bwMode="auto">
              <a:xfrm>
                <a:off x="5528232" y="4233548"/>
                <a:ext cx="6007" cy="715402"/>
              </a:xfrm>
              <a:prstGeom prst="rect">
                <a:avLst/>
              </a:prstGeom>
              <a:solidFill>
                <a:srgbClr val="4DD9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552"/>
              <p:cNvSpPr>
                <a:spLocks noChangeArrowheads="1"/>
              </p:cNvSpPr>
              <p:nvPr/>
            </p:nvSpPr>
            <p:spPr bwMode="auto">
              <a:xfrm>
                <a:off x="5534239" y="4233548"/>
                <a:ext cx="6007" cy="715402"/>
              </a:xfrm>
              <a:prstGeom prst="rect">
                <a:avLst/>
              </a:prstGeom>
              <a:solidFill>
                <a:srgbClr val="4CD9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553"/>
              <p:cNvSpPr>
                <a:spLocks noChangeArrowheads="1"/>
              </p:cNvSpPr>
              <p:nvPr/>
            </p:nvSpPr>
            <p:spPr bwMode="auto">
              <a:xfrm>
                <a:off x="5540248" y="4233548"/>
                <a:ext cx="6007" cy="715402"/>
              </a:xfrm>
              <a:prstGeom prst="rect">
                <a:avLst/>
              </a:prstGeom>
              <a:solidFill>
                <a:srgbClr val="4BD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554"/>
              <p:cNvSpPr>
                <a:spLocks noChangeArrowheads="1"/>
              </p:cNvSpPr>
              <p:nvPr/>
            </p:nvSpPr>
            <p:spPr bwMode="auto">
              <a:xfrm>
                <a:off x="5546255" y="4233548"/>
                <a:ext cx="6007" cy="715402"/>
              </a:xfrm>
              <a:prstGeom prst="rect">
                <a:avLst/>
              </a:prstGeom>
              <a:solidFill>
                <a:srgbClr val="4AD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555"/>
              <p:cNvSpPr>
                <a:spLocks noChangeArrowheads="1"/>
              </p:cNvSpPr>
              <p:nvPr/>
            </p:nvSpPr>
            <p:spPr bwMode="auto">
              <a:xfrm>
                <a:off x="5552264" y="4233548"/>
                <a:ext cx="6007" cy="715402"/>
              </a:xfrm>
              <a:prstGeom prst="rect">
                <a:avLst/>
              </a:prstGeom>
              <a:solidFill>
                <a:srgbClr val="48D7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556"/>
              <p:cNvSpPr>
                <a:spLocks noChangeArrowheads="1"/>
              </p:cNvSpPr>
              <p:nvPr/>
            </p:nvSpPr>
            <p:spPr bwMode="auto">
              <a:xfrm>
                <a:off x="5558271" y="4233548"/>
                <a:ext cx="6007" cy="715402"/>
              </a:xfrm>
              <a:prstGeom prst="rect">
                <a:avLst/>
              </a:prstGeom>
              <a:solidFill>
                <a:srgbClr val="47D7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Rectangle 557"/>
              <p:cNvSpPr>
                <a:spLocks noChangeArrowheads="1"/>
              </p:cNvSpPr>
              <p:nvPr/>
            </p:nvSpPr>
            <p:spPr bwMode="auto">
              <a:xfrm>
                <a:off x="5564280" y="4233548"/>
                <a:ext cx="6007" cy="715402"/>
              </a:xfrm>
              <a:prstGeom prst="rect">
                <a:avLst/>
              </a:prstGeom>
              <a:solidFill>
                <a:srgbClr val="45D6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558"/>
              <p:cNvSpPr>
                <a:spLocks noChangeArrowheads="1"/>
              </p:cNvSpPr>
              <p:nvPr/>
            </p:nvSpPr>
            <p:spPr bwMode="auto">
              <a:xfrm>
                <a:off x="5570287" y="4233548"/>
                <a:ext cx="6007" cy="715402"/>
              </a:xfrm>
              <a:prstGeom prst="rect">
                <a:avLst/>
              </a:prstGeom>
              <a:solidFill>
                <a:srgbClr val="44D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559"/>
              <p:cNvSpPr>
                <a:spLocks noChangeArrowheads="1"/>
              </p:cNvSpPr>
              <p:nvPr/>
            </p:nvSpPr>
            <p:spPr bwMode="auto">
              <a:xfrm>
                <a:off x="5576295" y="4233548"/>
                <a:ext cx="6007" cy="715402"/>
              </a:xfrm>
              <a:prstGeom prst="rect">
                <a:avLst/>
              </a:prstGeom>
              <a:solidFill>
                <a:srgbClr val="42D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Rectangle 560"/>
              <p:cNvSpPr>
                <a:spLocks noChangeArrowheads="1"/>
              </p:cNvSpPr>
              <p:nvPr/>
            </p:nvSpPr>
            <p:spPr bwMode="auto">
              <a:xfrm>
                <a:off x="5582303" y="4233548"/>
                <a:ext cx="6007" cy="715402"/>
              </a:xfrm>
              <a:prstGeom prst="rect">
                <a:avLst/>
              </a:prstGeom>
              <a:solidFill>
                <a:srgbClr val="41D4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561"/>
              <p:cNvSpPr>
                <a:spLocks noChangeArrowheads="1"/>
              </p:cNvSpPr>
              <p:nvPr/>
            </p:nvSpPr>
            <p:spPr bwMode="auto">
              <a:xfrm>
                <a:off x="5588311" y="4233548"/>
                <a:ext cx="6007" cy="715402"/>
              </a:xfrm>
              <a:prstGeom prst="rect">
                <a:avLst/>
              </a:prstGeom>
              <a:solidFill>
                <a:srgbClr val="40D3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562"/>
              <p:cNvSpPr>
                <a:spLocks noChangeArrowheads="1"/>
              </p:cNvSpPr>
              <p:nvPr/>
            </p:nvSpPr>
            <p:spPr bwMode="auto">
              <a:xfrm>
                <a:off x="5594318" y="4233548"/>
                <a:ext cx="6007" cy="715402"/>
              </a:xfrm>
              <a:prstGeom prst="rect">
                <a:avLst/>
              </a:prstGeom>
              <a:solidFill>
                <a:srgbClr val="3ED3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563"/>
              <p:cNvSpPr>
                <a:spLocks noChangeArrowheads="1"/>
              </p:cNvSpPr>
              <p:nvPr/>
            </p:nvSpPr>
            <p:spPr bwMode="auto">
              <a:xfrm>
                <a:off x="5600327" y="4233548"/>
                <a:ext cx="6007" cy="715402"/>
              </a:xfrm>
              <a:prstGeom prst="rect">
                <a:avLst/>
              </a:prstGeom>
              <a:solidFill>
                <a:srgbClr val="3DD2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564"/>
              <p:cNvSpPr>
                <a:spLocks noChangeArrowheads="1"/>
              </p:cNvSpPr>
              <p:nvPr/>
            </p:nvSpPr>
            <p:spPr bwMode="auto">
              <a:xfrm>
                <a:off x="5606334" y="4233548"/>
                <a:ext cx="6007" cy="715402"/>
              </a:xfrm>
              <a:prstGeom prst="rect">
                <a:avLst/>
              </a:prstGeom>
              <a:solidFill>
                <a:srgbClr val="3CD2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565"/>
              <p:cNvSpPr>
                <a:spLocks noChangeArrowheads="1"/>
              </p:cNvSpPr>
              <p:nvPr/>
            </p:nvSpPr>
            <p:spPr bwMode="auto">
              <a:xfrm>
                <a:off x="5612343" y="4233548"/>
                <a:ext cx="6007" cy="715402"/>
              </a:xfrm>
              <a:prstGeom prst="rect">
                <a:avLst/>
              </a:prstGeom>
              <a:solidFill>
                <a:srgbClr val="3BD1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Rectangle 566"/>
              <p:cNvSpPr>
                <a:spLocks noChangeArrowheads="1"/>
              </p:cNvSpPr>
              <p:nvPr/>
            </p:nvSpPr>
            <p:spPr bwMode="auto">
              <a:xfrm>
                <a:off x="5618350" y="4233548"/>
                <a:ext cx="6007" cy="715402"/>
              </a:xfrm>
              <a:prstGeom prst="rect">
                <a:avLst/>
              </a:prstGeom>
              <a:solidFill>
                <a:srgbClr val="39D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Rectangle 567"/>
              <p:cNvSpPr>
                <a:spLocks noChangeArrowheads="1"/>
              </p:cNvSpPr>
              <p:nvPr/>
            </p:nvSpPr>
            <p:spPr bwMode="auto">
              <a:xfrm>
                <a:off x="5624358" y="4233548"/>
                <a:ext cx="6007" cy="715402"/>
              </a:xfrm>
              <a:prstGeom prst="rect">
                <a:avLst/>
              </a:prstGeom>
              <a:solidFill>
                <a:srgbClr val="38D0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568"/>
              <p:cNvSpPr>
                <a:spLocks noChangeArrowheads="1"/>
              </p:cNvSpPr>
              <p:nvPr/>
            </p:nvSpPr>
            <p:spPr bwMode="auto">
              <a:xfrm>
                <a:off x="5630366" y="4233548"/>
                <a:ext cx="6007" cy="715402"/>
              </a:xfrm>
              <a:prstGeom prst="rect">
                <a:avLst/>
              </a:prstGeom>
              <a:solidFill>
                <a:srgbClr val="37D0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569"/>
              <p:cNvSpPr>
                <a:spLocks noChangeArrowheads="1"/>
              </p:cNvSpPr>
              <p:nvPr/>
            </p:nvSpPr>
            <p:spPr bwMode="auto">
              <a:xfrm>
                <a:off x="5636374" y="4233548"/>
                <a:ext cx="6007" cy="715402"/>
              </a:xfrm>
              <a:prstGeom prst="rect">
                <a:avLst/>
              </a:prstGeom>
              <a:solidFill>
                <a:srgbClr val="35CF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570"/>
              <p:cNvSpPr>
                <a:spLocks noChangeArrowheads="1"/>
              </p:cNvSpPr>
              <p:nvPr/>
            </p:nvSpPr>
            <p:spPr bwMode="auto">
              <a:xfrm>
                <a:off x="5642381" y="4233548"/>
                <a:ext cx="6007" cy="715402"/>
              </a:xfrm>
              <a:prstGeom prst="rect">
                <a:avLst/>
              </a:prstGeom>
              <a:solidFill>
                <a:srgbClr val="34CF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Rectangle 571"/>
              <p:cNvSpPr>
                <a:spLocks noChangeArrowheads="1"/>
              </p:cNvSpPr>
              <p:nvPr/>
            </p:nvSpPr>
            <p:spPr bwMode="auto">
              <a:xfrm>
                <a:off x="5648390" y="4233548"/>
                <a:ext cx="6007" cy="715402"/>
              </a:xfrm>
              <a:prstGeom prst="rect">
                <a:avLst/>
              </a:prstGeom>
              <a:solidFill>
                <a:srgbClr val="33C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572"/>
              <p:cNvSpPr>
                <a:spLocks noChangeArrowheads="1"/>
              </p:cNvSpPr>
              <p:nvPr/>
            </p:nvSpPr>
            <p:spPr bwMode="auto">
              <a:xfrm>
                <a:off x="5654397" y="4233548"/>
                <a:ext cx="6007" cy="715402"/>
              </a:xfrm>
              <a:prstGeom prst="rect">
                <a:avLst/>
              </a:prstGeom>
              <a:solidFill>
                <a:srgbClr val="31C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573"/>
              <p:cNvSpPr>
                <a:spLocks noChangeArrowheads="1"/>
              </p:cNvSpPr>
              <p:nvPr/>
            </p:nvSpPr>
            <p:spPr bwMode="auto">
              <a:xfrm>
                <a:off x="5660406" y="4233548"/>
                <a:ext cx="6007" cy="715402"/>
              </a:xfrm>
              <a:prstGeom prst="rect">
                <a:avLst/>
              </a:prstGeom>
              <a:solidFill>
                <a:srgbClr val="30CD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574"/>
              <p:cNvSpPr>
                <a:spLocks noChangeArrowheads="1"/>
              </p:cNvSpPr>
              <p:nvPr/>
            </p:nvSpPr>
            <p:spPr bwMode="auto">
              <a:xfrm>
                <a:off x="5666413" y="4233548"/>
                <a:ext cx="4005" cy="715402"/>
              </a:xfrm>
              <a:prstGeom prst="rect">
                <a:avLst/>
              </a:prstGeom>
              <a:solidFill>
                <a:srgbClr val="2EC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575"/>
              <p:cNvSpPr>
                <a:spLocks noChangeArrowheads="1"/>
              </p:cNvSpPr>
              <p:nvPr/>
            </p:nvSpPr>
            <p:spPr bwMode="auto">
              <a:xfrm>
                <a:off x="5670418" y="4233548"/>
                <a:ext cx="6007" cy="715402"/>
              </a:xfrm>
              <a:prstGeom prst="rect">
                <a:avLst/>
              </a:prstGeom>
              <a:solidFill>
                <a:srgbClr val="2DC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576"/>
              <p:cNvSpPr>
                <a:spLocks noChangeArrowheads="1"/>
              </p:cNvSpPr>
              <p:nvPr/>
            </p:nvSpPr>
            <p:spPr bwMode="auto">
              <a:xfrm>
                <a:off x="5676427" y="4233548"/>
                <a:ext cx="6007" cy="715402"/>
              </a:xfrm>
              <a:prstGeom prst="rect">
                <a:avLst/>
              </a:prstGeom>
              <a:solidFill>
                <a:srgbClr val="2CCC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Rectangle 577"/>
              <p:cNvSpPr>
                <a:spLocks noChangeArrowheads="1"/>
              </p:cNvSpPr>
              <p:nvPr/>
            </p:nvSpPr>
            <p:spPr bwMode="auto">
              <a:xfrm>
                <a:off x="5682434" y="4233548"/>
                <a:ext cx="6007" cy="715402"/>
              </a:xfrm>
              <a:prstGeom prst="rect">
                <a:avLst/>
              </a:prstGeom>
              <a:solidFill>
                <a:srgbClr val="2ACB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Rectangle 578"/>
              <p:cNvSpPr>
                <a:spLocks noChangeArrowheads="1"/>
              </p:cNvSpPr>
              <p:nvPr/>
            </p:nvSpPr>
            <p:spPr bwMode="auto">
              <a:xfrm>
                <a:off x="5688442" y="4233548"/>
                <a:ext cx="6007" cy="715402"/>
              </a:xfrm>
              <a:prstGeom prst="rect">
                <a:avLst/>
              </a:prstGeom>
              <a:solidFill>
                <a:srgbClr val="29CA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Rectangle 579"/>
              <p:cNvSpPr>
                <a:spLocks noChangeArrowheads="1"/>
              </p:cNvSpPr>
              <p:nvPr/>
            </p:nvSpPr>
            <p:spPr bwMode="auto">
              <a:xfrm>
                <a:off x="5694450" y="4233548"/>
                <a:ext cx="6007" cy="715402"/>
              </a:xfrm>
              <a:prstGeom prst="rect">
                <a:avLst/>
              </a:prstGeom>
              <a:solidFill>
                <a:srgbClr val="28CA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Rectangle 580"/>
              <p:cNvSpPr>
                <a:spLocks noChangeArrowheads="1"/>
              </p:cNvSpPr>
              <p:nvPr/>
            </p:nvSpPr>
            <p:spPr bwMode="auto">
              <a:xfrm>
                <a:off x="5700458" y="4233548"/>
                <a:ext cx="6007" cy="715402"/>
              </a:xfrm>
              <a:prstGeom prst="rect">
                <a:avLst/>
              </a:prstGeom>
              <a:solidFill>
                <a:srgbClr val="26C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Rectangle 581"/>
              <p:cNvSpPr>
                <a:spLocks noChangeArrowheads="1"/>
              </p:cNvSpPr>
              <p:nvPr/>
            </p:nvSpPr>
            <p:spPr bwMode="auto">
              <a:xfrm>
                <a:off x="5706465" y="4233548"/>
                <a:ext cx="6007" cy="715402"/>
              </a:xfrm>
              <a:prstGeom prst="rect">
                <a:avLst/>
              </a:prstGeom>
              <a:solidFill>
                <a:srgbClr val="25C9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Rectangle 582"/>
              <p:cNvSpPr>
                <a:spLocks noChangeArrowheads="1"/>
              </p:cNvSpPr>
              <p:nvPr/>
            </p:nvSpPr>
            <p:spPr bwMode="auto">
              <a:xfrm>
                <a:off x="5712474" y="4233548"/>
                <a:ext cx="6007" cy="715402"/>
              </a:xfrm>
              <a:prstGeom prst="rect">
                <a:avLst/>
              </a:prstGeom>
              <a:solidFill>
                <a:srgbClr val="24C8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Rectangle 583"/>
              <p:cNvSpPr>
                <a:spLocks noChangeArrowheads="1"/>
              </p:cNvSpPr>
              <p:nvPr/>
            </p:nvSpPr>
            <p:spPr bwMode="auto">
              <a:xfrm>
                <a:off x="5718481" y="4233548"/>
                <a:ext cx="6007" cy="715402"/>
              </a:xfrm>
              <a:prstGeom prst="rect">
                <a:avLst/>
              </a:prstGeom>
              <a:solidFill>
                <a:srgbClr val="22C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584"/>
              <p:cNvSpPr>
                <a:spLocks noChangeArrowheads="1"/>
              </p:cNvSpPr>
              <p:nvPr/>
            </p:nvSpPr>
            <p:spPr bwMode="auto">
              <a:xfrm>
                <a:off x="5724490" y="4233548"/>
                <a:ext cx="6007" cy="715402"/>
              </a:xfrm>
              <a:prstGeom prst="rect">
                <a:avLst/>
              </a:prstGeom>
              <a:solidFill>
                <a:srgbClr val="21C7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585"/>
              <p:cNvSpPr>
                <a:spLocks noChangeArrowheads="1"/>
              </p:cNvSpPr>
              <p:nvPr/>
            </p:nvSpPr>
            <p:spPr bwMode="auto">
              <a:xfrm>
                <a:off x="5730497" y="4233548"/>
                <a:ext cx="6007" cy="715402"/>
              </a:xfrm>
              <a:prstGeom prst="rect">
                <a:avLst/>
              </a:prstGeom>
              <a:solidFill>
                <a:srgbClr val="20C6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586"/>
              <p:cNvSpPr>
                <a:spLocks noChangeArrowheads="1"/>
              </p:cNvSpPr>
              <p:nvPr/>
            </p:nvSpPr>
            <p:spPr bwMode="auto">
              <a:xfrm>
                <a:off x="5736505" y="4233548"/>
                <a:ext cx="6007" cy="715402"/>
              </a:xfrm>
              <a:prstGeom prst="rect">
                <a:avLst/>
              </a:prstGeom>
              <a:solidFill>
                <a:srgbClr val="1EC5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587"/>
              <p:cNvSpPr>
                <a:spLocks noChangeArrowheads="1"/>
              </p:cNvSpPr>
              <p:nvPr/>
            </p:nvSpPr>
            <p:spPr bwMode="auto">
              <a:xfrm>
                <a:off x="5742513" y="4233548"/>
                <a:ext cx="6007" cy="715402"/>
              </a:xfrm>
              <a:prstGeom prst="rect">
                <a:avLst/>
              </a:prstGeom>
              <a:solidFill>
                <a:srgbClr val="1DC5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588"/>
              <p:cNvSpPr>
                <a:spLocks noChangeArrowheads="1"/>
              </p:cNvSpPr>
              <p:nvPr/>
            </p:nvSpPr>
            <p:spPr bwMode="auto">
              <a:xfrm>
                <a:off x="5748521" y="4233548"/>
                <a:ext cx="6007" cy="715402"/>
              </a:xfrm>
              <a:prstGeom prst="rect">
                <a:avLst/>
              </a:prstGeom>
              <a:solidFill>
                <a:srgbClr val="1CC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Rectangle 589"/>
              <p:cNvSpPr>
                <a:spLocks noChangeArrowheads="1"/>
              </p:cNvSpPr>
              <p:nvPr/>
            </p:nvSpPr>
            <p:spPr bwMode="auto">
              <a:xfrm>
                <a:off x="5754528" y="4233548"/>
                <a:ext cx="6007" cy="715402"/>
              </a:xfrm>
              <a:prstGeom prst="rect">
                <a:avLst/>
              </a:prstGeom>
              <a:solidFill>
                <a:srgbClr val="1AC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590"/>
              <p:cNvSpPr>
                <a:spLocks noChangeArrowheads="1"/>
              </p:cNvSpPr>
              <p:nvPr/>
            </p:nvSpPr>
            <p:spPr bwMode="auto">
              <a:xfrm>
                <a:off x="5760537" y="4233548"/>
                <a:ext cx="6007" cy="715402"/>
              </a:xfrm>
              <a:prstGeom prst="rect">
                <a:avLst/>
              </a:prstGeom>
              <a:solidFill>
                <a:srgbClr val="19C3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Rectangle 591"/>
              <p:cNvSpPr>
                <a:spLocks noChangeArrowheads="1"/>
              </p:cNvSpPr>
              <p:nvPr/>
            </p:nvSpPr>
            <p:spPr bwMode="auto">
              <a:xfrm>
                <a:off x="5766544" y="4233548"/>
                <a:ext cx="6007" cy="715402"/>
              </a:xfrm>
              <a:prstGeom prst="rect">
                <a:avLst/>
              </a:prstGeom>
              <a:solidFill>
                <a:srgbClr val="17C3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592"/>
              <p:cNvSpPr>
                <a:spLocks noChangeArrowheads="1"/>
              </p:cNvSpPr>
              <p:nvPr/>
            </p:nvSpPr>
            <p:spPr bwMode="auto">
              <a:xfrm>
                <a:off x="5772553" y="4233548"/>
                <a:ext cx="6007" cy="715402"/>
              </a:xfrm>
              <a:prstGeom prst="rect">
                <a:avLst/>
              </a:prstGeom>
              <a:solidFill>
                <a:srgbClr val="16C2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Rectangle 593"/>
              <p:cNvSpPr>
                <a:spLocks noChangeArrowheads="1"/>
              </p:cNvSpPr>
              <p:nvPr/>
            </p:nvSpPr>
            <p:spPr bwMode="auto">
              <a:xfrm>
                <a:off x="5778560" y="4233548"/>
                <a:ext cx="6007" cy="715402"/>
              </a:xfrm>
              <a:prstGeom prst="rect">
                <a:avLst/>
              </a:prstGeom>
              <a:solidFill>
                <a:srgbClr val="15C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Rectangle 594"/>
              <p:cNvSpPr>
                <a:spLocks noChangeArrowheads="1"/>
              </p:cNvSpPr>
              <p:nvPr/>
            </p:nvSpPr>
            <p:spPr bwMode="auto">
              <a:xfrm>
                <a:off x="5784568" y="4233548"/>
                <a:ext cx="6007" cy="715402"/>
              </a:xfrm>
              <a:prstGeom prst="rect">
                <a:avLst/>
              </a:prstGeom>
              <a:solidFill>
                <a:srgbClr val="13C1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Rectangle 595"/>
              <p:cNvSpPr>
                <a:spLocks noChangeArrowheads="1"/>
              </p:cNvSpPr>
              <p:nvPr/>
            </p:nvSpPr>
            <p:spPr bwMode="auto">
              <a:xfrm>
                <a:off x="5790576" y="4233548"/>
                <a:ext cx="6007" cy="715402"/>
              </a:xfrm>
              <a:prstGeom prst="rect">
                <a:avLst/>
              </a:prstGeom>
              <a:solidFill>
                <a:srgbClr val="12C1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596"/>
              <p:cNvSpPr>
                <a:spLocks noChangeArrowheads="1"/>
              </p:cNvSpPr>
              <p:nvPr/>
            </p:nvSpPr>
            <p:spPr bwMode="auto">
              <a:xfrm>
                <a:off x="5796584" y="4233548"/>
                <a:ext cx="6007" cy="715402"/>
              </a:xfrm>
              <a:prstGeom prst="rect">
                <a:avLst/>
              </a:prstGeom>
              <a:solidFill>
                <a:srgbClr val="11C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597"/>
              <p:cNvSpPr>
                <a:spLocks noChangeArrowheads="1"/>
              </p:cNvSpPr>
              <p:nvPr/>
            </p:nvSpPr>
            <p:spPr bwMode="auto">
              <a:xfrm>
                <a:off x="5802591" y="4233548"/>
                <a:ext cx="6007" cy="715402"/>
              </a:xfrm>
              <a:prstGeom prst="rect">
                <a:avLst/>
              </a:prstGeom>
              <a:solidFill>
                <a:srgbClr val="0FBF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598"/>
              <p:cNvSpPr>
                <a:spLocks noChangeArrowheads="1"/>
              </p:cNvSpPr>
              <p:nvPr/>
            </p:nvSpPr>
            <p:spPr bwMode="auto">
              <a:xfrm>
                <a:off x="5808600" y="4233548"/>
                <a:ext cx="6007" cy="715402"/>
              </a:xfrm>
              <a:prstGeom prst="rect">
                <a:avLst/>
              </a:prstGeom>
              <a:solidFill>
                <a:srgbClr val="0EB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599"/>
              <p:cNvSpPr>
                <a:spLocks noChangeArrowheads="1"/>
              </p:cNvSpPr>
              <p:nvPr/>
            </p:nvSpPr>
            <p:spPr bwMode="auto">
              <a:xfrm>
                <a:off x="5814607" y="4233548"/>
                <a:ext cx="4005" cy="715402"/>
              </a:xfrm>
              <a:prstGeom prst="rect">
                <a:avLst/>
              </a:prstGeom>
              <a:solidFill>
                <a:srgbClr val="0DBE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600"/>
              <p:cNvSpPr>
                <a:spLocks noChangeArrowheads="1"/>
              </p:cNvSpPr>
              <p:nvPr/>
            </p:nvSpPr>
            <p:spPr bwMode="auto">
              <a:xfrm>
                <a:off x="5818612" y="4233548"/>
                <a:ext cx="6007" cy="715402"/>
              </a:xfrm>
              <a:prstGeom prst="rect">
                <a:avLst/>
              </a:prstGeom>
              <a:solidFill>
                <a:srgbClr val="0CBD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601"/>
              <p:cNvSpPr>
                <a:spLocks noChangeArrowheads="1"/>
              </p:cNvSpPr>
              <p:nvPr/>
            </p:nvSpPr>
            <p:spPr bwMode="auto">
              <a:xfrm>
                <a:off x="5824621" y="4233548"/>
                <a:ext cx="6007" cy="715402"/>
              </a:xfrm>
              <a:prstGeom prst="rect">
                <a:avLst/>
              </a:prstGeom>
              <a:solidFill>
                <a:srgbClr val="0ABD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602"/>
              <p:cNvSpPr>
                <a:spLocks noChangeArrowheads="1"/>
              </p:cNvSpPr>
              <p:nvPr/>
            </p:nvSpPr>
            <p:spPr bwMode="auto">
              <a:xfrm>
                <a:off x="5830628" y="4233548"/>
                <a:ext cx="6007" cy="715402"/>
              </a:xfrm>
              <a:prstGeom prst="rect">
                <a:avLst/>
              </a:prstGeom>
              <a:solidFill>
                <a:srgbClr val="09BC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603"/>
              <p:cNvSpPr>
                <a:spLocks noChangeArrowheads="1"/>
              </p:cNvSpPr>
              <p:nvPr/>
            </p:nvSpPr>
            <p:spPr bwMode="auto">
              <a:xfrm>
                <a:off x="5836637" y="4233548"/>
                <a:ext cx="6007" cy="715402"/>
              </a:xfrm>
              <a:prstGeom prst="rect">
                <a:avLst/>
              </a:prstGeom>
              <a:solidFill>
                <a:srgbClr val="07BC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Rectangle 604"/>
              <p:cNvSpPr>
                <a:spLocks noChangeArrowheads="1"/>
              </p:cNvSpPr>
              <p:nvPr/>
            </p:nvSpPr>
            <p:spPr bwMode="auto">
              <a:xfrm>
                <a:off x="5842644" y="4233548"/>
                <a:ext cx="6007" cy="715402"/>
              </a:xfrm>
              <a:prstGeom prst="rect">
                <a:avLst/>
              </a:prstGeom>
              <a:solidFill>
                <a:srgbClr val="06BB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605"/>
              <p:cNvSpPr>
                <a:spLocks noChangeArrowheads="1"/>
              </p:cNvSpPr>
              <p:nvPr/>
            </p:nvSpPr>
            <p:spPr bwMode="auto">
              <a:xfrm>
                <a:off x="5848652" y="4233548"/>
                <a:ext cx="6007" cy="715402"/>
              </a:xfrm>
              <a:prstGeom prst="rect">
                <a:avLst/>
              </a:prstGeom>
              <a:solidFill>
                <a:srgbClr val="05BB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Rectangle 606"/>
              <p:cNvSpPr>
                <a:spLocks noChangeArrowheads="1"/>
              </p:cNvSpPr>
              <p:nvPr/>
            </p:nvSpPr>
            <p:spPr bwMode="auto">
              <a:xfrm>
                <a:off x="5854660" y="4233548"/>
                <a:ext cx="6007" cy="715402"/>
              </a:xfrm>
              <a:prstGeom prst="rect">
                <a:avLst/>
              </a:prstGeom>
              <a:solidFill>
                <a:srgbClr val="03BA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Rectangle 607"/>
              <p:cNvSpPr>
                <a:spLocks noChangeArrowheads="1"/>
              </p:cNvSpPr>
              <p:nvPr/>
            </p:nvSpPr>
            <p:spPr bwMode="auto">
              <a:xfrm>
                <a:off x="5860668" y="4233548"/>
                <a:ext cx="6007" cy="715402"/>
              </a:xfrm>
              <a:prstGeom prst="rect">
                <a:avLst/>
              </a:prstGeom>
              <a:solidFill>
                <a:srgbClr val="02B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608"/>
              <p:cNvSpPr>
                <a:spLocks noChangeArrowheads="1"/>
              </p:cNvSpPr>
              <p:nvPr/>
            </p:nvSpPr>
            <p:spPr bwMode="auto">
              <a:xfrm>
                <a:off x="5135718" y="4090468"/>
                <a:ext cx="726953" cy="307430"/>
              </a:xfrm>
              <a:prstGeom prst="ellipse">
                <a:avLst/>
              </a:prstGeom>
              <a:solidFill>
                <a:srgbClr val="A8FFD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609"/>
              <p:cNvSpPr>
                <a:spLocks/>
              </p:cNvSpPr>
              <p:nvPr/>
            </p:nvSpPr>
            <p:spPr bwMode="auto">
              <a:xfrm>
                <a:off x="5135718" y="4090468"/>
                <a:ext cx="726953" cy="856549"/>
              </a:xfrm>
              <a:custGeom>
                <a:avLst/>
                <a:gdLst>
                  <a:gd name="T0" fmla="*/ 0 w 1965"/>
                  <a:gd name="T1" fmla="*/ 1965 h 2394"/>
                  <a:gd name="T2" fmla="*/ 982 w 1965"/>
                  <a:gd name="T3" fmla="*/ 2394 h 2394"/>
                  <a:gd name="T4" fmla="*/ 1965 w 1965"/>
                  <a:gd name="T5" fmla="*/ 1965 h 2394"/>
                  <a:gd name="T6" fmla="*/ 1965 w 1965"/>
                  <a:gd name="T7" fmla="*/ 1965 h 2394"/>
                  <a:gd name="T8" fmla="*/ 1965 w 1965"/>
                  <a:gd name="T9" fmla="*/ 429 h 2394"/>
                  <a:gd name="T10" fmla="*/ 982 w 1965"/>
                  <a:gd name="T11" fmla="*/ 0 h 2394"/>
                  <a:gd name="T12" fmla="*/ 0 w 1965"/>
                  <a:gd name="T13" fmla="*/ 429 h 2394"/>
                  <a:gd name="T14" fmla="*/ 0 w 1965"/>
                  <a:gd name="T15" fmla="*/ 429 h 2394"/>
                  <a:gd name="T16" fmla="*/ 0 w 1965"/>
                  <a:gd name="T17" fmla="*/ 1965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5" h="2394">
                    <a:moveTo>
                      <a:pt x="0" y="1965"/>
                    </a:moveTo>
                    <a:cubicBezTo>
                      <a:pt x="0" y="2202"/>
                      <a:pt x="440" y="2394"/>
                      <a:pt x="982" y="2394"/>
                    </a:cubicBezTo>
                    <a:cubicBezTo>
                      <a:pt x="1525" y="2394"/>
                      <a:pt x="1965" y="2202"/>
                      <a:pt x="1965" y="1965"/>
                    </a:cubicBezTo>
                    <a:cubicBezTo>
                      <a:pt x="1965" y="1965"/>
                      <a:pt x="1965" y="1965"/>
                      <a:pt x="1965" y="1965"/>
                    </a:cubicBezTo>
                    <a:lnTo>
                      <a:pt x="1965" y="429"/>
                    </a:lnTo>
                    <a:cubicBezTo>
                      <a:pt x="1965" y="192"/>
                      <a:pt x="1525" y="0"/>
                      <a:pt x="982" y="0"/>
                    </a:cubicBezTo>
                    <a:cubicBezTo>
                      <a:pt x="440" y="0"/>
                      <a:pt x="0" y="192"/>
                      <a:pt x="0" y="429"/>
                    </a:cubicBezTo>
                    <a:lnTo>
                      <a:pt x="0" y="429"/>
                    </a:lnTo>
                    <a:lnTo>
                      <a:pt x="0" y="196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Rectangle 610"/>
              <p:cNvSpPr>
                <a:spLocks noChangeArrowheads="1"/>
              </p:cNvSpPr>
              <p:nvPr/>
            </p:nvSpPr>
            <p:spPr bwMode="auto">
              <a:xfrm>
                <a:off x="5255875" y="4428834"/>
                <a:ext cx="592777" cy="183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Medical 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Rectangle 611"/>
              <p:cNvSpPr>
                <a:spLocks noChangeArrowheads="1"/>
              </p:cNvSpPr>
              <p:nvPr/>
            </p:nvSpPr>
            <p:spPr bwMode="auto">
              <a:xfrm>
                <a:off x="5191791" y="4595117"/>
                <a:ext cx="668877" cy="183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Database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Line 612"/>
              <p:cNvSpPr>
                <a:spLocks noChangeShapeType="1"/>
              </p:cNvSpPr>
              <p:nvPr/>
            </p:nvSpPr>
            <p:spPr bwMode="auto">
              <a:xfrm>
                <a:off x="3830005" y="4513909"/>
                <a:ext cx="184242" cy="0"/>
              </a:xfrm>
              <a:prstGeom prst="line">
                <a:avLst/>
              </a:pr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613"/>
              <p:cNvSpPr>
                <a:spLocks noChangeShapeType="1"/>
              </p:cNvSpPr>
              <p:nvPr/>
            </p:nvSpPr>
            <p:spPr bwMode="auto">
              <a:xfrm flipV="1">
                <a:off x="4014247" y="4513909"/>
                <a:ext cx="0" cy="365436"/>
              </a:xfrm>
              <a:prstGeom prst="line">
                <a:avLst/>
              </a:pr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614"/>
              <p:cNvSpPr>
                <a:spLocks/>
              </p:cNvSpPr>
              <p:nvPr/>
            </p:nvSpPr>
            <p:spPr bwMode="auto">
              <a:xfrm>
                <a:off x="3990215" y="4873544"/>
                <a:ext cx="50065" cy="73474"/>
              </a:xfrm>
              <a:custGeom>
                <a:avLst/>
                <a:gdLst>
                  <a:gd name="T0" fmla="*/ 25 w 25"/>
                  <a:gd name="T1" fmla="*/ 0 h 38"/>
                  <a:gd name="T2" fmla="*/ 12 w 25"/>
                  <a:gd name="T3" fmla="*/ 38 h 38"/>
                  <a:gd name="T4" fmla="*/ 0 w 25"/>
                  <a:gd name="T5" fmla="*/ 0 h 38"/>
                  <a:gd name="T6" fmla="*/ 25 w 25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8">
                    <a:moveTo>
                      <a:pt x="25" y="0"/>
                    </a:moveTo>
                    <a:lnTo>
                      <a:pt x="12" y="38"/>
                    </a:lnTo>
                    <a:lnTo>
                      <a:pt x="0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615"/>
              <p:cNvSpPr>
                <a:spLocks noChangeShapeType="1"/>
              </p:cNvSpPr>
              <p:nvPr/>
            </p:nvSpPr>
            <p:spPr bwMode="auto">
              <a:xfrm>
                <a:off x="4126394" y="4513909"/>
                <a:ext cx="0" cy="365436"/>
              </a:xfrm>
              <a:prstGeom prst="line">
                <a:avLst/>
              </a:pr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616"/>
              <p:cNvSpPr>
                <a:spLocks/>
              </p:cNvSpPr>
              <p:nvPr/>
            </p:nvSpPr>
            <p:spPr bwMode="auto">
              <a:xfrm>
                <a:off x="4102362" y="4873544"/>
                <a:ext cx="50065" cy="73474"/>
              </a:xfrm>
              <a:custGeom>
                <a:avLst/>
                <a:gdLst>
                  <a:gd name="T0" fmla="*/ 25 w 25"/>
                  <a:gd name="T1" fmla="*/ 0 h 38"/>
                  <a:gd name="T2" fmla="*/ 12 w 25"/>
                  <a:gd name="T3" fmla="*/ 38 h 38"/>
                  <a:gd name="T4" fmla="*/ 0 w 25"/>
                  <a:gd name="T5" fmla="*/ 0 h 38"/>
                  <a:gd name="T6" fmla="*/ 25 w 25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8">
                    <a:moveTo>
                      <a:pt x="25" y="0"/>
                    </a:moveTo>
                    <a:lnTo>
                      <a:pt x="12" y="38"/>
                    </a:lnTo>
                    <a:lnTo>
                      <a:pt x="0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617"/>
              <p:cNvSpPr>
                <a:spLocks noChangeShapeType="1"/>
              </p:cNvSpPr>
              <p:nvPr/>
            </p:nvSpPr>
            <p:spPr bwMode="auto">
              <a:xfrm flipH="1">
                <a:off x="4126394" y="4513909"/>
                <a:ext cx="112147" cy="0"/>
              </a:xfrm>
              <a:prstGeom prst="line">
                <a:avLst/>
              </a:pr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18"/>
              <p:cNvSpPr>
                <a:spLocks/>
              </p:cNvSpPr>
              <p:nvPr/>
            </p:nvSpPr>
            <p:spPr bwMode="auto">
              <a:xfrm>
                <a:off x="4911423" y="4595117"/>
                <a:ext cx="224294" cy="785009"/>
              </a:xfrm>
              <a:custGeom>
                <a:avLst/>
                <a:gdLst>
                  <a:gd name="T0" fmla="*/ 112 w 112"/>
                  <a:gd name="T1" fmla="*/ 0 h 406"/>
                  <a:gd name="T2" fmla="*/ 0 w 112"/>
                  <a:gd name="T3" fmla="*/ 0 h 406"/>
                  <a:gd name="T4" fmla="*/ 0 w 112"/>
                  <a:gd name="T5" fmla="*/ 406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" h="406">
                    <a:moveTo>
                      <a:pt x="112" y="0"/>
                    </a:moveTo>
                    <a:lnTo>
                      <a:pt x="0" y="0"/>
                    </a:lnTo>
                    <a:lnTo>
                      <a:pt x="0" y="406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619"/>
              <p:cNvSpPr>
                <a:spLocks noChangeShapeType="1"/>
              </p:cNvSpPr>
              <p:nvPr/>
            </p:nvSpPr>
            <p:spPr bwMode="auto">
              <a:xfrm>
                <a:off x="4757221" y="5380125"/>
                <a:ext cx="154202" cy="0"/>
              </a:xfrm>
              <a:prstGeom prst="line">
                <a:avLst/>
              </a:pr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20"/>
              <p:cNvSpPr>
                <a:spLocks/>
              </p:cNvSpPr>
              <p:nvPr/>
            </p:nvSpPr>
            <p:spPr bwMode="auto">
              <a:xfrm>
                <a:off x="4687129" y="5354989"/>
                <a:ext cx="76100" cy="48339"/>
              </a:xfrm>
              <a:custGeom>
                <a:avLst/>
                <a:gdLst>
                  <a:gd name="T0" fmla="*/ 38 w 38"/>
                  <a:gd name="T1" fmla="*/ 25 h 25"/>
                  <a:gd name="T2" fmla="*/ 0 w 38"/>
                  <a:gd name="T3" fmla="*/ 13 h 25"/>
                  <a:gd name="T4" fmla="*/ 38 w 38"/>
                  <a:gd name="T5" fmla="*/ 0 h 25"/>
                  <a:gd name="T6" fmla="*/ 38 w 38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5">
                    <a:moveTo>
                      <a:pt x="38" y="25"/>
                    </a:moveTo>
                    <a:lnTo>
                      <a:pt x="0" y="13"/>
                    </a:lnTo>
                    <a:lnTo>
                      <a:pt x="38" y="0"/>
                    </a:lnTo>
                    <a:lnTo>
                      <a:pt x="38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621"/>
              <p:cNvSpPr>
                <a:spLocks noChangeShapeType="1"/>
              </p:cNvSpPr>
              <p:nvPr/>
            </p:nvSpPr>
            <p:spPr bwMode="auto">
              <a:xfrm>
                <a:off x="4757221" y="5594745"/>
                <a:ext cx="448588" cy="0"/>
              </a:xfrm>
              <a:prstGeom prst="line">
                <a:avLst/>
              </a:pr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22"/>
              <p:cNvSpPr>
                <a:spLocks/>
              </p:cNvSpPr>
              <p:nvPr/>
            </p:nvSpPr>
            <p:spPr bwMode="auto">
              <a:xfrm>
                <a:off x="4687129" y="5571543"/>
                <a:ext cx="76100" cy="48339"/>
              </a:xfrm>
              <a:custGeom>
                <a:avLst/>
                <a:gdLst>
                  <a:gd name="T0" fmla="*/ 38 w 38"/>
                  <a:gd name="T1" fmla="*/ 25 h 25"/>
                  <a:gd name="T2" fmla="*/ 0 w 38"/>
                  <a:gd name="T3" fmla="*/ 12 h 25"/>
                  <a:gd name="T4" fmla="*/ 38 w 38"/>
                  <a:gd name="T5" fmla="*/ 0 h 25"/>
                  <a:gd name="T6" fmla="*/ 38 w 38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5">
                    <a:moveTo>
                      <a:pt x="38" y="25"/>
                    </a:moveTo>
                    <a:lnTo>
                      <a:pt x="0" y="12"/>
                    </a:lnTo>
                    <a:lnTo>
                      <a:pt x="38" y="0"/>
                    </a:lnTo>
                    <a:lnTo>
                      <a:pt x="38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623"/>
              <p:cNvSpPr>
                <a:spLocks noChangeShapeType="1"/>
              </p:cNvSpPr>
              <p:nvPr/>
            </p:nvSpPr>
            <p:spPr bwMode="auto">
              <a:xfrm>
                <a:off x="4757221" y="6244408"/>
                <a:ext cx="378496" cy="0"/>
              </a:xfrm>
              <a:prstGeom prst="line">
                <a:avLst/>
              </a:pr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624"/>
              <p:cNvSpPr>
                <a:spLocks/>
              </p:cNvSpPr>
              <p:nvPr/>
            </p:nvSpPr>
            <p:spPr bwMode="auto">
              <a:xfrm>
                <a:off x="4687129" y="6219273"/>
                <a:ext cx="76100" cy="50271"/>
              </a:xfrm>
              <a:custGeom>
                <a:avLst/>
                <a:gdLst>
                  <a:gd name="T0" fmla="*/ 38 w 38"/>
                  <a:gd name="T1" fmla="*/ 26 h 26"/>
                  <a:gd name="T2" fmla="*/ 0 w 38"/>
                  <a:gd name="T3" fmla="*/ 13 h 26"/>
                  <a:gd name="T4" fmla="*/ 38 w 38"/>
                  <a:gd name="T5" fmla="*/ 0 h 26"/>
                  <a:gd name="T6" fmla="*/ 38 w 38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6">
                    <a:moveTo>
                      <a:pt x="38" y="26"/>
                    </a:moveTo>
                    <a:lnTo>
                      <a:pt x="0" y="13"/>
                    </a:lnTo>
                    <a:lnTo>
                      <a:pt x="38" y="0"/>
                    </a:lnTo>
                    <a:lnTo>
                      <a:pt x="38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625"/>
              <p:cNvSpPr>
                <a:spLocks noChangeArrowheads="1"/>
              </p:cNvSpPr>
              <p:nvPr/>
            </p:nvSpPr>
            <p:spPr bwMode="auto">
              <a:xfrm>
                <a:off x="3223209" y="4726596"/>
                <a:ext cx="562737" cy="183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Medical 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6" name="Rectangle 626"/>
              <p:cNvSpPr>
                <a:spLocks noChangeArrowheads="1"/>
              </p:cNvSpPr>
              <p:nvPr/>
            </p:nvSpPr>
            <p:spPr bwMode="auto">
              <a:xfrm>
                <a:off x="3247241" y="4890945"/>
                <a:ext cx="445708" cy="184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Images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7" name="Rectangle 627"/>
              <p:cNvSpPr>
                <a:spLocks noChangeArrowheads="1"/>
              </p:cNvSpPr>
              <p:nvPr/>
            </p:nvSpPr>
            <p:spPr bwMode="auto">
              <a:xfrm>
                <a:off x="4296617" y="4714995"/>
                <a:ext cx="562737" cy="183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Medical 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8" name="Rectangle 628"/>
              <p:cNvSpPr>
                <a:spLocks noChangeArrowheads="1"/>
              </p:cNvSpPr>
              <p:nvPr/>
            </p:nvSpPr>
            <p:spPr bwMode="auto">
              <a:xfrm>
                <a:off x="4296617" y="4881278"/>
                <a:ext cx="520683" cy="183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Records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9" name="Rectangle 629"/>
              <p:cNvSpPr>
                <a:spLocks noChangeArrowheads="1"/>
              </p:cNvSpPr>
              <p:nvPr/>
            </p:nvSpPr>
            <p:spPr bwMode="auto">
              <a:xfrm>
                <a:off x="5025572" y="5716558"/>
                <a:ext cx="931220" cy="183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Treatment Plan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80" name="Rectangle 630"/>
              <p:cNvSpPr>
                <a:spLocks noChangeArrowheads="1"/>
              </p:cNvSpPr>
              <p:nvPr/>
            </p:nvSpPr>
            <p:spPr bwMode="auto">
              <a:xfrm>
                <a:off x="4959486" y="6441627"/>
                <a:ext cx="1117023" cy="184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Pharmacy Service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3435462" y="6316075"/>
              <a:ext cx="1342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Healthcare</a:t>
              </a:r>
              <a:endPara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6" name="Content Placeholder 185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09" y="2056397"/>
            <a:ext cx="3863108" cy="1448376"/>
          </a:xfrm>
        </p:spPr>
      </p:pic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8"/>
          <a:stretch/>
        </p:blipFill>
        <p:spPr>
          <a:xfrm>
            <a:off x="416302" y="4287518"/>
            <a:ext cx="2499864" cy="2011680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1066069" y="6316075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Biology</a:t>
            </a:r>
            <a:endParaRPr 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" t="5919" r="6537" b="6499"/>
          <a:stretch/>
        </p:blipFill>
        <p:spPr>
          <a:xfrm>
            <a:off x="6538836" y="4327867"/>
            <a:ext cx="2031118" cy="2011680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6705075" y="6346853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Economy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417450" y="1402555"/>
            <a:ext cx="6309099" cy="369332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Information network with multi-typed entities and relationships</a:t>
            </a:r>
            <a:endParaRPr lang="en-US" b="1" dirty="0"/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7300" y="1946855"/>
            <a:ext cx="3657600" cy="17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188" grpId="0"/>
      <p:bldP spid="19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34" y="2421416"/>
            <a:ext cx="1300429" cy="1037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4685" y="2204304"/>
            <a:ext cx="1911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network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467" y="3332163"/>
            <a:ext cx="179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 user feedback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213" y="1409319"/>
            <a:ext cx="1403790" cy="801687"/>
          </a:xfrm>
          <a:prstGeom prst="rect">
            <a:avLst/>
          </a:prstGeom>
        </p:spPr>
      </p:pic>
      <p:sp>
        <p:nvSpPr>
          <p:cNvPr id="9" name="Cloud 8"/>
          <p:cNvSpPr/>
          <p:nvPr/>
        </p:nvSpPr>
        <p:spPr>
          <a:xfrm>
            <a:off x="5523514" y="2064634"/>
            <a:ext cx="1787053" cy="112401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29838" y="2303477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Preference Propagation Latent Features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1650402" y="4080607"/>
            <a:ext cx="534999" cy="711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2427769" y="4080607"/>
            <a:ext cx="534999" cy="71154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3642115" y="4071201"/>
            <a:ext cx="534999" cy="71154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3686003" y="1810163"/>
            <a:ext cx="1566959" cy="674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652046" y="2914910"/>
            <a:ext cx="1677792" cy="348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77566" y="3719242"/>
            <a:ext cx="450203" cy="351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3557320" y="3748308"/>
            <a:ext cx="352295" cy="322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88658" y="3842577"/>
            <a:ext cx="121183" cy="239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21454" y="4985412"/>
            <a:ext cx="2032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</a:t>
            </a:r>
            <a:r>
              <a:rPr lang="en-US" sz="1600" dirty="0" smtClean="0"/>
              <a:t>ser subgroup models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754275" y="4739489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g1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556728" y="4750504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g2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730165" y="475050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gn</a:t>
            </a:r>
            <a:endParaRPr lang="en-US" sz="1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865" y="5820542"/>
            <a:ext cx="535809" cy="53580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05465" y="6358940"/>
            <a:ext cx="1108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target user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885683" y="5756378"/>
            <a:ext cx="1622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personalized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3772" y="5191645"/>
            <a:ext cx="648356" cy="651778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3439034" y="5350648"/>
            <a:ext cx="450203" cy="3519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06065" y="5365180"/>
            <a:ext cx="352295" cy="3228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04543" y="5330162"/>
            <a:ext cx="93056" cy="357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737982" y="6097087"/>
            <a:ext cx="17855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457950" y="3332408"/>
            <a:ext cx="0" cy="1653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08815" y="4820556"/>
            <a:ext cx="1790219" cy="0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57950" y="4444283"/>
            <a:ext cx="88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Off-line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78375" y="476048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On-line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6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 animBg="1"/>
      <p:bldP spid="19" grpId="0"/>
      <p:bldP spid="20" grpId="0"/>
      <p:bldP spid="21" grpId="0"/>
      <p:bldP spid="22" grpId="0"/>
      <p:bldP spid="24" grpId="0"/>
      <p:bldP spid="25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8962"/>
            <a:ext cx="7886700" cy="5157611"/>
          </a:xfrm>
        </p:spPr>
        <p:txBody>
          <a:bodyPr>
            <a:normAutofit/>
          </a:bodyPr>
          <a:lstStyle/>
          <a:p>
            <a:r>
              <a:rPr lang="en-US" dirty="0" smtClean="0"/>
              <a:t>Datasets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Comparison methods: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Popularity:</a:t>
            </a:r>
            <a:r>
              <a:rPr lang="en-US" dirty="0" smtClean="0"/>
              <a:t> recommend </a:t>
            </a:r>
            <a:r>
              <a:rPr lang="en-US" dirty="0"/>
              <a:t>the most popular items to </a:t>
            </a:r>
            <a:r>
              <a:rPr lang="en-US" dirty="0" smtClean="0"/>
              <a:t>users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Co-click:</a:t>
            </a:r>
            <a:r>
              <a:rPr lang="en-US" dirty="0" smtClean="0"/>
              <a:t> conditional </a:t>
            </a:r>
            <a:r>
              <a:rPr lang="en-US" dirty="0"/>
              <a:t>probabilities between items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NMF:</a:t>
            </a:r>
            <a:r>
              <a:rPr lang="en-US" dirty="0" smtClean="0"/>
              <a:t> non-negative </a:t>
            </a:r>
            <a:r>
              <a:rPr lang="en-US" dirty="0"/>
              <a:t>matrix factorization </a:t>
            </a:r>
            <a:r>
              <a:rPr lang="en-US" dirty="0" smtClean="0"/>
              <a:t>on user feedback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Hybrid-SVM:</a:t>
            </a:r>
            <a:r>
              <a:rPr lang="en-US" dirty="0" smtClean="0"/>
              <a:t> use Rank-SVM with plain features (utilize both user feedback and information network)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13" y="2007220"/>
            <a:ext cx="7243973" cy="11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9783" y="5074316"/>
            <a:ext cx="6649710" cy="83099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HeteRec</a:t>
            </a:r>
            <a:r>
              <a:rPr lang="en-US" sz="2400" dirty="0" smtClean="0"/>
              <a:t> personalized recommendation (</a:t>
            </a:r>
            <a:r>
              <a:rPr lang="en-US" sz="2400" dirty="0" err="1" smtClean="0"/>
              <a:t>HeteRec</a:t>
            </a:r>
            <a:r>
              <a:rPr lang="en-US" sz="2400" dirty="0" smtClean="0"/>
              <a:t>-p) provides the best recommendation results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6" y="2227894"/>
            <a:ext cx="9021872" cy="2004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6536" y="38286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31" y="150966"/>
            <a:ext cx="8236570" cy="138296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Performance under Different Scenarios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702" y="5248355"/>
            <a:ext cx="8685628" cy="11079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HeteRec</a:t>
            </a:r>
            <a:r>
              <a:rPr lang="en-US" sz="2200" dirty="0" smtClean="0"/>
              <a:t>–p consistently outperform other methods in different scenarios</a:t>
            </a:r>
          </a:p>
          <a:p>
            <a:pPr lvl="1"/>
            <a:r>
              <a:rPr lang="en-US" sz="2200" dirty="0" smtClean="0"/>
              <a:t>better recommendation results if users provide more feedback</a:t>
            </a:r>
          </a:p>
          <a:p>
            <a:pPr lvl="1"/>
            <a:r>
              <a:rPr lang="en-US" sz="2200" dirty="0" smtClean="0"/>
              <a:t>better recommendation for users who like less popular items</a:t>
            </a:r>
            <a:endParaRPr lang="en-US" sz="2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1046034"/>
            <a:ext cx="9144000" cy="4196464"/>
            <a:chOff x="0" y="1046034"/>
            <a:chExt cx="9144000" cy="4196464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1046034"/>
              <a:ext cx="9144000" cy="4196464"/>
              <a:chOff x="0" y="1046034"/>
              <a:chExt cx="9144000" cy="41964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046034"/>
                <a:ext cx="9144000" cy="4196464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054087" y="138162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355509" y="138824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136983" y="4146115"/>
              <a:ext cx="591829" cy="2571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 smtClean="0"/>
                <a:t>user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59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Contributions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8641"/>
            <a:ext cx="7886700" cy="4643036"/>
          </a:xfrm>
        </p:spPr>
        <p:txBody>
          <a:bodyPr/>
          <a:lstStyle/>
          <a:p>
            <a:pPr algn="just"/>
            <a:r>
              <a:rPr lang="en-US" dirty="0" smtClean="0"/>
              <a:t>Propose </a:t>
            </a:r>
            <a:r>
              <a:rPr lang="en-US" dirty="0" smtClean="0">
                <a:solidFill>
                  <a:srgbClr val="0070C0"/>
                </a:solidFill>
              </a:rPr>
              <a:t>latent representations </a:t>
            </a:r>
            <a:r>
              <a:rPr lang="en-US" dirty="0" smtClean="0"/>
              <a:t>for users and items by propagating user preferences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along different meta-paths 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Employ </a:t>
            </a:r>
            <a:r>
              <a:rPr lang="en-US" dirty="0" smtClean="0">
                <a:solidFill>
                  <a:srgbClr val="0070C0"/>
                </a:solidFill>
              </a:rPr>
              <a:t>Bayesian ranking optimization technique </a:t>
            </a:r>
            <a:r>
              <a:rPr lang="en-US" dirty="0" smtClean="0"/>
              <a:t>to correctly evaluate recommendation models</a:t>
            </a:r>
          </a:p>
          <a:p>
            <a:pPr algn="just"/>
            <a:r>
              <a:rPr lang="en-US" dirty="0" smtClean="0"/>
              <a:t>Further improve recommendation quality by considering user differences at model level and define </a:t>
            </a:r>
            <a:r>
              <a:rPr lang="en-US" dirty="0" smtClean="0">
                <a:solidFill>
                  <a:srgbClr val="0070C0"/>
                </a:solidFill>
              </a:rPr>
              <a:t>personalized recommendation models</a:t>
            </a:r>
          </a:p>
          <a:p>
            <a:pPr lvl="1" algn="just"/>
            <a:r>
              <a:rPr lang="en-US" dirty="0" smtClean="0"/>
              <a:t>Two levels of personalization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56767" y="242281"/>
            <a:ext cx="5258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Entity Recommendation in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Information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Networks with Implicit User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Feedback </a:t>
            </a:r>
          </a:p>
          <a:p>
            <a:pPr algn="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(RecSys’13, WSDM’14a)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Roadmap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435" y="1531195"/>
            <a:ext cx="7706967" cy="4539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Entity Recommendation </a:t>
            </a:r>
            <a:r>
              <a:rPr lang="en-US" dirty="0"/>
              <a:t>in Heterogeneous Information Networks with Implicit User </a:t>
            </a:r>
            <a:r>
              <a:rPr lang="en-US" dirty="0" smtClean="0"/>
              <a:t>Feedback</a:t>
            </a:r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RecSys’13, WSDM’14a</a:t>
            </a:r>
          </a:p>
          <a:p>
            <a:pPr algn="just"/>
            <a:r>
              <a:rPr lang="en-US" dirty="0" smtClean="0"/>
              <a:t>Building Recommender </a:t>
            </a:r>
            <a:r>
              <a:rPr lang="en-US" dirty="0"/>
              <a:t>System for Search Engine </a:t>
            </a:r>
            <a:r>
              <a:rPr lang="en-US" dirty="0" smtClean="0"/>
              <a:t>Users </a:t>
            </a:r>
            <a:r>
              <a:rPr lang="en-US" dirty="0"/>
              <a:t>with User Log and Freebase </a:t>
            </a:r>
            <a:r>
              <a:rPr lang="en-US" dirty="0" smtClean="0"/>
              <a:t>Knowledge</a:t>
            </a:r>
            <a:endParaRPr lang="en-US" dirty="0"/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WSDM’14b</a:t>
            </a:r>
          </a:p>
          <a:p>
            <a:pPr algn="just"/>
            <a:r>
              <a:rPr lang="en-US" dirty="0"/>
              <a:t>Quick Review: Entity Search in Heterogeneous Networks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rgbClr val="0070C0"/>
                </a:solidFill>
              </a:rPr>
              <a:t>SDM’12, </a:t>
            </a:r>
            <a:r>
              <a:rPr lang="en-US" sz="2000" dirty="0" smtClean="0">
                <a:solidFill>
                  <a:srgbClr val="0070C0"/>
                </a:solidFill>
              </a:rPr>
              <a:t>CIKM’12</a:t>
            </a:r>
            <a:endParaRPr lang="en-US" sz="2000" dirty="0" smtClean="0"/>
          </a:p>
          <a:p>
            <a:pPr algn="just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30476" y="2806262"/>
            <a:ext cx="59634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6435" y="2811451"/>
            <a:ext cx="7706967" cy="12750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6" y="1378544"/>
            <a:ext cx="8284464" cy="3487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2" y="1728466"/>
            <a:ext cx="1076325" cy="15716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73" y="1728466"/>
            <a:ext cx="1028700" cy="1571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812" y="1728466"/>
            <a:ext cx="1028700" cy="1571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527" y="1728466"/>
            <a:ext cx="1028700" cy="1571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62" y="1728466"/>
            <a:ext cx="1019175" cy="15716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76" y="1728466"/>
            <a:ext cx="1019175" cy="15716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388" y="1728466"/>
            <a:ext cx="1000125" cy="15716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349" y="1728466"/>
            <a:ext cx="1057275" cy="157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Personalized Lists of Entities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52" y="1379736"/>
            <a:ext cx="8284464" cy="3487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32614" y="3398343"/>
            <a:ext cx="416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Google </a:t>
            </a:r>
            <a:r>
              <a:rPr lang="en-US" sz="2400" dirty="0" smtClean="0"/>
              <a:t>“restaurants near Maui”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86118" y="1729658"/>
            <a:ext cx="8286752" cy="1571625"/>
            <a:chOff x="599285" y="2723244"/>
            <a:chExt cx="8286752" cy="15716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85" y="2723244"/>
              <a:ext cx="1076325" cy="15716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886" y="2723244"/>
              <a:ext cx="1028700" cy="15716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1225" y="2723244"/>
              <a:ext cx="1028700" cy="15716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839" y="2723244"/>
              <a:ext cx="1028700" cy="157162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709" y="2723244"/>
              <a:ext cx="1019175" cy="157162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523" y="2723244"/>
              <a:ext cx="1019175" cy="157162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168" y="2723244"/>
              <a:ext cx="1000125" cy="157162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8762" y="2723244"/>
              <a:ext cx="1057275" cy="1571625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2492570" y="6077248"/>
            <a:ext cx="424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“restaurants near Maui” for Xiao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407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162 L -1.11111E-6 0.3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1319 0.3884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1942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11753 0.388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194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648 L 0.11041 0.3881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197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2968 0.388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194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3.33333E-6 L -0.22743 0.388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1942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162 L 0.11233 0.388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1951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3.33333E-6 L 0.11337 0.3888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1944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3.33333E-6 L -0.33715 0.388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58" y="194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Recommendation in Search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9477"/>
            <a:ext cx="7886700" cy="4539752"/>
          </a:xfrm>
        </p:spPr>
        <p:txBody>
          <a:bodyPr/>
          <a:lstStyle/>
          <a:p>
            <a:r>
              <a:rPr lang="en-US" dirty="0" smtClean="0"/>
              <a:t>Google “things to do in Chicago”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310" y="2201333"/>
            <a:ext cx="243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ovie recommendation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55" y="2673949"/>
            <a:ext cx="9144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8" y="2673949"/>
            <a:ext cx="9144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49" y="2673949"/>
            <a:ext cx="9144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9" y="2673949"/>
            <a:ext cx="9144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2073" t="3061" r="1" b="2487"/>
          <a:stretch/>
        </p:blipFill>
        <p:spPr>
          <a:xfrm>
            <a:off x="5061126" y="2673949"/>
            <a:ext cx="914400" cy="13188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/>
          <a:srcRect t="2595" b="1"/>
          <a:stretch/>
        </p:blipFill>
        <p:spPr>
          <a:xfrm>
            <a:off x="6040865" y="2673949"/>
            <a:ext cx="914400" cy="13442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6318" y="2673949"/>
            <a:ext cx="914400" cy="13383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/>
          <a:srcRect t="3028"/>
          <a:stretch/>
        </p:blipFill>
        <p:spPr>
          <a:xfrm>
            <a:off x="8058150" y="2673949"/>
            <a:ext cx="914400" cy="13425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36243" y="2178321"/>
            <a:ext cx="282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restaurant recommendation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5729" y="4332747"/>
            <a:ext cx="345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of interest recommendation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36243" y="4337087"/>
            <a:ext cx="247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recommendation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626" y="4805363"/>
            <a:ext cx="1028007" cy="12801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0227" y="4810229"/>
            <a:ext cx="1018521" cy="12801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3"/>
          <a:srcRect t="3274" b="7247"/>
          <a:stretch/>
        </p:blipFill>
        <p:spPr>
          <a:xfrm>
            <a:off x="2333329" y="4810229"/>
            <a:ext cx="1023285" cy="12801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4"/>
          <a:srcRect t="3340" b="7376"/>
          <a:stretch/>
        </p:blipFill>
        <p:spPr>
          <a:xfrm>
            <a:off x="3421953" y="4810229"/>
            <a:ext cx="1051459" cy="128016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053107" y="4801108"/>
            <a:ext cx="914400" cy="1281166"/>
            <a:chOff x="4945084" y="4618339"/>
            <a:chExt cx="1143000" cy="146819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084" y="5362629"/>
              <a:ext cx="1143000" cy="7239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084" y="4618339"/>
              <a:ext cx="1143000" cy="723900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5240842" y="6065307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</a:t>
            </a:r>
            <a:r>
              <a:rPr lang="en-US" sz="1000" dirty="0" err="1" smtClean="0"/>
              <a:t>ec</a:t>
            </a:r>
            <a:r>
              <a:rPr lang="en-US" sz="1000" dirty="0" smtClean="0"/>
              <a:t> 5</a:t>
            </a:r>
            <a:r>
              <a:rPr lang="en-US" sz="1000" baseline="30000" dirty="0" smtClean="0"/>
              <a:t>th</a:t>
            </a:r>
            <a:endParaRPr lang="en-US" sz="10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14603" y="4831643"/>
            <a:ext cx="914400" cy="112412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205524" y="6065307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</a:t>
            </a:r>
            <a:r>
              <a:rPr lang="en-US" sz="1000" dirty="0" err="1" smtClean="0"/>
              <a:t>ec</a:t>
            </a:r>
            <a:r>
              <a:rPr lang="en-US" sz="1000" dirty="0" smtClean="0"/>
              <a:t> 13</a:t>
            </a:r>
            <a:r>
              <a:rPr lang="en-US" sz="1000" baseline="30000" dirty="0" smtClean="0"/>
              <a:t>th</a:t>
            </a:r>
            <a:endParaRPr lang="en-US" sz="10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33740" y="4831643"/>
            <a:ext cx="914400" cy="11139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177249" y="6065307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</a:t>
            </a:r>
            <a:r>
              <a:rPr lang="en-US" sz="1000" dirty="0" err="1" smtClean="0"/>
              <a:t>ec</a:t>
            </a:r>
            <a:r>
              <a:rPr lang="en-US" sz="1000" dirty="0" smtClean="0"/>
              <a:t> 6</a:t>
            </a:r>
            <a:r>
              <a:rPr lang="en-US" sz="1000" baseline="30000" dirty="0" smtClean="0"/>
              <a:t>th</a:t>
            </a:r>
            <a:endParaRPr lang="en-US" sz="10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9"/>
          <a:srcRect t="4567"/>
          <a:stretch/>
        </p:blipFill>
        <p:spPr>
          <a:xfrm>
            <a:off x="8015854" y="4831643"/>
            <a:ext cx="914400" cy="120701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269593" y="6065307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</a:t>
            </a:r>
            <a:r>
              <a:rPr lang="en-US" sz="1000" dirty="0" err="1" smtClean="0"/>
              <a:t>ec</a:t>
            </a:r>
            <a:r>
              <a:rPr lang="en-US" sz="1000" dirty="0" smtClean="0"/>
              <a:t> 5</a:t>
            </a:r>
            <a:r>
              <a:rPr lang="en-US" sz="1000" baseline="30000" dirty="0" smtClean="0"/>
              <a:t>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64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30998" y="2720815"/>
            <a:ext cx="1608213" cy="976627"/>
            <a:chOff x="744948" y="5412395"/>
            <a:chExt cx="1774601" cy="107767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948" y="5412395"/>
              <a:ext cx="1077670" cy="107767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954999" y="6004016"/>
              <a:ext cx="1564550" cy="44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Free</a:t>
              </a:r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base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47" y="1064845"/>
            <a:ext cx="1662947" cy="1326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081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Problem Definition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715" y="2378086"/>
            <a:ext cx="1386724" cy="1332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0552" y="3614795"/>
            <a:ext cx="226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recommender system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970046" y="3039387"/>
            <a:ext cx="623754" cy="296729"/>
          </a:xfrm>
          <a:prstGeom prst="rightArrow">
            <a:avLst>
              <a:gd name="adj1" fmla="val 50000"/>
              <a:gd name="adj2" fmla="val 7489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9012" y="3612422"/>
            <a:ext cx="18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 descr="red_us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51051" y="1268944"/>
            <a:ext cx="700585" cy="71369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6200000">
            <a:off x="6989467" y="2470682"/>
            <a:ext cx="623754" cy="296729"/>
          </a:xfrm>
          <a:prstGeom prst="rightArrow">
            <a:avLst>
              <a:gd name="adj1" fmla="val 50000"/>
              <a:gd name="adj2" fmla="val 7489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94410" y="193069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Curved Connector 15"/>
          <p:cNvCxnSpPr>
            <a:stCxn id="10" idx="1"/>
            <a:endCxn id="5" idx="0"/>
          </p:cNvCxnSpPr>
          <p:nvPr/>
        </p:nvCxnSpPr>
        <p:spPr>
          <a:xfrm rot="10800000" flipV="1">
            <a:off x="5139077" y="1625788"/>
            <a:ext cx="1811974" cy="752297"/>
          </a:xfrm>
          <a:prstGeom prst="curvedConnector2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82395" y="1395724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feedback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139133" y="3187751"/>
            <a:ext cx="989731" cy="296729"/>
          </a:xfrm>
          <a:prstGeom prst="rightArrow">
            <a:avLst>
              <a:gd name="adj1" fmla="val 50000"/>
              <a:gd name="adj2" fmla="val 7489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98558" y="3582139"/>
            <a:ext cx="13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ntity graph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7664" y="2199787"/>
            <a:ext cx="17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engine user logs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>
          <a:xfrm rot="1499810">
            <a:off x="3203997" y="2572451"/>
            <a:ext cx="989731" cy="296729"/>
          </a:xfrm>
          <a:prstGeom prst="rightArrow">
            <a:avLst>
              <a:gd name="adj1" fmla="val 50000"/>
              <a:gd name="adj2" fmla="val 7489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94410" y="2901493"/>
            <a:ext cx="700586" cy="704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0829" y="4506268"/>
            <a:ext cx="395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log sequence, sorted by timestamp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3143" y="5001582"/>
            <a:ext cx="1224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Entity related webpages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03365" y="5051400"/>
                <a:ext cx="5927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365" y="5051400"/>
                <a:ext cx="59272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58169" y="5051400"/>
                <a:ext cx="600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169" y="5051400"/>
                <a:ext cx="60099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19021" y="5051400"/>
                <a:ext cx="600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021" y="5051400"/>
                <a:ext cx="60099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756327" y="5051400"/>
                <a:ext cx="9727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27" y="5051400"/>
                <a:ext cx="97276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70336" y="5073290"/>
                <a:ext cx="629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336" y="5073290"/>
                <a:ext cx="629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071607" y="507480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036844" y="5694702"/>
            <a:ext cx="4491422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/>
          <p:cNvSpPr/>
          <p:nvPr/>
        </p:nvSpPr>
        <p:spPr>
          <a:xfrm>
            <a:off x="6859319" y="5296324"/>
            <a:ext cx="662010" cy="21041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847311" y="5755603"/>
                <a:ext cx="14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denote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311" y="5755603"/>
                <a:ext cx="143289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4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71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  <p:bldP spid="11" grpId="0"/>
      <p:bldP spid="45" grpId="0"/>
      <p:bldP spid="46" grpId="0"/>
      <p:bldP spid="47" grpId="0"/>
      <p:bldP spid="48" grpId="0"/>
      <p:bldP spid="12" grpId="0"/>
      <p:bldP spid="50" grpId="0" animBg="1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Handling User Logs and Entity Graph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9842" y="1124116"/>
            <a:ext cx="3868340" cy="823912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smtClean="0">
                <a:solidFill>
                  <a:srgbClr val="0070C0"/>
                </a:solidFill>
              </a:rPr>
              <a:t>Rich-Content</a:t>
            </a:r>
            <a:endParaRPr lang="en-US" sz="2800" b="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9842" y="1948028"/>
            <a:ext cx="3868340" cy="424163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600" dirty="0" smtClean="0"/>
              <a:t>Besides implicit feedback, user log also has</a:t>
            </a:r>
            <a:endParaRPr lang="en-US" sz="2600" dirty="0"/>
          </a:p>
          <a:p>
            <a:pPr lvl="1" algn="just"/>
            <a:r>
              <a:rPr lang="en-US" dirty="0">
                <a:latin typeface="Baskerville Old Face" panose="02020602080505020303" pitchFamily="18" charset="0"/>
              </a:rPr>
              <a:t>e</a:t>
            </a:r>
            <a:r>
              <a:rPr lang="en-US" dirty="0" smtClean="0">
                <a:latin typeface="Baskerville Old Face" panose="02020602080505020303" pitchFamily="18" charset="0"/>
              </a:rPr>
              <a:t>.g., timestamp, dwell time, user country or region, time of day …</a:t>
            </a:r>
          </a:p>
          <a:p>
            <a:pPr algn="just"/>
            <a:r>
              <a:rPr lang="en-US" dirty="0" smtClean="0"/>
              <a:t>Cross domain user log events</a:t>
            </a:r>
          </a:p>
          <a:p>
            <a:pPr lvl="1" algn="just"/>
            <a:r>
              <a:rPr lang="en-US" dirty="0" smtClean="0">
                <a:latin typeface="Baskerville Old Face" panose="02020602080505020303" pitchFamily="18" charset="0"/>
              </a:rPr>
              <a:t>Which movies will foxnews.com readers like?</a:t>
            </a:r>
          </a:p>
          <a:p>
            <a:pPr algn="just"/>
            <a:r>
              <a:rPr lang="en-US" sz="2600" dirty="0" smtClean="0"/>
              <a:t>Besides entity relationship, entity graph also has</a:t>
            </a:r>
            <a:endParaRPr lang="en-US" sz="2600" dirty="0"/>
          </a:p>
          <a:p>
            <a:pPr lvl="1" algn="just"/>
            <a:r>
              <a:rPr lang="en-US" dirty="0">
                <a:latin typeface="Baskerville Old Face" panose="02020602080505020303" pitchFamily="18" charset="0"/>
              </a:rPr>
              <a:t>e</a:t>
            </a:r>
            <a:r>
              <a:rPr lang="en-US" dirty="0" smtClean="0">
                <a:latin typeface="Baskerville Old Face" panose="02020602080505020303" pitchFamily="18" charset="0"/>
              </a:rPr>
              <a:t>.g., </a:t>
            </a:r>
            <a:r>
              <a:rPr lang="en-US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movie</a:t>
            </a:r>
            <a:r>
              <a:rPr lang="en-US" dirty="0" smtClean="0">
                <a:latin typeface="Baskerville Old Face" panose="02020602080505020303" pitchFamily="18" charset="0"/>
              </a:rPr>
              <a:t> release date, tagline, running time, gross revenue, budget, MPAA rating, text description, number of ratings, …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76800" y="1124116"/>
            <a:ext cx="3639741" cy="823912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smtClean="0">
                <a:solidFill>
                  <a:srgbClr val="0070C0"/>
                </a:solidFill>
              </a:rPr>
              <a:t>Large-Scale</a:t>
            </a:r>
            <a:endParaRPr lang="en-US" sz="2800" b="0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76800" y="1948028"/>
            <a:ext cx="3639741" cy="4241635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User logs</a:t>
            </a:r>
          </a:p>
          <a:p>
            <a:pPr lvl="1" algn="just"/>
            <a:r>
              <a:rPr lang="en-US" sz="2200" dirty="0" smtClean="0">
                <a:latin typeface="Baskerville Old Face" panose="02020602080505020303" pitchFamily="18" charset="0"/>
              </a:rPr>
              <a:t>A large number of URL clicks</a:t>
            </a:r>
          </a:p>
          <a:p>
            <a:pPr lvl="1" algn="just"/>
            <a:endParaRPr lang="en-US" sz="2200" dirty="0" smtClean="0"/>
          </a:p>
          <a:p>
            <a:pPr algn="just"/>
            <a:r>
              <a:rPr lang="en-US" sz="2400" dirty="0" smtClean="0"/>
              <a:t>Entity graph </a:t>
            </a:r>
            <a:r>
              <a:rPr lang="en-US" sz="1800" dirty="0" smtClean="0">
                <a:solidFill>
                  <a:srgbClr val="0070C0"/>
                </a:solidFill>
              </a:rPr>
              <a:t>(freebase)</a:t>
            </a:r>
          </a:p>
          <a:p>
            <a:pPr lvl="1" algn="just"/>
            <a:r>
              <a:rPr lang="en-US" sz="2000" dirty="0" smtClean="0">
                <a:latin typeface="Baskerville Old Face" panose="02020602080505020303" pitchFamily="18" charset="0"/>
              </a:rPr>
              <a:t>Hundreds of millions of triples (entity, attributes and relationships)</a:t>
            </a:r>
          </a:p>
          <a:p>
            <a:pPr lvl="1" algn="just"/>
            <a:endParaRPr lang="en-US" sz="2000" dirty="0" smtClean="0"/>
          </a:p>
          <a:p>
            <a:pPr algn="just"/>
            <a:r>
              <a:rPr lang="en-US" sz="2400" dirty="0" smtClean="0"/>
              <a:t>Is </a:t>
            </a:r>
            <a:r>
              <a:rPr lang="en-US" sz="2400" dirty="0"/>
              <a:t>our method scalable </a:t>
            </a:r>
            <a:r>
              <a:rPr lang="en-US" sz="2400" dirty="0" smtClean="0"/>
              <a:t>enough?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29150" y="1818290"/>
            <a:ext cx="0" cy="4371373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Heterogeneous Information Networks </a:t>
            </a:r>
            <a:r>
              <a:rPr lang="en-US" sz="4000" dirty="0" smtClean="0"/>
              <a:t>Can Be Large-Scale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659011"/>
          <a:ext cx="78867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3120948"/>
                <a:gridCol w="21368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 /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1.11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billion </a:t>
                      </a:r>
                      <a:r>
                        <a:rPr lang="en-US" baseline="0" dirty="0" smtClean="0"/>
                        <a:t>users,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208,300</a:t>
                      </a:r>
                      <a:r>
                        <a:rPr lang="en-US" baseline="0" dirty="0" smtClean="0"/>
                        <a:t> photos every minute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Yahoo! News 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05/01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/2013)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190 million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users,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58 million</a:t>
                      </a:r>
                      <a:r>
                        <a:rPr lang="en-US" baseline="0" dirty="0" smtClean="0"/>
                        <a:t> tweets per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statisticbrain.com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(05/07/2013)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235 million </a:t>
                      </a:r>
                      <a:r>
                        <a:rPr lang="en-US" dirty="0" smtClean="0"/>
                        <a:t>users,</a:t>
                      </a:r>
                      <a:r>
                        <a:rPr lang="en-US" baseline="0" dirty="0" smtClean="0"/>
                        <a:t> “+1” button used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 billion </a:t>
                      </a:r>
                      <a:r>
                        <a:rPr lang="en-US" dirty="0" smtClean="0"/>
                        <a:t>times per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wikipedia.org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(05/2013)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2.54 billion </a:t>
                      </a:r>
                      <a:r>
                        <a:rPr lang="en-US" dirty="0" smtClean="0"/>
                        <a:t>titles,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5.25 billion</a:t>
                      </a:r>
                      <a:r>
                        <a:rPr lang="en-US" dirty="0" smtClean="0"/>
                        <a:t> personalities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wikipedia.org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(06/013)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2.16 million </a:t>
                      </a:r>
                      <a:r>
                        <a:rPr lang="en-US" dirty="0" smtClean="0"/>
                        <a:t>papers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http://www.informatik.uni-trier.de/~ley/db/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million </a:t>
                      </a:r>
                      <a:r>
                        <a:rPr lang="en-US" baseline="0" dirty="0" smtClean="0"/>
                        <a:t>users 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(01/2013)</a:t>
                      </a:r>
                      <a:r>
                        <a:rPr lang="en-US" baseline="0" dirty="0" smtClean="0"/>
                        <a:t>, 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20 million </a:t>
                      </a:r>
                      <a:r>
                        <a:rPr lang="en-US" baseline="0" dirty="0" smtClean="0"/>
                        <a:t>reviews 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(07/2011)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wikipedia.org, yelp.com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46" y="2049483"/>
            <a:ext cx="1650382" cy="620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5" t="18942" r="8293" b="22949"/>
          <a:stretch/>
        </p:blipFill>
        <p:spPr>
          <a:xfrm>
            <a:off x="970158" y="2769639"/>
            <a:ext cx="1929159" cy="416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5" t="36625" r="49434" b="36626"/>
          <a:stretch/>
        </p:blipFill>
        <p:spPr>
          <a:xfrm>
            <a:off x="1053790" y="3364614"/>
            <a:ext cx="1761894" cy="552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8" y="3971563"/>
            <a:ext cx="1180038" cy="566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66" r="11645" b="13488"/>
          <a:stretch/>
        </p:blipFill>
        <p:spPr>
          <a:xfrm>
            <a:off x="1100180" y="4715559"/>
            <a:ext cx="1669115" cy="678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 t="27642" r="9187" b="30244"/>
          <a:stretch/>
        </p:blipFill>
        <p:spPr>
          <a:xfrm>
            <a:off x="1241072" y="5481491"/>
            <a:ext cx="1387331" cy="68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Consistency and Drift of User Interests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8152" y="2100719"/>
            <a:ext cx="7627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longer the time interval is, the less similar users’ interests 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7078" y="5764202"/>
            <a:ext cx="798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Left: accumulated user interest similarity for two weeks in 2012</a:t>
            </a:r>
          </a:p>
          <a:p>
            <a:r>
              <a:rPr lang="en-US" dirty="0" smtClean="0"/>
              <a:t>Right: averaged user interest similarity with relative time difference (number of day)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68544" y="1260121"/>
            <a:ext cx="6406911" cy="830997"/>
          </a:xfrm>
          <a:prstGeom prst="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Observation 3</a:t>
            </a:r>
            <a:r>
              <a:rPr lang="en-US" sz="2400" b="1" dirty="0" smtClean="0"/>
              <a:t>: </a:t>
            </a:r>
            <a:r>
              <a:rPr lang="en-US" sz="2400" dirty="0" smtClean="0"/>
              <a:t>User interests are consistent within a short time period but drift over time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46" y="2531606"/>
            <a:ext cx="7417958" cy="32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Domain 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9908" y="1256599"/>
            <a:ext cx="318593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comicbookresources.com</a:t>
            </a:r>
          </a:p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(comic books)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The Avengers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Spider-Man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The Dark Knight Rises</a:t>
            </a:r>
          </a:p>
          <a:p>
            <a:r>
              <a:rPr lang="en-US" sz="2000" dirty="0" smtClean="0"/>
              <a:t>Prometheus</a:t>
            </a:r>
          </a:p>
          <a:p>
            <a:r>
              <a:rPr lang="en-US" sz="2000" dirty="0" smtClean="0"/>
              <a:t>Men </a:t>
            </a:r>
            <a:r>
              <a:rPr lang="en-US" sz="2000" dirty="0"/>
              <a:t>In Black 1, 2, </a:t>
            </a:r>
            <a:r>
              <a:rPr lang="en-US" sz="2000" dirty="0" smtClean="0"/>
              <a:t>3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Iron </a:t>
            </a:r>
            <a:r>
              <a:rPr lang="en-US" sz="2000" dirty="0">
                <a:solidFill>
                  <a:srgbClr val="0070C0"/>
                </a:solidFill>
              </a:rPr>
              <a:t>Man 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Superman: The </a:t>
            </a:r>
            <a:r>
              <a:rPr lang="en-US" sz="2000" dirty="0">
                <a:solidFill>
                  <a:srgbClr val="0070C0"/>
                </a:solidFill>
              </a:rPr>
              <a:t>Man Of </a:t>
            </a:r>
            <a:r>
              <a:rPr lang="en-US" sz="2000" dirty="0" smtClean="0">
                <a:solidFill>
                  <a:srgbClr val="0070C0"/>
                </a:solidFill>
              </a:rPr>
              <a:t>Steel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Thor</a:t>
            </a:r>
          </a:p>
          <a:p>
            <a:r>
              <a:rPr lang="en-US" sz="2000" dirty="0" smtClean="0"/>
              <a:t>Snow </a:t>
            </a:r>
            <a:r>
              <a:rPr lang="en-US" sz="2000" dirty="0"/>
              <a:t>White &amp; </a:t>
            </a:r>
            <a:r>
              <a:rPr lang="en-US" sz="2000" dirty="0" smtClean="0"/>
              <a:t>Huntsman</a:t>
            </a:r>
          </a:p>
          <a:p>
            <a:r>
              <a:rPr lang="en-US" sz="2000" dirty="0" smtClean="0"/>
              <a:t>Dark Shadows</a:t>
            </a:r>
          </a:p>
          <a:p>
            <a:r>
              <a:rPr lang="en-US" sz="2000" dirty="0" smtClean="0"/>
              <a:t>Ted</a:t>
            </a:r>
          </a:p>
          <a:p>
            <a:r>
              <a:rPr lang="en-US" sz="2000" dirty="0" smtClean="0"/>
              <a:t>Battleship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4111" y="1256599"/>
            <a:ext cx="36722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ruelala.com</a:t>
            </a:r>
          </a:p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(women shopping)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Magic Mike</a:t>
            </a:r>
          </a:p>
          <a:p>
            <a:r>
              <a:rPr lang="en-US" sz="2000" dirty="0" smtClean="0"/>
              <a:t>The avengers</a:t>
            </a:r>
          </a:p>
          <a:p>
            <a:r>
              <a:rPr lang="en-US" sz="2000" dirty="0" smtClean="0"/>
              <a:t>Prometheus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Moonrise Kingdom</a:t>
            </a:r>
          </a:p>
          <a:p>
            <a:r>
              <a:rPr lang="en-US" sz="2000" dirty="0" smtClean="0"/>
              <a:t>Ted</a:t>
            </a:r>
          </a:p>
          <a:p>
            <a:r>
              <a:rPr lang="en-US" sz="2000" dirty="0" smtClean="0"/>
              <a:t>Snow </a:t>
            </a:r>
            <a:r>
              <a:rPr lang="en-US" sz="2000" dirty="0"/>
              <a:t>White &amp; </a:t>
            </a:r>
            <a:r>
              <a:rPr lang="en-US" sz="2000" dirty="0" smtClean="0"/>
              <a:t>Huntsman</a:t>
            </a:r>
          </a:p>
          <a:p>
            <a:r>
              <a:rPr lang="en-US" sz="2000" dirty="0" smtClean="0"/>
              <a:t>Savages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Everything </a:t>
            </a:r>
            <a:r>
              <a:rPr lang="en-US" sz="2000" dirty="0">
                <a:solidFill>
                  <a:srgbClr val="0070C0"/>
                </a:solidFill>
              </a:rPr>
              <a:t>Hunger </a:t>
            </a:r>
            <a:r>
              <a:rPr lang="en-US" sz="2000" dirty="0" smtClean="0">
                <a:solidFill>
                  <a:srgbClr val="0070C0"/>
                </a:solidFill>
              </a:rPr>
              <a:t>Games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Rock of Ages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Dark Shadows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Best Exotic Marigold </a:t>
            </a:r>
            <a:r>
              <a:rPr lang="en-US" sz="2000" dirty="0" smtClean="0">
                <a:solidFill>
                  <a:srgbClr val="0070C0"/>
                </a:solidFill>
              </a:rPr>
              <a:t>Hotel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Twilight Saga: Breaking </a:t>
            </a:r>
            <a:r>
              <a:rPr lang="en-US" sz="2000" dirty="0" smtClean="0">
                <a:solidFill>
                  <a:srgbClr val="0070C0"/>
                </a:solidFill>
              </a:rPr>
              <a:t>Dawn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3615" y="5733108"/>
            <a:ext cx="4822727" cy="707886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 10 most viewed movies estimated using cross domain correlation (summer 2012)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58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Entity Pairwise Features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B9BD-E685-47AC-B0FB-18F5E3947753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566" y="5057455"/>
            <a:ext cx="7126135" cy="1200329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Latent features </a:t>
            </a:r>
            <a:r>
              <a:rPr lang="en-US" dirty="0" smtClean="0"/>
              <a:t>(as in previous work) </a:t>
            </a:r>
            <a:r>
              <a:rPr lang="en-US" sz="2400" dirty="0" smtClean="0"/>
              <a:t>are expensive to calculate and hard to scale. Pairwise features can be calculated under a map-reduce framework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15515" y="1587662"/>
                <a:ext cx="1277786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515" y="1587662"/>
                <a:ext cx="1277786" cy="491417"/>
              </a:xfrm>
              <a:prstGeom prst="rect">
                <a:avLst/>
              </a:prstGeom>
              <a:blipFill rotWithShape="0">
                <a:blip r:embed="rId2"/>
                <a:stretch>
                  <a:fillRect r="-142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60484" y="1533926"/>
            <a:ext cx="2538879" cy="146093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Meta-path based entity similarity from Freebase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6215" y="3214670"/>
            <a:ext cx="2538879" cy="146093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attribute similarity </a:t>
            </a:r>
            <a:r>
              <a:rPr lang="en-US" b="1" dirty="0" smtClean="0"/>
              <a:t>(</a:t>
            </a:r>
            <a:r>
              <a:rPr lang="en-US" dirty="0"/>
              <a:t>e.g., movie description</a:t>
            </a:r>
            <a:r>
              <a:rPr lang="en-US" dirty="0" smtClean="0"/>
              <a:t>,, </a:t>
            </a:r>
            <a:r>
              <a:rPr lang="en-US" dirty="0"/>
              <a:t>revenue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731487" y="3214670"/>
            <a:ext cx="2538879" cy="146093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relations derived from user log </a:t>
            </a:r>
            <a:r>
              <a:rPr lang="en-US" b="1" dirty="0" smtClean="0"/>
              <a:t>(e.g., conditional probability)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144637" y="1533926"/>
            <a:ext cx="2538879" cy="146093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pairwise or non-pairwise feature </a:t>
            </a:r>
            <a:r>
              <a:rPr lang="en-US" b="1" dirty="0" smtClean="0"/>
              <a:t>(e.g., popularity)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 rot="19865577">
            <a:off x="3224193" y="1917856"/>
            <a:ext cx="633759" cy="24005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734423" flipH="1">
            <a:off x="5211840" y="1917856"/>
            <a:ext cx="633759" cy="24005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8364875">
            <a:off x="3723631" y="2468412"/>
            <a:ext cx="633759" cy="24005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3235125" flipH="1">
            <a:off x="4776980" y="2468413"/>
            <a:ext cx="633759" cy="24005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16" y="1187734"/>
            <a:ext cx="5569834" cy="51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Recommendation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B9BD-E685-47AC-B0FB-18F5E3947753}" type="slidenum">
              <a:rPr lang="en-US" smtClean="0"/>
              <a:t>34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74" y="1800573"/>
            <a:ext cx="6863843" cy="1058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63063" y="2914577"/>
                <a:ext cx="29113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events happened before </a:t>
                </a:r>
                <a:r>
                  <a:rPr lang="en-US" sz="1600" i="1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T</a:t>
                </a:r>
              </a:p>
              <a:p>
                <a:pPr algn="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sz="16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Sup>
                      <m:sSubSupPr>
                        <m:ctrlP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63" y="2914577"/>
                <a:ext cx="2911374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4167" r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259" y="4408774"/>
            <a:ext cx="6191250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774" y="1354105"/>
            <a:ext cx="4727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 recommendation model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95774" y="3635286"/>
            <a:ext cx="6673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Personalized recommendation model </a:t>
            </a:r>
            <a:r>
              <a:rPr lang="en-US" sz="22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(PRM)</a:t>
            </a:r>
            <a:endParaRPr lang="en-US" sz="22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164" y="1736855"/>
            <a:ext cx="1968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entity at timestamp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531" y="2099005"/>
            <a:ext cx="441435" cy="41296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074437" y="2745570"/>
                <a:ext cx="2217595" cy="601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time decay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37" y="2745570"/>
                <a:ext cx="2217595" cy="601447"/>
              </a:xfrm>
              <a:prstGeom prst="rect">
                <a:avLst/>
              </a:prstGeom>
              <a:blipFill rotWithShape="0">
                <a:blip r:embed="rId5"/>
                <a:stretch>
                  <a:fillRect l="-1374" t="-4040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6068499" y="2686150"/>
            <a:ext cx="1703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</a:rPr>
              <a:t>pairwise features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74437" y="2013260"/>
            <a:ext cx="1369922" cy="67284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17587" y="2013258"/>
            <a:ext cx="1369922" cy="67216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20303" y="4415587"/>
            <a:ext cx="587092" cy="6065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61241" y="5110218"/>
            <a:ext cx="2130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</a:rPr>
              <a:t>for each user at target timestamp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</a:rPr>
              <a:t>T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45689" y="2013259"/>
            <a:ext cx="790326" cy="84691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91623" y="2149284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(7)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95433" y="454297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(8)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467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3" grpId="0" animBg="1"/>
      <p:bldP spid="14" grpId="0"/>
      <p:bldP spid="21" grpId="0"/>
      <p:bldP spid="23" grpId="0" animBg="1"/>
      <p:bldP spid="24" grpId="0" animBg="1"/>
      <p:bldP spid="25" grpId="0" animBg="1"/>
      <p:bldP spid="26" grpId="0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Parameter Estimation for </a:t>
            </a:r>
            <a:r>
              <a:rPr lang="en-US" sz="3800" dirty="0" smtClean="0"/>
              <a:t>Global Model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Define margin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between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target entity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second best entity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with the current model</a:t>
            </a:r>
          </a:p>
          <a:p>
            <a:endParaRPr lang="en-US" dirty="0" smtClean="0"/>
          </a:p>
          <a:p>
            <a:r>
              <a:rPr lang="en-US" dirty="0" smtClean="0"/>
              <a:t>Objective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Optimization is performed with BFGS-B method</a:t>
            </a:r>
          </a:p>
          <a:p>
            <a:r>
              <a:rPr lang="en-US" dirty="0" smtClean="0"/>
              <a:t>Time decay parameters were cross-validated in this project, although it can be learned accordingly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51624" y="2577083"/>
                <a:ext cx="48751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624" y="2577083"/>
                <a:ext cx="487518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875" t="-2000" r="-137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7" y="3635595"/>
            <a:ext cx="4543425" cy="790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5046" y="3707032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(9)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52784" y="2876449"/>
            <a:ext cx="7062487" cy="2348986"/>
            <a:chOff x="1252784" y="2370840"/>
            <a:chExt cx="7062487" cy="2348986"/>
          </a:xfrm>
        </p:grpSpPr>
        <p:grpSp>
          <p:nvGrpSpPr>
            <p:cNvPr id="8" name="Group 7"/>
            <p:cNvGrpSpPr/>
            <p:nvPr/>
          </p:nvGrpSpPr>
          <p:grpSpPr>
            <a:xfrm>
              <a:off x="1252784" y="2478549"/>
              <a:ext cx="7062487" cy="2241277"/>
              <a:chOff x="1305336" y="2931048"/>
              <a:chExt cx="7062487" cy="224127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05336" y="2931048"/>
                <a:ext cx="6533328" cy="2188665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7486650" y="4540102"/>
                <a:ext cx="881173" cy="6322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226675" y="2370840"/>
              <a:ext cx="53251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-1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Parameter Estimation for Personalized Model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6660"/>
            <a:ext cx="7886700" cy="47203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Utilize user log subsequences similar to the </a:t>
            </a:r>
            <a:r>
              <a:rPr lang="en-US" sz="2400" i="1" dirty="0" smtClean="0"/>
              <a:t>u</a:t>
            </a:r>
            <a:r>
              <a:rPr lang="en-US" sz="2400" dirty="0" smtClean="0"/>
              <a:t> (neighbors) when learning personalized model for </a:t>
            </a:r>
            <a:r>
              <a:rPr lang="en-US" sz="2400" i="1" dirty="0" smtClean="0"/>
              <a:t>u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52202" y="3117023"/>
            <a:ext cx="1555120" cy="6065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83819" y="2673659"/>
            <a:ext cx="250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Same as g() in global model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6150" y="4311359"/>
            <a:ext cx="2150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neighbor subsequences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475692" y="3802525"/>
            <a:ext cx="1387226" cy="6065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17249" y="4350699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neighbor similarity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55447" y="5172823"/>
            <a:ext cx="129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global model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3291732" y="3802524"/>
            <a:ext cx="1118903" cy="7906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42005" y="4684278"/>
            <a:ext cx="468630" cy="4359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7322" y="3136379"/>
            <a:ext cx="44595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– 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843667" y="47149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7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/>
      <p:bldP spid="18" grpId="0" animBg="1"/>
      <p:bldP spid="19" grpId="0"/>
      <p:bldP spid="22" grpId="0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Locality Sensitive Hashing Based K-Nearest Neighbor 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3690"/>
            <a:ext cx="7886700" cy="474327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Locality sensitive hashing (LSH) estimates K-NN in O(N) with preprocessing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M</a:t>
            </a:r>
            <a:r>
              <a:rPr lang="en-US" sz="22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ore efficient and scalable than previously adopted soft clustering method</a:t>
            </a:r>
            <a:endParaRPr lang="en-US" sz="2200" dirty="0" smtClean="0">
              <a:solidFill>
                <a:srgbClr val="002060"/>
              </a:solidFill>
            </a:endParaRPr>
          </a:p>
          <a:p>
            <a:r>
              <a:rPr lang="en-US" sz="2600" dirty="0"/>
              <a:t>LSH based KNN method </a:t>
            </a:r>
            <a:r>
              <a:rPr lang="en-US" sz="2600" dirty="0" smtClean="0"/>
              <a:t>decouples </a:t>
            </a:r>
            <a:r>
              <a:rPr lang="en-US" sz="2600" dirty="0"/>
              <a:t>data dependency between users during personalized model </a:t>
            </a:r>
            <a:r>
              <a:rPr lang="en-US" sz="2600" dirty="0" smtClean="0"/>
              <a:t>learning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Personalized model </a:t>
            </a:r>
            <a:r>
              <a:rPr lang="en-US" sz="22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learning parallelization</a:t>
            </a:r>
          </a:p>
          <a:p>
            <a:r>
              <a:rPr lang="en-US" sz="2600" dirty="0" smtClean="0"/>
              <a:t>Personalized Recommendation with K-NN </a:t>
            </a:r>
            <a:r>
              <a:rPr lang="en-US" sz="22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(PRM+KNN)</a:t>
            </a:r>
            <a:endParaRPr lang="en-US" sz="22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88" y="4644289"/>
            <a:ext cx="6645886" cy="120669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470152" y="6045354"/>
            <a:ext cx="4306722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4251" y="6111196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10310" y="5140963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83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78" y="3468412"/>
            <a:ext cx="7440460" cy="2971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806"/>
            <a:ext cx="8229600" cy="481835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Movie</a:t>
            </a:r>
            <a:r>
              <a:rPr lang="en-US" sz="2400" dirty="0" smtClean="0"/>
              <a:t> recommendation with commercial</a:t>
            </a:r>
            <a:r>
              <a:rPr lang="en-US" sz="2400" dirty="0" smtClean="0">
                <a:solidFill>
                  <a:srgbClr val="0070C0"/>
                </a:solidFill>
              </a:rPr>
              <a:t> search engine user log </a:t>
            </a:r>
            <a:r>
              <a:rPr lang="en-US" sz="2400" dirty="0" smtClean="0"/>
              <a:t>and movie related </a:t>
            </a:r>
            <a:r>
              <a:rPr lang="en-US" sz="2400" dirty="0" smtClean="0">
                <a:solidFill>
                  <a:srgbClr val="0070C0"/>
                </a:solidFill>
              </a:rPr>
              <a:t>freebase knowledge graph</a:t>
            </a:r>
          </a:p>
          <a:p>
            <a:pPr lvl="1" algn="just"/>
            <a:r>
              <a:rPr lang="en-US" sz="2400" dirty="0" smtClean="0">
                <a:latin typeface="Baskerville Old Face" panose="02020602080505020303" pitchFamily="18" charset="0"/>
              </a:rPr>
              <a:t>Sampled 1+ million users with at least one movie entity in their log</a:t>
            </a:r>
          </a:p>
          <a:p>
            <a:pPr lvl="1" algn="just"/>
            <a:r>
              <a:rPr lang="en-US" sz="2400" dirty="0" smtClean="0">
                <a:latin typeface="Baskerville Old Face" panose="02020602080505020303" pitchFamily="18" charset="0"/>
              </a:rPr>
              <a:t>2+ million </a:t>
            </a:r>
            <a:r>
              <a:rPr lang="en-US" sz="2400" dirty="0">
                <a:latin typeface="Baskerville Old Face" panose="02020602080505020303" pitchFamily="18" charset="0"/>
              </a:rPr>
              <a:t>movie related </a:t>
            </a:r>
            <a:r>
              <a:rPr lang="en-US" sz="2400" dirty="0" smtClean="0">
                <a:latin typeface="Baskerville Old Face" panose="02020602080505020303" pitchFamily="18" charset="0"/>
              </a:rPr>
              <a:t>entities with attributes and relationships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B9BD-E685-47AC-B0FB-18F5E394775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61133"/>
              </p:ext>
            </p:extLst>
          </p:nvPr>
        </p:nvGraphicFramePr>
        <p:xfrm>
          <a:off x="803413" y="3159001"/>
          <a:ext cx="7537174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587"/>
                <a:gridCol w="37685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Comparison Method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 Popularity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Frequently</a:t>
                      </a:r>
                      <a:r>
                        <a:rPr lang="en-US" baseline="0" dirty="0" smtClean="0"/>
                        <a:t> visited movies in 3 months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Popularity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Frequently visited movies in short time period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Domain Co-Click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Recommend based on non-movie</a:t>
                      </a:r>
                      <a:r>
                        <a:rPr lang="en-US" baseline="0" dirty="0" smtClean="0"/>
                        <a:t> related events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NMF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Hu</a:t>
                      </a:r>
                      <a:r>
                        <a:rPr lang="en-US" baseline="0" dirty="0" smtClean="0"/>
                        <a:t> ICDM’08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Co-Click with Time Decay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Conditional probability of</a:t>
                      </a:r>
                      <a:r>
                        <a:rPr lang="en-US" baseline="0" dirty="0" smtClean="0"/>
                        <a:t> events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Evaluation and Comparison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722"/>
            <a:ext cx="8458200" cy="477444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Top 10 </a:t>
            </a:r>
            <a:r>
              <a:rPr lang="en-US" sz="2000" dirty="0" smtClean="0"/>
              <a:t>Mean Reciprocal Rank (MRR) as evaluation metric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Only rates a pool of most promising candidates for each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B9BD-E685-47AC-B0FB-18F5E3947753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05609" y="1645498"/>
                <a:ext cx="3036921" cy="970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𝑀𝑅𝑅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𝑇𝑒𝑠𝑡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𝑇𝑒𝑠𝑡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𝑟𝑎𝑛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609" y="1645498"/>
                <a:ext cx="3036921" cy="9700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8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Previous Works on Mining</a:t>
            </a:r>
            <a:br>
              <a:rPr lang="en-US" sz="4000" dirty="0" smtClean="0"/>
            </a:br>
            <a:r>
              <a:rPr lang="en-US" sz="4000" dirty="0" smtClean="0"/>
              <a:t>Heterogeneous Information Networks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1382" y="1696855"/>
          <a:ext cx="8348081" cy="3992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188677"/>
                <a:gridCol w="2453450"/>
                <a:gridCol w="1705954"/>
              </a:tblGrid>
              <a:tr h="3864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Knowledge</a:t>
                      </a:r>
                      <a:r>
                        <a:rPr lang="en-US" sz="2000" baseline="0" dirty="0" smtClean="0"/>
                        <a:t> hidden in</a:t>
                      </a:r>
                      <a:r>
                        <a:rPr lang="en-US" sz="2000" dirty="0" smtClean="0"/>
                        <a:t> DBLP Network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Mining Functions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Papers</a:t>
                      </a:r>
                      <a:endParaRPr lang="en-US" sz="2000" dirty="0"/>
                    </a:p>
                  </a:txBody>
                  <a:tcPr/>
                </a:tc>
              </a:tr>
              <a:tr h="3864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ea typeface="宋体" pitchFamily="2" charset="-122"/>
                        </a:rPr>
                        <a:t>How are CS research areas </a:t>
                      </a:r>
                      <a:r>
                        <a:rPr lang="en-US" altLang="zh-CN" sz="2000" b="1" dirty="0" smtClean="0">
                          <a:solidFill>
                            <a:srgbClr val="00B0F0"/>
                          </a:solidFill>
                          <a:effectLst/>
                          <a:ea typeface="宋体" pitchFamily="2" charset="-122"/>
                        </a:rPr>
                        <a:t>structured</a:t>
                      </a:r>
                      <a:r>
                        <a:rPr lang="en-US" altLang="zh-CN" sz="2000" dirty="0" smtClean="0">
                          <a:ea typeface="宋体" pitchFamily="2" charset="-122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ea typeface="宋体" pitchFamily="2" charset="-122"/>
                        </a:rPr>
                        <a:t>Clustering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ea typeface="宋体" pitchFamily="2" charset="-122"/>
                        </a:rPr>
                        <a:t>Sun KDD12</a:t>
                      </a:r>
                    </a:p>
                  </a:txBody>
                  <a:tcPr anchor="ctr"/>
                </a:tc>
              </a:tr>
              <a:tr h="3864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ea typeface="宋体" pitchFamily="2" charset="-122"/>
                        </a:rPr>
                        <a:t>Which authors</a:t>
                      </a:r>
                      <a:r>
                        <a:rPr lang="en-US" altLang="zh-CN" sz="2000" baseline="0" dirty="0" smtClean="0">
                          <a:ea typeface="宋体" pitchFamily="2" charset="-122"/>
                        </a:rPr>
                        <a:t> work on </a:t>
                      </a:r>
                      <a:r>
                        <a:rPr lang="en-US" altLang="zh-CN" sz="2000" b="1" baseline="0" dirty="0" smtClean="0">
                          <a:solidFill>
                            <a:srgbClr val="00B0F0"/>
                          </a:solidFill>
                          <a:ea typeface="宋体" pitchFamily="2" charset="-122"/>
                        </a:rPr>
                        <a:t>data mining</a:t>
                      </a:r>
                      <a:r>
                        <a:rPr lang="en-US" altLang="zh-CN" sz="2000" baseline="0" dirty="0" smtClean="0">
                          <a:ea typeface="宋体" pitchFamily="2" charset="-122"/>
                        </a:rPr>
                        <a:t>?</a:t>
                      </a:r>
                      <a:endParaRPr lang="en-US" altLang="zh-CN" sz="2000" dirty="0" smtClean="0"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ea typeface="宋体" pitchFamily="2" charset="-122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ea typeface="宋体" pitchFamily="2" charset="-122"/>
                        </a:rPr>
                        <a:t>Ji PKDD10,</a:t>
                      </a:r>
                      <a:endParaRPr lang="en-US" altLang="zh-CN" sz="2000" baseline="0" dirty="0" smtClean="0">
                        <a:ea typeface="宋体" pitchFamily="2" charset="-122"/>
                      </a:endParaRP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ea typeface="宋体" pitchFamily="2" charset="-122"/>
                        </a:rPr>
                        <a:t>Ji KDD11</a:t>
                      </a:r>
                      <a:endParaRPr lang="en-US" altLang="zh-CN" sz="2000" dirty="0" smtClean="0">
                        <a:ea typeface="宋体" pitchFamily="2" charset="-122"/>
                      </a:endParaRPr>
                    </a:p>
                  </a:txBody>
                  <a:tcPr anchor="ctr"/>
                </a:tc>
              </a:tr>
              <a:tr h="3864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ea typeface="宋体" pitchFamily="2" charset="-122"/>
                        </a:rPr>
                        <a:t>Who are the </a:t>
                      </a:r>
                      <a:r>
                        <a:rPr lang="en-US" altLang="zh-CN" sz="2000" b="1" dirty="0" smtClean="0">
                          <a:solidFill>
                            <a:srgbClr val="00B0F0"/>
                          </a:solidFill>
                          <a:effectLst/>
                          <a:ea typeface="宋体" pitchFamily="2" charset="-122"/>
                        </a:rPr>
                        <a:t>leading</a:t>
                      </a:r>
                      <a:r>
                        <a:rPr lang="en-US" altLang="zh-CN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ea typeface="宋体" pitchFamily="2" charset="-122"/>
                        </a:rPr>
                        <a:t> </a:t>
                      </a:r>
                      <a:r>
                        <a:rPr lang="en-US" altLang="zh-CN" sz="2000" dirty="0" smtClean="0">
                          <a:ea typeface="宋体" pitchFamily="2" charset="-122"/>
                        </a:rPr>
                        <a:t>researchers on </a:t>
                      </a:r>
                      <a:r>
                        <a:rPr lang="en-US" altLang="zh-CN" sz="2000" b="1" dirty="0" smtClean="0">
                          <a:solidFill>
                            <a:srgbClr val="00B0F0"/>
                          </a:solidFill>
                          <a:ea typeface="宋体" pitchFamily="2" charset="-122"/>
                        </a:rPr>
                        <a:t>web search</a:t>
                      </a:r>
                      <a:r>
                        <a:rPr lang="en-US" altLang="zh-CN" sz="2000" dirty="0" smtClean="0">
                          <a:ea typeface="宋体" pitchFamily="2" charset="-122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ea typeface="宋体" pitchFamily="2" charset="-122"/>
                        </a:rPr>
                        <a:t>Ranking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ea typeface="+mn-ea"/>
                        </a:rPr>
                        <a:t>Sun EDBT09, Sun KDD09</a:t>
                      </a:r>
                    </a:p>
                  </a:txBody>
                  <a:tcPr anchor="ctr"/>
                </a:tc>
              </a:tr>
              <a:tr h="38643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Who are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="1" baseline="0" dirty="0" smtClean="0">
                          <a:solidFill>
                            <a:srgbClr val="00B0F0"/>
                          </a:solidFill>
                        </a:rPr>
                        <a:t>similar</a:t>
                      </a:r>
                      <a:r>
                        <a:rPr lang="en-US" sz="2000" baseline="0" dirty="0" smtClean="0"/>
                        <a:t> researchers of </a:t>
                      </a:r>
                      <a:r>
                        <a:rPr lang="en-US" sz="2000" baseline="0" dirty="0" smtClean="0">
                          <a:solidFill>
                            <a:srgbClr val="7030A0"/>
                          </a:solidFill>
                        </a:rPr>
                        <a:t>C. </a:t>
                      </a:r>
                      <a:r>
                        <a:rPr lang="en-US" sz="2000" baseline="0" dirty="0" err="1" smtClean="0">
                          <a:solidFill>
                            <a:srgbClr val="7030A0"/>
                          </a:solidFill>
                        </a:rPr>
                        <a:t>Faloutsos</a:t>
                      </a:r>
                      <a:r>
                        <a:rPr lang="en-US" sz="2000" baseline="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Entity Similarity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Sun VLDB11</a:t>
                      </a:r>
                      <a:endParaRPr lang="en-US" sz="2000" dirty="0"/>
                    </a:p>
                  </a:txBody>
                  <a:tcPr anchor="ctr"/>
                </a:tc>
              </a:tr>
              <a:tr h="3864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ea typeface="宋体" pitchFamily="2" charset="-122"/>
                        </a:rPr>
                        <a:t>Who is</a:t>
                      </a:r>
                      <a:r>
                        <a:rPr lang="en-US" altLang="zh-CN" sz="2000" baseline="0" dirty="0" smtClean="0">
                          <a:ea typeface="宋体" pitchFamily="2" charset="-122"/>
                        </a:rPr>
                        <a:t> the </a:t>
                      </a:r>
                      <a:r>
                        <a:rPr lang="en-US" altLang="zh-CN" sz="2000" b="1" baseline="0" dirty="0" smtClean="0">
                          <a:solidFill>
                            <a:srgbClr val="00B0F0"/>
                          </a:solidFill>
                          <a:ea typeface="宋体" pitchFamily="2" charset="-122"/>
                        </a:rPr>
                        <a:t>advisor</a:t>
                      </a:r>
                      <a:r>
                        <a:rPr lang="en-US" altLang="zh-CN" sz="2000" baseline="0" dirty="0" smtClean="0">
                          <a:solidFill>
                            <a:srgbClr val="00B0F0"/>
                          </a:solidFill>
                          <a:ea typeface="宋体" pitchFamily="2" charset="-122"/>
                        </a:rPr>
                        <a:t> </a:t>
                      </a:r>
                      <a:r>
                        <a:rPr lang="en-US" altLang="zh-CN" sz="2000" baseline="0" dirty="0" smtClean="0">
                          <a:ea typeface="宋体" pitchFamily="2" charset="-122"/>
                        </a:rPr>
                        <a:t>of </a:t>
                      </a:r>
                      <a:r>
                        <a:rPr lang="en-US" altLang="zh-CN" sz="2000" baseline="0" dirty="0" smtClean="0">
                          <a:solidFill>
                            <a:srgbClr val="7030A0"/>
                          </a:solidFill>
                          <a:ea typeface="宋体" pitchFamily="2" charset="-122"/>
                        </a:rPr>
                        <a:t>J. </a:t>
                      </a:r>
                      <a:r>
                        <a:rPr lang="en-US" altLang="zh-CN" sz="2000" baseline="0" dirty="0" err="1" smtClean="0">
                          <a:solidFill>
                            <a:srgbClr val="7030A0"/>
                          </a:solidFill>
                          <a:ea typeface="宋体" pitchFamily="2" charset="-122"/>
                        </a:rPr>
                        <a:t>Leskovec</a:t>
                      </a:r>
                      <a:r>
                        <a:rPr lang="en-US" altLang="zh-CN" sz="2000" baseline="0" dirty="0" smtClean="0">
                          <a:ea typeface="宋体" pitchFamily="2" charset="-122"/>
                        </a:rPr>
                        <a:t>?</a:t>
                      </a:r>
                      <a:endParaRPr lang="en-US" sz="2000" dirty="0" smtClean="0"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Relationship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Wang KDD10</a:t>
                      </a:r>
                    </a:p>
                  </a:txBody>
                  <a:tcPr anchor="ctr"/>
                </a:tc>
              </a:tr>
              <a:tr h="3864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......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1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B9BD-E685-47AC-B0FB-18F5E3947753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66991"/>
              </p:ext>
            </p:extLst>
          </p:nvPr>
        </p:nvGraphicFramePr>
        <p:xfrm>
          <a:off x="1722782" y="1278835"/>
          <a:ext cx="3657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859"/>
                <a:gridCol w="1680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MRR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 Popularity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Popularity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Domain Co-click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NMF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Co-Click </a:t>
                      </a:r>
                      <a:r>
                        <a:rPr lang="en-US" sz="1600" dirty="0" smtClean="0"/>
                        <a:t>Time Decay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PRM+KNN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>
            <a:off x="1264753" y="1753543"/>
            <a:ext cx="272498" cy="1461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443" y="2096914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264753" y="3588969"/>
            <a:ext cx="272498" cy="8372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6050" y="3684431"/>
            <a:ext cx="110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proposed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155096" y="3129423"/>
            <a:ext cx="609600" cy="367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5159" y="3038100"/>
            <a:ext cx="3159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With sufficient data, co-click with time decay is the strongest baseline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>
            <a:off x="5155096" y="1854598"/>
            <a:ext cx="609600" cy="367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4035" y="5367412"/>
            <a:ext cx="7384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Both </a:t>
            </a:r>
            <a:r>
              <a:rPr lang="en-US" sz="20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PRM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PRM+KNN</a:t>
            </a:r>
            <a:r>
              <a:rPr lang="en-US" sz="2000" dirty="0" smtClean="0"/>
              <a:t> capture all three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PRM+KNN utilizes neighbor information when recommending (CF)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159" y="532736"/>
            <a:ext cx="28098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285116"/>
            <a:ext cx="890397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Personalized Recommendation Result Analysis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B9BD-E685-47AC-B0FB-18F5E3947753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979"/>
            <a:ext cx="8526780" cy="363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Personalized </a:t>
            </a:r>
            <a:r>
              <a:rPr lang="en-US" sz="3200" dirty="0" smtClean="0"/>
              <a:t>Result Analysis </a:t>
            </a:r>
            <a:r>
              <a:rPr lang="en-US" sz="3200" dirty="0">
                <a:solidFill>
                  <a:srgbClr val="0070C0"/>
                </a:solidFill>
              </a:rPr>
              <a:t>– </a:t>
            </a:r>
            <a:r>
              <a:rPr lang="en-US" sz="3200" dirty="0" smtClean="0">
                <a:solidFill>
                  <a:srgbClr val="0070C0"/>
                </a:solidFill>
              </a:rPr>
              <a:t>Length of User Log Sequence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B9BD-E685-47AC-B0FB-18F5E3947753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351008" y="1862622"/>
          <a:ext cx="42672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634740" y="4553188"/>
            <a:ext cx="2037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Length of Sequence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1827054" y="293277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MRR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57723" y="5201914"/>
            <a:ext cx="56436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Performance varies with sequence length</a:t>
            </a:r>
          </a:p>
        </p:txBody>
      </p:sp>
      <p:sp>
        <p:nvSpPr>
          <p:cNvPr id="12" name="Oval 11"/>
          <p:cNvSpPr/>
          <p:nvPr/>
        </p:nvSpPr>
        <p:spPr>
          <a:xfrm>
            <a:off x="2567940" y="2703601"/>
            <a:ext cx="838200" cy="838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88381" y="3541801"/>
            <a:ext cx="176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enough data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708012" y="3014295"/>
            <a:ext cx="838200" cy="838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79526" y="1754301"/>
            <a:ext cx="390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 Personalized time decay may help</a:t>
            </a:r>
          </a:p>
          <a:p>
            <a:r>
              <a:rPr lang="en-US" dirty="0" smtClean="0"/>
              <a:t>2, Movie-</a:t>
            </a:r>
            <a:r>
              <a:rPr lang="en-US" dirty="0" err="1" smtClean="0"/>
              <a:t>holics</a:t>
            </a:r>
            <a:r>
              <a:rPr lang="en-US" dirty="0" smtClean="0"/>
              <a:t> have more diverse interests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Contributions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We re-examine entity recommendation in information network problem against a real-world application</a:t>
            </a:r>
          </a:p>
          <a:p>
            <a:pPr algn="just"/>
            <a:r>
              <a:rPr lang="en-US" dirty="0" smtClean="0"/>
              <a:t>We propose recommendation models with different granularities (</a:t>
            </a:r>
            <a:r>
              <a:rPr lang="en-US" dirty="0" smtClean="0">
                <a:solidFill>
                  <a:srgbClr val="0070C0"/>
                </a:solidFill>
              </a:rPr>
              <a:t>global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personalized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The proposed methods take advantage of the </a:t>
            </a:r>
            <a:r>
              <a:rPr lang="en-US" dirty="0" smtClean="0">
                <a:solidFill>
                  <a:srgbClr val="0070C0"/>
                </a:solidFill>
              </a:rPr>
              <a:t>rich-content</a:t>
            </a:r>
            <a:r>
              <a:rPr lang="en-US" dirty="0" smtClean="0"/>
              <a:t> of search engine user log and knowledge graph</a:t>
            </a:r>
          </a:p>
          <a:p>
            <a:pPr algn="just"/>
            <a:r>
              <a:rPr lang="en-US" dirty="0" smtClean="0"/>
              <a:t>Experiments with commercial search engine data demonstrate the </a:t>
            </a:r>
            <a:r>
              <a:rPr lang="en-US" dirty="0" smtClean="0">
                <a:solidFill>
                  <a:srgbClr val="0070C0"/>
                </a:solidFill>
              </a:rPr>
              <a:t>scalability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effectiveness</a:t>
            </a:r>
            <a:r>
              <a:rPr lang="en-US" dirty="0" smtClean="0"/>
              <a:t> of our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46223" y="257494"/>
            <a:ext cx="50691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Building Recommender System for Search Engine Users with User Log and Freebase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Knowledge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(WSDM’14b)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Roadmap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435" y="1531195"/>
            <a:ext cx="7706967" cy="4539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Entity Recommendation </a:t>
            </a:r>
            <a:r>
              <a:rPr lang="en-US" dirty="0"/>
              <a:t>in Heterogeneous Information Networks with Implicit User </a:t>
            </a:r>
            <a:r>
              <a:rPr lang="en-US" dirty="0" smtClean="0"/>
              <a:t>Feedback</a:t>
            </a:r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RecSys’13, WSDM’14a</a:t>
            </a:r>
          </a:p>
          <a:p>
            <a:pPr algn="just"/>
            <a:r>
              <a:rPr lang="en-US" dirty="0" smtClean="0"/>
              <a:t>Building Recommender </a:t>
            </a:r>
            <a:r>
              <a:rPr lang="en-US" dirty="0"/>
              <a:t>System for Search Engine </a:t>
            </a:r>
            <a:r>
              <a:rPr lang="en-US" dirty="0" smtClean="0"/>
              <a:t>Users </a:t>
            </a:r>
            <a:r>
              <a:rPr lang="en-US" dirty="0"/>
              <a:t>with User Log and Freebase </a:t>
            </a:r>
            <a:r>
              <a:rPr lang="en-US" dirty="0" smtClean="0"/>
              <a:t>Knowledge</a:t>
            </a:r>
            <a:endParaRPr lang="en-US" dirty="0"/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WSDM’14b</a:t>
            </a:r>
          </a:p>
          <a:p>
            <a:pPr algn="just"/>
            <a:r>
              <a:rPr lang="en-US" dirty="0"/>
              <a:t>Quick Review: Entity Search in Heterogeneous Networks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rgbClr val="0070C0"/>
                </a:solidFill>
              </a:rPr>
              <a:t>SDM’12, </a:t>
            </a:r>
            <a:r>
              <a:rPr lang="en-US" sz="2000" dirty="0" smtClean="0">
                <a:solidFill>
                  <a:srgbClr val="0070C0"/>
                </a:solidFill>
              </a:rPr>
              <a:t>CIKM’12</a:t>
            </a:r>
            <a:endParaRPr lang="en-US" sz="2000" dirty="0" smtClean="0"/>
          </a:p>
          <a:p>
            <a:pPr algn="just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30476" y="4086518"/>
            <a:ext cx="59634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6435" y="4098093"/>
            <a:ext cx="7706967" cy="12750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0966"/>
            <a:ext cx="8075512" cy="1382961"/>
          </a:xfrm>
        </p:spPr>
        <p:txBody>
          <a:bodyPr/>
          <a:lstStyle/>
          <a:p>
            <a:r>
              <a:rPr lang="en-US" sz="4000" dirty="0" smtClean="0"/>
              <a:t>The Citation Prediction Problem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[SDM’12]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8271"/>
            <a:ext cx="7886700" cy="277652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Input: </a:t>
            </a:r>
            <a:r>
              <a:rPr lang="en-US" dirty="0"/>
              <a:t>authors, target publication venue, text and time information of a query paper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Output: </a:t>
            </a:r>
            <a:r>
              <a:rPr lang="en-US" dirty="0"/>
              <a:t>list of papers ranked by the probability of being cited by the query paper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Search Space: </a:t>
            </a:r>
            <a:r>
              <a:rPr lang="en-US" dirty="0"/>
              <a:t>heterogeneous </a:t>
            </a:r>
            <a:r>
              <a:rPr lang="en-US" dirty="0" smtClean="0"/>
              <a:t>bibliographical information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45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50020" y="4219900"/>
            <a:ext cx="869795" cy="5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Query Paper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3541" y="5792343"/>
            <a:ext cx="1293542" cy="5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Prediction Results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323065" y="4114800"/>
            <a:ext cx="0" cy="252861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Flowchart: Magnetic Disk 9"/>
          <p:cNvSpPr/>
          <p:nvPr/>
        </p:nvSpPr>
        <p:spPr>
          <a:xfrm>
            <a:off x="4132225" y="4102644"/>
            <a:ext cx="1215484" cy="81437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85750" y="4278927"/>
            <a:ext cx="718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Term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B</a:t>
            </a:r>
            <a:r>
              <a:rPr lang="en-US" sz="2000" b="1" dirty="0" smtClean="0">
                <a:solidFill>
                  <a:schemeClr val="bg1"/>
                </a:solidFill>
              </a:rPr>
              <a:t>ins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90048" y="5579829"/>
            <a:ext cx="1499838" cy="1004891"/>
            <a:chOff x="4358037" y="5579829"/>
            <a:chExt cx="1499838" cy="1004891"/>
          </a:xfrm>
        </p:grpSpPr>
        <p:sp>
          <p:nvSpPr>
            <p:cNvPr id="11" name="Flowchart: Decision 10"/>
            <p:cNvSpPr/>
            <p:nvPr/>
          </p:nvSpPr>
          <p:spPr>
            <a:xfrm>
              <a:off x="4358037" y="5579829"/>
              <a:ext cx="1499838" cy="1004891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9063" y="5803576"/>
              <a:ext cx="12734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Prediction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Model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Flowchart: Multidocument 14"/>
          <p:cNvSpPr/>
          <p:nvPr/>
        </p:nvSpPr>
        <p:spPr>
          <a:xfrm>
            <a:off x="6826641" y="4130355"/>
            <a:ext cx="1060704" cy="758952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DBLP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6570833" y="5624513"/>
            <a:ext cx="1438508" cy="91440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57950" y="5758547"/>
            <a:ext cx="186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Meta-Path Based Feature Space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5" idx="3"/>
            <a:endCxn id="10" idx="2"/>
          </p:cNvCxnSpPr>
          <p:nvPr/>
        </p:nvCxnSpPr>
        <p:spPr>
          <a:xfrm flipV="1">
            <a:off x="2419815" y="4509831"/>
            <a:ext cx="171241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72695" y="4997964"/>
            <a:ext cx="5144" cy="593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</p:cNvCxnSpPr>
          <p:nvPr/>
        </p:nvCxnSpPr>
        <p:spPr>
          <a:xfrm flipH="1" flipV="1">
            <a:off x="2587083" y="6081712"/>
            <a:ext cx="1402965" cy="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1"/>
            <a:endCxn id="10" idx="4"/>
          </p:cNvCxnSpPr>
          <p:nvPr/>
        </p:nvCxnSpPr>
        <p:spPr>
          <a:xfrm flipH="1">
            <a:off x="5347709" y="4509831"/>
            <a:ext cx="14789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6" idx="3"/>
          </p:cNvCxnSpPr>
          <p:nvPr/>
        </p:nvCxnSpPr>
        <p:spPr>
          <a:xfrm>
            <a:off x="7283235" y="4860565"/>
            <a:ext cx="6852" cy="8162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1"/>
            <a:endCxn id="11" idx="3"/>
          </p:cNvCxnSpPr>
          <p:nvPr/>
        </p:nvCxnSpPr>
        <p:spPr>
          <a:xfrm flipH="1">
            <a:off x="5489886" y="6081713"/>
            <a:ext cx="968064" cy="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92367" y="5005401"/>
            <a:ext cx="5144" cy="59301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5400000">
            <a:off x="3111567" y="4787216"/>
            <a:ext cx="85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ff-line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51487" y="5394600"/>
            <a:ext cx="85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on-line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8398" y="43251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06940" y="589704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18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1265"/>
            <a:ext cx="7886700" cy="4643036"/>
          </a:xfrm>
        </p:spPr>
        <p:txBody>
          <a:bodyPr/>
          <a:lstStyle/>
          <a:p>
            <a:r>
              <a:rPr lang="en-US" dirty="0" smtClean="0"/>
              <a:t>Term / topic similarity + reduce search </a:t>
            </a:r>
            <a:r>
              <a:rPr lang="en-US" dirty="0"/>
              <a:t>space without </a:t>
            </a:r>
            <a:r>
              <a:rPr lang="en-US" dirty="0" smtClean="0"/>
              <a:t>breaking </a:t>
            </a:r>
            <a:r>
              <a:rPr lang="en-US" dirty="0"/>
              <a:t>citation </a:t>
            </a:r>
            <a:r>
              <a:rPr lang="en-US" dirty="0" smtClean="0"/>
              <a:t>relations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1, identify seed terms with a link space discriminative-ness measure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2, expand each bin with similar terms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3, assign papers to bins</a:t>
            </a:r>
            <a:endParaRPr lang="en-US" dirty="0"/>
          </a:p>
        </p:txBody>
      </p:sp>
      <p:pic>
        <p:nvPicPr>
          <p:cNvPr id="11" name="Picture 10" descr="Selection_050.png"/>
          <p:cNvPicPr>
            <a:picLocks noChangeAspect="1"/>
          </p:cNvPicPr>
          <p:nvPr/>
        </p:nvPicPr>
        <p:blipFill rotWithShape="1">
          <a:blip r:embed="rId2" cstate="print"/>
          <a:srcRect l="22518"/>
          <a:stretch/>
        </p:blipFill>
        <p:spPr>
          <a:xfrm>
            <a:off x="3802536" y="3085312"/>
            <a:ext cx="3276847" cy="885171"/>
          </a:xfrm>
          <a:prstGeom prst="rect">
            <a:avLst/>
          </a:prstGeom>
        </p:spPr>
      </p:pic>
      <p:sp>
        <p:nvSpPr>
          <p:cNvPr id="9" name="Line Callout 1 (Accent Bar) 8"/>
          <p:cNvSpPr/>
          <p:nvPr/>
        </p:nvSpPr>
        <p:spPr>
          <a:xfrm>
            <a:off x="6171308" y="5900853"/>
            <a:ext cx="2362200" cy="685800"/>
          </a:xfrm>
          <a:prstGeom prst="accentCallout1">
            <a:avLst>
              <a:gd name="adj1" fmla="val 18750"/>
              <a:gd name="adj2" fmla="val -8333"/>
              <a:gd name="adj3" fmla="val -12369"/>
              <a:gd name="adj4" fmla="val -2383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Seed: GPS</a:t>
            </a:r>
          </a:p>
          <a:p>
            <a:r>
              <a:rPr lang="en-US" sz="1400" dirty="0" smtClean="0"/>
              <a:t>Terms: Moving, Trajectory, …</a:t>
            </a:r>
          </a:p>
          <a:p>
            <a:r>
              <a:rPr lang="en-US" sz="1400" dirty="0" smtClean="0"/>
              <a:t>Papers: 12, 25, 233, …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Discriminative Term </a:t>
            </a:r>
            <a:r>
              <a:rPr lang="en-US" dirty="0" smtClean="0"/>
              <a:t>Bins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46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5152829" y="5107259"/>
            <a:ext cx="576263" cy="6411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067229" y="5107975"/>
            <a:ext cx="576072" cy="6435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886740" y="5107975"/>
            <a:ext cx="576072" cy="6435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6780908" y="4977159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……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12224" y="6089060"/>
            <a:ext cx="541686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Citation probability is higher within the same bins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2" name="Picture 11" descr="Selection_051.png"/>
          <p:cNvPicPr>
            <a:picLocks noChangeAspect="1"/>
          </p:cNvPicPr>
          <p:nvPr/>
        </p:nvPicPr>
        <p:blipFill rotWithShape="1">
          <a:blip r:embed="rId3" cstate="print"/>
          <a:srcRect l="18361"/>
          <a:stretch/>
        </p:blipFill>
        <p:spPr>
          <a:xfrm>
            <a:off x="3587261" y="4276331"/>
            <a:ext cx="4039681" cy="7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User Guided Similarity Search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[CIKM’12]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3" y="2164791"/>
          <a:ext cx="834238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597"/>
                <a:gridCol w="2085597"/>
                <a:gridCol w="2085597"/>
                <a:gridCol w="20855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Query Target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Similarity Examples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Top Answers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Semantic</a:t>
                      </a:r>
                      <a:r>
                        <a:rPr lang="en-US" sz="2000" baseline="0" dirty="0" smtClean="0"/>
                        <a:t> Meanings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The Dark Knight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Batman Begins, </a:t>
                      </a:r>
                    </a:p>
                    <a:p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Batman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Batman Returns, Batman Forever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Similar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keyword</a:t>
                      </a:r>
                      <a:endParaRPr lang="en-US" sz="2000" dirty="0"/>
                    </a:p>
                  </a:txBody>
                  <a:tcPr/>
                </a:tc>
              </a:tr>
              <a:tr h="665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Hancock,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Bejamin</a:t>
                      </a:r>
                      <a:r>
                        <a:rPr lang="en-US" sz="2000" baseline="0" dirty="0" smtClean="0">
                          <a:solidFill>
                            <a:srgbClr val="7030A0"/>
                          </a:solidFill>
                        </a:rPr>
                        <a:t> Button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Iron Man, </a:t>
                      </a:r>
                      <a:r>
                        <a:rPr lang="en-US" sz="2000" dirty="0" err="1" smtClean="0">
                          <a:solidFill>
                            <a:srgbClr val="002060"/>
                          </a:solidFill>
                        </a:rPr>
                        <a:t>Cloverfield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Similar release time, genre,</a:t>
                      </a:r>
                      <a:r>
                        <a:rPr lang="en-US" sz="2000" baseline="0" dirty="0" smtClean="0"/>
                        <a:t> ratings</a:t>
                      </a:r>
                      <a:endParaRPr lang="en-US" sz="2000" dirty="0"/>
                    </a:p>
                  </a:txBody>
                  <a:tcPr/>
                </a:tc>
              </a:tr>
              <a:tr h="665480">
                <a:tc rowSpan="2"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Christos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Faloutsos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Hanghang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 Tong,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Jimeng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 Sun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S. Papadimitriou,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J. </a:t>
                      </a:r>
                      <a:r>
                        <a:rPr lang="en-US" sz="2000" dirty="0" err="1" smtClean="0">
                          <a:solidFill>
                            <a:srgbClr val="002060"/>
                          </a:solidFill>
                        </a:rPr>
                        <a:t>Leskovec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Collaboration</a:t>
                      </a:r>
                      <a:endParaRPr lang="en-US" sz="2000" dirty="0"/>
                    </a:p>
                  </a:txBody>
                  <a:tcPr/>
                </a:tc>
              </a:tr>
              <a:tr h="6654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Philip Yu,</a:t>
                      </a:r>
                    </a:p>
                    <a:p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H. V. </a:t>
                      </a:r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Jagadish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H. Garcia-Molina,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Jiawei 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Similar</a:t>
                      </a:r>
                      <a:r>
                        <a:rPr lang="en-US" sz="2000" baseline="0" dirty="0" smtClean="0"/>
                        <a:t> area, similar reputation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5400000">
            <a:off x="2318266" y="716991"/>
            <a:ext cx="272534" cy="24706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2131" y="16113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6470" y="161134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5524633" y="1980681"/>
            <a:ext cx="0" cy="107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97075" y="161134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7725238" y="1980681"/>
            <a:ext cx="3206" cy="127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7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Ambiguity from the Network Perspective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5701"/>
            <a:ext cx="7886700" cy="4539752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Paths</a:t>
            </a:r>
            <a:r>
              <a:rPr lang="en-US" dirty="0" smtClean="0"/>
              <a:t> exist between </a:t>
            </a:r>
            <a:r>
              <a:rPr lang="en-US" dirty="0" smtClean="0">
                <a:solidFill>
                  <a:schemeClr val="accent1"/>
                </a:solidFill>
              </a:rPr>
              <a:t>similar entities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Paths</a:t>
            </a:r>
            <a:r>
              <a:rPr lang="en-US" dirty="0" smtClean="0"/>
              <a:t> can be of </a:t>
            </a:r>
            <a:r>
              <a:rPr lang="en-US" dirty="0" smtClean="0">
                <a:solidFill>
                  <a:schemeClr val="accent1"/>
                </a:solidFill>
              </a:rPr>
              <a:t>different types</a:t>
            </a:r>
            <a:endParaRPr lang="en-US" dirty="0" smtClean="0"/>
          </a:p>
          <a:p>
            <a:pPr lvl="1"/>
            <a:r>
              <a:rPr lang="en-US" dirty="0" smtClean="0"/>
              <a:t>Path types are represented by </a:t>
            </a:r>
            <a:r>
              <a:rPr lang="en-US" dirty="0" smtClean="0">
                <a:solidFill>
                  <a:srgbClr val="FF0000"/>
                </a:solidFill>
              </a:rPr>
              <a:t>meta-paths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7393" y="3178099"/>
            <a:ext cx="6538101" cy="954107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Entities which are linked by the same meta-paths share the same similarity </a:t>
            </a:r>
            <a:r>
              <a:rPr lang="en-US" sz="2800" dirty="0" smtClean="0"/>
              <a:t>semantic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4217" y="4850778"/>
            <a:ext cx="368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Christos </a:t>
            </a:r>
            <a:r>
              <a:rPr lang="en-US" sz="2000" dirty="0" err="1" smtClean="0">
                <a:solidFill>
                  <a:srgbClr val="0070C0"/>
                </a:solidFill>
              </a:rPr>
              <a:t>Faloutsos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70C0"/>
                </a:solidFill>
              </a:rPr>
              <a:t>Jiawei Han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0699" y="4850778"/>
            <a:ext cx="423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Michael </a:t>
            </a:r>
            <a:r>
              <a:rPr lang="en-US" sz="2000" dirty="0" err="1" smtClean="0">
                <a:solidFill>
                  <a:srgbClr val="0070C0"/>
                </a:solidFill>
              </a:rPr>
              <a:t>Stonebraker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>
                <a:solidFill>
                  <a:srgbClr val="0070C0"/>
                </a:solidFill>
              </a:rPr>
              <a:t>David </a:t>
            </a:r>
            <a:r>
              <a:rPr lang="en-US" sz="2000" dirty="0" smtClean="0">
                <a:solidFill>
                  <a:srgbClr val="0070C0"/>
                </a:solidFill>
              </a:rPr>
              <a:t>DeWitt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217" y="5465477"/>
            <a:ext cx="398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Yoshua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Bengio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70C0"/>
                </a:solidFill>
              </a:rPr>
              <a:t>Michael I. Jordan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1515" y="5465477"/>
            <a:ext cx="3367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Bill </a:t>
            </a:r>
            <a:r>
              <a:rPr lang="en-US" sz="2000" dirty="0" err="1">
                <a:solidFill>
                  <a:srgbClr val="0070C0"/>
                </a:solidFill>
              </a:rPr>
              <a:t>Gropp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>
                <a:solidFill>
                  <a:srgbClr val="0070C0"/>
                </a:solidFill>
              </a:rPr>
              <a:t>Katherine </a:t>
            </a:r>
            <a:r>
              <a:rPr lang="en-US" sz="2000" dirty="0" err="1">
                <a:solidFill>
                  <a:srgbClr val="0070C0"/>
                </a:solidFill>
              </a:rPr>
              <a:t>Yelick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217" y="4429509"/>
            <a:ext cx="2040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Example (APVPA):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6" y="3118895"/>
            <a:ext cx="8675649" cy="3456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Query-Driven Discovery of </a:t>
            </a:r>
            <a:r>
              <a:rPr lang="en-US" sz="3600" dirty="0" smtClean="0"/>
              <a:t>Semantically Similar Substructures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[KDD demo 2012]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semantically similar </a:t>
            </a:r>
            <a:r>
              <a:rPr lang="en-US" dirty="0" err="1" smtClean="0"/>
              <a:t>subgraphs</a:t>
            </a:r>
            <a:r>
              <a:rPr lang="en-US" dirty="0" smtClean="0"/>
              <a:t> in information networks</a:t>
            </a:r>
          </a:p>
          <a:p>
            <a:r>
              <a:rPr lang="en-US" dirty="0" smtClean="0">
                <a:hlinkClick r:id="rId3"/>
              </a:rPr>
              <a:t>http://s4.cs.illinois.edu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0" y="193965"/>
            <a:ext cx="2033217" cy="20332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9350" y="2007332"/>
            <a:ext cx="7387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How to help users </a:t>
            </a:r>
            <a:r>
              <a:rPr lang="en-US" sz="3600" b="1" dirty="0" smtClean="0">
                <a:solidFill>
                  <a:srgbClr val="0070C0"/>
                </a:solidFill>
              </a:rPr>
              <a:t>explore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heterogeneous information networks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0000"/>
                </a:solidFill>
              </a:rPr>
              <a:t>find</a:t>
            </a:r>
            <a:r>
              <a:rPr lang="en-US" sz="3600" dirty="0" smtClean="0"/>
              <a:t> desired information and </a:t>
            </a:r>
            <a:r>
              <a:rPr lang="en-US" sz="3600" dirty="0" smtClean="0">
                <a:solidFill>
                  <a:srgbClr val="FF0000"/>
                </a:solidFill>
              </a:rPr>
              <a:t>discover</a:t>
            </a:r>
            <a:r>
              <a:rPr lang="en-US" sz="3600" dirty="0" smtClean="0"/>
              <a:t> interesting knowledge?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06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[SIGMOD demo 2013]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0737"/>
            <a:ext cx="7886700" cy="444262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Improve search experience with mining results from a bibliographical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4" y="280223"/>
            <a:ext cx="3011557" cy="1124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64" y="2329055"/>
            <a:ext cx="6741349" cy="439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Roadmap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435" y="1531195"/>
            <a:ext cx="7706967" cy="4539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Entity Recommendation </a:t>
            </a:r>
            <a:r>
              <a:rPr lang="en-US" dirty="0"/>
              <a:t>in Heterogeneous Information Networks with Implicit User </a:t>
            </a:r>
            <a:r>
              <a:rPr lang="en-US" dirty="0" smtClean="0"/>
              <a:t>Feedback</a:t>
            </a:r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RecSys’13, WSDM’14a</a:t>
            </a:r>
          </a:p>
          <a:p>
            <a:pPr algn="just"/>
            <a:r>
              <a:rPr lang="en-US" dirty="0" smtClean="0"/>
              <a:t>Building Recommender </a:t>
            </a:r>
            <a:r>
              <a:rPr lang="en-US" dirty="0"/>
              <a:t>System for Search Engine </a:t>
            </a:r>
            <a:r>
              <a:rPr lang="en-US" dirty="0" smtClean="0"/>
              <a:t>Users </a:t>
            </a:r>
            <a:r>
              <a:rPr lang="en-US" dirty="0"/>
              <a:t>with User Log and Freebase </a:t>
            </a:r>
            <a:r>
              <a:rPr lang="en-US" dirty="0" smtClean="0"/>
              <a:t>Knowledge</a:t>
            </a:r>
            <a:endParaRPr lang="en-US" dirty="0"/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WSDM’14b</a:t>
            </a:r>
          </a:p>
          <a:p>
            <a:pPr algn="just"/>
            <a:r>
              <a:rPr lang="en-US" dirty="0"/>
              <a:t>Quick Review: Entity Search in Heterogeneous Networks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rgbClr val="0070C0"/>
                </a:solidFill>
              </a:rPr>
              <a:t>SDM’12, </a:t>
            </a:r>
            <a:r>
              <a:rPr lang="en-US" sz="2000" dirty="0" smtClean="0">
                <a:solidFill>
                  <a:srgbClr val="0070C0"/>
                </a:solidFill>
              </a:rPr>
              <a:t>CIKM’12</a:t>
            </a:r>
            <a:endParaRPr lang="en-US" sz="2000" dirty="0" smtClean="0"/>
          </a:p>
          <a:p>
            <a:pPr algn="just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30476" y="5373160"/>
            <a:ext cx="59634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6436" y="5373160"/>
            <a:ext cx="2010304" cy="612803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Referred Publications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52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94621" y="1201333"/>
            <a:ext cx="0" cy="44765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94621" y="5677913"/>
            <a:ext cx="645655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3404" y="5786934"/>
            <a:ext cx="215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Network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2282" y="5786934"/>
            <a:ext cx="225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Cyber-Physical System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4623" y="5786934"/>
            <a:ext cx="150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Dataset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2123" y="1518508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880" y="2328828"/>
            <a:ext cx="156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Recommender</a:t>
            </a:r>
          </a:p>
          <a:p>
            <a:pPr algn="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1963" y="3181801"/>
            <a:ext cx="135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Relationship Prediction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9398" y="4181695"/>
            <a:ext cx="135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88929" y="2328827"/>
            <a:ext cx="1190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WSDM14a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WSDM14b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6449" y="4884101"/>
            <a:ext cx="10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Intruder/</a:t>
            </a:r>
          </a:p>
          <a:p>
            <a:pPr algn="r"/>
            <a:r>
              <a:rPr lang="en-US" dirty="0" smtClean="0"/>
              <a:t>Outlier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46445" y="4835331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ICDM’12</a:t>
            </a:r>
          </a:p>
          <a:p>
            <a:r>
              <a:rPr lang="en-US" dirty="0" smtClean="0"/>
              <a:t>ICDM’09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88929" y="4031559"/>
            <a:ext cx="1223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WSDM’14c</a:t>
            </a:r>
          </a:p>
          <a:p>
            <a:r>
              <a:rPr lang="en-US" dirty="0" smtClean="0"/>
              <a:t>TKDD’13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448612" y="4732206"/>
            <a:ext cx="2120901" cy="923330"/>
            <a:chOff x="4643860" y="4989659"/>
            <a:chExt cx="1788340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4643860" y="4989659"/>
              <a:ext cx="9156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KDD’13</a:t>
              </a:r>
            </a:p>
            <a:p>
              <a:r>
                <a:rPr lang="en-US" dirty="0" smtClean="0"/>
                <a:t>SDM’12</a:t>
              </a:r>
            </a:p>
            <a:p>
              <a:r>
                <a:rPr lang="en-US" dirty="0" smtClean="0"/>
                <a:t>JCSS’11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41223" y="4989659"/>
              <a:ext cx="990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ICDE’12</a:t>
              </a:r>
            </a:p>
            <a:p>
              <a:r>
                <a:rPr lang="en-US" dirty="0" smtClean="0"/>
                <a:t>ICDM’10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787248" y="326207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ASONAM'11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88929" y="1153740"/>
            <a:ext cx="127823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SIGMOD’13</a:t>
            </a:r>
            <a:endParaRPr lang="en-US" sz="1400" dirty="0">
              <a:solidFill>
                <a:srgbClr val="7030A0"/>
              </a:solidFill>
            </a:endParaRPr>
          </a:p>
          <a:p>
            <a:r>
              <a:rPr lang="en-US" dirty="0" smtClean="0"/>
              <a:t>CIKM’12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KDD’12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91551" y="4075932"/>
            <a:ext cx="100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SSTD’11</a:t>
            </a:r>
          </a:p>
          <a:p>
            <a:r>
              <a:rPr lang="en-US" dirty="0" smtClean="0"/>
              <a:t>IJDSN’11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46445" y="1333842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KDD'11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548629" y="2606424"/>
            <a:ext cx="3282673" cy="646331"/>
            <a:chOff x="5191433" y="2905921"/>
            <a:chExt cx="2905675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5191433" y="2905921"/>
              <a:ext cx="2905675" cy="646331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Demo systems</a:t>
              </a:r>
            </a:p>
            <a:p>
              <a:r>
                <a:rPr lang="en-US" dirty="0" smtClean="0"/>
                <a:t>      Works mentioned in this talk 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65512" y="2963029"/>
              <a:ext cx="230881" cy="23088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65512" y="3243248"/>
              <a:ext cx="230881" cy="23088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92733" y="1156014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SDM’12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SIGMOD'11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2733" y="2328827"/>
            <a:ext cx="1467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IJCAI-HINA’13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RecSys’13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2734" y="4031559"/>
            <a:ext cx="16002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KDD’12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(best student paper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41177" y="6244408"/>
            <a:ext cx="7064434" cy="36933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>
                <a:hlinkClick r:id="rId3"/>
              </a:rPr>
              <a:t>http://ews.illinois.edu/~</a:t>
            </a:r>
            <a:r>
              <a:rPr lang="en-US" dirty="0" smtClean="0">
                <a:hlinkClick r:id="rId3"/>
              </a:rPr>
              <a:t>xiaoyu1/pub.html</a:t>
            </a:r>
            <a:r>
              <a:rPr lang="en-US" dirty="0" smtClean="0"/>
              <a:t> for a full list of publications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880" y="2228193"/>
            <a:ext cx="4540142" cy="86184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880" y="1215222"/>
            <a:ext cx="4540142" cy="86184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97" y="150967"/>
            <a:ext cx="8009055" cy="1064058"/>
          </a:xfrm>
        </p:spPr>
        <p:txBody>
          <a:bodyPr>
            <a:noAutofit/>
          </a:bodyPr>
          <a:lstStyle/>
          <a:p>
            <a:r>
              <a:rPr lang="en-US" sz="3000" dirty="0" smtClean="0"/>
              <a:t>Applied Research with Real-World Large-Scale Data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648949"/>
              </p:ext>
            </p:extLst>
          </p:nvPr>
        </p:nvGraphicFramePr>
        <p:xfrm>
          <a:off x="457200" y="5181600"/>
          <a:ext cx="43434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523829"/>
              </p:ext>
            </p:extLst>
          </p:nvPr>
        </p:nvGraphicFramePr>
        <p:xfrm>
          <a:off x="457200" y="3505200"/>
          <a:ext cx="43434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055357"/>
              </p:ext>
            </p:extLst>
          </p:nvPr>
        </p:nvGraphicFramePr>
        <p:xfrm>
          <a:off x="304800" y="1066800"/>
          <a:ext cx="4626665" cy="1992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Up-Down Arrow 10"/>
          <p:cNvSpPr/>
          <p:nvPr/>
        </p:nvSpPr>
        <p:spPr>
          <a:xfrm>
            <a:off x="1282262" y="3010276"/>
            <a:ext cx="3048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1282262" y="4661337"/>
            <a:ext cx="3048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68734" y="5674290"/>
            <a:ext cx="349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Science Fundamental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44968" y="3997890"/>
            <a:ext cx="3140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Solutions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91801" y="1691685"/>
            <a:ext cx="324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Real-World Large-Scale Applications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3927"/>
            <a:ext cx="7886700" cy="4643036"/>
          </a:xfrm>
        </p:spPr>
        <p:txBody>
          <a:bodyPr/>
          <a:lstStyle/>
          <a:p>
            <a:r>
              <a:rPr lang="en-US" dirty="0" smtClean="0"/>
              <a:t>Will join </a:t>
            </a:r>
            <a:r>
              <a:rPr lang="en-US" dirty="0"/>
              <a:t>Dr. </a:t>
            </a:r>
            <a:r>
              <a:rPr lang="en-US" dirty="0" err="1"/>
              <a:t>Alon</a:t>
            </a:r>
            <a:r>
              <a:rPr lang="en-US" dirty="0"/>
              <a:t> Halevy’s </a:t>
            </a:r>
            <a:r>
              <a:rPr lang="en-US" dirty="0" smtClean="0"/>
              <a:t>team at Google Research as a Research Scientist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69" y="3245109"/>
            <a:ext cx="2890602" cy="1732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92" y="3140680"/>
            <a:ext cx="2587816" cy="194086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769014" y="3796495"/>
            <a:ext cx="746902" cy="36996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9646" y="5081542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92326" y="5075254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" y="2916888"/>
            <a:ext cx="1835477" cy="216282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904573" y="3796495"/>
            <a:ext cx="746902" cy="36996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2590" y="5074339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eb documents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55707" y="5623974"/>
            <a:ext cx="28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etwork mining (PhD study)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86270" y="2812648"/>
            <a:ext cx="6088634" cy="2743200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097" y="2794856"/>
            <a:ext cx="5858438" cy="2743200"/>
          </a:xfrm>
          <a:prstGeom prst="rect">
            <a:avLst/>
          </a:prstGeom>
          <a:noFill/>
          <a:ln w="3810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32512" y="5640104"/>
            <a:ext cx="35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etwork construction (Future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4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 animBg="1"/>
      <p:bldP spid="14" grpId="1" animBg="1"/>
      <p:bldP spid="15" grpId="0" animBg="1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507"/>
            <a:ext cx="7886700" cy="49178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Great Thanks to</a:t>
            </a:r>
          </a:p>
          <a:p>
            <a:pPr lvl="1"/>
            <a:r>
              <a:rPr lang="en-US" dirty="0" smtClean="0"/>
              <a:t>Professor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</a:p>
          <a:p>
            <a:pPr lvl="1"/>
            <a:r>
              <a:rPr lang="en-US" dirty="0"/>
              <a:t>Professor </a:t>
            </a:r>
            <a:r>
              <a:rPr lang="en-US" dirty="0" err="1"/>
              <a:t>ChengXiang</a:t>
            </a:r>
            <a:r>
              <a:rPr lang="en-US" dirty="0"/>
              <a:t> </a:t>
            </a:r>
            <a:r>
              <a:rPr lang="en-US" dirty="0" err="1"/>
              <a:t>Zhai</a:t>
            </a:r>
            <a:endParaRPr lang="en-US" dirty="0"/>
          </a:p>
          <a:p>
            <a:pPr lvl="1"/>
            <a:r>
              <a:rPr lang="en-US" dirty="0"/>
              <a:t>Professor Thomas S. Huang</a:t>
            </a:r>
          </a:p>
          <a:p>
            <a:pPr lvl="1"/>
            <a:r>
              <a:rPr lang="en-US" dirty="0"/>
              <a:t>Dr. </a:t>
            </a:r>
            <a:r>
              <a:rPr lang="en-US" dirty="0" err="1"/>
              <a:t>Hao</a:t>
            </a:r>
            <a:r>
              <a:rPr lang="en-US" dirty="0"/>
              <a:t> Ma, Microsoft </a:t>
            </a:r>
            <a:r>
              <a:rPr lang="en-US" dirty="0" smtClean="0"/>
              <a:t>Research</a:t>
            </a:r>
          </a:p>
          <a:p>
            <a:r>
              <a:rPr lang="en-US" dirty="0" smtClean="0"/>
              <a:t>My Frequent Collaborators</a:t>
            </a:r>
          </a:p>
          <a:p>
            <a:pPr lvl="1"/>
            <a:r>
              <a:rPr lang="en-US" dirty="0" smtClean="0"/>
              <a:t>Professor Yizhou Sun, Northeastern University</a:t>
            </a:r>
          </a:p>
          <a:p>
            <a:pPr lvl="1"/>
            <a:r>
              <a:rPr lang="en-US" dirty="0" smtClean="0"/>
              <a:t>Dr. Lu-An Tang, NEC Lab</a:t>
            </a:r>
          </a:p>
          <a:p>
            <a:pPr lvl="1"/>
            <a:r>
              <a:rPr lang="en-US" dirty="0"/>
              <a:t>Xiang Ren</a:t>
            </a:r>
          </a:p>
          <a:p>
            <a:pPr lvl="1"/>
            <a:r>
              <a:rPr lang="en-US" dirty="0" err="1" smtClean="0"/>
              <a:t>Quanquan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  <a:p>
            <a:pPr lvl="1"/>
            <a:r>
              <a:rPr lang="en-US" dirty="0" smtClean="0"/>
              <a:t>Chi Wang</a:t>
            </a:r>
          </a:p>
          <a:p>
            <a:pPr lvl="1"/>
            <a:r>
              <a:rPr lang="en-US" dirty="0"/>
              <a:t>Dr. </a:t>
            </a:r>
            <a:r>
              <a:rPr lang="en-US" dirty="0" err="1"/>
              <a:t>Hao</a:t>
            </a:r>
            <a:r>
              <a:rPr lang="en-US" dirty="0"/>
              <a:t> Ma, Microsoft Research</a:t>
            </a:r>
            <a:endParaRPr lang="en-US" dirty="0" smtClean="0"/>
          </a:p>
          <a:p>
            <a:pPr lvl="1"/>
            <a:r>
              <a:rPr lang="en-US" dirty="0" smtClean="0"/>
              <a:t>Dr. Paul Hsu, Microsoft Research</a:t>
            </a:r>
          </a:p>
          <a:p>
            <a:pPr lvl="1"/>
            <a:r>
              <a:rPr lang="en-US" dirty="0" err="1" smtClean="0"/>
              <a:t>Fangbo</a:t>
            </a:r>
            <a:r>
              <a:rPr lang="en-US" dirty="0" smtClean="0"/>
              <a:t> Tao</a:t>
            </a:r>
          </a:p>
          <a:p>
            <a:pPr lvl="1"/>
            <a:r>
              <a:rPr lang="en-US" dirty="0" err="1" smtClean="0"/>
              <a:t>Mianwei</a:t>
            </a:r>
            <a:r>
              <a:rPr lang="en-US" dirty="0" smtClean="0"/>
              <a:t> Zhou</a:t>
            </a:r>
          </a:p>
          <a:p>
            <a:pPr lvl="1"/>
            <a:r>
              <a:rPr lang="en-US" dirty="0" smtClean="0"/>
              <a:t>Brandon </a:t>
            </a:r>
            <a:r>
              <a:rPr lang="en-US" dirty="0" err="1" smtClean="0"/>
              <a:t>Norick</a:t>
            </a:r>
            <a:endParaRPr lang="en-US" dirty="0"/>
          </a:p>
          <a:p>
            <a:pPr lvl="1"/>
            <a:r>
              <a:rPr lang="en-US" dirty="0" smtClean="0"/>
              <a:t>Professor </a:t>
            </a:r>
            <a:r>
              <a:rPr lang="en-US" dirty="0"/>
              <a:t>Jing </a:t>
            </a:r>
            <a:r>
              <a:rPr lang="en-US" dirty="0" smtClean="0"/>
              <a:t>Gao, University at Buffalo</a:t>
            </a:r>
          </a:p>
          <a:p>
            <a:pPr lvl="1"/>
            <a:r>
              <a:rPr lang="en-US" dirty="0" smtClean="0"/>
              <a:t>Professor Peixiang Zhao, Florida State University</a:t>
            </a:r>
          </a:p>
          <a:p>
            <a:pPr lvl="1"/>
            <a:r>
              <a:rPr lang="en-US" dirty="0" smtClean="0"/>
              <a:t>Professor Zhenhui Li, Penn State University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7217" y="4322922"/>
            <a:ext cx="3078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And everyone else in DAIS and computer science dept. who listened to my ideas along with some bad jokes and helped me make my works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0967"/>
            <a:ext cx="7886700" cy="100487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Thanks!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58" y="932275"/>
            <a:ext cx="7886700" cy="5817704"/>
          </a:xfrm>
        </p:spPr>
        <p:txBody>
          <a:bodyPr>
            <a:noAutofit/>
          </a:bodyPr>
          <a:lstStyle/>
          <a:p>
            <a:pPr marL="91440" algn="just">
              <a:lnSpc>
                <a:spcPct val="80000"/>
              </a:lnSpc>
              <a:spcBef>
                <a:spcPts val="50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Xiao Yu</a:t>
            </a:r>
            <a:r>
              <a:rPr lang="en-US" sz="1600" dirty="0"/>
              <a:t>, Hao Ma, Paul Hsu and Jiawei Han, "On Building Entity Recommender Systems Using User Click Log and Freebase Knowledge", WSDM'14</a:t>
            </a:r>
          </a:p>
          <a:p>
            <a:pPr marL="91440" algn="just">
              <a:lnSpc>
                <a:spcPct val="80000"/>
              </a:lnSpc>
              <a:spcBef>
                <a:spcPts val="50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Xiao Yu</a:t>
            </a:r>
            <a:r>
              <a:rPr lang="en-US" sz="1600" dirty="0"/>
              <a:t>, Xiang Ren, Yizhou </a:t>
            </a:r>
            <a:r>
              <a:rPr lang="en-US" sz="1600" dirty="0" smtClean="0"/>
              <a:t>Sun and </a:t>
            </a:r>
            <a:r>
              <a:rPr lang="en-US" sz="1600" dirty="0"/>
              <a:t>Jiawei Han, "Personalized Entity Recommendation in Heterogeneous Information Networks with Implicit User Feedback", WSDM'14</a:t>
            </a:r>
          </a:p>
          <a:p>
            <a:pPr marL="91440" algn="just">
              <a:lnSpc>
                <a:spcPct val="80000"/>
              </a:lnSpc>
              <a:spcBef>
                <a:spcPts val="500"/>
              </a:spcBef>
            </a:pPr>
            <a:r>
              <a:rPr lang="en-US" sz="1600" dirty="0" smtClean="0"/>
              <a:t>Xiang Ren, </a:t>
            </a:r>
            <a:r>
              <a:rPr lang="en-US" sz="1600" dirty="0" err="1" smtClean="0"/>
              <a:t>Yujing</a:t>
            </a:r>
            <a:r>
              <a:rPr lang="en-US" sz="1600" dirty="0" smtClean="0"/>
              <a:t> Wang,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Xiao Yu</a:t>
            </a:r>
            <a:r>
              <a:rPr lang="en-US" sz="1600" dirty="0" smtClean="0"/>
              <a:t>, Jun Yan and Jiawei Han</a:t>
            </a:r>
            <a:r>
              <a:rPr lang="en-US" sz="1600" dirty="0"/>
              <a:t>, "Heterogeneous Graph-Based Intent Learning With Queries,", </a:t>
            </a:r>
            <a:r>
              <a:rPr lang="en-US" sz="1600" dirty="0" smtClean="0"/>
              <a:t>WSDM'14</a:t>
            </a:r>
          </a:p>
          <a:p>
            <a:pPr marL="91440" algn="just">
              <a:lnSpc>
                <a:spcPct val="80000"/>
              </a:lnSpc>
              <a:spcBef>
                <a:spcPts val="500"/>
              </a:spcBef>
            </a:pPr>
            <a:r>
              <a:rPr lang="en-US" sz="1600" dirty="0" smtClean="0"/>
              <a:t>Chi </a:t>
            </a:r>
            <a:r>
              <a:rPr lang="en-US" sz="1600" dirty="0"/>
              <a:t>Wang,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Xiao Yu</a:t>
            </a:r>
            <a:r>
              <a:rPr lang="en-US" sz="1600" dirty="0"/>
              <a:t>, </a:t>
            </a:r>
            <a:r>
              <a:rPr lang="en-US" sz="1600" dirty="0" err="1"/>
              <a:t>Yanen</a:t>
            </a:r>
            <a:r>
              <a:rPr lang="en-US" sz="1600" dirty="0"/>
              <a:t> Li, Chengxiang Zhai, and Jiawei Han, "Content Coverage Maximization on Word Networks for Hierarchical Topic Summarization", CIKM'13</a:t>
            </a:r>
          </a:p>
          <a:p>
            <a:pPr marL="91440" algn="just">
              <a:lnSpc>
                <a:spcPct val="80000"/>
              </a:lnSpc>
              <a:spcBef>
                <a:spcPts val="50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Xiao Yu</a:t>
            </a:r>
            <a:r>
              <a:rPr lang="en-US" sz="1600" dirty="0"/>
              <a:t>, Xiang Ren, Yizhou </a:t>
            </a:r>
            <a:r>
              <a:rPr lang="en-US" sz="1600" dirty="0" smtClean="0"/>
              <a:t>Sun and </a:t>
            </a:r>
            <a:r>
              <a:rPr lang="en-US" sz="1600" dirty="0"/>
              <a:t>Jiawei Han, "</a:t>
            </a:r>
            <a:r>
              <a:rPr lang="en-US" sz="1600" dirty="0" err="1"/>
              <a:t>HeteRec</a:t>
            </a:r>
            <a:r>
              <a:rPr lang="en-US" sz="1600" dirty="0"/>
              <a:t>: Entity Recommendation in Heterogeneous Information Networks with Implicit User Feedback", RecSys'13</a:t>
            </a:r>
          </a:p>
          <a:p>
            <a:pPr marL="91440" algn="just">
              <a:lnSpc>
                <a:spcPct val="80000"/>
              </a:lnSpc>
              <a:spcBef>
                <a:spcPts val="500"/>
              </a:spcBef>
            </a:pPr>
            <a:r>
              <a:rPr lang="en-US" sz="1600" dirty="0"/>
              <a:t>Lu-An Tang,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Xiao Yu</a:t>
            </a:r>
            <a:r>
              <a:rPr lang="en-US" sz="1600" dirty="0"/>
              <a:t>, Quanquan Gu, Jiawei Han, Alice Leung, and Thomas La </a:t>
            </a:r>
            <a:r>
              <a:rPr lang="en-US" sz="1600" dirty="0" err="1"/>
              <a:t>Porta</a:t>
            </a:r>
            <a:r>
              <a:rPr lang="en-US" sz="1600" dirty="0"/>
              <a:t>, “Mining Lines in the Sand: On Trajectory Discovery From Untrustworthy Data in Cyber-Physical System”, KDD’13</a:t>
            </a:r>
          </a:p>
          <a:p>
            <a:pPr marL="91440" algn="just">
              <a:lnSpc>
                <a:spcPct val="80000"/>
              </a:lnSpc>
              <a:spcBef>
                <a:spcPts val="500"/>
              </a:spcBef>
            </a:pPr>
            <a:r>
              <a:rPr lang="en-US" sz="1600" dirty="0"/>
              <a:t>Fangbo Tao,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Xiao Yu</a:t>
            </a:r>
            <a:r>
              <a:rPr lang="en-US" sz="1600" dirty="0"/>
              <a:t>, Kin Hou Lei, George Brova, Xiao Cheng Jiawei Han, Rucha Kanade, Yizhou Sun, Chi Wang, Lidan Wang, Tim Weninger, "Research-Insight: Providing Insight on Research by Publication Network Analysis", (system demo), SIGMOD'13</a:t>
            </a:r>
          </a:p>
          <a:p>
            <a:pPr marL="91440" algn="just">
              <a:lnSpc>
                <a:spcPct val="80000"/>
              </a:lnSpc>
              <a:spcBef>
                <a:spcPts val="50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Xiao Yu</a:t>
            </a:r>
            <a:r>
              <a:rPr lang="en-US" sz="1600" dirty="0"/>
              <a:t>, Yizhou Sun, Brandon </a:t>
            </a:r>
            <a:r>
              <a:rPr lang="en-US" sz="1600" dirty="0" err="1" smtClean="0"/>
              <a:t>Norick</a:t>
            </a:r>
            <a:r>
              <a:rPr lang="en-US" sz="1600" dirty="0" smtClean="0"/>
              <a:t> and </a:t>
            </a:r>
            <a:r>
              <a:rPr lang="en-US" sz="1600" dirty="0"/>
              <a:t>Jiawei Han, "User Guided Entity Similarity Search Using Meta-Path Selection in Heterogeneous Information Networks", CIKM'12</a:t>
            </a:r>
          </a:p>
          <a:p>
            <a:pPr marL="91440" algn="just">
              <a:lnSpc>
                <a:spcPct val="80000"/>
              </a:lnSpc>
              <a:spcBef>
                <a:spcPts val="500"/>
              </a:spcBef>
            </a:pPr>
            <a:r>
              <a:rPr lang="en-US" sz="1600" dirty="0"/>
              <a:t>Yizhou Sun, Brandon </a:t>
            </a:r>
            <a:r>
              <a:rPr lang="en-US" sz="1600" dirty="0" err="1"/>
              <a:t>Norick</a:t>
            </a:r>
            <a:r>
              <a:rPr lang="en-US" sz="1600" dirty="0"/>
              <a:t>, Jiawei Han, Xifeng Yan, Philip S. Yu, and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Xiao Yu</a:t>
            </a:r>
            <a:r>
              <a:rPr lang="en-US" sz="1600" dirty="0"/>
              <a:t>, "Integrating Meta-Path Selection with User Guided Object Clustering in Heterogeneous Information Networks", KDD'12 (Best Student Paper Award)</a:t>
            </a:r>
          </a:p>
          <a:p>
            <a:pPr marL="91440" algn="just">
              <a:lnSpc>
                <a:spcPct val="80000"/>
              </a:lnSpc>
              <a:spcBef>
                <a:spcPts val="50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Xiao Yu</a:t>
            </a:r>
            <a:r>
              <a:rPr lang="en-US" sz="1600" dirty="0"/>
              <a:t>, Yizhou Sun, Peixiang Zhao, Jiawei Han, "Query-Driven Discovery of Semantically Similar Substructures in Heterogeneous Networks" (System Demo),KDD'12</a:t>
            </a:r>
          </a:p>
          <a:p>
            <a:pPr marL="91440" algn="just">
              <a:lnSpc>
                <a:spcPct val="80000"/>
              </a:lnSpc>
              <a:spcBef>
                <a:spcPts val="50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Xiao Yu</a:t>
            </a:r>
            <a:r>
              <a:rPr lang="en-US" sz="1600" dirty="0"/>
              <a:t>, Quanquan Gu, </a:t>
            </a:r>
            <a:r>
              <a:rPr lang="en-US" sz="1600" dirty="0" err="1"/>
              <a:t>Mianwei</a:t>
            </a:r>
            <a:r>
              <a:rPr lang="en-US" sz="1600" dirty="0"/>
              <a:t> Zhou, and Jiawei Han, "Citation Prediction in Heterogeneous Bibliographic Networks", SDM'12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4549" y="504704"/>
            <a:ext cx="462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Selected Publications (2012 – 2014)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77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Enrich Search Experience with Information Networks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4001" y="1533927"/>
            <a:ext cx="3855155" cy="2051188"/>
            <a:chOff x="353292" y="1533927"/>
            <a:chExt cx="4296478" cy="2286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292" y="1533927"/>
              <a:ext cx="2379195" cy="2286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r="39154"/>
            <a:stretch/>
          </p:blipFill>
          <p:spPr>
            <a:xfrm>
              <a:off x="2701474" y="1533927"/>
              <a:ext cx="1948296" cy="2286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95832" y="3585115"/>
            <a:ext cx="371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Attributes and Related Entities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32" y="4064000"/>
            <a:ext cx="3783158" cy="20387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81170" y="6126642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Comparison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4064000"/>
            <a:ext cx="3740150" cy="2102358"/>
          </a:xfrm>
        </p:spPr>
      </p:pic>
      <p:sp>
        <p:nvSpPr>
          <p:cNvPr id="16" name="TextBox 15"/>
          <p:cNvSpPr txBox="1"/>
          <p:nvPr/>
        </p:nvSpPr>
        <p:spPr>
          <a:xfrm>
            <a:off x="4625371" y="6126642"/>
            <a:ext cx="395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 Recognition in Google Play Movies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0645" y="3630835"/>
            <a:ext cx="312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Lists and Collections of Entities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r="16498"/>
          <a:stretch/>
        </p:blipFill>
        <p:spPr>
          <a:xfrm>
            <a:off x="4353963" y="1880682"/>
            <a:ext cx="4599001" cy="146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2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and Recommendation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94037"/>
              </p:ext>
            </p:extLst>
          </p:nvPr>
        </p:nvGraphicFramePr>
        <p:xfrm>
          <a:off x="848570" y="1944906"/>
          <a:ext cx="7679414" cy="2804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06010"/>
                <a:gridCol w="3186702"/>
                <a:gridCol w="31867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Technique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Search Engine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Recommender System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Use Case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Users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activel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z="2000" baseline="0" dirty="0" smtClean="0"/>
                        <a:t> issue queries.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Users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passively</a:t>
                      </a:r>
                      <a:r>
                        <a:rPr lang="en-US" sz="2000" baseline="0" dirty="0" smtClean="0"/>
                        <a:t> view recommendation results.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System Paradigm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Understand</a:t>
                      </a:r>
                      <a:r>
                        <a:rPr lang="en-US" sz="2000" baseline="0" dirty="0" smtClean="0"/>
                        <a:t> queries and answer questions.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Recommend information</a:t>
                      </a:r>
                      <a:r>
                        <a:rPr lang="en-US" sz="2000" baseline="0" dirty="0" smtClean="0"/>
                        <a:t> to users based on history.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Example</a:t>
                      </a:r>
                      <a:r>
                        <a:rPr lang="en-US" sz="2000" b="1" baseline="0" dirty="0" smtClean="0"/>
                        <a:t> in HIN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Which paper should I cite</a:t>
                      </a:r>
                      <a:r>
                        <a:rPr lang="en-US" sz="2000" baseline="0" dirty="0" smtClean="0"/>
                        <a:t> if I am working on NMF?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Which</a:t>
                      </a:r>
                      <a:r>
                        <a:rPr lang="en-US" sz="2000" baseline="0" dirty="0" smtClean="0"/>
                        <a:t> books should be recommended to this user given his/her past behavior?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2235749" y="5244179"/>
            <a:ext cx="2281818" cy="1135485"/>
          </a:xfrm>
          <a:prstGeom prst="wedgeRectCallout">
            <a:avLst>
              <a:gd name="adj1" fmla="val 27059"/>
              <a:gd name="adj2" fmla="val -76226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Help users </a:t>
            </a:r>
            <a:r>
              <a:rPr lang="en-US" sz="2400" dirty="0" smtClean="0">
                <a:solidFill>
                  <a:srgbClr val="FF0000"/>
                </a:solidFill>
              </a:rPr>
              <a:t>find</a:t>
            </a:r>
            <a:r>
              <a:rPr lang="en-US" sz="2400" dirty="0" smtClean="0">
                <a:solidFill>
                  <a:schemeClr val="tx1"/>
                </a:solidFill>
              </a:rPr>
              <a:t> information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interactive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418526" y="5266559"/>
            <a:ext cx="2739018" cy="1113105"/>
          </a:xfrm>
          <a:prstGeom prst="wedgeRectCallout">
            <a:avLst>
              <a:gd name="adj1" fmla="val 4579"/>
              <a:gd name="adj2" fmla="val -72477"/>
            </a:avLst>
          </a:prstGeom>
          <a:ln w="3810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Help users </a:t>
            </a:r>
            <a:r>
              <a:rPr lang="en-US" sz="2400" dirty="0" smtClean="0">
                <a:solidFill>
                  <a:srgbClr val="FF0000"/>
                </a:solidFill>
              </a:rPr>
              <a:t>discover</a:t>
            </a:r>
            <a:r>
              <a:rPr lang="en-US" sz="2400" dirty="0" smtClean="0"/>
              <a:t> knowledge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nonreciprocal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9291" y="1333872"/>
            <a:ext cx="4034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RecSys</a:t>
            </a:r>
            <a:r>
              <a:rPr lang="en-US" sz="2000" dirty="0" smtClean="0">
                <a:solidFill>
                  <a:schemeClr val="accent6"/>
                </a:solidFill>
              </a:rPr>
              <a:t> 13; WSDM 14a; WSDM 14b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7543" y="1333872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SDM 12; CIKM 12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Roadmap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435" y="1531195"/>
            <a:ext cx="7706967" cy="4539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Entity Recommendation </a:t>
            </a:r>
            <a:r>
              <a:rPr lang="en-US" dirty="0"/>
              <a:t>in Heterogeneous Information Networks with Implicit User </a:t>
            </a:r>
            <a:r>
              <a:rPr lang="en-US" dirty="0" smtClean="0"/>
              <a:t>Feedback</a:t>
            </a:r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RecSys’13, WSDM’14a</a:t>
            </a:r>
          </a:p>
          <a:p>
            <a:pPr algn="just"/>
            <a:r>
              <a:rPr lang="en-US" dirty="0" smtClean="0"/>
              <a:t>Building Recommender </a:t>
            </a:r>
            <a:r>
              <a:rPr lang="en-US" dirty="0"/>
              <a:t>System for Search Engine </a:t>
            </a:r>
            <a:r>
              <a:rPr lang="en-US" dirty="0" smtClean="0"/>
              <a:t>Users </a:t>
            </a:r>
            <a:r>
              <a:rPr lang="en-US" dirty="0"/>
              <a:t>with User Log and Freebase </a:t>
            </a:r>
            <a:r>
              <a:rPr lang="en-US" dirty="0" smtClean="0"/>
              <a:t>Knowledge</a:t>
            </a:r>
            <a:endParaRPr lang="en-US" dirty="0"/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WSDM’14b</a:t>
            </a:r>
          </a:p>
          <a:p>
            <a:pPr algn="just"/>
            <a:r>
              <a:rPr lang="en-US" dirty="0"/>
              <a:t>Quick Review: Entity Search in Heterogeneous Networks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rgbClr val="0070C0"/>
                </a:solidFill>
              </a:rPr>
              <a:t>SDM’12, </a:t>
            </a:r>
            <a:r>
              <a:rPr lang="en-US" sz="2000" dirty="0" smtClean="0">
                <a:solidFill>
                  <a:srgbClr val="0070C0"/>
                </a:solidFill>
              </a:rPr>
              <a:t>CIKM’12</a:t>
            </a:r>
            <a:endParaRPr lang="en-US" sz="2000" dirty="0" smtClean="0"/>
          </a:p>
          <a:p>
            <a:pPr algn="just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30476" y="1491439"/>
            <a:ext cx="59634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6435" y="1531195"/>
            <a:ext cx="7706967" cy="12750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Recommendation Paradigm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C5B-EFF1-4312-B179-01A9DDD91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47" y="2896357"/>
            <a:ext cx="1544027" cy="14831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01019" y="4315118"/>
            <a:ext cx="226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recommender system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963541" y="3728237"/>
            <a:ext cx="623754" cy="296729"/>
          </a:xfrm>
          <a:prstGeom prst="rightArrow">
            <a:avLst>
              <a:gd name="adj1" fmla="val 50000"/>
              <a:gd name="adj2" fmla="val 7489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49516" y="4315118"/>
            <a:ext cx="18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 descr="red_us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0732" y="1288385"/>
            <a:ext cx="914400" cy="93150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6200000">
            <a:off x="6876055" y="2686057"/>
            <a:ext cx="623754" cy="296729"/>
          </a:xfrm>
          <a:prstGeom prst="rightArrow">
            <a:avLst>
              <a:gd name="adj1" fmla="val 50000"/>
              <a:gd name="adj2" fmla="val 7489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87905" y="21679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Curved Connector 15"/>
          <p:cNvCxnSpPr>
            <a:stCxn id="10" idx="1"/>
            <a:endCxn id="5" idx="0"/>
          </p:cNvCxnSpPr>
          <p:nvPr/>
        </p:nvCxnSpPr>
        <p:spPr>
          <a:xfrm rot="10800000" flipV="1">
            <a:off x="5033062" y="1754137"/>
            <a:ext cx="1697671" cy="1142220"/>
          </a:xfrm>
          <a:prstGeom prst="curvedConnector2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5890" y="1632979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feedback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 rot="19800000">
            <a:off x="2896875" y="4967272"/>
            <a:ext cx="989731" cy="296729"/>
          </a:xfrm>
          <a:prstGeom prst="rightArrow">
            <a:avLst>
              <a:gd name="adj1" fmla="val 50000"/>
              <a:gd name="adj2" fmla="val 7489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20" y="5153556"/>
            <a:ext cx="1412694" cy="105952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77855" y="6292697"/>
            <a:ext cx="20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xternal knowledge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9" r="15185"/>
          <a:stretch/>
        </p:blipFill>
        <p:spPr>
          <a:xfrm>
            <a:off x="1071473" y="3370541"/>
            <a:ext cx="1405951" cy="134851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8136" y="4629512"/>
            <a:ext cx="179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features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904758" y="3723278"/>
            <a:ext cx="989731" cy="296729"/>
          </a:xfrm>
          <a:prstGeom prst="rightArrow">
            <a:avLst>
              <a:gd name="adj1" fmla="val 50000"/>
              <a:gd name="adj2" fmla="val 7489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" y="1182226"/>
            <a:ext cx="2045252" cy="163102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57139" y="2600889"/>
            <a:ext cx="17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 user-item feedback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>
          <a:xfrm rot="1499810">
            <a:off x="2896875" y="2622014"/>
            <a:ext cx="989731" cy="296729"/>
          </a:xfrm>
          <a:prstGeom prst="rightArrow">
            <a:avLst>
              <a:gd name="adj1" fmla="val 50000"/>
              <a:gd name="adj2" fmla="val 7489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6279" y="3316709"/>
            <a:ext cx="848853" cy="853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5571" y="1182226"/>
            <a:ext cx="2045252" cy="2064994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83" y="5007646"/>
            <a:ext cx="4920262" cy="1231106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Collaborative Filtering</a:t>
            </a:r>
          </a:p>
          <a:p>
            <a:r>
              <a:rPr lang="en-US" dirty="0" smtClean="0"/>
              <a:t>E.g., K-Nearest Neighbor </a:t>
            </a:r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</a:rPr>
              <a:t>Sarwar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WWW’01)</a:t>
            </a:r>
            <a:r>
              <a:rPr lang="en-US" dirty="0" smtClean="0"/>
              <a:t>, Matrix Factorization </a:t>
            </a:r>
            <a:r>
              <a:rPr lang="en-US" sz="1600" dirty="0" smtClean="0">
                <a:solidFill>
                  <a:srgbClr val="0070C0"/>
                </a:solidFill>
              </a:rPr>
              <a:t>(Hu ICDM’08, </a:t>
            </a:r>
            <a:r>
              <a:rPr lang="en-US" sz="1600" dirty="0" err="1" smtClean="0">
                <a:solidFill>
                  <a:srgbClr val="0070C0"/>
                </a:solidFill>
              </a:rPr>
              <a:t>Koren</a:t>
            </a:r>
            <a:r>
              <a:rPr lang="en-US" sz="1600" dirty="0" smtClean="0">
                <a:solidFill>
                  <a:srgbClr val="0070C0"/>
                </a:solidFill>
              </a:rPr>
              <a:t> IEEE-CS’09)</a:t>
            </a:r>
            <a:r>
              <a:rPr lang="en-US" dirty="0" smtClean="0"/>
              <a:t>, Probabilistic Model </a:t>
            </a:r>
            <a:r>
              <a:rPr lang="en-US" sz="1600" dirty="0" smtClean="0">
                <a:solidFill>
                  <a:srgbClr val="0070C0"/>
                </a:solidFill>
              </a:rPr>
              <a:t>(Hofmann SIGIR’03)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0474" y="3311085"/>
            <a:ext cx="1716052" cy="1710790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60583" y="5007646"/>
            <a:ext cx="4920262" cy="677108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Content-Based Methods</a:t>
            </a:r>
          </a:p>
          <a:p>
            <a:r>
              <a:rPr lang="en-US" dirty="0" smtClean="0"/>
              <a:t>E.g., </a:t>
            </a:r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</a:rPr>
              <a:t>Balabanovic</a:t>
            </a:r>
            <a:r>
              <a:rPr lang="en-US" sz="1600" dirty="0" smtClean="0">
                <a:solidFill>
                  <a:srgbClr val="0070C0"/>
                </a:solidFill>
              </a:rPr>
              <a:t> Comm. ACM’ 97, Zhang SIGIR’02)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60583" y="5021875"/>
            <a:ext cx="4920262" cy="954107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Hybrid Methods</a:t>
            </a:r>
          </a:p>
          <a:p>
            <a:r>
              <a:rPr lang="en-US" dirty="0" smtClean="0"/>
              <a:t>E.g., Content-Based CF </a:t>
            </a:r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</a:rPr>
              <a:t>Antonopoulus</a:t>
            </a:r>
            <a:r>
              <a:rPr lang="en-US" sz="1600" dirty="0" smtClean="0">
                <a:solidFill>
                  <a:srgbClr val="0070C0"/>
                </a:solidFill>
              </a:rPr>
              <a:t>, IS’06)</a:t>
            </a:r>
            <a:r>
              <a:rPr lang="en-US" dirty="0" smtClean="0"/>
              <a:t>, External Knowledge CF </a:t>
            </a:r>
            <a:r>
              <a:rPr lang="en-US" sz="1600" dirty="0" smtClean="0">
                <a:solidFill>
                  <a:srgbClr val="0070C0"/>
                </a:solidFill>
              </a:rPr>
              <a:t>(Ma WSDM’11)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2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1" grpId="1"/>
      <p:bldP spid="32" grpId="0" animBg="1"/>
      <p:bldP spid="32" grpId="1" animBg="1"/>
      <p:bldP spid="33" grpId="0"/>
      <p:bldP spid="33" grpId="1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21144</TotalTime>
  <Words>3170</Words>
  <Application>Microsoft Office PowerPoint</Application>
  <PresentationFormat>On-screen Show (4:3)</PresentationFormat>
  <Paragraphs>707</Paragraphs>
  <Slides>56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宋体</vt:lpstr>
      <vt:lpstr>Arial</vt:lpstr>
      <vt:lpstr>Baskerville Old Face</vt:lpstr>
      <vt:lpstr>Calibri</vt:lpstr>
      <vt:lpstr>Calibri Light</vt:lpstr>
      <vt:lpstr>Cambria Math</vt:lpstr>
      <vt:lpstr>Times New Roman</vt:lpstr>
      <vt:lpstr>Office Theme</vt:lpstr>
      <vt:lpstr>Entity Recommendation and Search in Heterogeneous Information Networks</vt:lpstr>
      <vt:lpstr>Booming Age of Heterogeneous Information Networks</vt:lpstr>
      <vt:lpstr>Heterogeneous Information Networks Can Be Large-Scale</vt:lpstr>
      <vt:lpstr>Previous Works on Mining Heterogeneous Information Networks</vt:lpstr>
      <vt:lpstr>PowerPoint Presentation</vt:lpstr>
      <vt:lpstr>Enrich Search Experience with Information Networks</vt:lpstr>
      <vt:lpstr>Search and Recommendation</vt:lpstr>
      <vt:lpstr>Roadmap</vt:lpstr>
      <vt:lpstr>Recommendation Paradigm</vt:lpstr>
      <vt:lpstr>Problem Definition</vt:lpstr>
      <vt:lpstr>Hybrid Collaborative Filtering with Networks</vt:lpstr>
      <vt:lpstr>The Heterogeneous Information Network View of Recommender System</vt:lpstr>
      <vt:lpstr>Relationship heterogeneity alleviate data sparisty</vt:lpstr>
      <vt:lpstr>Relationship heterogeneity refines personalization</vt:lpstr>
      <vt:lpstr>User Preference Propagation along Meta-Paths</vt:lpstr>
      <vt:lpstr>Propagation based Latent Features</vt:lpstr>
      <vt:lpstr>Global Recommendation Model</vt:lpstr>
      <vt:lpstr>Personalized Model</vt:lpstr>
      <vt:lpstr>Parameter Estimation</vt:lpstr>
      <vt:lpstr>Recommendation Framework</vt:lpstr>
      <vt:lpstr>Experiment Setup</vt:lpstr>
      <vt:lpstr>Performance Comparison</vt:lpstr>
      <vt:lpstr>Performance under Different Scenarios</vt:lpstr>
      <vt:lpstr>Contributions</vt:lpstr>
      <vt:lpstr>Roadmap</vt:lpstr>
      <vt:lpstr>Personalized Lists of Entities</vt:lpstr>
      <vt:lpstr>Recommendation in Search</vt:lpstr>
      <vt:lpstr>Problem Definition</vt:lpstr>
      <vt:lpstr>Handling User Logs and Entity Graph</vt:lpstr>
      <vt:lpstr>Consistency and Drift of User Interests</vt:lpstr>
      <vt:lpstr>Cross Domain Correlation</vt:lpstr>
      <vt:lpstr>Entity Pairwise Features</vt:lpstr>
      <vt:lpstr>Feature Examples</vt:lpstr>
      <vt:lpstr>Recommendation Models</vt:lpstr>
      <vt:lpstr>Parameter Estimation for Global Model</vt:lpstr>
      <vt:lpstr>Parameter Estimation for Personalized Model</vt:lpstr>
      <vt:lpstr>Locality Sensitive Hashing Based K-Nearest Neighbor Method</vt:lpstr>
      <vt:lpstr>Experiment Setup</vt:lpstr>
      <vt:lpstr>Evaluation and Comparison</vt:lpstr>
      <vt:lpstr>Performance</vt:lpstr>
      <vt:lpstr>Personalized Recommendation Result Analysis</vt:lpstr>
      <vt:lpstr>Personalized Result Analysis – Length of User Log Sequence</vt:lpstr>
      <vt:lpstr>Contributions</vt:lpstr>
      <vt:lpstr>Roadmap</vt:lpstr>
      <vt:lpstr>The Citation Prediction Problem [SDM’12]</vt:lpstr>
      <vt:lpstr>Discriminative Term Bins</vt:lpstr>
      <vt:lpstr>User Guided Similarity Search [CIKM’12]</vt:lpstr>
      <vt:lpstr>Ambiguity from the Network Perspective</vt:lpstr>
      <vt:lpstr>Query-Driven Discovery of Semantically Similar Substructures [KDD demo 2012]</vt:lpstr>
      <vt:lpstr>                                 [SIGMOD demo 2013]</vt:lpstr>
      <vt:lpstr>Roadmap</vt:lpstr>
      <vt:lpstr>Referred Publications</vt:lpstr>
      <vt:lpstr>Applied Research with Real-World Large-Scale Data</vt:lpstr>
      <vt:lpstr>What’s Next?</vt:lpstr>
      <vt:lpstr>Acknowledgements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Heterogeneous Information Networks: the Meta-Path Based Approaches</dc:title>
  <dc:creator>Xiao</dc:creator>
  <cp:lastModifiedBy>Jeff Y.</cp:lastModifiedBy>
  <cp:revision>681</cp:revision>
  <dcterms:created xsi:type="dcterms:W3CDTF">2013-04-12T22:19:06Z</dcterms:created>
  <dcterms:modified xsi:type="dcterms:W3CDTF">2014-04-08T23:46:38Z</dcterms:modified>
</cp:coreProperties>
</file>