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68" r:id="rId2"/>
    <p:sldId id="784" r:id="rId3"/>
    <p:sldId id="750" r:id="rId4"/>
    <p:sldId id="749" r:id="rId5"/>
    <p:sldId id="754" r:id="rId6"/>
    <p:sldId id="755" r:id="rId7"/>
    <p:sldId id="756" r:id="rId8"/>
    <p:sldId id="757" r:id="rId9"/>
    <p:sldId id="758" r:id="rId10"/>
    <p:sldId id="752" r:id="rId11"/>
    <p:sldId id="786" r:id="rId12"/>
    <p:sldId id="785" r:id="rId13"/>
    <p:sldId id="751" r:id="rId14"/>
    <p:sldId id="753" r:id="rId15"/>
    <p:sldId id="787" r:id="rId16"/>
    <p:sldId id="748" r:id="rId17"/>
    <p:sldId id="762" r:id="rId18"/>
    <p:sldId id="759" r:id="rId19"/>
    <p:sldId id="763" r:id="rId20"/>
    <p:sldId id="764" r:id="rId21"/>
    <p:sldId id="765" r:id="rId22"/>
    <p:sldId id="766" r:id="rId23"/>
    <p:sldId id="761" r:id="rId24"/>
    <p:sldId id="773" r:id="rId25"/>
    <p:sldId id="782" r:id="rId26"/>
    <p:sldId id="779" r:id="rId27"/>
    <p:sldId id="780" r:id="rId28"/>
    <p:sldId id="781" r:id="rId29"/>
    <p:sldId id="774" r:id="rId30"/>
    <p:sldId id="790" r:id="rId31"/>
    <p:sldId id="791" r:id="rId32"/>
    <p:sldId id="811" r:id="rId33"/>
    <p:sldId id="812" r:id="rId34"/>
    <p:sldId id="813" r:id="rId35"/>
    <p:sldId id="814" r:id="rId36"/>
    <p:sldId id="815" r:id="rId37"/>
    <p:sldId id="816" r:id="rId38"/>
    <p:sldId id="817" r:id="rId39"/>
    <p:sldId id="819" r:id="rId40"/>
    <p:sldId id="820" r:id="rId41"/>
    <p:sldId id="821" r:id="rId42"/>
    <p:sldId id="822" r:id="rId43"/>
    <p:sldId id="823" r:id="rId44"/>
    <p:sldId id="824" r:id="rId45"/>
    <p:sldId id="825" r:id="rId46"/>
    <p:sldId id="826" r:id="rId47"/>
    <p:sldId id="827" r:id="rId48"/>
    <p:sldId id="828" r:id="rId49"/>
    <p:sldId id="829" r:id="rId50"/>
    <p:sldId id="830" r:id="rId51"/>
    <p:sldId id="831" r:id="rId52"/>
    <p:sldId id="832" r:id="rId53"/>
    <p:sldId id="833" r:id="rId54"/>
    <p:sldId id="835" r:id="rId55"/>
    <p:sldId id="836" r:id="rId56"/>
    <p:sldId id="837" r:id="rId57"/>
    <p:sldId id="838" r:id="rId58"/>
    <p:sldId id="839" r:id="rId59"/>
    <p:sldId id="840" r:id="rId60"/>
    <p:sldId id="841" r:id="rId61"/>
    <p:sldId id="818" r:id="rId62"/>
    <p:sldId id="684"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9999"/>
    <a:srgbClr val="404040"/>
    <a:srgbClr val="2A502D"/>
    <a:srgbClr val="262626"/>
    <a:srgbClr val="C18BD9"/>
    <a:srgbClr val="A13954"/>
    <a:srgbClr val="7F7F7F"/>
    <a:srgbClr val="00CC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4" autoAdjust="0"/>
    <p:restoredTop sz="70436" autoAdjust="0"/>
  </p:normalViewPr>
  <p:slideViewPr>
    <p:cSldViewPr showGuides="1">
      <p:cViewPr varScale="1">
        <p:scale>
          <a:sx n="78" d="100"/>
          <a:sy n="78" d="100"/>
        </p:scale>
        <p:origin x="204" y="90"/>
      </p:cViewPr>
      <p:guideLst>
        <p:guide orient="horz" pos="2160"/>
        <p:guide pos="3840"/>
      </p:guideLst>
    </p:cSldViewPr>
  </p:slideViewPr>
  <p:notesTextViewPr>
    <p:cViewPr>
      <p:scale>
        <a:sx n="1" d="1"/>
        <a:sy n="1" d="1"/>
      </p:scale>
      <p:origin x="0" y="0"/>
    </p:cViewPr>
  </p:notesTextViewPr>
  <p:sorterViewPr>
    <p:cViewPr>
      <p:scale>
        <a:sx n="200" d="100"/>
        <a:sy n="200" d="100"/>
      </p:scale>
      <p:origin x="0" y="-7434"/>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183F3-7B75-42D8-A0F1-959A38B202FB}" type="datetimeFigureOut">
              <a:rPr lang="en-GB" smtClean="0"/>
              <a:t>06/10/2020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E44AB-7B20-4170-86AF-9650BEEDDEA1}" type="slidenum">
              <a:rPr lang="en-GB" smtClean="0"/>
              <a:t>‹#›</a:t>
            </a:fld>
            <a:endParaRPr lang="en-GB"/>
          </a:p>
        </p:txBody>
      </p:sp>
    </p:spTree>
    <p:extLst>
      <p:ext uri="{BB962C8B-B14F-4D97-AF65-F5344CB8AC3E}">
        <p14:creationId xmlns:p14="http://schemas.microsoft.com/office/powerpoint/2010/main" val="2318263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a:t>In the first video of the course, we have seen that most programs can be implemented using 5 basic instruction:</a:t>
            </a:r>
          </a:p>
          <a:p>
            <a:pPr marL="0" indent="0">
              <a:buFont typeface="+mj-lt"/>
              <a:buNone/>
            </a:pPr>
            <a:r>
              <a:rPr lang="en-GB" sz="1600" b="1" dirty="0">
                <a:solidFill>
                  <a:srgbClr val="FFC000"/>
                </a:solidFill>
              </a:rPr>
              <a:t>Input, output, math, conditional execution and repetition. </a:t>
            </a:r>
            <a:r>
              <a:rPr lang="en-GB" sz="1600" b="0" dirty="0">
                <a:solidFill>
                  <a:srgbClr val="FFC000"/>
                </a:solidFill>
              </a:rPr>
              <a:t>The only one we haven’t seen is repetition that is p</a:t>
            </a:r>
            <a:r>
              <a:rPr lang="en-GB" sz="1600" dirty="0"/>
              <a:t>erforming some action repeatedly, usually with some variation. In this video, we are exploring one of the two flow-control structures that allows repetition; the while loop.</a:t>
            </a:r>
          </a:p>
          <a:p>
            <a:endParaRPr lang="en-GB" sz="1600" dirty="0"/>
          </a:p>
        </p:txBody>
      </p:sp>
      <p:sp>
        <p:nvSpPr>
          <p:cNvPr id="4" name="Slide Number Placeholder 3"/>
          <p:cNvSpPr>
            <a:spLocks noGrp="1"/>
          </p:cNvSpPr>
          <p:nvPr>
            <p:ph type="sldNum" sz="quarter" idx="5"/>
          </p:nvPr>
        </p:nvSpPr>
        <p:spPr/>
        <p:txBody>
          <a:bodyPr/>
          <a:lstStyle/>
          <a:p>
            <a:fld id="{A4FE44AB-7B20-4170-86AF-9650BEEDDEA1}" type="slidenum">
              <a:rPr lang="en-GB" smtClean="0"/>
              <a:t>1</a:t>
            </a:fld>
            <a:endParaRPr lang="en-GB"/>
          </a:p>
        </p:txBody>
      </p:sp>
    </p:spTree>
    <p:extLst>
      <p:ext uri="{BB962C8B-B14F-4D97-AF65-F5344CB8AC3E}">
        <p14:creationId xmlns:p14="http://schemas.microsoft.com/office/powerpoint/2010/main" val="2214481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rPr>
              <a:t>It would be more suitable to have a flow control structure to allow us to repeat sequences of statements.</a:t>
            </a:r>
            <a:endParaRPr lang="en-GB" sz="1200" dirty="0">
              <a:solidFill>
                <a:schemeClr val="bg1"/>
              </a:solidFill>
              <a:latin typeface="Courier New" pitchFamily="49" charset="0"/>
              <a:cs typeface="Courier New" pitchFamily="49" charset="0"/>
            </a:endParaRP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10</a:t>
            </a:fld>
            <a:endParaRPr lang="en-GB"/>
          </a:p>
        </p:txBody>
      </p:sp>
    </p:spTree>
    <p:extLst>
      <p:ext uri="{BB962C8B-B14F-4D97-AF65-F5344CB8AC3E}">
        <p14:creationId xmlns:p14="http://schemas.microsoft.com/office/powerpoint/2010/main" val="1469760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solidFill>
                  <a:schemeClr val="bg1"/>
                </a:solidFill>
              </a:rPr>
              <a:t>We may know in advance how many times we want to repeat the sequence. For example 10 times.</a:t>
            </a:r>
          </a:p>
          <a:p>
            <a:pPr marL="0" indent="0">
              <a:buNone/>
            </a:pPr>
            <a:r>
              <a:rPr lang="en-GB" sz="1200" dirty="0">
                <a:solidFill>
                  <a:schemeClr val="bg1"/>
                </a:solidFill>
                <a:sym typeface="Wingdings" panose="05000000000000000000" pitchFamily="2" charset="2"/>
              </a:rPr>
              <a:t></a:t>
            </a:r>
            <a:endParaRPr lang="en-GB" sz="1200" dirty="0">
              <a:solidFill>
                <a:schemeClr val="bg1"/>
              </a:solidFill>
            </a:endParaRPr>
          </a:p>
          <a:p>
            <a:pPr marL="0" indent="0">
              <a:buNone/>
            </a:pPr>
            <a:r>
              <a:rPr lang="en-GB" sz="1200" dirty="0">
                <a:solidFill>
                  <a:schemeClr val="bg1"/>
                </a:solidFill>
                <a:cs typeface="Courier New" pitchFamily="49" charset="0"/>
              </a:rPr>
              <a:t>It is called a </a:t>
            </a:r>
            <a:r>
              <a:rPr lang="en-GB" sz="1200" b="1" dirty="0">
                <a:solidFill>
                  <a:srgbClr val="FFC000"/>
                </a:solidFill>
                <a:cs typeface="Courier New" pitchFamily="49" charset="0"/>
              </a:rPr>
              <a:t>definite loop </a:t>
            </a:r>
            <a:r>
              <a:rPr lang="en-GB" sz="1200" dirty="0">
                <a:solidFill>
                  <a:schemeClr val="bg1"/>
                </a:solidFill>
                <a:cs typeface="Courier New" pitchFamily="49" charset="0"/>
              </a:rPr>
              <a:t>or a </a:t>
            </a:r>
            <a:r>
              <a:rPr lang="en-GB" sz="1200" dirty="0">
                <a:solidFill>
                  <a:srgbClr val="FFC000"/>
                </a:solidFill>
                <a:cs typeface="Courier New" pitchFamily="49" charset="0"/>
              </a:rPr>
              <a:t>count-controlled loop</a:t>
            </a:r>
            <a:r>
              <a:rPr lang="en-GB" sz="1200" dirty="0">
                <a:solidFill>
                  <a:schemeClr val="bg1"/>
                </a:solidFill>
                <a:cs typeface="Courier New" pitchFamily="49" charset="0"/>
              </a:rPr>
              <a:t>.</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12</a:t>
            </a:fld>
            <a:endParaRPr lang="en-GB"/>
          </a:p>
        </p:txBody>
      </p:sp>
    </p:spTree>
    <p:extLst>
      <p:ext uri="{BB962C8B-B14F-4D97-AF65-F5344CB8AC3E}">
        <p14:creationId xmlns:p14="http://schemas.microsoft.com/office/powerpoint/2010/main" val="4030872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solidFill>
                  <a:schemeClr val="bg1"/>
                </a:solidFill>
              </a:rPr>
              <a:t>Sometimes we don’t know how many times we want to repeat the sequence.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rPr>
              <a:t>For example, we may want to allocate one hour to write Christmas cards. We don’t necessarily know how many cards we can do in an hour.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sym typeface="Wingdings" panose="05000000000000000000" pitchFamily="2" charset="2"/>
              </a:rPr>
              <a:t></a:t>
            </a:r>
            <a:endParaRPr lang="en-GB"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cs typeface="Courier New" pitchFamily="49" charset="0"/>
              </a:rPr>
              <a:t>It is called an </a:t>
            </a:r>
            <a:r>
              <a:rPr lang="en-GB" sz="1200" b="1" dirty="0">
                <a:solidFill>
                  <a:srgbClr val="FFC000"/>
                </a:solidFill>
                <a:cs typeface="Courier New" pitchFamily="49" charset="0"/>
              </a:rPr>
              <a:t>indefinite loop</a:t>
            </a:r>
            <a:r>
              <a:rPr lang="en-GB" sz="1200" dirty="0">
                <a:solidFill>
                  <a:schemeClr val="bg1"/>
                </a:solidFill>
                <a:cs typeface="Courier New" pitchFamily="49" charset="0"/>
              </a:rPr>
              <a:t> or a </a:t>
            </a:r>
            <a:r>
              <a:rPr lang="en-GB" sz="1200" b="1" dirty="0">
                <a:solidFill>
                  <a:srgbClr val="FFC000"/>
                </a:solidFill>
                <a:cs typeface="Courier New" pitchFamily="49" charset="0"/>
              </a:rPr>
              <a:t>condition-controlled loop</a:t>
            </a:r>
            <a:r>
              <a:rPr lang="en-GB" sz="1200" dirty="0">
                <a:solidFill>
                  <a:schemeClr val="bg1"/>
                </a:solidFill>
                <a:cs typeface="Courier New" pitchFamily="49" charset="0"/>
              </a:rPr>
              <a:t>.</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13</a:t>
            </a:fld>
            <a:endParaRPr lang="en-GB"/>
          </a:p>
        </p:txBody>
      </p:sp>
    </p:spTree>
    <p:extLst>
      <p:ext uri="{BB962C8B-B14F-4D97-AF65-F5344CB8AC3E}">
        <p14:creationId xmlns:p14="http://schemas.microsoft.com/office/powerpoint/2010/main" val="4025506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solidFill>
                  <a:schemeClr val="bg1"/>
                </a:solidFill>
                <a:cs typeface="Courier New" pitchFamily="49" charset="0"/>
              </a:rPr>
              <a:t>In a </a:t>
            </a:r>
            <a:r>
              <a:rPr lang="en-GB" sz="1200" b="1" dirty="0">
                <a:solidFill>
                  <a:srgbClr val="FFC000"/>
                </a:solidFill>
                <a:cs typeface="Courier New" pitchFamily="49" charset="0"/>
              </a:rPr>
              <a:t>condition-controlled loop</a:t>
            </a:r>
            <a:r>
              <a:rPr lang="en-GB" sz="1200" dirty="0">
                <a:solidFill>
                  <a:schemeClr val="bg1"/>
                </a:solidFill>
                <a:cs typeface="Courier New" pitchFamily="49" charset="0"/>
              </a:rPr>
              <a:t>, if the condition is </a:t>
            </a:r>
            <a:r>
              <a:rPr lang="en-GB" sz="1200" b="1" dirty="0">
                <a:solidFill>
                  <a:srgbClr val="FFC000"/>
                </a:solidFill>
                <a:cs typeface="Courier New" pitchFamily="49" charset="0"/>
              </a:rPr>
              <a:t>True</a:t>
            </a:r>
            <a:r>
              <a:rPr lang="en-GB" sz="1200" dirty="0">
                <a:solidFill>
                  <a:schemeClr val="bg1"/>
                </a:solidFill>
                <a:cs typeface="Courier New" pitchFamily="49" charset="0"/>
              </a:rPr>
              <a:t> the sequence is repeated, if it is </a:t>
            </a:r>
            <a:r>
              <a:rPr lang="en-GB" sz="1200" b="1" dirty="0">
                <a:solidFill>
                  <a:srgbClr val="FFC000"/>
                </a:solidFill>
                <a:cs typeface="Courier New" pitchFamily="49" charset="0"/>
              </a:rPr>
              <a:t>False</a:t>
            </a:r>
            <a:r>
              <a:rPr lang="en-GB" sz="1200" dirty="0">
                <a:solidFill>
                  <a:schemeClr val="bg1"/>
                </a:solidFill>
                <a:cs typeface="Courier New" pitchFamily="49" charset="0"/>
              </a:rPr>
              <a:t> the loop is terminated. Note that if the condition is false to start with, the statements in the loop may not be executed at all.</a:t>
            </a:r>
          </a:p>
          <a:p>
            <a:pPr marL="0" indent="0">
              <a:buNone/>
            </a:pPr>
            <a:r>
              <a:rPr lang="en-GB" sz="1200" dirty="0">
                <a:solidFill>
                  <a:schemeClr val="bg1"/>
                </a:solidFill>
                <a:cs typeface="Courier New" pitchFamily="49" charset="0"/>
                <a:sym typeface="Wingdings" panose="05000000000000000000" pitchFamily="2" charset="2"/>
              </a:rPr>
              <a:t></a:t>
            </a:r>
            <a:endParaRPr lang="en-GB" sz="1200" dirty="0">
              <a:solidFill>
                <a:schemeClr val="bg1"/>
              </a:solidFill>
              <a:cs typeface="Courier New" pitchFamily="49" charset="0"/>
            </a:endParaRPr>
          </a:p>
          <a:p>
            <a:pPr marL="0" indent="0">
              <a:buNone/>
            </a:pPr>
            <a:r>
              <a:rPr lang="en-GB" sz="1200" dirty="0">
                <a:solidFill>
                  <a:schemeClr val="bg1"/>
                </a:solidFill>
                <a:cs typeface="Courier New" pitchFamily="49" charset="0"/>
              </a:rPr>
              <a:t>Be careful, if the condition always remains </a:t>
            </a:r>
            <a:r>
              <a:rPr lang="en-GB" sz="1200" b="1" dirty="0">
                <a:solidFill>
                  <a:srgbClr val="FFC000"/>
                </a:solidFill>
                <a:cs typeface="Courier New" pitchFamily="49" charset="0"/>
              </a:rPr>
              <a:t>True</a:t>
            </a:r>
            <a:r>
              <a:rPr lang="en-GB" sz="1200" dirty="0">
                <a:solidFill>
                  <a:schemeClr val="bg1"/>
                </a:solidFill>
                <a:cs typeface="Courier New" pitchFamily="49" charset="0"/>
              </a:rPr>
              <a:t>, the loop never terminates. The program has entered an </a:t>
            </a:r>
            <a:r>
              <a:rPr lang="en-GB" sz="1200" b="1" dirty="0">
                <a:solidFill>
                  <a:srgbClr val="FFC000"/>
                </a:solidFill>
                <a:cs typeface="Courier New" pitchFamily="49" charset="0"/>
              </a:rPr>
              <a:t>infinite loop which is a runtime error</a:t>
            </a:r>
            <a:r>
              <a:rPr lang="en-GB" sz="1200" dirty="0">
                <a:solidFill>
                  <a:schemeClr val="bg1"/>
                </a:solidFill>
                <a:cs typeface="Courier New" pitchFamily="49" charset="0"/>
              </a:rPr>
              <a:t>. </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14</a:t>
            </a:fld>
            <a:endParaRPr lang="en-GB"/>
          </a:p>
        </p:txBody>
      </p:sp>
    </p:spTree>
    <p:extLst>
      <p:ext uri="{BB962C8B-B14F-4D97-AF65-F5344CB8AC3E}">
        <p14:creationId xmlns:p14="http://schemas.microsoft.com/office/powerpoint/2010/main" val="1514798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remainder of the video, we explore the condition-controlled loop in Python.</a:t>
            </a:r>
          </a:p>
        </p:txBody>
      </p:sp>
      <p:sp>
        <p:nvSpPr>
          <p:cNvPr id="4" name="Slide Number Placeholder 3"/>
          <p:cNvSpPr>
            <a:spLocks noGrp="1"/>
          </p:cNvSpPr>
          <p:nvPr>
            <p:ph type="sldNum" sz="quarter" idx="5"/>
          </p:nvPr>
        </p:nvSpPr>
        <p:spPr/>
        <p:txBody>
          <a:bodyPr/>
          <a:lstStyle/>
          <a:p>
            <a:fld id="{A4FE44AB-7B20-4170-86AF-9650BEEDDEA1}" type="slidenum">
              <a:rPr lang="en-GB" smtClean="0"/>
              <a:t>15</a:t>
            </a:fld>
            <a:endParaRPr lang="en-GB"/>
          </a:p>
        </p:txBody>
      </p:sp>
    </p:spTree>
    <p:extLst>
      <p:ext uri="{BB962C8B-B14F-4D97-AF65-F5344CB8AC3E}">
        <p14:creationId xmlns:p14="http://schemas.microsoft.com/office/powerpoint/2010/main" val="2673529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2400" dirty="0">
                <a:solidFill>
                  <a:schemeClr val="bg1"/>
                </a:solidFill>
              </a:rPr>
              <a:t>An indefinite loop keeps iterating until certain condition are met. As explain earlier, there is no guarantee ahead of time regarding how many times the loop will go around</a:t>
            </a:r>
          </a:p>
          <a:p>
            <a:pPr lvl="1"/>
            <a:r>
              <a:rPr lang="en-GB" dirty="0">
                <a:solidFill>
                  <a:schemeClr val="bg1"/>
                </a:solidFill>
              </a:rPr>
              <a:t>zero time</a:t>
            </a:r>
          </a:p>
          <a:p>
            <a:pPr lvl="1"/>
            <a:r>
              <a:rPr lang="en-GB" dirty="0">
                <a:solidFill>
                  <a:schemeClr val="bg1"/>
                </a:solidFill>
              </a:rPr>
              <a:t>x-times</a:t>
            </a:r>
          </a:p>
          <a:p>
            <a:pPr lvl="1"/>
            <a:r>
              <a:rPr lang="en-GB" dirty="0">
                <a:solidFill>
                  <a:schemeClr val="bg1"/>
                </a:solidFill>
              </a:rPr>
              <a:t>Indefinitely</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16</a:t>
            </a:fld>
            <a:endParaRPr lang="en-GB"/>
          </a:p>
        </p:txBody>
      </p:sp>
    </p:spTree>
    <p:extLst>
      <p:ext uri="{BB962C8B-B14F-4D97-AF65-F5344CB8AC3E}">
        <p14:creationId xmlns:p14="http://schemas.microsoft.com/office/powerpoint/2010/main" val="120417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rPr>
              <a:t>Indefinite loop are implemented with the </a:t>
            </a:r>
            <a:r>
              <a:rPr lang="en-GB" sz="1200" b="1" dirty="0">
                <a:solidFill>
                  <a:srgbClr val="FFC000"/>
                </a:solidFill>
              </a:rPr>
              <a:t>while</a:t>
            </a:r>
            <a:r>
              <a:rPr lang="en-GB" sz="1200" dirty="0">
                <a:solidFill>
                  <a:schemeClr val="bg1"/>
                </a:solidFill>
              </a:rPr>
              <a:t> statement:</a:t>
            </a:r>
          </a:p>
          <a:p>
            <a:endParaRPr lang="en-GB" dirty="0"/>
          </a:p>
          <a:p>
            <a:r>
              <a:rPr lang="en-GB" dirty="0"/>
              <a:t>The keyword is while, followed by the condition that control the loop. Don’t forget the colon after the condition.</a:t>
            </a:r>
          </a:p>
          <a:p>
            <a:r>
              <a:rPr lang="en-GB" dirty="0"/>
              <a:t>Then the body of the loop is a series of statements. Similarly to the if-else statement, indentation is used to define the block of statements forming the body of the loop.</a:t>
            </a:r>
          </a:p>
          <a:p>
            <a:endParaRPr lang="en-GB" dirty="0"/>
          </a:p>
          <a:p>
            <a:r>
              <a:rPr lang="en-GB" dirty="0"/>
              <a:t>When executing the loop…</a:t>
            </a:r>
          </a:p>
        </p:txBody>
      </p:sp>
      <p:sp>
        <p:nvSpPr>
          <p:cNvPr id="4" name="Slide Number Placeholder 3"/>
          <p:cNvSpPr>
            <a:spLocks noGrp="1"/>
          </p:cNvSpPr>
          <p:nvPr>
            <p:ph type="sldNum" sz="quarter" idx="5"/>
          </p:nvPr>
        </p:nvSpPr>
        <p:spPr/>
        <p:txBody>
          <a:bodyPr/>
          <a:lstStyle/>
          <a:p>
            <a:fld id="{A4FE44AB-7B20-4170-86AF-9650BEEDDEA1}" type="slidenum">
              <a:rPr lang="en-GB" smtClean="0"/>
              <a:t>17</a:t>
            </a:fld>
            <a:endParaRPr lang="en-GB"/>
          </a:p>
        </p:txBody>
      </p:sp>
    </p:spTree>
    <p:extLst>
      <p:ext uri="{BB962C8B-B14F-4D97-AF65-F5344CB8AC3E}">
        <p14:creationId xmlns:p14="http://schemas.microsoft.com/office/powerpoint/2010/main" val="361369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the condition is evaluated…</a:t>
            </a:r>
          </a:p>
        </p:txBody>
      </p:sp>
      <p:sp>
        <p:nvSpPr>
          <p:cNvPr id="4" name="Slide Number Placeholder 3"/>
          <p:cNvSpPr>
            <a:spLocks noGrp="1"/>
          </p:cNvSpPr>
          <p:nvPr>
            <p:ph type="sldNum" sz="quarter" idx="5"/>
          </p:nvPr>
        </p:nvSpPr>
        <p:spPr/>
        <p:txBody>
          <a:bodyPr/>
          <a:lstStyle/>
          <a:p>
            <a:fld id="{A4FE44AB-7B20-4170-86AF-9650BEEDDEA1}" type="slidenum">
              <a:rPr lang="en-GB" smtClean="0"/>
              <a:t>18</a:t>
            </a:fld>
            <a:endParaRPr lang="en-GB"/>
          </a:p>
        </p:txBody>
      </p:sp>
    </p:spTree>
    <p:extLst>
      <p:ext uri="{BB962C8B-B14F-4D97-AF65-F5344CB8AC3E}">
        <p14:creationId xmlns:p14="http://schemas.microsoft.com/office/powerpoint/2010/main" val="3545817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it is true…</a:t>
            </a:r>
          </a:p>
        </p:txBody>
      </p:sp>
      <p:sp>
        <p:nvSpPr>
          <p:cNvPr id="4" name="Slide Number Placeholder 3"/>
          <p:cNvSpPr>
            <a:spLocks noGrp="1"/>
          </p:cNvSpPr>
          <p:nvPr>
            <p:ph type="sldNum" sz="quarter" idx="5"/>
          </p:nvPr>
        </p:nvSpPr>
        <p:spPr/>
        <p:txBody>
          <a:bodyPr/>
          <a:lstStyle/>
          <a:p>
            <a:fld id="{A4FE44AB-7B20-4170-86AF-9650BEEDDEA1}" type="slidenum">
              <a:rPr lang="en-GB" smtClean="0"/>
              <a:t>19</a:t>
            </a:fld>
            <a:endParaRPr lang="en-GB"/>
          </a:p>
        </p:txBody>
      </p:sp>
    </p:spTree>
    <p:extLst>
      <p:ext uri="{BB962C8B-B14F-4D97-AF65-F5344CB8AC3E}">
        <p14:creationId xmlns:p14="http://schemas.microsoft.com/office/powerpoint/2010/main" val="2685416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execute the first statement of the body of the loop…</a:t>
            </a:r>
          </a:p>
        </p:txBody>
      </p:sp>
      <p:sp>
        <p:nvSpPr>
          <p:cNvPr id="4" name="Slide Number Placeholder 3"/>
          <p:cNvSpPr>
            <a:spLocks noGrp="1"/>
          </p:cNvSpPr>
          <p:nvPr>
            <p:ph type="sldNum" sz="quarter" idx="5"/>
          </p:nvPr>
        </p:nvSpPr>
        <p:spPr/>
        <p:txBody>
          <a:bodyPr/>
          <a:lstStyle/>
          <a:p>
            <a:fld id="{A4FE44AB-7B20-4170-86AF-9650BEEDDEA1}" type="slidenum">
              <a:rPr lang="en-GB" smtClean="0"/>
              <a:t>20</a:t>
            </a:fld>
            <a:endParaRPr lang="en-GB"/>
          </a:p>
        </p:txBody>
      </p:sp>
    </p:spTree>
    <p:extLst>
      <p:ext uri="{BB962C8B-B14F-4D97-AF65-F5344CB8AC3E}">
        <p14:creationId xmlns:p14="http://schemas.microsoft.com/office/powerpoint/2010/main" val="142775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rPr>
              <a:t>Many tasks are repetitive by nature. Such tasks may consist of multiple steps executed in sequence, and once the last step has been executed the entire sequence is repeated from the start.</a:t>
            </a:r>
            <a:endParaRPr lang="en-GB" sz="1200" dirty="0">
              <a:solidFill>
                <a:schemeClr val="bg1"/>
              </a:solidFill>
              <a:latin typeface="Courier New" pitchFamily="49" charset="0"/>
              <a:cs typeface="Courier New" pitchFamily="49" charset="0"/>
            </a:endParaRP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2</a:t>
            </a:fld>
            <a:endParaRPr lang="en-GB"/>
          </a:p>
        </p:txBody>
      </p:sp>
    </p:spTree>
    <p:extLst>
      <p:ext uri="{BB962C8B-B14F-4D97-AF65-F5344CB8AC3E}">
        <p14:creationId xmlns:p14="http://schemas.microsoft.com/office/powerpoint/2010/main" val="2713214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next one until we have executed all the statements in the body…</a:t>
            </a:r>
          </a:p>
        </p:txBody>
      </p:sp>
      <p:sp>
        <p:nvSpPr>
          <p:cNvPr id="4" name="Slide Number Placeholder 3"/>
          <p:cNvSpPr>
            <a:spLocks noGrp="1"/>
          </p:cNvSpPr>
          <p:nvPr>
            <p:ph type="sldNum" sz="quarter" idx="5"/>
          </p:nvPr>
        </p:nvSpPr>
        <p:spPr/>
        <p:txBody>
          <a:bodyPr/>
          <a:lstStyle/>
          <a:p>
            <a:fld id="{A4FE44AB-7B20-4170-86AF-9650BEEDDEA1}" type="slidenum">
              <a:rPr lang="en-GB" smtClean="0"/>
              <a:t>21</a:t>
            </a:fld>
            <a:endParaRPr lang="en-GB"/>
          </a:p>
        </p:txBody>
      </p:sp>
    </p:spTree>
    <p:extLst>
      <p:ext uri="{BB962C8B-B14F-4D97-AF65-F5344CB8AC3E}">
        <p14:creationId xmlns:p14="http://schemas.microsoft.com/office/powerpoint/2010/main" val="388349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all statements have been executed, we have completed an iteration, and then we go back to the start of the loop…</a:t>
            </a:r>
          </a:p>
        </p:txBody>
      </p:sp>
      <p:sp>
        <p:nvSpPr>
          <p:cNvPr id="4" name="Slide Number Placeholder 3"/>
          <p:cNvSpPr>
            <a:spLocks noGrp="1"/>
          </p:cNvSpPr>
          <p:nvPr>
            <p:ph type="sldNum" sz="quarter" idx="5"/>
          </p:nvPr>
        </p:nvSpPr>
        <p:spPr/>
        <p:txBody>
          <a:bodyPr/>
          <a:lstStyle/>
          <a:p>
            <a:fld id="{A4FE44AB-7B20-4170-86AF-9650BEEDDEA1}" type="slidenum">
              <a:rPr lang="en-GB" smtClean="0"/>
              <a:t>22</a:t>
            </a:fld>
            <a:endParaRPr lang="en-GB"/>
          </a:p>
        </p:txBody>
      </p:sp>
    </p:spTree>
    <p:extLst>
      <p:ext uri="{BB962C8B-B14F-4D97-AF65-F5344CB8AC3E}">
        <p14:creationId xmlns:p14="http://schemas.microsoft.com/office/powerpoint/2010/main" val="272659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revaluate the condition</a:t>
            </a:r>
          </a:p>
        </p:txBody>
      </p:sp>
      <p:sp>
        <p:nvSpPr>
          <p:cNvPr id="4" name="Slide Number Placeholder 3"/>
          <p:cNvSpPr>
            <a:spLocks noGrp="1"/>
          </p:cNvSpPr>
          <p:nvPr>
            <p:ph type="sldNum" sz="quarter" idx="5"/>
          </p:nvPr>
        </p:nvSpPr>
        <p:spPr/>
        <p:txBody>
          <a:bodyPr/>
          <a:lstStyle/>
          <a:p>
            <a:fld id="{A4FE44AB-7B20-4170-86AF-9650BEEDDEA1}" type="slidenum">
              <a:rPr lang="en-GB" smtClean="0"/>
              <a:t>23</a:t>
            </a:fld>
            <a:endParaRPr lang="en-GB"/>
          </a:p>
        </p:txBody>
      </p:sp>
    </p:spTree>
    <p:extLst>
      <p:ext uri="{BB962C8B-B14F-4D97-AF65-F5344CB8AC3E}">
        <p14:creationId xmlns:p14="http://schemas.microsoft.com/office/powerpoint/2010/main" val="438281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it is true again we do the same thing as before</a:t>
            </a:r>
          </a:p>
        </p:txBody>
      </p:sp>
      <p:sp>
        <p:nvSpPr>
          <p:cNvPr id="4" name="Slide Number Placeholder 3"/>
          <p:cNvSpPr>
            <a:spLocks noGrp="1"/>
          </p:cNvSpPr>
          <p:nvPr>
            <p:ph type="sldNum" sz="quarter" idx="5"/>
          </p:nvPr>
        </p:nvSpPr>
        <p:spPr/>
        <p:txBody>
          <a:bodyPr/>
          <a:lstStyle/>
          <a:p>
            <a:fld id="{A4FE44AB-7B20-4170-86AF-9650BEEDDEA1}" type="slidenum">
              <a:rPr lang="en-GB" smtClean="0"/>
              <a:t>24</a:t>
            </a:fld>
            <a:endParaRPr lang="en-GB"/>
          </a:p>
        </p:txBody>
      </p:sp>
    </p:spTree>
    <p:extLst>
      <p:ext uri="{BB962C8B-B14F-4D97-AF65-F5344CB8AC3E}">
        <p14:creationId xmlns:p14="http://schemas.microsoft.com/office/powerpoint/2010/main" val="2120743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Until we have completed another iteration.</a:t>
            </a:r>
          </a:p>
        </p:txBody>
      </p:sp>
      <p:sp>
        <p:nvSpPr>
          <p:cNvPr id="4" name="Slide Number Placeholder 3"/>
          <p:cNvSpPr>
            <a:spLocks noGrp="1"/>
          </p:cNvSpPr>
          <p:nvPr>
            <p:ph type="sldNum" sz="quarter" idx="5"/>
          </p:nvPr>
        </p:nvSpPr>
        <p:spPr/>
        <p:txBody>
          <a:bodyPr/>
          <a:lstStyle/>
          <a:p>
            <a:fld id="{A4FE44AB-7B20-4170-86AF-9650BEEDDEA1}" type="slidenum">
              <a:rPr lang="en-GB" smtClean="0"/>
              <a:t>27</a:t>
            </a:fld>
            <a:endParaRPr lang="en-GB"/>
          </a:p>
        </p:txBody>
      </p:sp>
    </p:spTree>
    <p:extLst>
      <p:ext uri="{BB962C8B-B14F-4D97-AF65-F5344CB8AC3E}">
        <p14:creationId xmlns:p14="http://schemas.microsoft.com/office/powerpoint/2010/main" val="1739378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rPr>
              <a:t>The &lt;body&gt; of the loop usually contains statements that modifies the evaluation of &lt;condition&gt; at some point</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28</a:t>
            </a:fld>
            <a:endParaRPr lang="en-GB"/>
          </a:p>
        </p:txBody>
      </p:sp>
    </p:spTree>
    <p:extLst>
      <p:ext uri="{BB962C8B-B14F-4D97-AF65-F5344CB8AC3E}">
        <p14:creationId xmlns:p14="http://schemas.microsoft.com/office/powerpoint/2010/main" val="3400155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means that at some point the condition would become false, and therefore exit the loop.</a:t>
            </a:r>
          </a:p>
        </p:txBody>
      </p:sp>
      <p:sp>
        <p:nvSpPr>
          <p:cNvPr id="4" name="Slide Number Placeholder 3"/>
          <p:cNvSpPr>
            <a:spLocks noGrp="1"/>
          </p:cNvSpPr>
          <p:nvPr>
            <p:ph type="sldNum" sz="quarter" idx="5"/>
          </p:nvPr>
        </p:nvSpPr>
        <p:spPr/>
        <p:txBody>
          <a:bodyPr/>
          <a:lstStyle/>
          <a:p>
            <a:fld id="{A4FE44AB-7B20-4170-86AF-9650BEEDDEA1}" type="slidenum">
              <a:rPr lang="en-GB" smtClean="0"/>
              <a:t>29</a:t>
            </a:fld>
            <a:endParaRPr lang="en-GB"/>
          </a:p>
        </p:txBody>
      </p:sp>
    </p:spTree>
    <p:extLst>
      <p:ext uri="{BB962C8B-B14F-4D97-AF65-F5344CB8AC3E}">
        <p14:creationId xmlns:p14="http://schemas.microsoft.com/office/powerpoint/2010/main" val="51082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indent="0">
                  <a:buNone/>
                </a:pPr>
                <a:r>
                  <a:rPr lang="en-GB" dirty="0"/>
                  <a:t>Let’s look at an example. We want to </a:t>
                </a:r>
                <a:r>
                  <a:rPr lang="en-GB" sz="1200" dirty="0">
                    <a:solidFill>
                      <a:schemeClr val="bg1"/>
                    </a:solidFill>
                  </a:rPr>
                  <a:t>Write a program to display the Fibonacci numbers greater than 0 and strictly smaller than a given upper limit.</a:t>
                </a:r>
                <a:r>
                  <a:rPr lang="en-GB" sz="1200" baseline="0" dirty="0">
                    <a:solidFill>
                      <a:schemeClr val="bg1"/>
                    </a:solidFill>
                  </a:rPr>
                  <a:t> </a:t>
                </a:r>
                <a:endParaRPr lang="en-GB" sz="1200" b="0" i="1" dirty="0">
                  <a:solidFill>
                    <a:schemeClr val="bg1"/>
                  </a:solidFill>
                  <a:latin typeface="Cambria Math" panose="02040503050406030204" pitchFamily="18" charset="0"/>
                </a:endParaRPr>
              </a:p>
              <a:p>
                <a:pPr marL="0" indent="0">
                  <a:buNone/>
                </a:pPr>
                <a:r>
                  <a:rPr lang="en-GB" sz="1200" b="0" i="0" dirty="0">
                    <a:solidFill>
                      <a:schemeClr val="bg1"/>
                    </a:solidFill>
                    <a:latin typeface="Cambria Math" panose="02040503050406030204" pitchFamily="18" charset="0"/>
                    <a:sym typeface="Wingdings" panose="05000000000000000000" pitchFamily="2" charset="2"/>
                  </a:rPr>
                  <a:t> The Fibonacci sequence is given by the following equation:</a:t>
                </a:r>
                <a:endParaRPr lang="en-GB" sz="1200" b="0" i="0" dirty="0">
                  <a:solidFill>
                    <a:schemeClr val="bg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sz="1200" b="0" i="1" smtClean="0">
                              <a:solidFill>
                                <a:schemeClr val="bg1"/>
                              </a:solidFill>
                              <a:latin typeface="Cambria Math" panose="02040503050406030204" pitchFamily="18" charset="0"/>
                            </a:rPr>
                          </m:ctrlPr>
                        </m:sSubPr>
                        <m:e>
                          <m:r>
                            <a:rPr lang="en-GB" sz="1200" b="0" i="1" smtClean="0">
                              <a:solidFill>
                                <a:schemeClr val="bg1"/>
                              </a:solidFill>
                              <a:latin typeface="Cambria Math" panose="02040503050406030204" pitchFamily="18" charset="0"/>
                            </a:rPr>
                            <m:t>𝐹</m:t>
                          </m:r>
                        </m:e>
                        <m:sub>
                          <m:r>
                            <a:rPr lang="en-GB" sz="1200" b="0" i="1" smtClean="0">
                              <a:solidFill>
                                <a:schemeClr val="bg1"/>
                              </a:solidFill>
                              <a:latin typeface="Cambria Math" panose="02040503050406030204" pitchFamily="18" charset="0"/>
                            </a:rPr>
                            <m:t>0</m:t>
                          </m:r>
                        </m:sub>
                      </m:sSub>
                      <m:r>
                        <a:rPr lang="en-GB" sz="1200" b="0" i="1" smtClean="0">
                          <a:solidFill>
                            <a:schemeClr val="bg1"/>
                          </a:solidFill>
                          <a:latin typeface="Cambria Math" panose="02040503050406030204" pitchFamily="18" charset="0"/>
                        </a:rPr>
                        <m:t>=0, </m:t>
                      </m:r>
                      <m:sSub>
                        <m:sSubPr>
                          <m:ctrlPr>
                            <a:rPr lang="en-GB" sz="1200" b="0" i="1" smtClean="0">
                              <a:solidFill>
                                <a:schemeClr val="bg1"/>
                              </a:solidFill>
                              <a:latin typeface="Cambria Math" panose="02040503050406030204" pitchFamily="18" charset="0"/>
                            </a:rPr>
                          </m:ctrlPr>
                        </m:sSubPr>
                        <m:e>
                          <m:r>
                            <a:rPr lang="en-GB" sz="1200" b="0" i="1" smtClean="0">
                              <a:solidFill>
                                <a:schemeClr val="bg1"/>
                              </a:solidFill>
                              <a:latin typeface="Cambria Math" panose="02040503050406030204" pitchFamily="18" charset="0"/>
                            </a:rPr>
                            <m:t>𝐹</m:t>
                          </m:r>
                        </m:e>
                        <m:sub>
                          <m:r>
                            <a:rPr lang="en-GB" sz="1200" b="0" i="1" smtClean="0">
                              <a:solidFill>
                                <a:schemeClr val="bg1"/>
                              </a:solidFill>
                              <a:latin typeface="Cambria Math" panose="02040503050406030204" pitchFamily="18" charset="0"/>
                            </a:rPr>
                            <m:t>1</m:t>
                          </m:r>
                        </m:sub>
                      </m:sSub>
                      <m:r>
                        <a:rPr lang="en-GB" sz="1200" b="0" i="1" smtClean="0">
                          <a:solidFill>
                            <a:schemeClr val="bg1"/>
                          </a:solidFill>
                          <a:latin typeface="Cambria Math" panose="02040503050406030204" pitchFamily="18" charset="0"/>
                        </a:rPr>
                        <m:t>=1 </m:t>
                      </m:r>
                      <m:r>
                        <m:rPr>
                          <m:nor/>
                        </m:rPr>
                        <a:rPr lang="en-GB" sz="1200" b="0" i="0" smtClean="0">
                          <a:solidFill>
                            <a:schemeClr val="bg1"/>
                          </a:solidFill>
                          <a:latin typeface="Cambria Math" panose="02040503050406030204" pitchFamily="18" charset="0"/>
                        </a:rPr>
                        <m:t>and</m:t>
                      </m:r>
                      <m:r>
                        <a:rPr lang="en-GB" sz="1200" b="0" i="1" smtClean="0">
                          <a:solidFill>
                            <a:schemeClr val="bg1"/>
                          </a:solidFill>
                          <a:latin typeface="Cambria Math" panose="02040503050406030204" pitchFamily="18" charset="0"/>
                        </a:rPr>
                        <m:t> ∀</m:t>
                      </m:r>
                      <m:r>
                        <a:rPr lang="en-GB" sz="1200" b="0" i="1" smtClean="0">
                          <a:solidFill>
                            <a:schemeClr val="bg1"/>
                          </a:solidFill>
                          <a:latin typeface="Cambria Math" panose="02040503050406030204" pitchFamily="18" charset="0"/>
                        </a:rPr>
                        <m:t>𝑛</m:t>
                      </m:r>
                      <m:r>
                        <a:rPr lang="en-GB" sz="1200" b="0" i="1" smtClean="0">
                          <a:solidFill>
                            <a:schemeClr val="bg1"/>
                          </a:solidFill>
                          <a:latin typeface="Cambria Math" panose="02040503050406030204" pitchFamily="18" charset="0"/>
                        </a:rPr>
                        <m:t>&gt;1, </m:t>
                      </m:r>
                      <m:sSub>
                        <m:sSubPr>
                          <m:ctrlPr>
                            <a:rPr lang="en-GB" sz="1200" b="0" i="1" smtClean="0">
                              <a:solidFill>
                                <a:schemeClr val="bg1"/>
                              </a:solidFill>
                              <a:latin typeface="Cambria Math" panose="02040503050406030204" pitchFamily="18" charset="0"/>
                            </a:rPr>
                          </m:ctrlPr>
                        </m:sSubPr>
                        <m:e>
                          <m:r>
                            <a:rPr lang="en-GB" sz="1200" b="0" i="1" smtClean="0">
                              <a:solidFill>
                                <a:schemeClr val="bg1"/>
                              </a:solidFill>
                              <a:latin typeface="Cambria Math" panose="02040503050406030204" pitchFamily="18" charset="0"/>
                            </a:rPr>
                            <m:t>𝐹</m:t>
                          </m:r>
                        </m:e>
                        <m:sub>
                          <m:r>
                            <a:rPr lang="en-GB" sz="1200" b="0" i="1" smtClean="0">
                              <a:solidFill>
                                <a:schemeClr val="bg1"/>
                              </a:solidFill>
                              <a:latin typeface="Cambria Math" panose="02040503050406030204" pitchFamily="18" charset="0"/>
                            </a:rPr>
                            <m:t>𝑛</m:t>
                          </m:r>
                          <m:r>
                            <a:rPr lang="en-GB" sz="1200" b="0" i="1" smtClean="0">
                              <a:solidFill>
                                <a:schemeClr val="bg1"/>
                              </a:solidFill>
                              <a:latin typeface="Cambria Math" panose="02040503050406030204" pitchFamily="18" charset="0"/>
                            </a:rPr>
                            <m:t>+1</m:t>
                          </m:r>
                        </m:sub>
                      </m:sSub>
                      <m:r>
                        <a:rPr lang="en-GB" sz="1200" b="0" i="1" smtClean="0">
                          <a:solidFill>
                            <a:schemeClr val="bg1"/>
                          </a:solidFill>
                          <a:latin typeface="Cambria Math" panose="02040503050406030204" pitchFamily="18" charset="0"/>
                        </a:rPr>
                        <m:t>=</m:t>
                      </m:r>
                      <m:sSub>
                        <m:sSubPr>
                          <m:ctrlPr>
                            <a:rPr lang="en-GB" sz="1200" b="0" i="1" smtClean="0">
                              <a:solidFill>
                                <a:schemeClr val="bg1"/>
                              </a:solidFill>
                              <a:latin typeface="Cambria Math" panose="02040503050406030204" pitchFamily="18" charset="0"/>
                            </a:rPr>
                          </m:ctrlPr>
                        </m:sSubPr>
                        <m:e>
                          <m:r>
                            <a:rPr lang="en-GB" sz="1200" b="0" i="1" smtClean="0">
                              <a:solidFill>
                                <a:schemeClr val="bg1"/>
                              </a:solidFill>
                              <a:latin typeface="Cambria Math" panose="02040503050406030204" pitchFamily="18" charset="0"/>
                            </a:rPr>
                            <m:t>𝐹</m:t>
                          </m:r>
                        </m:e>
                        <m:sub>
                          <m:r>
                            <a:rPr lang="en-GB" sz="1200" b="0" i="1" smtClean="0">
                              <a:solidFill>
                                <a:schemeClr val="bg1"/>
                              </a:solidFill>
                              <a:latin typeface="Cambria Math" panose="02040503050406030204" pitchFamily="18" charset="0"/>
                            </a:rPr>
                            <m:t>𝑛</m:t>
                          </m:r>
                        </m:sub>
                      </m:sSub>
                      <m:r>
                        <a:rPr lang="en-GB" sz="1200" b="0" i="1" smtClean="0">
                          <a:solidFill>
                            <a:schemeClr val="bg1"/>
                          </a:solidFill>
                          <a:latin typeface="Cambria Math" panose="02040503050406030204" pitchFamily="18" charset="0"/>
                        </a:rPr>
                        <m:t>+</m:t>
                      </m:r>
                      <m:sSub>
                        <m:sSubPr>
                          <m:ctrlPr>
                            <a:rPr lang="en-GB" sz="1200" b="0" i="1" smtClean="0">
                              <a:solidFill>
                                <a:schemeClr val="bg1"/>
                              </a:solidFill>
                              <a:latin typeface="Cambria Math" panose="02040503050406030204" pitchFamily="18" charset="0"/>
                            </a:rPr>
                          </m:ctrlPr>
                        </m:sSubPr>
                        <m:e>
                          <m:r>
                            <a:rPr lang="en-GB" sz="1200" b="0" i="1" smtClean="0">
                              <a:solidFill>
                                <a:schemeClr val="bg1"/>
                              </a:solidFill>
                              <a:latin typeface="Cambria Math" panose="02040503050406030204" pitchFamily="18" charset="0"/>
                            </a:rPr>
                            <m:t>𝐹</m:t>
                          </m:r>
                        </m:e>
                        <m:sub>
                          <m:r>
                            <a:rPr lang="en-GB" sz="1200" b="0" i="1" smtClean="0">
                              <a:solidFill>
                                <a:schemeClr val="bg1"/>
                              </a:solidFill>
                              <a:latin typeface="Cambria Math" panose="02040503050406030204" pitchFamily="18" charset="0"/>
                            </a:rPr>
                            <m:t>𝑛</m:t>
                          </m:r>
                          <m:r>
                            <a:rPr lang="en-GB" sz="1200" b="0" i="1" smtClean="0">
                              <a:solidFill>
                                <a:schemeClr val="bg1"/>
                              </a:solidFill>
                              <a:latin typeface="Cambria Math" panose="02040503050406030204" pitchFamily="18" charset="0"/>
                            </a:rPr>
                            <m:t>−1</m:t>
                          </m:r>
                        </m:sub>
                      </m:sSub>
                    </m:oMath>
                  </m:oMathPara>
                </a14:m>
                <a:endParaRPr lang="en-GB" dirty="0"/>
              </a:p>
              <a:p>
                <a:pPr marL="0" indent="0">
                  <a:buNone/>
                </a:pPr>
                <a:r>
                  <a:rPr lang="en-GB" dirty="0">
                    <a:sym typeface="Wingdings" panose="05000000000000000000" pitchFamily="2" charset="2"/>
                  </a:rPr>
                  <a:t></a:t>
                </a:r>
              </a:p>
              <a:p>
                <a:pPr marL="0" indent="0">
                  <a:buNone/>
                </a:pPr>
                <a:r>
                  <a:rPr lang="en-GB" dirty="0">
                    <a:sym typeface="Wingdings" panose="05000000000000000000" pitchFamily="2" charset="2"/>
                  </a:rPr>
                  <a:t>This can be written in python using a while loop:</a:t>
                </a:r>
              </a:p>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upper limit: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(fib1) </a:t>
                </a:r>
              </a:p>
              <a:p>
                <a:r>
                  <a:rPr lang="en-GB" dirty="0">
                    <a:solidFill>
                      <a:schemeClr val="bg1">
                        <a:lumMod val="95000"/>
                      </a:schemeClr>
                    </a:solidFill>
                    <a:latin typeface="Courier New" pitchFamily="49" charset="0"/>
                    <a:cs typeface="Courier New" pitchFamily="49" charset="0"/>
                  </a:rPr>
                  <a:t>    </a:t>
                </a:r>
                <a:r>
                  <a:rPr lang="en-GB" b="0" dirty="0">
                    <a:solidFill>
                      <a:srgbClr val="D4D4D4"/>
                    </a:solidFill>
                    <a:effectLst/>
                    <a:latin typeface="Courier New" panose="02070309020205020404" pitchFamily="49" charset="0"/>
                    <a:cs typeface="Courier New" panose="02070309020205020404" pitchFamily="49" charset="0"/>
                  </a:rPr>
                  <a:t>old_fib1 = fib1</a:t>
                </a:r>
              </a:p>
              <a:p>
                <a:r>
                  <a:rPr lang="en-GB" b="0" dirty="0">
                    <a:solidFill>
                      <a:srgbClr val="D4D4D4"/>
                    </a:solidFill>
                    <a:effectLst/>
                    <a:latin typeface="Courier New" panose="02070309020205020404" pitchFamily="49" charset="0"/>
                    <a:cs typeface="Courier New" panose="02070309020205020404" pitchFamily="49" charset="0"/>
                    <a:sym typeface="Wingdings" panose="05000000000000000000" pitchFamily="2" charset="2"/>
                  </a:rPr>
                  <a:t></a:t>
                </a:r>
              </a:p>
              <a:p>
                <a:r>
                  <a:rPr lang="en-GB" b="0" dirty="0">
                    <a:solidFill>
                      <a:srgbClr val="D4D4D4"/>
                    </a:solidFill>
                    <a:effectLst/>
                    <a:latin typeface="Courier New" panose="02070309020205020404" pitchFamily="49" charset="0"/>
                    <a:cs typeface="Courier New" panose="02070309020205020404" pitchFamily="49" charset="0"/>
                    <a:sym typeface="Wingdings" panose="05000000000000000000" pitchFamily="2" charset="2"/>
                  </a:rPr>
                  <a:t>Let’s have a closer look at this statement. In this statement fib1 on the left hand side of the assignment operator represent F(n+1), fib1 on the right hand side is </a:t>
                </a:r>
                <a:r>
                  <a:rPr lang="en-GB" b="0" dirty="0" err="1">
                    <a:solidFill>
                      <a:srgbClr val="D4D4D4"/>
                    </a:solidFill>
                    <a:effectLst/>
                    <a:latin typeface="Courier New" panose="02070309020205020404" pitchFamily="49" charset="0"/>
                    <a:cs typeface="Courier New" panose="02070309020205020404" pitchFamily="49" charset="0"/>
                    <a:sym typeface="Wingdings" panose="05000000000000000000" pitchFamily="2" charset="2"/>
                  </a:rPr>
                  <a:t>Fn</a:t>
                </a:r>
                <a:r>
                  <a:rPr lang="en-GB" b="0" dirty="0">
                    <a:solidFill>
                      <a:srgbClr val="D4D4D4"/>
                    </a:solidFill>
                    <a:effectLst/>
                    <a:latin typeface="Courier New" panose="02070309020205020404" pitchFamily="49" charset="0"/>
                    <a:cs typeface="Courier New" panose="02070309020205020404" pitchFamily="49" charset="0"/>
                    <a:sym typeface="Wingdings" panose="05000000000000000000" pitchFamily="2" charset="2"/>
                  </a:rPr>
                  <a:t> and fib0 is F(n-1).</a:t>
                </a:r>
              </a:p>
              <a:p>
                <a:r>
                  <a:rPr lang="en-GB" b="0" dirty="0">
                    <a:solidFill>
                      <a:srgbClr val="D4D4D4"/>
                    </a:solidFill>
                    <a:effectLst/>
                    <a:latin typeface="Courier New" panose="02070309020205020404" pitchFamily="49" charset="0"/>
                    <a:cs typeface="Courier New" panose="02070309020205020404" pitchFamily="49" charset="0"/>
                    <a:sym typeface="Wingdings" panose="05000000000000000000" pitchFamily="2" charset="2"/>
                  </a:rPr>
                  <a:t>   </a:t>
                </a:r>
                <a:endParaRPr lang="en-GB" b="0" dirty="0">
                  <a:solidFill>
                    <a:srgbClr val="D4D4D4"/>
                  </a:solidFill>
                  <a:effectLst/>
                  <a:latin typeface="Courier New" panose="02070309020205020404" pitchFamily="49" charset="0"/>
                  <a:cs typeface="Courier New" panose="02070309020205020404" pitchFamily="49" charset="0"/>
                </a:endParaRPr>
              </a:p>
              <a:p>
                <a:r>
                  <a:rPr lang="en-GB" b="0" dirty="0">
                    <a:solidFill>
                      <a:srgbClr val="D4D4D4"/>
                    </a:solidFill>
                    <a:effectLst/>
                    <a:latin typeface="Courier New" panose="02070309020205020404" pitchFamily="49" charset="0"/>
                    <a:cs typeface="Courier New" panose="02070309020205020404" pitchFamily="49" charset="0"/>
                  </a:rPr>
                  <a:t>Finally we update   fib0 = old_fib1</a:t>
                </a:r>
              </a:p>
              <a:p>
                <a:endParaRPr lang="en-GB" dirty="0">
                  <a:solidFill>
                    <a:schemeClr val="bg1">
                      <a:lumMod val="95000"/>
                    </a:schemeClr>
                  </a:solidFill>
                  <a:latin typeface="Courier New" pitchFamily="49" charset="0"/>
                  <a:cs typeface="Courier New" pitchFamily="49" charset="0"/>
                </a:endParaRPr>
              </a:p>
              <a:p>
                <a:pPr marL="0" indent="0">
                  <a:buNone/>
                </a:pPr>
                <a:endParaRPr lang="en-GB" dirty="0"/>
              </a:p>
            </p:txBody>
          </p:sp>
        </mc:Choice>
        <mc:Fallback>
          <p:sp>
            <p:nvSpPr>
              <p:cNvPr id="3" name="Notes Placeholder 2"/>
              <p:cNvSpPr>
                <a:spLocks noGrp="1"/>
              </p:cNvSpPr>
              <p:nvPr>
                <p:ph type="body" idx="1"/>
              </p:nvPr>
            </p:nvSpPr>
            <p:spPr/>
            <p:txBody>
              <a:bodyPr/>
              <a:lstStyle/>
              <a:p>
                <a:pPr marL="0" indent="0">
                  <a:buNone/>
                </a:pPr>
                <a:r>
                  <a:rPr lang="en-GB" dirty="0"/>
                  <a:t>Let’s look at an example. We want to </a:t>
                </a:r>
                <a:r>
                  <a:rPr lang="en-GB" sz="1200" dirty="0">
                    <a:solidFill>
                      <a:schemeClr val="bg1"/>
                    </a:solidFill>
                  </a:rPr>
                  <a:t>Write a program to display the Fibonacci numbers greater than 0 and strictly smaller than a given upper limit.</a:t>
                </a:r>
                <a:r>
                  <a:rPr lang="en-GB" sz="1200" baseline="0" dirty="0">
                    <a:solidFill>
                      <a:schemeClr val="bg1"/>
                    </a:solidFill>
                  </a:rPr>
                  <a:t> </a:t>
                </a:r>
                <a:endParaRPr lang="en-GB" sz="1200" b="0" i="1" dirty="0">
                  <a:solidFill>
                    <a:schemeClr val="bg1"/>
                  </a:solidFill>
                  <a:latin typeface="Cambria Math" panose="02040503050406030204" pitchFamily="18" charset="0"/>
                </a:endParaRPr>
              </a:p>
              <a:p>
                <a:pPr marL="0" indent="0">
                  <a:buNone/>
                </a:pPr>
                <a:r>
                  <a:rPr lang="en-GB" sz="1200" b="0" i="0" dirty="0">
                    <a:solidFill>
                      <a:schemeClr val="bg1"/>
                    </a:solidFill>
                    <a:latin typeface="Cambria Math" panose="02040503050406030204" pitchFamily="18" charset="0"/>
                    <a:sym typeface="Wingdings" panose="05000000000000000000" pitchFamily="2" charset="2"/>
                  </a:rPr>
                  <a:t> The Fibonacci sequence is given by the following equation:</a:t>
                </a:r>
                <a:endParaRPr lang="en-GB" sz="1200" b="0" i="0" dirty="0">
                  <a:solidFill>
                    <a:schemeClr val="bg1"/>
                  </a:solidFill>
                  <a:latin typeface="Cambria Math" panose="02040503050406030204" pitchFamily="18" charset="0"/>
                </a:endParaRPr>
              </a:p>
              <a:p>
                <a:pPr marL="0" indent="0">
                  <a:buNone/>
                </a:pPr>
                <a:r>
                  <a:rPr lang="en-GB" sz="1200" b="0" i="0">
                    <a:solidFill>
                      <a:schemeClr val="bg1"/>
                    </a:solidFill>
                    <a:latin typeface="Cambria Math" panose="02040503050406030204" pitchFamily="18" charset="0"/>
                  </a:rPr>
                  <a:t>𝐹_0=0, 𝐹_1=1 "and" ∀𝑛&gt;1, 𝐹_(𝑛+1)=𝐹_𝑛+𝐹_(𝑛−1)</a:t>
                </a:r>
                <a:endParaRPr lang="en-GB" dirty="0"/>
              </a:p>
              <a:p>
                <a:pPr marL="0" indent="0">
                  <a:buNone/>
                </a:pPr>
                <a:r>
                  <a:rPr lang="en-GB" dirty="0">
                    <a:sym typeface="Wingdings" panose="05000000000000000000" pitchFamily="2" charset="2"/>
                  </a:rPr>
                  <a:t></a:t>
                </a:r>
              </a:p>
              <a:p>
                <a:pPr marL="0" indent="0">
                  <a:buNone/>
                </a:pPr>
                <a:r>
                  <a:rPr lang="en-GB" dirty="0">
                    <a:sym typeface="Wingdings" panose="05000000000000000000" pitchFamily="2" charset="2"/>
                  </a:rPr>
                  <a:t>This can be written in python using a while loop:</a:t>
                </a:r>
              </a:p>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upper limit: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(fib1) </a:t>
                </a:r>
              </a:p>
              <a:p>
                <a:r>
                  <a:rPr lang="en-GB" dirty="0">
                    <a:solidFill>
                      <a:schemeClr val="bg1">
                        <a:lumMod val="95000"/>
                      </a:schemeClr>
                    </a:solidFill>
                    <a:latin typeface="Courier New" pitchFamily="49" charset="0"/>
                    <a:cs typeface="Courier New" pitchFamily="49" charset="0"/>
                  </a:rPr>
                  <a:t>    </a:t>
                </a:r>
                <a:r>
                  <a:rPr lang="en-GB" b="0" dirty="0">
                    <a:solidFill>
                      <a:srgbClr val="D4D4D4"/>
                    </a:solidFill>
                    <a:effectLst/>
                    <a:latin typeface="Courier New" panose="02070309020205020404" pitchFamily="49" charset="0"/>
                    <a:cs typeface="Courier New" panose="02070309020205020404" pitchFamily="49" charset="0"/>
                  </a:rPr>
                  <a:t>old_fib1 = fib1</a:t>
                </a:r>
              </a:p>
              <a:p>
                <a:r>
                  <a:rPr lang="en-GB" b="0" dirty="0">
                    <a:solidFill>
                      <a:srgbClr val="D4D4D4"/>
                    </a:solidFill>
                    <a:effectLst/>
                    <a:latin typeface="Courier New" panose="02070309020205020404" pitchFamily="49" charset="0"/>
                    <a:cs typeface="Courier New" panose="02070309020205020404" pitchFamily="49" charset="0"/>
                    <a:sym typeface="Wingdings" panose="05000000000000000000" pitchFamily="2" charset="2"/>
                  </a:rPr>
                  <a:t></a:t>
                </a:r>
              </a:p>
              <a:p>
                <a:r>
                  <a:rPr lang="en-GB" b="0" dirty="0">
                    <a:solidFill>
                      <a:srgbClr val="D4D4D4"/>
                    </a:solidFill>
                    <a:effectLst/>
                    <a:latin typeface="Courier New" panose="02070309020205020404" pitchFamily="49" charset="0"/>
                    <a:cs typeface="Courier New" panose="02070309020205020404" pitchFamily="49" charset="0"/>
                    <a:sym typeface="Wingdings" panose="05000000000000000000" pitchFamily="2" charset="2"/>
                  </a:rPr>
                  <a:t>Let’s have a closer look at this statement. In this statement fib1 on the left hand side of the assignment operator represent F(n+1), fib1 on the right hand side is </a:t>
                </a:r>
                <a:r>
                  <a:rPr lang="en-GB" b="0" dirty="0" err="1">
                    <a:solidFill>
                      <a:srgbClr val="D4D4D4"/>
                    </a:solidFill>
                    <a:effectLst/>
                    <a:latin typeface="Courier New" panose="02070309020205020404" pitchFamily="49" charset="0"/>
                    <a:cs typeface="Courier New" panose="02070309020205020404" pitchFamily="49" charset="0"/>
                    <a:sym typeface="Wingdings" panose="05000000000000000000" pitchFamily="2" charset="2"/>
                  </a:rPr>
                  <a:t>Fn</a:t>
                </a:r>
                <a:r>
                  <a:rPr lang="en-GB" b="0" dirty="0">
                    <a:solidFill>
                      <a:srgbClr val="D4D4D4"/>
                    </a:solidFill>
                    <a:effectLst/>
                    <a:latin typeface="Courier New" panose="02070309020205020404" pitchFamily="49" charset="0"/>
                    <a:cs typeface="Courier New" panose="02070309020205020404" pitchFamily="49" charset="0"/>
                    <a:sym typeface="Wingdings" panose="05000000000000000000" pitchFamily="2" charset="2"/>
                  </a:rPr>
                  <a:t> and fib0 is F(n-1).</a:t>
                </a:r>
              </a:p>
              <a:p>
                <a:r>
                  <a:rPr lang="en-GB" b="0" dirty="0">
                    <a:solidFill>
                      <a:srgbClr val="D4D4D4"/>
                    </a:solidFill>
                    <a:effectLst/>
                    <a:latin typeface="Courier New" panose="02070309020205020404" pitchFamily="49" charset="0"/>
                    <a:cs typeface="Courier New" panose="02070309020205020404" pitchFamily="49" charset="0"/>
                    <a:sym typeface="Wingdings" panose="05000000000000000000" pitchFamily="2" charset="2"/>
                  </a:rPr>
                  <a:t>   </a:t>
                </a:r>
                <a:endParaRPr lang="en-GB" b="0" dirty="0">
                  <a:solidFill>
                    <a:srgbClr val="D4D4D4"/>
                  </a:solidFill>
                  <a:effectLst/>
                  <a:latin typeface="Courier New" panose="02070309020205020404" pitchFamily="49" charset="0"/>
                  <a:cs typeface="Courier New" panose="02070309020205020404" pitchFamily="49" charset="0"/>
                </a:endParaRPr>
              </a:p>
              <a:p>
                <a:r>
                  <a:rPr lang="en-GB" b="0" dirty="0">
                    <a:solidFill>
                      <a:srgbClr val="D4D4D4"/>
                    </a:solidFill>
                    <a:effectLst/>
                    <a:latin typeface="Courier New" panose="02070309020205020404" pitchFamily="49" charset="0"/>
                    <a:cs typeface="Courier New" panose="02070309020205020404" pitchFamily="49" charset="0"/>
                  </a:rPr>
                  <a:t>Finally we update   fib0 = old_fib1</a:t>
                </a:r>
              </a:p>
              <a:p>
                <a:endParaRPr lang="en-GB" dirty="0">
                  <a:solidFill>
                    <a:schemeClr val="bg1">
                      <a:lumMod val="95000"/>
                    </a:schemeClr>
                  </a:solidFill>
                  <a:latin typeface="Courier New" pitchFamily="49" charset="0"/>
                  <a:cs typeface="Courier New" pitchFamily="49" charset="0"/>
                </a:endParaRPr>
              </a:p>
              <a:p>
                <a:pPr marL="0" indent="0">
                  <a:buNone/>
                </a:pPr>
                <a:endParaRPr lang="en-GB" dirty="0"/>
              </a:p>
            </p:txBody>
          </p:sp>
        </mc:Fallback>
      </mc:AlternateContent>
      <p:sp>
        <p:nvSpPr>
          <p:cNvPr id="4" name="Slide Number Placeholder 3"/>
          <p:cNvSpPr>
            <a:spLocks noGrp="1"/>
          </p:cNvSpPr>
          <p:nvPr>
            <p:ph type="sldNum" sz="quarter" idx="5"/>
          </p:nvPr>
        </p:nvSpPr>
        <p:spPr/>
        <p:txBody>
          <a:bodyPr/>
          <a:lstStyle/>
          <a:p>
            <a:fld id="{A4FE44AB-7B20-4170-86AF-9650BEEDDEA1}" type="slidenum">
              <a:rPr lang="en-GB" smtClean="0"/>
              <a:t>30</a:t>
            </a:fld>
            <a:endParaRPr lang="en-GB"/>
          </a:p>
        </p:txBody>
      </p:sp>
    </p:spTree>
    <p:extLst>
      <p:ext uri="{BB962C8B-B14F-4D97-AF65-F5344CB8AC3E}">
        <p14:creationId xmlns:p14="http://schemas.microsoft.com/office/powerpoint/2010/main" val="2133289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how it works using a state diagram.</a:t>
            </a:r>
          </a:p>
        </p:txBody>
      </p:sp>
      <p:sp>
        <p:nvSpPr>
          <p:cNvPr id="4" name="Slide Number Placeholder 3"/>
          <p:cNvSpPr>
            <a:spLocks noGrp="1"/>
          </p:cNvSpPr>
          <p:nvPr>
            <p:ph type="sldNum" sz="quarter" idx="5"/>
          </p:nvPr>
        </p:nvSpPr>
        <p:spPr/>
        <p:txBody>
          <a:bodyPr/>
          <a:lstStyle/>
          <a:p>
            <a:fld id="{A4FE44AB-7B20-4170-86AF-9650BEEDDEA1}" type="slidenum">
              <a:rPr lang="en-GB" smtClean="0"/>
              <a:t>31</a:t>
            </a:fld>
            <a:endParaRPr lang="en-GB"/>
          </a:p>
        </p:txBody>
      </p:sp>
    </p:spTree>
    <p:extLst>
      <p:ext uri="{BB962C8B-B14F-4D97-AF65-F5344CB8AC3E}">
        <p14:creationId xmlns:p14="http://schemas.microsoft.com/office/powerpoint/2010/main" val="459359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we request the user to enter the upper limit, let’s assume the user entered 6.</a:t>
            </a:r>
          </a:p>
        </p:txBody>
      </p:sp>
      <p:sp>
        <p:nvSpPr>
          <p:cNvPr id="4" name="Slide Number Placeholder 3"/>
          <p:cNvSpPr>
            <a:spLocks noGrp="1"/>
          </p:cNvSpPr>
          <p:nvPr>
            <p:ph type="sldNum" sz="quarter" idx="5"/>
          </p:nvPr>
        </p:nvSpPr>
        <p:spPr/>
        <p:txBody>
          <a:bodyPr/>
          <a:lstStyle/>
          <a:p>
            <a:fld id="{A4FE44AB-7B20-4170-86AF-9650BEEDDEA1}" type="slidenum">
              <a:rPr lang="en-GB" smtClean="0"/>
              <a:t>32</a:t>
            </a:fld>
            <a:endParaRPr lang="en-GB"/>
          </a:p>
        </p:txBody>
      </p:sp>
    </p:spTree>
    <p:extLst>
      <p:ext uri="{BB962C8B-B14F-4D97-AF65-F5344CB8AC3E}">
        <p14:creationId xmlns:p14="http://schemas.microsoft.com/office/powerpoint/2010/main" val="3781104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example, to send a series of Christmas card we need to do the following steps:</a:t>
            </a:r>
          </a:p>
          <a:p>
            <a:pPr marL="342900" indent="-342900">
              <a:buFont typeface="+mj-lt"/>
              <a:buAutoNum type="arabicPeriod"/>
            </a:pPr>
            <a:r>
              <a:rPr lang="en-GB" sz="1200" dirty="0">
                <a:solidFill>
                  <a:schemeClr val="bg1"/>
                </a:solidFill>
              </a:rPr>
              <a:t>take card</a:t>
            </a:r>
          </a:p>
          <a:p>
            <a:pPr marL="342900" indent="-342900">
              <a:buFont typeface="+mj-lt"/>
              <a:buAutoNum type="arabicPeriod"/>
            </a:pPr>
            <a:r>
              <a:rPr lang="en-GB" sz="1200" dirty="0">
                <a:solidFill>
                  <a:schemeClr val="bg1"/>
                </a:solidFill>
              </a:rPr>
              <a:t>Write name</a:t>
            </a:r>
          </a:p>
          <a:p>
            <a:pPr marL="342900" indent="-342900">
              <a:buFont typeface="+mj-lt"/>
              <a:buAutoNum type="arabicPeriod"/>
            </a:pPr>
            <a:r>
              <a:rPr lang="en-GB" sz="1200" dirty="0">
                <a:solidFill>
                  <a:schemeClr val="bg1"/>
                </a:solidFill>
              </a:rPr>
              <a:t>Write message</a:t>
            </a:r>
          </a:p>
          <a:p>
            <a:pPr marL="342900" indent="-342900">
              <a:buFont typeface="+mj-lt"/>
              <a:buAutoNum type="arabicPeriod"/>
            </a:pPr>
            <a:r>
              <a:rPr lang="en-GB" sz="1200" dirty="0">
                <a:solidFill>
                  <a:schemeClr val="bg1"/>
                </a:solidFill>
              </a:rPr>
              <a:t>Sign card</a:t>
            </a:r>
          </a:p>
          <a:p>
            <a:pPr marL="342900" indent="-342900">
              <a:buFont typeface="+mj-lt"/>
              <a:buAutoNum type="arabicPeriod"/>
            </a:pPr>
            <a:r>
              <a:rPr lang="en-GB" sz="1200" dirty="0">
                <a:solidFill>
                  <a:schemeClr val="bg1"/>
                </a:solidFill>
              </a:rPr>
              <a:t>Put inside envelop</a:t>
            </a:r>
          </a:p>
          <a:p>
            <a:pPr marL="342900" indent="-342900">
              <a:buFont typeface="+mj-lt"/>
              <a:buAutoNum type="arabicPeriod"/>
            </a:pPr>
            <a:r>
              <a:rPr lang="en-GB" sz="1200" dirty="0">
                <a:solidFill>
                  <a:schemeClr val="bg1"/>
                </a:solidFill>
              </a:rPr>
              <a:t>Seal envelop</a:t>
            </a:r>
          </a:p>
          <a:p>
            <a:endParaRPr lang="en-GB" dirty="0"/>
          </a:p>
          <a:p>
            <a:r>
              <a:rPr lang="en-GB" dirty="0"/>
              <a:t>And then repeat the process for another card.</a:t>
            </a:r>
          </a:p>
        </p:txBody>
      </p:sp>
      <p:sp>
        <p:nvSpPr>
          <p:cNvPr id="4" name="Slide Number Placeholder 3"/>
          <p:cNvSpPr>
            <a:spLocks noGrp="1"/>
          </p:cNvSpPr>
          <p:nvPr>
            <p:ph type="sldNum" sz="quarter" idx="5"/>
          </p:nvPr>
        </p:nvSpPr>
        <p:spPr/>
        <p:txBody>
          <a:bodyPr/>
          <a:lstStyle/>
          <a:p>
            <a:fld id="{A4FE44AB-7B20-4170-86AF-9650BEEDDEA1}" type="slidenum">
              <a:rPr lang="en-GB" smtClean="0"/>
              <a:t>3</a:t>
            </a:fld>
            <a:endParaRPr lang="en-GB"/>
          </a:p>
        </p:txBody>
      </p:sp>
    </p:spTree>
    <p:extLst>
      <p:ext uri="{BB962C8B-B14F-4D97-AF65-F5344CB8AC3E}">
        <p14:creationId xmlns:p14="http://schemas.microsoft.com/office/powerpoint/2010/main" val="1360132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initialise the first two elements of the Fibonacci sequence.</a:t>
            </a:r>
          </a:p>
        </p:txBody>
      </p:sp>
      <p:sp>
        <p:nvSpPr>
          <p:cNvPr id="4" name="Slide Number Placeholder 3"/>
          <p:cNvSpPr>
            <a:spLocks noGrp="1"/>
          </p:cNvSpPr>
          <p:nvPr>
            <p:ph type="sldNum" sz="quarter" idx="5"/>
          </p:nvPr>
        </p:nvSpPr>
        <p:spPr/>
        <p:txBody>
          <a:bodyPr/>
          <a:lstStyle/>
          <a:p>
            <a:fld id="{A4FE44AB-7B20-4170-86AF-9650BEEDDEA1}" type="slidenum">
              <a:rPr lang="en-GB" smtClean="0"/>
              <a:t>33</a:t>
            </a:fld>
            <a:endParaRPr lang="en-GB"/>
          </a:p>
        </p:txBody>
      </p:sp>
    </p:spTree>
    <p:extLst>
      <p:ext uri="{BB962C8B-B14F-4D97-AF65-F5344CB8AC3E}">
        <p14:creationId xmlns:p14="http://schemas.microsoft.com/office/powerpoint/2010/main" val="5454450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then execute the loop. Fib1 = 1 which is less than the upper limit of 6. therefore we execute one iteration of the loop</a:t>
            </a:r>
          </a:p>
        </p:txBody>
      </p:sp>
      <p:sp>
        <p:nvSpPr>
          <p:cNvPr id="4" name="Slide Number Placeholder 3"/>
          <p:cNvSpPr>
            <a:spLocks noGrp="1"/>
          </p:cNvSpPr>
          <p:nvPr>
            <p:ph type="sldNum" sz="quarter" idx="5"/>
          </p:nvPr>
        </p:nvSpPr>
        <p:spPr/>
        <p:txBody>
          <a:bodyPr/>
          <a:lstStyle/>
          <a:p>
            <a:fld id="{A4FE44AB-7B20-4170-86AF-9650BEEDDEA1}" type="slidenum">
              <a:rPr lang="en-GB" smtClean="0"/>
              <a:t>35</a:t>
            </a:fld>
            <a:endParaRPr lang="en-GB"/>
          </a:p>
        </p:txBody>
      </p:sp>
    </p:spTree>
    <p:extLst>
      <p:ext uri="{BB962C8B-B14F-4D97-AF65-F5344CB8AC3E}">
        <p14:creationId xmlns:p14="http://schemas.microsoft.com/office/powerpoint/2010/main" val="15079201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Print fib1 </a:t>
            </a:r>
          </a:p>
        </p:txBody>
      </p:sp>
      <p:sp>
        <p:nvSpPr>
          <p:cNvPr id="4" name="Slide Number Placeholder 3"/>
          <p:cNvSpPr>
            <a:spLocks noGrp="1"/>
          </p:cNvSpPr>
          <p:nvPr>
            <p:ph type="sldNum" sz="quarter" idx="5"/>
          </p:nvPr>
        </p:nvSpPr>
        <p:spPr/>
        <p:txBody>
          <a:bodyPr/>
          <a:lstStyle/>
          <a:p>
            <a:fld id="{A4FE44AB-7B20-4170-86AF-9650BEEDDEA1}" type="slidenum">
              <a:rPr lang="en-GB" smtClean="0"/>
              <a:t>36</a:t>
            </a:fld>
            <a:endParaRPr lang="en-GB"/>
          </a:p>
        </p:txBody>
      </p:sp>
    </p:spTree>
    <p:extLst>
      <p:ext uri="{BB962C8B-B14F-4D97-AF65-F5344CB8AC3E}">
        <p14:creationId xmlns:p14="http://schemas.microsoft.com/office/powerpoint/2010/main" val="4287695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store fib1 into a temporary value old_fib1</a:t>
            </a:r>
          </a:p>
        </p:txBody>
      </p:sp>
      <p:sp>
        <p:nvSpPr>
          <p:cNvPr id="4" name="Slide Number Placeholder 3"/>
          <p:cNvSpPr>
            <a:spLocks noGrp="1"/>
          </p:cNvSpPr>
          <p:nvPr>
            <p:ph type="sldNum" sz="quarter" idx="5"/>
          </p:nvPr>
        </p:nvSpPr>
        <p:spPr/>
        <p:txBody>
          <a:bodyPr/>
          <a:lstStyle/>
          <a:p>
            <a:fld id="{A4FE44AB-7B20-4170-86AF-9650BEEDDEA1}" type="slidenum">
              <a:rPr lang="en-GB" smtClean="0"/>
              <a:t>37</a:t>
            </a:fld>
            <a:endParaRPr lang="en-GB"/>
          </a:p>
        </p:txBody>
      </p:sp>
    </p:spTree>
    <p:extLst>
      <p:ext uri="{BB962C8B-B14F-4D97-AF65-F5344CB8AC3E}">
        <p14:creationId xmlns:p14="http://schemas.microsoft.com/office/powerpoint/2010/main" val="35050133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Update fib1 using the Fibonacci formula</a:t>
            </a:r>
          </a:p>
        </p:txBody>
      </p:sp>
      <p:sp>
        <p:nvSpPr>
          <p:cNvPr id="4" name="Slide Number Placeholder 3"/>
          <p:cNvSpPr>
            <a:spLocks noGrp="1"/>
          </p:cNvSpPr>
          <p:nvPr>
            <p:ph type="sldNum" sz="quarter" idx="5"/>
          </p:nvPr>
        </p:nvSpPr>
        <p:spPr/>
        <p:txBody>
          <a:bodyPr/>
          <a:lstStyle/>
          <a:p>
            <a:fld id="{A4FE44AB-7B20-4170-86AF-9650BEEDDEA1}" type="slidenum">
              <a:rPr lang="en-GB" smtClean="0"/>
              <a:t>38</a:t>
            </a:fld>
            <a:endParaRPr lang="en-GB"/>
          </a:p>
        </p:txBody>
      </p:sp>
    </p:spTree>
    <p:extLst>
      <p:ext uri="{BB962C8B-B14F-4D97-AF65-F5344CB8AC3E}">
        <p14:creationId xmlns:p14="http://schemas.microsoft.com/office/powerpoint/2010/main" val="3809487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Assign fib0 with the old value of fib1</a:t>
            </a:r>
          </a:p>
        </p:txBody>
      </p:sp>
      <p:sp>
        <p:nvSpPr>
          <p:cNvPr id="4" name="Slide Number Placeholder 3"/>
          <p:cNvSpPr>
            <a:spLocks noGrp="1"/>
          </p:cNvSpPr>
          <p:nvPr>
            <p:ph type="sldNum" sz="quarter" idx="5"/>
          </p:nvPr>
        </p:nvSpPr>
        <p:spPr/>
        <p:txBody>
          <a:bodyPr/>
          <a:lstStyle/>
          <a:p>
            <a:fld id="{A4FE44AB-7B20-4170-86AF-9650BEEDDEA1}" type="slidenum">
              <a:rPr lang="en-GB" smtClean="0"/>
              <a:t>39</a:t>
            </a:fld>
            <a:endParaRPr lang="en-GB"/>
          </a:p>
        </p:txBody>
      </p:sp>
    </p:spTree>
    <p:extLst>
      <p:ext uri="{BB962C8B-B14F-4D97-AF65-F5344CB8AC3E}">
        <p14:creationId xmlns:p14="http://schemas.microsoft.com/office/powerpoint/2010/main" val="7156663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evaluate the condition again, the condition is true as 1 is less than 6. next the program executes another iteration</a:t>
            </a:r>
          </a:p>
        </p:txBody>
      </p:sp>
      <p:sp>
        <p:nvSpPr>
          <p:cNvPr id="4" name="Slide Number Placeholder 3"/>
          <p:cNvSpPr>
            <a:spLocks noGrp="1"/>
          </p:cNvSpPr>
          <p:nvPr>
            <p:ph type="sldNum" sz="quarter" idx="5"/>
          </p:nvPr>
        </p:nvSpPr>
        <p:spPr/>
        <p:txBody>
          <a:bodyPr/>
          <a:lstStyle/>
          <a:p>
            <a:fld id="{A4FE44AB-7B20-4170-86AF-9650BEEDDEA1}" type="slidenum">
              <a:rPr lang="en-GB" smtClean="0"/>
              <a:t>40</a:t>
            </a:fld>
            <a:endParaRPr lang="en-GB"/>
          </a:p>
        </p:txBody>
      </p:sp>
    </p:spTree>
    <p:extLst>
      <p:ext uri="{BB962C8B-B14F-4D97-AF65-F5344CB8AC3E}">
        <p14:creationId xmlns:p14="http://schemas.microsoft.com/office/powerpoint/2010/main" val="4211088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the end of the iteration we check the condition again, 2 is less than 6. The program execute another iteration.</a:t>
            </a:r>
          </a:p>
        </p:txBody>
      </p:sp>
      <p:sp>
        <p:nvSpPr>
          <p:cNvPr id="4" name="Slide Number Placeholder 3"/>
          <p:cNvSpPr>
            <a:spLocks noGrp="1"/>
          </p:cNvSpPr>
          <p:nvPr>
            <p:ph type="sldNum" sz="quarter" idx="5"/>
          </p:nvPr>
        </p:nvSpPr>
        <p:spPr/>
        <p:txBody>
          <a:bodyPr/>
          <a:lstStyle/>
          <a:p>
            <a:fld id="{A4FE44AB-7B20-4170-86AF-9650BEEDDEA1}" type="slidenum">
              <a:rPr lang="en-GB" smtClean="0"/>
              <a:t>45</a:t>
            </a:fld>
            <a:endParaRPr lang="en-GB"/>
          </a:p>
        </p:txBody>
      </p:sp>
    </p:spTree>
    <p:extLst>
      <p:ext uri="{BB962C8B-B14F-4D97-AF65-F5344CB8AC3E}">
        <p14:creationId xmlns:p14="http://schemas.microsoft.com/office/powerpoint/2010/main" val="35905844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condition is still true so the program iterate one more time.</a:t>
            </a:r>
          </a:p>
        </p:txBody>
      </p:sp>
      <p:sp>
        <p:nvSpPr>
          <p:cNvPr id="4" name="Slide Number Placeholder 3"/>
          <p:cNvSpPr>
            <a:spLocks noGrp="1"/>
          </p:cNvSpPr>
          <p:nvPr>
            <p:ph type="sldNum" sz="quarter" idx="5"/>
          </p:nvPr>
        </p:nvSpPr>
        <p:spPr/>
        <p:txBody>
          <a:bodyPr/>
          <a:lstStyle/>
          <a:p>
            <a:fld id="{A4FE44AB-7B20-4170-86AF-9650BEEDDEA1}" type="slidenum">
              <a:rPr lang="en-GB" smtClean="0"/>
              <a:t>50</a:t>
            </a:fld>
            <a:endParaRPr lang="en-GB"/>
          </a:p>
        </p:txBody>
      </p:sp>
    </p:spTree>
    <p:extLst>
      <p:ext uri="{BB962C8B-B14F-4D97-AF65-F5344CB8AC3E}">
        <p14:creationId xmlns:p14="http://schemas.microsoft.com/office/powerpoint/2010/main" val="2001611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again</a:t>
            </a:r>
          </a:p>
        </p:txBody>
      </p:sp>
      <p:sp>
        <p:nvSpPr>
          <p:cNvPr id="4" name="Slide Number Placeholder 3"/>
          <p:cNvSpPr>
            <a:spLocks noGrp="1"/>
          </p:cNvSpPr>
          <p:nvPr>
            <p:ph type="sldNum" sz="quarter" idx="5"/>
          </p:nvPr>
        </p:nvSpPr>
        <p:spPr/>
        <p:txBody>
          <a:bodyPr/>
          <a:lstStyle/>
          <a:p>
            <a:fld id="{A4FE44AB-7B20-4170-86AF-9650BEEDDEA1}" type="slidenum">
              <a:rPr lang="en-GB" smtClean="0"/>
              <a:t>55</a:t>
            </a:fld>
            <a:endParaRPr lang="en-GB"/>
          </a:p>
        </p:txBody>
      </p:sp>
    </p:spTree>
    <p:extLst>
      <p:ext uri="{BB962C8B-B14F-4D97-AF65-F5344CB8AC3E}">
        <p14:creationId xmlns:p14="http://schemas.microsoft.com/office/powerpoint/2010/main" val="211745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program can be written as follows, write the 6 statements needed for writing a Christmas card</a:t>
            </a:r>
          </a:p>
        </p:txBody>
      </p:sp>
      <p:sp>
        <p:nvSpPr>
          <p:cNvPr id="4" name="Slide Number Placeholder 3"/>
          <p:cNvSpPr>
            <a:spLocks noGrp="1"/>
          </p:cNvSpPr>
          <p:nvPr>
            <p:ph type="sldNum" sz="quarter" idx="5"/>
          </p:nvPr>
        </p:nvSpPr>
        <p:spPr/>
        <p:txBody>
          <a:bodyPr/>
          <a:lstStyle/>
          <a:p>
            <a:fld id="{A4FE44AB-7B20-4170-86AF-9650BEEDDEA1}" type="slidenum">
              <a:rPr lang="en-GB" smtClean="0"/>
              <a:t>4</a:t>
            </a:fld>
            <a:endParaRPr lang="en-GB"/>
          </a:p>
        </p:txBody>
      </p:sp>
    </p:spTree>
    <p:extLst>
      <p:ext uri="{BB962C8B-B14F-4D97-AF65-F5344CB8AC3E}">
        <p14:creationId xmlns:p14="http://schemas.microsoft.com/office/powerpoint/2010/main" val="14606604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pause a minute here. This statement update fib1 and this time fib1 become greater than the upper limit. This statement is essential to ensure that the loop will terminate at some point. Although fib1 is now greater than limit, the iteration itself is not completed. Let’s continue.</a:t>
            </a:r>
          </a:p>
        </p:txBody>
      </p:sp>
      <p:sp>
        <p:nvSpPr>
          <p:cNvPr id="4" name="Slide Number Placeholder 3"/>
          <p:cNvSpPr>
            <a:spLocks noGrp="1"/>
          </p:cNvSpPr>
          <p:nvPr>
            <p:ph type="sldNum" sz="quarter" idx="5"/>
          </p:nvPr>
        </p:nvSpPr>
        <p:spPr/>
        <p:txBody>
          <a:bodyPr/>
          <a:lstStyle/>
          <a:p>
            <a:fld id="{A4FE44AB-7B20-4170-86AF-9650BEEDDEA1}" type="slidenum">
              <a:rPr lang="en-GB" smtClean="0"/>
              <a:t>58</a:t>
            </a:fld>
            <a:endParaRPr lang="en-GB"/>
          </a:p>
        </p:txBody>
      </p:sp>
    </p:spTree>
    <p:extLst>
      <p:ext uri="{BB962C8B-B14F-4D97-AF65-F5344CB8AC3E}">
        <p14:creationId xmlns:p14="http://schemas.microsoft.com/office/powerpoint/2010/main" val="12249437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last iteration is completed. The condition is evaluated and returns false, which means the loop is terminated and we exit the flow-control structure.</a:t>
            </a:r>
          </a:p>
        </p:txBody>
      </p:sp>
      <p:sp>
        <p:nvSpPr>
          <p:cNvPr id="4" name="Slide Number Placeholder 3"/>
          <p:cNvSpPr>
            <a:spLocks noGrp="1"/>
          </p:cNvSpPr>
          <p:nvPr>
            <p:ph type="sldNum" sz="quarter" idx="5"/>
          </p:nvPr>
        </p:nvSpPr>
        <p:spPr/>
        <p:txBody>
          <a:bodyPr/>
          <a:lstStyle/>
          <a:p>
            <a:fld id="{A4FE44AB-7B20-4170-86AF-9650BEEDDEA1}" type="slidenum">
              <a:rPr lang="en-GB" smtClean="0"/>
              <a:t>60</a:t>
            </a:fld>
            <a:endParaRPr lang="en-GB"/>
          </a:p>
        </p:txBody>
      </p:sp>
    </p:spTree>
    <p:extLst>
      <p:ext uri="{BB962C8B-B14F-4D97-AF65-F5344CB8AC3E}">
        <p14:creationId xmlns:p14="http://schemas.microsoft.com/office/powerpoint/2010/main" val="7292358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we have a flow-control structure to repeat a sequence of statements. This enables us to write code that is simpler to read, to understand and to maintain.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our next video, we will explore the second type of loops provided by the Python language… The for loop.</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62</a:t>
            </a:fld>
            <a:endParaRPr lang="en-GB"/>
          </a:p>
        </p:txBody>
      </p:sp>
    </p:spTree>
    <p:extLst>
      <p:ext uri="{BB962C8B-B14F-4D97-AF65-F5344CB8AC3E}">
        <p14:creationId xmlns:p14="http://schemas.microsoft.com/office/powerpoint/2010/main" val="816881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Then copy again the six statement with some slight variation, for example the name and the message on that card.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However we may not know how many times we need to copy the six statements. Is it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5</a:t>
            </a:fld>
            <a:endParaRPr lang="en-GB"/>
          </a:p>
        </p:txBody>
      </p:sp>
    </p:spTree>
    <p:extLst>
      <p:ext uri="{BB962C8B-B14F-4D97-AF65-F5344CB8AC3E}">
        <p14:creationId xmlns:p14="http://schemas.microsoft.com/office/powerpoint/2010/main" val="164437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five times?</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6</a:t>
            </a:fld>
            <a:endParaRPr lang="en-GB"/>
          </a:p>
        </p:txBody>
      </p:sp>
    </p:spTree>
    <p:extLst>
      <p:ext uri="{BB962C8B-B14F-4D97-AF65-F5344CB8AC3E}">
        <p14:creationId xmlns:p14="http://schemas.microsoft.com/office/powerpoint/2010/main" val="1886472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issue with copy/paste, what happens if we find a bug in the copied sequence? </a:t>
            </a:r>
          </a:p>
          <a:p>
            <a:r>
              <a:rPr lang="en-GB" dirty="0">
                <a:sym typeface="Wingdings" panose="05000000000000000000" pitchFamily="2" charset="2"/>
              </a:rPr>
              <a:t></a:t>
            </a:r>
          </a:p>
          <a:p>
            <a:r>
              <a:rPr lang="en-GB" dirty="0">
                <a:sym typeface="Wingdings" panose="05000000000000000000" pitchFamily="2" charset="2"/>
              </a:rPr>
              <a:t>For example two missing statements:</a:t>
            </a:r>
          </a:p>
          <a:p>
            <a:r>
              <a:rPr lang="en-GB" dirty="0">
                <a:sym typeface="Wingdings" panose="05000000000000000000" pitchFamily="2" charset="2"/>
              </a:rPr>
              <a:t>Write address</a:t>
            </a:r>
          </a:p>
          <a:p>
            <a:r>
              <a:rPr lang="en-GB" dirty="0">
                <a:sym typeface="Wingdings" panose="05000000000000000000" pitchFamily="2" charset="2"/>
              </a:rPr>
              <a:t>Stamp envelop </a:t>
            </a:r>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7</a:t>
            </a:fld>
            <a:endParaRPr lang="en-GB"/>
          </a:p>
        </p:txBody>
      </p:sp>
    </p:spTree>
    <p:extLst>
      <p:ext uri="{BB962C8B-B14F-4D97-AF65-F5344CB8AC3E}">
        <p14:creationId xmlns:p14="http://schemas.microsoft.com/office/powerpoint/2010/main" val="199939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need to add these two statements everywhere the sequence has been copied. But there lies the danger…</a:t>
            </a:r>
          </a:p>
        </p:txBody>
      </p:sp>
      <p:sp>
        <p:nvSpPr>
          <p:cNvPr id="4" name="Slide Number Placeholder 3"/>
          <p:cNvSpPr>
            <a:spLocks noGrp="1"/>
          </p:cNvSpPr>
          <p:nvPr>
            <p:ph type="sldNum" sz="quarter" idx="5"/>
          </p:nvPr>
        </p:nvSpPr>
        <p:spPr/>
        <p:txBody>
          <a:bodyPr/>
          <a:lstStyle/>
          <a:p>
            <a:fld id="{A4FE44AB-7B20-4170-86AF-9650BEEDDEA1}" type="slidenum">
              <a:rPr lang="en-GB" smtClean="0"/>
              <a:t>8</a:t>
            </a:fld>
            <a:endParaRPr lang="en-GB"/>
          </a:p>
        </p:txBody>
      </p:sp>
    </p:spTree>
    <p:extLst>
      <p:ext uri="{BB962C8B-B14F-4D97-AF65-F5344CB8AC3E}">
        <p14:creationId xmlns:p14="http://schemas.microsoft.com/office/powerpoint/2010/main" val="403016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may miss one place. Writing a program in this way leads to maintenance issues.</a:t>
            </a:r>
          </a:p>
        </p:txBody>
      </p:sp>
      <p:sp>
        <p:nvSpPr>
          <p:cNvPr id="4" name="Slide Number Placeholder 3"/>
          <p:cNvSpPr>
            <a:spLocks noGrp="1"/>
          </p:cNvSpPr>
          <p:nvPr>
            <p:ph type="sldNum" sz="quarter" idx="5"/>
          </p:nvPr>
        </p:nvSpPr>
        <p:spPr/>
        <p:txBody>
          <a:bodyPr/>
          <a:lstStyle/>
          <a:p>
            <a:fld id="{A4FE44AB-7B20-4170-86AF-9650BEEDDEA1}" type="slidenum">
              <a:rPr lang="en-GB" smtClean="0"/>
              <a:t>9</a:t>
            </a:fld>
            <a:endParaRPr lang="en-GB"/>
          </a:p>
        </p:txBody>
      </p:sp>
    </p:spTree>
    <p:extLst>
      <p:ext uri="{BB962C8B-B14F-4D97-AF65-F5344CB8AC3E}">
        <p14:creationId xmlns:p14="http://schemas.microsoft.com/office/powerpoint/2010/main" val="3290944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BABF510-281D-4088-8200-8A284167F06C}"/>
              </a:ext>
            </a:extLst>
          </p:cNvPr>
          <p:cNvSpPr>
            <a:spLocks noGrp="1"/>
          </p:cNvSpPr>
          <p:nvPr>
            <p:ph type="ctrTitle" hasCustomPrompt="1"/>
          </p:nvPr>
        </p:nvSpPr>
        <p:spPr>
          <a:xfrm>
            <a:off x="1524000" y="1122363"/>
            <a:ext cx="9144000" cy="2387600"/>
          </a:xfrm>
        </p:spPr>
        <p:txBody>
          <a:bodyPr anchor="b"/>
          <a:lstStyle>
            <a:lvl1pPr algn="ctr">
              <a:defRPr sz="6000">
                <a:solidFill>
                  <a:schemeClr val="tx1">
                    <a:lumMod val="65000"/>
                    <a:lumOff val="35000"/>
                  </a:schemeClr>
                </a:solidFill>
              </a:defRPr>
            </a:lvl1pPr>
          </a:lstStyle>
          <a:p>
            <a:r>
              <a:rPr lang="en-US" dirty="0"/>
              <a:t>CLICK TO EDIT MASTER TITLE STYLE</a:t>
            </a:r>
            <a:endParaRPr lang="en-GB" dirty="0"/>
          </a:p>
        </p:txBody>
      </p:sp>
      <p:sp>
        <p:nvSpPr>
          <p:cNvPr id="3" name="Subtitle">
            <a:extLst>
              <a:ext uri="{FF2B5EF4-FFF2-40B4-BE49-F238E27FC236}">
                <a16:creationId xmlns:a16="http://schemas.microsoft.com/office/drawing/2014/main" id="{4C9B9393-18E1-4163-AC6F-922DFC4A7FA4}"/>
              </a:ext>
            </a:extLst>
          </p:cNvPr>
          <p:cNvSpPr>
            <a:spLocks noGrp="1"/>
          </p:cNvSpPr>
          <p:nvPr>
            <p:ph type="subTitle" idx="1" hasCustomPrompt="1"/>
          </p:nvPr>
        </p:nvSpPr>
        <p:spPr>
          <a:xfrm>
            <a:off x="4116388" y="3602038"/>
            <a:ext cx="3959225" cy="511038"/>
          </a:xfrm>
          <a:ln w="19050">
            <a:solidFill>
              <a:schemeClr val="tx1">
                <a:lumMod val="65000"/>
                <a:lumOff val="35000"/>
              </a:schemeClr>
            </a:solidFill>
          </a:ln>
        </p:spPr>
        <p:txBody>
          <a:bodyPr anchor="ctr">
            <a:noAutofit/>
          </a:bodyPr>
          <a:lstStyle>
            <a:lvl1pPr marL="0" indent="0" algn="ctr">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109095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Tree>
    <p:extLst>
      <p:ext uri="{BB962C8B-B14F-4D97-AF65-F5344CB8AC3E}">
        <p14:creationId xmlns:p14="http://schemas.microsoft.com/office/powerpoint/2010/main" val="367797469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 name="Text Placeholder 3">
            <a:extLst>
              <a:ext uri="{FF2B5EF4-FFF2-40B4-BE49-F238E27FC236}">
                <a16:creationId xmlns:a16="http://schemas.microsoft.com/office/drawing/2014/main" id="{B629A474-72DD-4980-ABAD-4E03C52E5A22}"/>
              </a:ext>
            </a:extLst>
          </p:cNvPr>
          <p:cNvSpPr>
            <a:spLocks noGrp="1"/>
          </p:cNvSpPr>
          <p:nvPr>
            <p:ph type="body" sz="quarter" idx="10"/>
          </p:nvPr>
        </p:nvSpPr>
        <p:spPr>
          <a:xfrm>
            <a:off x="1775520" y="1304764"/>
            <a:ext cx="8640960" cy="3564396"/>
          </a:xfrm>
        </p:spPr>
        <p:txBody>
          <a:bodyPr/>
          <a:lstStyle>
            <a:lvl1pPr marL="0" indent="0">
              <a:buNone/>
              <a:defRPr b="1">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p:txBody>
      </p:sp>
      <p:sp>
        <p:nvSpPr>
          <p:cNvPr id="5" name="TextBox 4">
            <a:extLst>
              <a:ext uri="{FF2B5EF4-FFF2-40B4-BE49-F238E27FC236}">
                <a16:creationId xmlns:a16="http://schemas.microsoft.com/office/drawing/2014/main" id="{EC9711A0-82B6-4E9A-82D5-584D06EF409D}"/>
              </a:ext>
            </a:extLst>
          </p:cNvPr>
          <p:cNvSpPr txBox="1"/>
          <p:nvPr userDrawn="1"/>
        </p:nvSpPr>
        <p:spPr>
          <a:xfrm>
            <a:off x="925586" y="1088740"/>
            <a:ext cx="697627" cy="1323439"/>
          </a:xfrm>
          <a:prstGeom prst="rect">
            <a:avLst/>
          </a:prstGeom>
          <a:noFill/>
        </p:spPr>
        <p:txBody>
          <a:bodyPr wrap="none" rtlCol="0">
            <a:spAutoFit/>
          </a:bodyPr>
          <a:lstStyle/>
          <a:p>
            <a:r>
              <a:rPr lang="en-GB" sz="8000" b="1" dirty="0">
                <a:solidFill>
                  <a:srgbClr val="FFC000"/>
                </a:solidFill>
                <a:latin typeface="Aqua Grotesque" pitchFamily="2" charset="0"/>
              </a:rPr>
              <a:t>“</a:t>
            </a:r>
          </a:p>
        </p:txBody>
      </p:sp>
      <p:sp>
        <p:nvSpPr>
          <p:cNvPr id="7" name="TextBox 6">
            <a:extLst>
              <a:ext uri="{FF2B5EF4-FFF2-40B4-BE49-F238E27FC236}">
                <a16:creationId xmlns:a16="http://schemas.microsoft.com/office/drawing/2014/main" id="{73807E36-0CFF-4349-B317-F41576C85E24}"/>
              </a:ext>
            </a:extLst>
          </p:cNvPr>
          <p:cNvSpPr txBox="1"/>
          <p:nvPr userDrawn="1"/>
        </p:nvSpPr>
        <p:spPr>
          <a:xfrm rot="10800000">
            <a:off x="10568787" y="3789040"/>
            <a:ext cx="697627" cy="1323439"/>
          </a:xfrm>
          <a:prstGeom prst="rect">
            <a:avLst/>
          </a:prstGeom>
          <a:noFill/>
        </p:spPr>
        <p:txBody>
          <a:bodyPr wrap="none" rtlCol="0">
            <a:spAutoFit/>
          </a:bodyPr>
          <a:lstStyle/>
          <a:p>
            <a:r>
              <a:rPr lang="en-GB" sz="8000" b="1" dirty="0">
                <a:solidFill>
                  <a:srgbClr val="FFC000"/>
                </a:solidFill>
                <a:latin typeface="Aqua Grotesque" pitchFamily="2" charset="0"/>
              </a:rPr>
              <a:t>“</a:t>
            </a:r>
          </a:p>
        </p:txBody>
      </p:sp>
    </p:spTree>
    <p:extLst>
      <p:ext uri="{BB962C8B-B14F-4D97-AF65-F5344CB8AC3E}">
        <p14:creationId xmlns:p14="http://schemas.microsoft.com/office/powerpoint/2010/main" val="6782806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with comments">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0" y="5207"/>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 name="Text Placeholder 3">
            <a:extLst>
              <a:ext uri="{FF2B5EF4-FFF2-40B4-BE49-F238E27FC236}">
                <a16:creationId xmlns:a16="http://schemas.microsoft.com/office/drawing/2014/main" id="{B629A474-72DD-4980-ABAD-4E03C52E5A22}"/>
              </a:ext>
            </a:extLst>
          </p:cNvPr>
          <p:cNvSpPr>
            <a:spLocks noGrp="1"/>
          </p:cNvSpPr>
          <p:nvPr>
            <p:ph type="body" sz="quarter" idx="10"/>
          </p:nvPr>
        </p:nvSpPr>
        <p:spPr>
          <a:xfrm>
            <a:off x="1775520" y="1304764"/>
            <a:ext cx="8640960" cy="2844316"/>
          </a:xfrm>
        </p:spPr>
        <p:txBody>
          <a:bodyPr/>
          <a:lstStyle>
            <a:lvl1pPr marL="0" indent="0">
              <a:buNone/>
              <a:defRPr b="1">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p:txBody>
      </p:sp>
      <p:sp>
        <p:nvSpPr>
          <p:cNvPr id="5" name="TextBox 4">
            <a:extLst>
              <a:ext uri="{FF2B5EF4-FFF2-40B4-BE49-F238E27FC236}">
                <a16:creationId xmlns:a16="http://schemas.microsoft.com/office/drawing/2014/main" id="{EC9711A0-82B6-4E9A-82D5-584D06EF409D}"/>
              </a:ext>
            </a:extLst>
          </p:cNvPr>
          <p:cNvSpPr txBox="1"/>
          <p:nvPr userDrawn="1"/>
        </p:nvSpPr>
        <p:spPr>
          <a:xfrm>
            <a:off x="925586" y="1088740"/>
            <a:ext cx="697627" cy="1323439"/>
          </a:xfrm>
          <a:prstGeom prst="rect">
            <a:avLst/>
          </a:prstGeom>
          <a:noFill/>
        </p:spPr>
        <p:txBody>
          <a:bodyPr wrap="none" rtlCol="0">
            <a:spAutoFit/>
          </a:bodyPr>
          <a:lstStyle/>
          <a:p>
            <a:r>
              <a:rPr lang="en-GB" sz="8000" b="1" dirty="0">
                <a:solidFill>
                  <a:srgbClr val="FFC000"/>
                </a:solidFill>
                <a:latin typeface="Aqua Grotesque" pitchFamily="2" charset="0"/>
              </a:rPr>
              <a:t>“</a:t>
            </a:r>
          </a:p>
        </p:txBody>
      </p:sp>
      <p:sp>
        <p:nvSpPr>
          <p:cNvPr id="7" name="TextBox 6">
            <a:extLst>
              <a:ext uri="{FF2B5EF4-FFF2-40B4-BE49-F238E27FC236}">
                <a16:creationId xmlns:a16="http://schemas.microsoft.com/office/drawing/2014/main" id="{73807E36-0CFF-4349-B317-F41576C85E24}"/>
              </a:ext>
            </a:extLst>
          </p:cNvPr>
          <p:cNvSpPr txBox="1"/>
          <p:nvPr userDrawn="1"/>
        </p:nvSpPr>
        <p:spPr>
          <a:xfrm rot="10800000">
            <a:off x="10559530" y="3068960"/>
            <a:ext cx="697627" cy="1323439"/>
          </a:xfrm>
          <a:prstGeom prst="rect">
            <a:avLst/>
          </a:prstGeom>
          <a:noFill/>
        </p:spPr>
        <p:txBody>
          <a:bodyPr wrap="none" rtlCol="0">
            <a:spAutoFit/>
          </a:bodyPr>
          <a:lstStyle/>
          <a:p>
            <a:r>
              <a:rPr lang="en-GB" sz="8000" b="1" dirty="0">
                <a:solidFill>
                  <a:srgbClr val="FFC000"/>
                </a:solidFill>
                <a:latin typeface="Aqua Grotesque" pitchFamily="2" charset="0"/>
              </a:rPr>
              <a:t>“</a:t>
            </a:r>
          </a:p>
        </p:txBody>
      </p:sp>
      <p:sp>
        <p:nvSpPr>
          <p:cNvPr id="3" name="Text Placeholder 2">
            <a:extLst>
              <a:ext uri="{FF2B5EF4-FFF2-40B4-BE49-F238E27FC236}">
                <a16:creationId xmlns:a16="http://schemas.microsoft.com/office/drawing/2014/main" id="{EC60E403-F1F4-4747-BC3B-9A200874C234}"/>
              </a:ext>
            </a:extLst>
          </p:cNvPr>
          <p:cNvSpPr>
            <a:spLocks noGrp="1"/>
          </p:cNvSpPr>
          <p:nvPr>
            <p:ph type="body" sz="quarter" idx="11"/>
          </p:nvPr>
        </p:nvSpPr>
        <p:spPr>
          <a:xfrm>
            <a:off x="1775520" y="4905375"/>
            <a:ext cx="8568952" cy="719138"/>
          </a:xfrm>
        </p:spPr>
        <p:txBody>
          <a:bodyPr>
            <a:normAutofit/>
          </a:bodyPr>
          <a:lstStyle>
            <a:lvl1pPr marL="0" indent="0">
              <a:buNone/>
              <a:defRPr sz="2000">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p:txBody>
      </p:sp>
    </p:spTree>
    <p:extLst>
      <p:ext uri="{BB962C8B-B14F-4D97-AF65-F5344CB8AC3E}">
        <p14:creationId xmlns:p14="http://schemas.microsoft.com/office/powerpoint/2010/main" val="280395100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9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335361" y="368301"/>
            <a:ext cx="6840759" cy="6085035"/>
          </a:xfrm>
        </p:spPr>
        <p:txBody>
          <a:bodyPr anchor="ctr">
            <a:normAutofit/>
          </a:bodyPr>
          <a:lstStyle>
            <a:lvl1pPr algn="l">
              <a:defRPr sz="2000" b="0">
                <a:solidFill>
                  <a:schemeClr val="bg1"/>
                </a:solidFill>
                <a:latin typeface="+mn-lt"/>
              </a:defRPr>
            </a:lvl1pPr>
          </a:lstStyle>
          <a:p>
            <a:r>
              <a:rPr lang="en-US" dirty="0"/>
              <a:t>Click To Edit Master Title Style</a:t>
            </a:r>
            <a:endParaRPr lang="en-GB" dirty="0"/>
          </a:p>
        </p:txBody>
      </p:sp>
    </p:spTree>
    <p:extLst>
      <p:ext uri="{BB962C8B-B14F-4D97-AF65-F5344CB8AC3E}">
        <p14:creationId xmlns:p14="http://schemas.microsoft.com/office/powerpoint/2010/main" val="225499709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12192000" cy="68849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375031"/>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F48A89A6-F71A-4C4C-9C41-65CC258133AA}"/>
              </a:ext>
            </a:extLst>
          </p:cNvPr>
          <p:cNvSpPr>
            <a:spLocks noGrp="1"/>
          </p:cNvSpPr>
          <p:nvPr>
            <p:ph type="body" sz="quarter" idx="10"/>
          </p:nvPr>
        </p:nvSpPr>
        <p:spPr>
          <a:xfrm>
            <a:off x="4745038" y="368300"/>
            <a:ext cx="7112000" cy="6121400"/>
          </a:xfr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5" name="Straight Connector 4">
            <a:extLst>
              <a:ext uri="{FF2B5EF4-FFF2-40B4-BE49-F238E27FC236}">
                <a16:creationId xmlns:a16="http://schemas.microsoft.com/office/drawing/2014/main" id="{618E7C7E-2291-44F2-A5A9-9433B19C4066}"/>
              </a:ext>
            </a:extLst>
          </p:cNvPr>
          <p:cNvCxnSpPr/>
          <p:nvPr userDrawn="1"/>
        </p:nvCxnSpPr>
        <p:spPr>
          <a:xfrm>
            <a:off x="874713" y="2139226"/>
            <a:ext cx="2701007" cy="0"/>
          </a:xfrm>
          <a:prstGeom prst="line">
            <a:avLst/>
          </a:prstGeom>
          <a:ln w="254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3B0135F-9DD5-4160-A30A-BB137E90B383}"/>
              </a:ext>
            </a:extLst>
          </p:cNvPr>
          <p:cNvCxnSpPr>
            <a:cxnSpLocks/>
          </p:cNvCxnSpPr>
          <p:nvPr userDrawn="1"/>
        </p:nvCxnSpPr>
        <p:spPr>
          <a:xfrm flipV="1">
            <a:off x="4295775" y="375031"/>
            <a:ext cx="0" cy="6114669"/>
          </a:xfrm>
          <a:prstGeom prst="line">
            <a:avLst/>
          </a:prstGeom>
          <a:ln w="254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FF86E5E-B47B-4F42-93E2-A3161EE18735}"/>
              </a:ext>
            </a:extLst>
          </p:cNvPr>
          <p:cNvSpPr>
            <a:spLocks noGrp="1"/>
          </p:cNvSpPr>
          <p:nvPr>
            <p:ph type="body" sz="quarter" idx="11"/>
          </p:nvPr>
        </p:nvSpPr>
        <p:spPr>
          <a:xfrm>
            <a:off x="334963" y="2349500"/>
            <a:ext cx="3602037" cy="4175125"/>
          </a:xfrm>
        </p:spPr>
        <p:txBody>
          <a:bodyPr anchor="b"/>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1484442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iddle split">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12192000" cy="68849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B3B0135F-9DD5-4160-A30A-BB137E90B383}"/>
              </a:ext>
            </a:extLst>
          </p:cNvPr>
          <p:cNvCxnSpPr>
            <a:cxnSpLocks/>
          </p:cNvCxnSpPr>
          <p:nvPr userDrawn="1"/>
        </p:nvCxnSpPr>
        <p:spPr>
          <a:xfrm flipV="1">
            <a:off x="6096000" y="375031"/>
            <a:ext cx="0" cy="6114669"/>
          </a:xfrm>
          <a:prstGeom prst="line">
            <a:avLst/>
          </a:prstGeom>
          <a:ln w="254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45626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BCB82A03-CD13-4E68-A829-5CFE49C70FD2}"/>
              </a:ext>
            </a:extLst>
          </p:cNvPr>
          <p:cNvSpPr>
            <a:spLocks noGrp="1"/>
          </p:cNvSpPr>
          <p:nvPr>
            <p:ph type="body" sz="quarter" idx="10"/>
          </p:nvPr>
        </p:nvSpPr>
        <p:spPr>
          <a:xfrm>
            <a:off x="366916" y="1304763"/>
            <a:ext cx="5477056" cy="5184935"/>
          </a:xfrm>
        </p:spPr>
        <p:txBody>
          <a:bodyPr/>
          <a:lstStyle>
            <a:lvl1pPr>
              <a:defRPr>
                <a:solidFill>
                  <a:schemeClr val="accent2">
                    <a:lumMod val="20000"/>
                    <a:lumOff val="80000"/>
                  </a:schemeClr>
                </a:solidFill>
              </a:defRPr>
            </a:lvl1pPr>
            <a:lvl2pPr>
              <a:defRPr>
                <a:solidFill>
                  <a:schemeClr val="accent2">
                    <a:lumMod val="20000"/>
                    <a:lumOff val="80000"/>
                  </a:schemeClr>
                </a:solidFill>
              </a:defRPr>
            </a:lvl2pPr>
            <a:lvl3pPr>
              <a:defRPr>
                <a:solidFill>
                  <a:schemeClr val="accent2">
                    <a:lumMod val="20000"/>
                    <a:lumOff val="80000"/>
                  </a:schemeClr>
                </a:solidFill>
              </a:defRPr>
            </a:lvl3pPr>
            <a:lvl4pPr>
              <a:defRPr>
                <a:solidFill>
                  <a:schemeClr val="accent2">
                    <a:lumMod val="20000"/>
                    <a:lumOff val="80000"/>
                  </a:schemeClr>
                </a:solidFill>
              </a:defRPr>
            </a:lvl4pPr>
            <a:lvl5pPr>
              <a:defRPr>
                <a:solidFill>
                  <a:schemeClr val="accent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Picture Placeholder 5">
            <a:extLst>
              <a:ext uri="{FF2B5EF4-FFF2-40B4-BE49-F238E27FC236}">
                <a16:creationId xmlns:a16="http://schemas.microsoft.com/office/drawing/2014/main" id="{E50B795D-D5B5-4A16-B701-AF5327EA0B2F}"/>
              </a:ext>
            </a:extLst>
          </p:cNvPr>
          <p:cNvSpPr>
            <a:spLocks noGrp="1"/>
          </p:cNvSpPr>
          <p:nvPr>
            <p:ph type="pic" sz="quarter" idx="11"/>
          </p:nvPr>
        </p:nvSpPr>
        <p:spPr>
          <a:xfrm>
            <a:off x="6383338" y="1304763"/>
            <a:ext cx="5441746" cy="5184937"/>
          </a:xfrm>
        </p:spPr>
        <p:txBody>
          <a:bodyPr/>
          <a:lstStyle/>
          <a:p>
            <a:r>
              <a:rPr lang="en-US"/>
              <a:t>Click icon to add picture</a:t>
            </a:r>
            <a:endParaRPr lang="en-GB"/>
          </a:p>
        </p:txBody>
      </p:sp>
    </p:spTree>
    <p:extLst>
      <p:ext uri="{BB962C8B-B14F-4D97-AF65-F5344CB8AC3E}">
        <p14:creationId xmlns:p14="http://schemas.microsoft.com/office/powerpoint/2010/main" val="156797689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090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ey-subtitle">
    <p:bg>
      <p:bgPr>
        <a:solidFill>
          <a:srgbClr val="262626"/>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036888" y="2105161"/>
            <a:ext cx="6119812" cy="1325563"/>
          </a:xfrm>
        </p:spPr>
        <p:txBody>
          <a:bodyPr anchor="b"/>
          <a:lstStyle>
            <a:lvl1pPr algn="ctr">
              <a:defRPr>
                <a:solidFill>
                  <a:schemeClr val="bg1">
                    <a:lumMod val="95000"/>
                  </a:schemeClr>
                </a:solidFill>
                <a:latin typeface="+mj-lt"/>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3036888" y="3631232"/>
            <a:ext cx="6119812" cy="877888"/>
          </a:xfrm>
        </p:spPr>
        <p:txBody>
          <a:bodyPr anchor="t"/>
          <a:lstStyle>
            <a:lvl1pPr marL="0" indent="0" algn="ctr">
              <a:buNone/>
              <a:defRPr>
                <a:solidFill>
                  <a:schemeClr val="bg1">
                    <a:lumMod val="95000"/>
                  </a:schemeClr>
                </a:solidFill>
              </a:defRPr>
            </a:lvl1pPr>
          </a:lstStyle>
          <a:p>
            <a:pPr lvl="0"/>
            <a:r>
              <a:rPr lang="en-GB" dirty="0"/>
              <a:t>Click to edit master subtitle</a:t>
            </a:r>
          </a:p>
        </p:txBody>
      </p:sp>
      <p:cxnSp>
        <p:nvCxnSpPr>
          <p:cNvPr id="5" name="Straight Connector 4">
            <a:extLst>
              <a:ext uri="{FF2B5EF4-FFF2-40B4-BE49-F238E27FC236}">
                <a16:creationId xmlns:a16="http://schemas.microsoft.com/office/drawing/2014/main" id="{F26E76E3-1968-4656-A53B-467E6787E694}"/>
              </a:ext>
            </a:extLst>
          </p:cNvPr>
          <p:cNvCxnSpPr/>
          <p:nvPr userDrawn="1"/>
        </p:nvCxnSpPr>
        <p:spPr>
          <a:xfrm>
            <a:off x="4117975" y="3429000"/>
            <a:ext cx="3963988"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47034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 green - Title">
    <p:bg>
      <p:bgPr>
        <a:solidFill>
          <a:srgbClr val="262626"/>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036888" y="2766218"/>
            <a:ext cx="6119812" cy="1325563"/>
          </a:xfrm>
          <a:ln>
            <a:solidFill>
              <a:schemeClr val="bg1">
                <a:lumMod val="95000"/>
              </a:schemeClr>
            </a:solidFill>
          </a:ln>
        </p:spPr>
        <p:txBody>
          <a:bodyPr anchor="ctr"/>
          <a:lstStyle>
            <a:lvl1pPr algn="ctr">
              <a:defRPr>
                <a:solidFill>
                  <a:schemeClr val="bg1">
                    <a:lumMod val="95000"/>
                  </a:schemeClr>
                </a:solidFill>
                <a:latin typeface="+mj-lt"/>
              </a:defRPr>
            </a:lvl1pPr>
          </a:lstStyle>
          <a:p>
            <a:r>
              <a:rPr lang="en-US" dirty="0"/>
              <a:t>CLICK TO EDIT MASTER TITLE STYLE</a:t>
            </a:r>
            <a:endParaRPr lang="en-GB" dirty="0"/>
          </a:p>
        </p:txBody>
      </p:sp>
      <p:cxnSp>
        <p:nvCxnSpPr>
          <p:cNvPr id="4" name="Straight Connector 3">
            <a:extLst>
              <a:ext uri="{FF2B5EF4-FFF2-40B4-BE49-F238E27FC236}">
                <a16:creationId xmlns:a16="http://schemas.microsoft.com/office/drawing/2014/main" id="{EAE82D44-642D-40AF-B8A9-AAF1EC970C35}"/>
              </a:ext>
            </a:extLst>
          </p:cNvPr>
          <p:cNvCxnSpPr/>
          <p:nvPr userDrawn="1"/>
        </p:nvCxnSpPr>
        <p:spPr>
          <a:xfrm>
            <a:off x="4117975" y="2744924"/>
            <a:ext cx="3963988"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26E76E3-1968-4656-A53B-467E6787E694}"/>
              </a:ext>
            </a:extLst>
          </p:cNvPr>
          <p:cNvCxnSpPr/>
          <p:nvPr userDrawn="1"/>
        </p:nvCxnSpPr>
        <p:spPr>
          <a:xfrm>
            <a:off x="4117975" y="4098834"/>
            <a:ext cx="3963988"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20338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light green - Title">
    <p:bg>
      <p:bgRef idx="1001">
        <a:schemeClr val="bg1"/>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2384884"/>
            <a:ext cx="10072688" cy="1274850"/>
          </a:xfrm>
        </p:spPr>
        <p:txBody>
          <a:bodyPr anchor="ctr">
            <a:noAutofit/>
          </a:bodyPr>
          <a:lstStyle>
            <a:lvl1pPr algn="ctr">
              <a:defRPr sz="11500" b="1">
                <a:solidFill>
                  <a:schemeClr val="tx1">
                    <a:lumMod val="85000"/>
                    <a:lumOff val="15000"/>
                  </a:schemeClr>
                </a:solidFill>
                <a:latin typeface="+mn-lt"/>
              </a:defRPr>
            </a:lvl1pPr>
          </a:lstStyle>
          <a:p>
            <a:r>
              <a:rPr lang="en-US" dirty="0"/>
              <a:t> EDIT TITLE</a:t>
            </a:r>
            <a:endParaRPr lang="en-GB" dirty="0"/>
          </a:p>
        </p:txBody>
      </p:sp>
      <p:sp>
        <p:nvSpPr>
          <p:cNvPr id="3" name="Rectangle 2">
            <a:extLst>
              <a:ext uri="{FF2B5EF4-FFF2-40B4-BE49-F238E27FC236}">
                <a16:creationId xmlns:a16="http://schemas.microsoft.com/office/drawing/2014/main" id="{D26C5262-E777-439E-A01B-E60F10CB3E5A}"/>
              </a:ext>
            </a:extLst>
          </p:cNvPr>
          <p:cNvSpPr/>
          <p:nvPr userDrawn="1"/>
        </p:nvSpPr>
        <p:spPr>
          <a:xfrm>
            <a:off x="0" y="3429000"/>
            <a:ext cx="12192000" cy="3429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7" name="subtitle">
            <a:extLst>
              <a:ext uri="{FF2B5EF4-FFF2-40B4-BE49-F238E27FC236}">
                <a16:creationId xmlns:a16="http://schemas.microsoft.com/office/drawing/2014/main" id="{AEBB0525-345A-4140-BB36-4706B2C1E717}"/>
              </a:ext>
            </a:extLst>
          </p:cNvPr>
          <p:cNvSpPr>
            <a:spLocks noGrp="1"/>
          </p:cNvSpPr>
          <p:nvPr>
            <p:ph type="body" sz="quarter" idx="10" hasCustomPrompt="1"/>
          </p:nvPr>
        </p:nvSpPr>
        <p:spPr>
          <a:xfrm>
            <a:off x="1241425" y="4135288"/>
            <a:ext cx="9731375" cy="877888"/>
          </a:xfrm>
        </p:spPr>
        <p:txBody>
          <a:bodyPr anchor="t"/>
          <a:lstStyle>
            <a:lvl1pPr marL="0" indent="0" algn="ctr">
              <a:buNone/>
              <a:defRPr>
                <a:solidFill>
                  <a:schemeClr val="bg1"/>
                </a:solidFill>
                <a:latin typeface="+mn-lt"/>
              </a:defRPr>
            </a:lvl1pPr>
          </a:lstStyle>
          <a:p>
            <a:pPr lvl="0"/>
            <a:r>
              <a:rPr lang="en-GB" dirty="0"/>
              <a:t>Click to edit master subtitle</a:t>
            </a:r>
          </a:p>
        </p:txBody>
      </p:sp>
    </p:spTree>
    <p:extLst>
      <p:ext uri="{BB962C8B-B14F-4D97-AF65-F5344CB8AC3E}">
        <p14:creationId xmlns:p14="http://schemas.microsoft.com/office/powerpoint/2010/main" val="336881557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611310-EF2F-4156-A858-091E5C83C5AF}"/>
              </a:ext>
              <a:ext uri="{C183D7F6-B498-43B3-948B-1728B52AA6E4}">
                <adec:decorative xmlns:adec="http://schemas.microsoft.com/office/drawing/2017/decorative" val="1"/>
              </a:ext>
            </a:extLst>
          </p:cNvPr>
          <p:cNvSpPr/>
          <p:nvPr userDrawn="1"/>
        </p:nvSpPr>
        <p:spPr>
          <a:xfrm>
            <a:off x="6096000" y="0"/>
            <a:ext cx="6096000" cy="68853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9">
            <a:extLst>
              <a:ext uri="{FF2B5EF4-FFF2-40B4-BE49-F238E27FC236}">
                <a16:creationId xmlns:a16="http://schemas.microsoft.com/office/drawing/2014/main" id="{78200F0D-4D22-41A5-9FC4-86AA368DACFE}"/>
              </a:ext>
              <a:ext uri="{C183D7F6-B498-43B3-948B-1728B52AA6E4}">
                <adec:decorative xmlns:adec="http://schemas.microsoft.com/office/drawing/2017/decorative" val="1"/>
              </a:ext>
            </a:extLst>
          </p:cNvPr>
          <p:cNvSpPr>
            <a:spLocks noGrp="1"/>
          </p:cNvSpPr>
          <p:nvPr>
            <p:ph type="pic" sz="quarter" idx="10"/>
          </p:nvPr>
        </p:nvSpPr>
        <p:spPr>
          <a:xfrm>
            <a:off x="6096000" y="0"/>
            <a:ext cx="6096000" cy="6884988"/>
          </a:xfrm>
          <a:solidFill>
            <a:srgbClr val="262626"/>
          </a:solidFill>
        </p:spPr>
        <p:txBody>
          <a:bodyPr/>
          <a:lstStyle>
            <a:lvl1pPr>
              <a:defRPr>
                <a:solidFill>
                  <a:schemeClr val="bg1">
                    <a:lumMod val="95000"/>
                  </a:schemeClr>
                </a:solidFill>
              </a:defRPr>
            </a:lvl1pPr>
          </a:lstStyle>
          <a:p>
            <a:r>
              <a:rPr lang="en-US"/>
              <a:t>Click icon to add picture</a:t>
            </a:r>
            <a:endParaRPr lang="en-GB"/>
          </a:p>
        </p:txBody>
      </p:sp>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6096000" cy="6884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F26E76E3-1968-4656-A53B-467E6787E694}"/>
              </a:ext>
              <a:ext uri="{C183D7F6-B498-43B3-948B-1728B52AA6E4}">
                <adec:decorative xmlns:adec="http://schemas.microsoft.com/office/drawing/2017/decorative" val="1"/>
              </a:ext>
            </a:extLst>
          </p:cNvPr>
          <p:cNvCxnSpPr>
            <a:cxnSpLocks/>
          </p:cNvCxnSpPr>
          <p:nvPr userDrawn="1"/>
        </p:nvCxnSpPr>
        <p:spPr>
          <a:xfrm>
            <a:off x="1991544" y="3429000"/>
            <a:ext cx="2304231"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874712" y="1664806"/>
            <a:ext cx="4465637" cy="1764195"/>
          </a:xfrm>
        </p:spPr>
        <p:txBody>
          <a:bodyPr anchor="b">
            <a:normAutofit/>
          </a:bodyPr>
          <a:lstStyle>
            <a:lvl1pPr algn="ctr">
              <a:defRPr sz="4000">
                <a:solidFill>
                  <a:schemeClr val="tx1">
                    <a:lumMod val="85000"/>
                    <a:lumOff val="15000"/>
                  </a:schemeClr>
                </a:solidFill>
                <a:latin typeface="+mj-lt"/>
              </a:defRPr>
            </a:lvl1pPr>
          </a:lstStyle>
          <a:p>
            <a:r>
              <a:rPr lang="en-US" dirty="0"/>
              <a:t>Click to edit master title style</a:t>
            </a:r>
            <a:endParaRPr lang="en-GB" dirty="0"/>
          </a:p>
        </p:txBody>
      </p:sp>
    </p:spTree>
    <p:extLst>
      <p:ext uri="{BB962C8B-B14F-4D97-AF65-F5344CB8AC3E}">
        <p14:creationId xmlns:p14="http://schemas.microsoft.com/office/powerpoint/2010/main" val="398964327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userDrawn="1">
          <p15:clr>
            <a:srgbClr val="FBAE40"/>
          </p15:clr>
        </p15:guide>
        <p15:guide id="3" pos="551" userDrawn="1">
          <p15:clr>
            <a:srgbClr val="FBAE40"/>
          </p15:clr>
        </p15:guide>
        <p15:guide id="4" pos="2706" userDrawn="1">
          <p15:clr>
            <a:srgbClr val="FBAE40"/>
          </p15:clr>
        </p15:guide>
        <p15:guide id="5" pos="123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section -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611310-EF2F-4156-A858-091E5C83C5AF}"/>
              </a:ext>
              <a:ext uri="{C183D7F6-B498-43B3-948B-1728B52AA6E4}">
                <adec:decorative xmlns:adec="http://schemas.microsoft.com/office/drawing/2017/decorative" val="1"/>
              </a:ext>
            </a:extLst>
          </p:cNvPr>
          <p:cNvSpPr/>
          <p:nvPr userDrawn="1"/>
        </p:nvSpPr>
        <p:spPr>
          <a:xfrm>
            <a:off x="6096000" y="0"/>
            <a:ext cx="6096000" cy="68853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9">
            <a:extLst>
              <a:ext uri="{FF2B5EF4-FFF2-40B4-BE49-F238E27FC236}">
                <a16:creationId xmlns:a16="http://schemas.microsoft.com/office/drawing/2014/main" id="{78200F0D-4D22-41A5-9FC4-86AA368DACFE}"/>
              </a:ext>
              <a:ext uri="{C183D7F6-B498-43B3-948B-1728B52AA6E4}">
                <adec:decorative xmlns:adec="http://schemas.microsoft.com/office/drawing/2017/decorative" val="1"/>
              </a:ext>
            </a:extLst>
          </p:cNvPr>
          <p:cNvSpPr>
            <a:spLocks noGrp="1"/>
          </p:cNvSpPr>
          <p:nvPr>
            <p:ph type="pic" sz="quarter" idx="10"/>
          </p:nvPr>
        </p:nvSpPr>
        <p:spPr>
          <a:xfrm>
            <a:off x="6096000" y="0"/>
            <a:ext cx="6096000" cy="6884988"/>
          </a:xfrm>
          <a:solidFill>
            <a:schemeClr val="bg1">
              <a:lumMod val="95000"/>
            </a:schemeClr>
          </a:solidFill>
        </p:spPr>
        <p:txBody>
          <a:bodyPr/>
          <a:lstStyle>
            <a:lvl1pPr>
              <a:defRPr>
                <a:solidFill>
                  <a:schemeClr val="bg1">
                    <a:lumMod val="95000"/>
                  </a:schemeClr>
                </a:solidFill>
              </a:defRPr>
            </a:lvl1pPr>
          </a:lstStyle>
          <a:p>
            <a:r>
              <a:rPr lang="en-US"/>
              <a:t>Click icon to add picture</a:t>
            </a:r>
            <a:endParaRPr lang="en-GB"/>
          </a:p>
        </p:txBody>
      </p:sp>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6096000" cy="688498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F26E76E3-1968-4656-A53B-467E6787E694}"/>
              </a:ext>
              <a:ext uri="{C183D7F6-B498-43B3-948B-1728B52AA6E4}">
                <adec:decorative xmlns:adec="http://schemas.microsoft.com/office/drawing/2017/decorative" val="1"/>
              </a:ext>
            </a:extLst>
          </p:cNvPr>
          <p:cNvCxnSpPr>
            <a:cxnSpLocks/>
          </p:cNvCxnSpPr>
          <p:nvPr userDrawn="1"/>
        </p:nvCxnSpPr>
        <p:spPr>
          <a:xfrm>
            <a:off x="1991544" y="3429000"/>
            <a:ext cx="2304231"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874712" y="1664806"/>
            <a:ext cx="4465637" cy="1764195"/>
          </a:xfrm>
        </p:spPr>
        <p:txBody>
          <a:bodyPr anchor="b">
            <a:normAutofit/>
          </a:bodyPr>
          <a:lstStyle>
            <a:lvl1pPr algn="ctr">
              <a:defRPr sz="4000">
                <a:solidFill>
                  <a:schemeClr val="bg1">
                    <a:lumMod val="95000"/>
                  </a:schemeClr>
                </a:solidFill>
                <a:latin typeface="+mj-lt"/>
              </a:defRPr>
            </a:lvl1pPr>
          </a:lstStyle>
          <a:p>
            <a:r>
              <a:rPr lang="en-US" dirty="0"/>
              <a:t>Click to edit master title style</a:t>
            </a:r>
            <a:endParaRPr lang="en-GB" dirty="0"/>
          </a:p>
        </p:txBody>
      </p:sp>
    </p:spTree>
    <p:extLst>
      <p:ext uri="{BB962C8B-B14F-4D97-AF65-F5344CB8AC3E}">
        <p14:creationId xmlns:p14="http://schemas.microsoft.com/office/powerpoint/2010/main" val="139224010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55440" y="1119188"/>
            <a:ext cx="10072687" cy="581620"/>
          </a:xfrm>
        </p:spPr>
        <p:txBody>
          <a:bodyPr anchor="t">
            <a:normAutofit/>
          </a:bodyPr>
          <a:lstStyle>
            <a:lvl1pPr marL="0" indent="0" algn="ctr">
              <a:buNone/>
              <a:defRPr sz="2400">
                <a:solidFill>
                  <a:schemeClr val="bg1"/>
                </a:solidFill>
              </a:defRPr>
            </a:lvl1pPr>
          </a:lstStyle>
          <a:p>
            <a:pPr lvl="0"/>
            <a:r>
              <a:rPr lang="en-GB" dirty="0"/>
              <a:t>Click to edit master subtitle</a:t>
            </a:r>
          </a:p>
        </p:txBody>
      </p:sp>
    </p:spTree>
    <p:extLst>
      <p:ext uri="{BB962C8B-B14F-4D97-AF65-F5344CB8AC3E}">
        <p14:creationId xmlns:p14="http://schemas.microsoft.com/office/powerpoint/2010/main" val="285274743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BCB82A03-CD13-4E68-A829-5CFE49C70FD2}"/>
              </a:ext>
            </a:extLst>
          </p:cNvPr>
          <p:cNvSpPr>
            <a:spLocks noGrp="1"/>
          </p:cNvSpPr>
          <p:nvPr>
            <p:ph type="body" sz="quarter" idx="10"/>
          </p:nvPr>
        </p:nvSpPr>
        <p:spPr>
          <a:xfrm>
            <a:off x="1059656" y="1304764"/>
            <a:ext cx="10072688" cy="1224136"/>
          </a:xfrm>
        </p:spPr>
        <p:txBody>
          <a:bodyPr/>
          <a:lstStyle>
            <a:lvl1pPr>
              <a:defRPr>
                <a:solidFill>
                  <a:schemeClr val="accent2">
                    <a:lumMod val="20000"/>
                    <a:lumOff val="80000"/>
                  </a:schemeClr>
                </a:solidFill>
              </a:defRPr>
            </a:lvl1pPr>
            <a:lvl2pPr>
              <a:defRPr>
                <a:solidFill>
                  <a:schemeClr val="accent2">
                    <a:lumMod val="20000"/>
                    <a:lumOff val="80000"/>
                  </a:schemeClr>
                </a:solidFill>
              </a:defRPr>
            </a:lvl2pPr>
            <a:lvl3pPr>
              <a:defRPr>
                <a:solidFill>
                  <a:schemeClr val="accent2">
                    <a:lumMod val="20000"/>
                    <a:lumOff val="80000"/>
                  </a:schemeClr>
                </a:solidFill>
              </a:defRPr>
            </a:lvl3pPr>
            <a:lvl4pPr>
              <a:defRPr>
                <a:solidFill>
                  <a:schemeClr val="accent2">
                    <a:lumMod val="20000"/>
                    <a:lumOff val="80000"/>
                  </a:schemeClr>
                </a:solidFill>
              </a:defRPr>
            </a:lvl4pPr>
            <a:lvl5pPr>
              <a:defRPr>
                <a:solidFill>
                  <a:schemeClr val="accent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0763896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8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1656543"/>
          </a:xfrm>
        </p:spPr>
        <p:txBody>
          <a:bodyPr anchor="ctr">
            <a:normAutofit/>
          </a:bodyPr>
          <a:lstStyle>
            <a:lvl1pPr algn="l">
              <a:defRPr sz="2000" b="0">
                <a:solidFill>
                  <a:schemeClr val="bg1"/>
                </a:solidFill>
                <a:latin typeface="+mn-lt"/>
              </a:defRPr>
            </a:lvl1pPr>
          </a:lstStyle>
          <a:p>
            <a:r>
              <a:rPr lang="en-US" dirty="0"/>
              <a:t>Click To Edit Master Title Style</a:t>
            </a:r>
            <a:endParaRPr lang="en-GB" dirty="0"/>
          </a:p>
        </p:txBody>
      </p:sp>
    </p:spTree>
    <p:extLst>
      <p:ext uri="{BB962C8B-B14F-4D97-AF65-F5344CB8AC3E}">
        <p14:creationId xmlns:p14="http://schemas.microsoft.com/office/powerpoint/2010/main" val="22431581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0E52F-F319-414B-880E-1DBFC7267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02BED16-4AE9-4BE0-8B63-BDED3CFF9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10044398"/>
      </p:ext>
    </p:extLst>
  </p:cSld>
  <p:clrMap bg1="lt1" tx1="dk1" bg2="lt2" tx2="dk2" accent1="accent1" accent2="accent2" accent3="accent3" accent4="accent4" accent5="accent5" accent6="accent6" hlink="hlink" folHlink="folHlink"/>
  <p:sldLayoutIdLst>
    <p:sldLayoutId id="2147483673" r:id="rId1"/>
    <p:sldLayoutId id="2147483660" r:id="rId2"/>
    <p:sldLayoutId id="2147483661" r:id="rId3"/>
    <p:sldLayoutId id="2147483689" r:id="rId4"/>
    <p:sldLayoutId id="2147483662" r:id="rId5"/>
    <p:sldLayoutId id="2147483697" r:id="rId6"/>
    <p:sldLayoutId id="2147483694" r:id="rId7"/>
    <p:sldLayoutId id="2147483695" r:id="rId8"/>
    <p:sldLayoutId id="2147483699" r:id="rId9"/>
    <p:sldLayoutId id="2147483704" r:id="rId10"/>
    <p:sldLayoutId id="2147483701" r:id="rId11"/>
    <p:sldLayoutId id="2147483702" r:id="rId12"/>
    <p:sldLayoutId id="2147483700" r:id="rId13"/>
    <p:sldLayoutId id="2147483698" r:id="rId14"/>
    <p:sldLayoutId id="2147483705" r:id="rId15"/>
    <p:sldLayoutId id="2147483696" r:id="rId16"/>
    <p:sldLayoutId id="2147483703"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11" userDrawn="1">
          <p15:clr>
            <a:srgbClr val="F26B43"/>
          </p15:clr>
        </p15:guide>
        <p15:guide id="4" pos="7469" userDrawn="1">
          <p15:clr>
            <a:srgbClr val="F26B43"/>
          </p15:clr>
        </p15:guide>
        <p15:guide id="5" orient="horz" pos="232" userDrawn="1">
          <p15:clr>
            <a:srgbClr val="F26B43"/>
          </p15:clr>
        </p15:guide>
        <p15:guide id="6" orient="horz" pos="4088" userDrawn="1">
          <p15:clr>
            <a:srgbClr val="F26B43"/>
          </p15:clr>
        </p15:guide>
        <p15:guide id="7" pos="2593" userDrawn="1">
          <p15:clr>
            <a:srgbClr val="F26B43"/>
          </p15:clr>
        </p15:guide>
        <p15:guide id="8" pos="5087" userDrawn="1">
          <p15:clr>
            <a:srgbClr val="F26B43"/>
          </p15:clr>
        </p15:guide>
        <p15:guide id="9" orient="horz" pos="1480" userDrawn="1">
          <p15:clr>
            <a:srgbClr val="F26B43"/>
          </p15:clr>
        </p15:guide>
        <p15:guide id="10" orient="horz" pos="2840" userDrawn="1">
          <p15:clr>
            <a:srgbClr val="F26B43"/>
          </p15:clr>
        </p15:guide>
        <p15:guide id="11" pos="662" userDrawn="1">
          <p15:clr>
            <a:srgbClr val="F26B43"/>
          </p15:clr>
        </p15:guide>
        <p15:guide id="12" pos="7007" userDrawn="1">
          <p15:clr>
            <a:srgbClr val="F26B43"/>
          </p15:clr>
        </p15:guide>
        <p15:guide id="13" orient="horz" pos="705" userDrawn="1">
          <p15:clr>
            <a:srgbClr val="F26B43"/>
          </p15:clr>
        </p15:guide>
        <p15:guide id="14" pos="2876" userDrawn="1">
          <p15:clr>
            <a:srgbClr val="F26B43"/>
          </p15:clr>
        </p15:guide>
        <p15:guide id="15" pos="4801" userDrawn="1">
          <p15:clr>
            <a:srgbClr val="F26B43"/>
          </p15:clr>
        </p15:guide>
        <p15:guide id="16" orient="horz" pos="1595" userDrawn="1">
          <p15:clr>
            <a:srgbClr val="F26B43"/>
          </p15:clr>
        </p15:guide>
        <p15:guide id="17" orient="horz" pos="1936" userDrawn="1">
          <p15:clr>
            <a:srgbClr val="F26B43"/>
          </p15:clr>
        </p15:guide>
        <p15:guide id="18" orient="horz" pos="2039" userDrawn="1">
          <p15:clr>
            <a:srgbClr val="F26B43"/>
          </p15:clr>
        </p15:guide>
        <p15:guide id="19" orient="horz" pos="3940" userDrawn="1">
          <p15:clr>
            <a:srgbClr val="F26B43"/>
          </p15:clr>
        </p15:guide>
        <p15:guide id="20" pos="782" userDrawn="1">
          <p15:clr>
            <a:srgbClr val="F26B43"/>
          </p15:clr>
        </p15:guide>
        <p15:guide id="21" pos="2480" userDrawn="1">
          <p15:clr>
            <a:srgbClr val="F26B43"/>
          </p15:clr>
        </p15:guide>
        <p15:guide id="22" pos="2989" userDrawn="1">
          <p15:clr>
            <a:srgbClr val="F26B43"/>
          </p15:clr>
        </p15:guide>
        <p15:guide id="23" pos="4690" userDrawn="1">
          <p15:clr>
            <a:srgbClr val="F26B43"/>
          </p15:clr>
        </p15:guide>
        <p15:guide id="24" pos="5193" userDrawn="1">
          <p15:clr>
            <a:srgbClr val="F26B43"/>
          </p15:clr>
        </p15:guide>
        <p15:guide id="25" pos="6912" userDrawn="1">
          <p15:clr>
            <a:srgbClr val="F26B43"/>
          </p15:clr>
        </p15:guide>
        <p15:guide id="26" pos="2256" userDrawn="1">
          <p15:clr>
            <a:srgbClr val="F26B43"/>
          </p15:clr>
        </p15:guide>
        <p15:guide id="27" pos="2832" userDrawn="1">
          <p15:clr>
            <a:srgbClr val="F26B43"/>
          </p15:clr>
        </p15:guide>
        <p15:guide id="28" pos="4876" userDrawn="1">
          <p15:clr>
            <a:srgbClr val="F26B43"/>
          </p15:clr>
        </p15:guide>
        <p15:guide id="29" pos="5440" userDrawn="1">
          <p15:clr>
            <a:srgbClr val="F26B43"/>
          </p15:clr>
        </p15:guide>
        <p15:guide id="30" orient="horz" pos="1055" userDrawn="1">
          <p15:clr>
            <a:srgbClr val="F26B43"/>
          </p15:clr>
        </p15:guide>
        <p15:guide id="31" orient="horz" pos="1330" userDrawn="1">
          <p15:clr>
            <a:srgbClr val="F26B43"/>
          </p15:clr>
        </p15:guide>
        <p15:guide id="32" pos="4084" userDrawn="1">
          <p15:clr>
            <a:srgbClr val="F26B43"/>
          </p15:clr>
        </p15:guide>
        <p15:guide id="33" pos="36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A12FF1C-544F-486E-A8F0-5F5F637A9D3F}"/>
              </a:ext>
            </a:extLst>
          </p:cNvPr>
          <p:cNvSpPr>
            <a:spLocks noGrp="1"/>
          </p:cNvSpPr>
          <p:nvPr>
            <p:ph type="title"/>
          </p:nvPr>
        </p:nvSpPr>
        <p:spPr>
          <a:xfrm>
            <a:off x="1050925" y="2478186"/>
            <a:ext cx="10072688" cy="1274850"/>
          </a:xfrm>
        </p:spPr>
        <p:txBody>
          <a:bodyPr/>
          <a:lstStyle/>
          <a:p>
            <a:pPr algn="ctr"/>
            <a:r>
              <a:rPr lang="en-GB" sz="8800" dirty="0"/>
              <a:t>WHILE   LOOPS</a:t>
            </a:r>
            <a:endParaRPr lang="en-GB" sz="8800" dirty="0">
              <a:latin typeface="+mn-lt"/>
            </a:endParaRPr>
          </a:p>
        </p:txBody>
      </p:sp>
      <p:sp>
        <p:nvSpPr>
          <p:cNvPr id="11" name="Text Placeholder 10">
            <a:extLst>
              <a:ext uri="{FF2B5EF4-FFF2-40B4-BE49-F238E27FC236}">
                <a16:creationId xmlns:a16="http://schemas.microsoft.com/office/drawing/2014/main" id="{6E7D741E-1E62-4E58-A7BA-9DD8C2037334}"/>
              </a:ext>
            </a:extLst>
          </p:cNvPr>
          <p:cNvSpPr>
            <a:spLocks noGrp="1"/>
          </p:cNvSpPr>
          <p:nvPr>
            <p:ph type="body" sz="quarter" idx="10"/>
          </p:nvPr>
        </p:nvSpPr>
        <p:spPr>
          <a:xfrm>
            <a:off x="1241425" y="4135288"/>
            <a:ext cx="9731375" cy="1777988"/>
          </a:xfrm>
        </p:spPr>
        <p:txBody>
          <a:bodyPr/>
          <a:lstStyle/>
          <a:p>
            <a:r>
              <a:rPr lang="en-GB" dirty="0"/>
              <a:t>Condition-Controlled loops</a:t>
            </a:r>
          </a:p>
          <a:p>
            <a:r>
              <a:rPr lang="en-GB" sz="1600" dirty="0"/>
              <a:t>by</a:t>
            </a:r>
          </a:p>
          <a:p>
            <a:r>
              <a:rPr lang="en-GB" sz="1600" dirty="0"/>
              <a:t>Lilian Blot</a:t>
            </a:r>
            <a:endParaRPr lang="en-GB" sz="1600" dirty="0">
              <a:latin typeface="+mn-lt"/>
            </a:endParaRPr>
          </a:p>
        </p:txBody>
      </p:sp>
    </p:spTree>
    <p:extLst>
      <p:ext uri="{BB962C8B-B14F-4D97-AF65-F5344CB8AC3E}">
        <p14:creationId xmlns:p14="http://schemas.microsoft.com/office/powerpoint/2010/main" val="1875207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EF3771-2D19-48D5-BACC-72B85B609698}"/>
              </a:ext>
            </a:extLst>
          </p:cNvPr>
          <p:cNvSpPr/>
          <p:nvPr/>
        </p:nvSpPr>
        <p:spPr>
          <a:xfrm>
            <a:off x="6853374" y="2284707"/>
            <a:ext cx="2777734" cy="27489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GB" dirty="0">
                <a:solidFill>
                  <a:schemeClr val="bg1"/>
                </a:solidFill>
              </a:rPr>
              <a:t>take card</a:t>
            </a:r>
          </a:p>
          <a:p>
            <a:pPr marL="342900" indent="-342900">
              <a:buFont typeface="+mj-lt"/>
              <a:buAutoNum type="arabicPeriod"/>
            </a:pPr>
            <a:r>
              <a:rPr lang="en-GB" dirty="0">
                <a:solidFill>
                  <a:schemeClr val="bg1"/>
                </a:solidFill>
              </a:rPr>
              <a:t>Write name</a:t>
            </a:r>
          </a:p>
          <a:p>
            <a:pPr marL="342900" indent="-342900">
              <a:buFont typeface="+mj-lt"/>
              <a:buAutoNum type="arabicPeriod"/>
            </a:pPr>
            <a:r>
              <a:rPr lang="en-GB" dirty="0">
                <a:solidFill>
                  <a:schemeClr val="bg1"/>
                </a:solidFill>
              </a:rPr>
              <a:t>Write message</a:t>
            </a:r>
          </a:p>
          <a:p>
            <a:pPr marL="342900" indent="-342900">
              <a:buFont typeface="+mj-lt"/>
              <a:buAutoNum type="arabicPeriod"/>
            </a:pPr>
            <a:r>
              <a:rPr lang="en-GB" dirty="0">
                <a:solidFill>
                  <a:schemeClr val="bg1"/>
                </a:solidFill>
              </a:rPr>
              <a:t>Sign card</a:t>
            </a:r>
          </a:p>
          <a:p>
            <a:pPr marL="342900" indent="-342900">
              <a:buFont typeface="+mj-lt"/>
              <a:buAutoNum type="arabicPeriod"/>
            </a:pPr>
            <a:r>
              <a:rPr lang="en-GB" dirty="0">
                <a:solidFill>
                  <a:schemeClr val="bg1"/>
                </a:solidFill>
              </a:rPr>
              <a:t>Put inside envelop</a:t>
            </a:r>
          </a:p>
          <a:p>
            <a:pPr marL="342900" indent="-342900">
              <a:buFont typeface="+mj-lt"/>
              <a:buAutoNum type="arabicPeriod"/>
            </a:pPr>
            <a:r>
              <a:rPr lang="en-GB" dirty="0">
                <a:solidFill>
                  <a:schemeClr val="bg1"/>
                </a:solidFill>
              </a:rPr>
              <a:t>Seal envelop</a:t>
            </a:r>
          </a:p>
          <a:p>
            <a:pPr marL="342900" indent="-342900">
              <a:buFont typeface="+mj-lt"/>
              <a:buAutoNum type="arabicPeriod"/>
            </a:pPr>
            <a:r>
              <a:rPr lang="en-GB" dirty="0">
                <a:solidFill>
                  <a:schemeClr val="bg1"/>
                </a:solidFill>
              </a:rPr>
              <a:t>Write address</a:t>
            </a:r>
          </a:p>
          <a:p>
            <a:pPr marL="342900" indent="-342900">
              <a:buFont typeface="+mj-lt"/>
              <a:buAutoNum type="arabicPeriod"/>
            </a:pPr>
            <a:r>
              <a:rPr lang="en-GB" dirty="0">
                <a:solidFill>
                  <a:schemeClr val="bg1"/>
                </a:solidFill>
              </a:rPr>
              <a:t>Stamp envelop</a:t>
            </a:r>
          </a:p>
          <a:p>
            <a:pPr marL="342900" indent="-342900">
              <a:buFont typeface="+mj-lt"/>
              <a:buAutoNum type="arabicPeriod"/>
            </a:pPr>
            <a:r>
              <a:rPr lang="en-GB" dirty="0">
                <a:solidFill>
                  <a:schemeClr val="bg1"/>
                </a:solidFill>
              </a:rPr>
              <a:t>repeat</a:t>
            </a:r>
          </a:p>
        </p:txBody>
      </p:sp>
      <p:sp>
        <p:nvSpPr>
          <p:cNvPr id="2" name="Content Placeholder 2">
            <a:extLst>
              <a:ext uri="{FF2B5EF4-FFF2-40B4-BE49-F238E27FC236}">
                <a16:creationId xmlns:a16="http://schemas.microsoft.com/office/drawing/2014/main" id="{C2F64DFC-DC24-42D7-A21D-BF1059E73080}"/>
              </a:ext>
            </a:extLst>
          </p:cNvPr>
          <p:cNvSpPr txBox="1">
            <a:spLocks/>
          </p:cNvSpPr>
          <p:nvPr/>
        </p:nvSpPr>
        <p:spPr>
          <a:xfrm>
            <a:off x="659395" y="1124746"/>
            <a:ext cx="5508613" cy="454225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It would be more suitable to have a flow control structure to allow us to repeat sequences of statements.</a:t>
            </a:r>
            <a:endParaRPr lang="en-GB" sz="2400"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77829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5345184" y="2136567"/>
            <a:ext cx="3769588" cy="2024526"/>
          </a:xfrm>
          <a:prstGeom prst="bentConnector3">
            <a:avLst>
              <a:gd name="adj1" fmla="val -6064"/>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6853374" y="2284707"/>
            <a:ext cx="2777734" cy="27489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GB" dirty="0">
                <a:solidFill>
                  <a:schemeClr val="bg1"/>
                </a:solidFill>
              </a:rPr>
              <a:t>take card</a:t>
            </a:r>
          </a:p>
          <a:p>
            <a:pPr marL="342900" indent="-342900">
              <a:buFont typeface="+mj-lt"/>
              <a:buAutoNum type="arabicPeriod"/>
            </a:pPr>
            <a:r>
              <a:rPr lang="en-GB" dirty="0">
                <a:solidFill>
                  <a:schemeClr val="bg1"/>
                </a:solidFill>
              </a:rPr>
              <a:t>Write name</a:t>
            </a:r>
          </a:p>
          <a:p>
            <a:pPr marL="342900" indent="-342900">
              <a:buFont typeface="+mj-lt"/>
              <a:buAutoNum type="arabicPeriod"/>
            </a:pPr>
            <a:r>
              <a:rPr lang="en-GB" dirty="0">
                <a:solidFill>
                  <a:schemeClr val="bg1"/>
                </a:solidFill>
              </a:rPr>
              <a:t>Write message</a:t>
            </a:r>
          </a:p>
          <a:p>
            <a:pPr marL="342900" indent="-342900">
              <a:buFont typeface="+mj-lt"/>
              <a:buAutoNum type="arabicPeriod"/>
            </a:pPr>
            <a:r>
              <a:rPr lang="en-GB" dirty="0">
                <a:solidFill>
                  <a:schemeClr val="bg1"/>
                </a:solidFill>
              </a:rPr>
              <a:t>Sign card</a:t>
            </a:r>
          </a:p>
          <a:p>
            <a:pPr marL="342900" indent="-342900">
              <a:buFont typeface="+mj-lt"/>
              <a:buAutoNum type="arabicPeriod"/>
            </a:pPr>
            <a:r>
              <a:rPr lang="en-GB" dirty="0">
                <a:solidFill>
                  <a:schemeClr val="bg1"/>
                </a:solidFill>
              </a:rPr>
              <a:t>Put inside envelop</a:t>
            </a:r>
          </a:p>
          <a:p>
            <a:pPr marL="342900" indent="-342900">
              <a:buFont typeface="+mj-lt"/>
              <a:buAutoNum type="arabicPeriod"/>
            </a:pPr>
            <a:r>
              <a:rPr lang="en-GB" dirty="0">
                <a:solidFill>
                  <a:schemeClr val="bg1"/>
                </a:solidFill>
              </a:rPr>
              <a:t>Seal envelop</a:t>
            </a:r>
          </a:p>
          <a:p>
            <a:pPr marL="342900" indent="-342900">
              <a:buFont typeface="+mj-lt"/>
              <a:buAutoNum type="arabicPeriod"/>
            </a:pPr>
            <a:r>
              <a:rPr lang="en-GB" dirty="0">
                <a:solidFill>
                  <a:schemeClr val="bg1"/>
                </a:solidFill>
              </a:rPr>
              <a:t>Write address</a:t>
            </a:r>
          </a:p>
          <a:p>
            <a:pPr marL="342900" indent="-342900">
              <a:buFont typeface="+mj-lt"/>
              <a:buAutoNum type="arabicPeriod"/>
            </a:pPr>
            <a:r>
              <a:rPr lang="en-GB" dirty="0">
                <a:solidFill>
                  <a:schemeClr val="bg1"/>
                </a:solidFill>
              </a:rPr>
              <a:t>Stamp envelop</a:t>
            </a:r>
          </a:p>
          <a:p>
            <a:pPr marL="342900" indent="-342900">
              <a:buFont typeface="+mj-lt"/>
              <a:buAutoNum type="arabicPeriod"/>
            </a:pPr>
            <a:r>
              <a:rPr lang="en-GB" dirty="0">
                <a:solidFill>
                  <a:schemeClr val="bg1"/>
                </a:solidFill>
              </a:rPr>
              <a:t>repeat</a:t>
            </a:r>
          </a:p>
        </p:txBody>
      </p:sp>
      <p:cxnSp>
        <p:nvCxnSpPr>
          <p:cNvPr id="40" name="Connector: Elbow 39">
            <a:extLst>
              <a:ext uri="{FF2B5EF4-FFF2-40B4-BE49-F238E27FC236}">
                <a16:creationId xmlns:a16="http://schemas.microsoft.com/office/drawing/2014/main" id="{5CD3B239-0A24-478E-9BFA-E823AE0B6893}"/>
              </a:ext>
            </a:extLst>
          </p:cNvPr>
          <p:cNvCxnSpPr>
            <a:cxnSpLocks/>
            <a:endCxn id="6" idx="0"/>
          </p:cNvCxnSpPr>
          <p:nvPr/>
        </p:nvCxnSpPr>
        <p:spPr>
          <a:xfrm>
            <a:off x="6217715" y="1264036"/>
            <a:ext cx="2024526" cy="1020671"/>
          </a:xfrm>
          <a:prstGeom prst="bentConnector2">
            <a:avLst/>
          </a:prstGeom>
          <a:ln w="381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C2F64DFC-DC24-42D7-A21D-BF1059E73080}"/>
              </a:ext>
            </a:extLst>
          </p:cNvPr>
          <p:cNvSpPr txBox="1">
            <a:spLocks/>
          </p:cNvSpPr>
          <p:nvPr/>
        </p:nvSpPr>
        <p:spPr>
          <a:xfrm>
            <a:off x="659395" y="1124746"/>
            <a:ext cx="5508613" cy="454225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It would be more suitable to have a flow control structure to allow us to repeat sequences of statements.</a:t>
            </a:r>
            <a:endParaRPr lang="en-GB" sz="2400"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444802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5345184" y="2136567"/>
            <a:ext cx="3769588" cy="2024526"/>
          </a:xfrm>
          <a:prstGeom prst="bentConnector3">
            <a:avLst>
              <a:gd name="adj1" fmla="val -6064"/>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6853374" y="2284707"/>
            <a:ext cx="2777734" cy="27489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GB" dirty="0">
                <a:solidFill>
                  <a:schemeClr val="bg1"/>
                </a:solidFill>
              </a:rPr>
              <a:t>take card</a:t>
            </a:r>
          </a:p>
          <a:p>
            <a:pPr marL="342900" indent="-342900">
              <a:buFont typeface="+mj-lt"/>
              <a:buAutoNum type="arabicPeriod"/>
            </a:pPr>
            <a:r>
              <a:rPr lang="en-GB" dirty="0">
                <a:solidFill>
                  <a:schemeClr val="bg1"/>
                </a:solidFill>
              </a:rPr>
              <a:t>Write name</a:t>
            </a:r>
          </a:p>
          <a:p>
            <a:pPr marL="342900" indent="-342900">
              <a:buFont typeface="+mj-lt"/>
              <a:buAutoNum type="arabicPeriod"/>
            </a:pPr>
            <a:r>
              <a:rPr lang="en-GB" dirty="0">
                <a:solidFill>
                  <a:schemeClr val="bg1"/>
                </a:solidFill>
              </a:rPr>
              <a:t>Write message</a:t>
            </a:r>
          </a:p>
          <a:p>
            <a:pPr marL="342900" indent="-342900">
              <a:buFont typeface="+mj-lt"/>
              <a:buAutoNum type="arabicPeriod"/>
            </a:pPr>
            <a:r>
              <a:rPr lang="en-GB" dirty="0">
                <a:solidFill>
                  <a:schemeClr val="bg1"/>
                </a:solidFill>
              </a:rPr>
              <a:t>Sign card</a:t>
            </a:r>
          </a:p>
          <a:p>
            <a:pPr marL="342900" indent="-342900">
              <a:buFont typeface="+mj-lt"/>
              <a:buAutoNum type="arabicPeriod"/>
            </a:pPr>
            <a:r>
              <a:rPr lang="en-GB" dirty="0">
                <a:solidFill>
                  <a:schemeClr val="bg1"/>
                </a:solidFill>
              </a:rPr>
              <a:t>Put inside envelop</a:t>
            </a:r>
          </a:p>
          <a:p>
            <a:pPr marL="342900" indent="-342900">
              <a:buFont typeface="+mj-lt"/>
              <a:buAutoNum type="arabicPeriod"/>
            </a:pPr>
            <a:r>
              <a:rPr lang="en-GB" dirty="0">
                <a:solidFill>
                  <a:schemeClr val="bg1"/>
                </a:solidFill>
              </a:rPr>
              <a:t>Seal envelop</a:t>
            </a:r>
          </a:p>
          <a:p>
            <a:pPr marL="342900" indent="-342900">
              <a:buFont typeface="+mj-lt"/>
              <a:buAutoNum type="arabicPeriod"/>
            </a:pPr>
            <a:r>
              <a:rPr lang="en-GB" dirty="0">
                <a:solidFill>
                  <a:schemeClr val="bg1"/>
                </a:solidFill>
              </a:rPr>
              <a:t>Write address</a:t>
            </a:r>
          </a:p>
          <a:p>
            <a:pPr marL="342900" indent="-342900">
              <a:buFont typeface="+mj-lt"/>
              <a:buAutoNum type="arabicPeriod"/>
            </a:pPr>
            <a:r>
              <a:rPr lang="en-GB" dirty="0">
                <a:solidFill>
                  <a:schemeClr val="bg1"/>
                </a:solidFill>
              </a:rPr>
              <a:t>Stamp envelop</a:t>
            </a:r>
          </a:p>
          <a:p>
            <a:pPr marL="342900" indent="-342900">
              <a:buFont typeface="+mj-lt"/>
              <a:buAutoNum type="arabicPeriod"/>
            </a:pPr>
            <a:r>
              <a:rPr lang="en-GB" dirty="0">
                <a:solidFill>
                  <a:schemeClr val="bg1"/>
                </a:solidFill>
              </a:rPr>
              <a:t>repeat</a:t>
            </a:r>
          </a:p>
        </p:txBody>
      </p:sp>
      <p:cxnSp>
        <p:nvCxnSpPr>
          <p:cNvPr id="40" name="Connector: Elbow 39">
            <a:extLst>
              <a:ext uri="{FF2B5EF4-FFF2-40B4-BE49-F238E27FC236}">
                <a16:creationId xmlns:a16="http://schemas.microsoft.com/office/drawing/2014/main" id="{5CD3B239-0A24-478E-9BFA-E823AE0B6893}"/>
              </a:ext>
            </a:extLst>
          </p:cNvPr>
          <p:cNvCxnSpPr>
            <a:cxnSpLocks/>
            <a:endCxn id="6" idx="0"/>
          </p:cNvCxnSpPr>
          <p:nvPr/>
        </p:nvCxnSpPr>
        <p:spPr>
          <a:xfrm>
            <a:off x="6217715" y="1264036"/>
            <a:ext cx="2024526" cy="1020671"/>
          </a:xfrm>
          <a:prstGeom prst="bentConnector2">
            <a:avLst/>
          </a:prstGeom>
          <a:ln w="381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C2F64DFC-DC24-42D7-A21D-BF1059E73080}"/>
              </a:ext>
            </a:extLst>
          </p:cNvPr>
          <p:cNvSpPr txBox="1">
            <a:spLocks/>
          </p:cNvSpPr>
          <p:nvPr/>
        </p:nvSpPr>
        <p:spPr>
          <a:xfrm>
            <a:off x="659395" y="1124746"/>
            <a:ext cx="5508613" cy="454225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We may know in advance how many times we want to repeat the sequence. </a:t>
            </a:r>
          </a:p>
          <a:p>
            <a:pPr marL="0" indent="0">
              <a:buNone/>
            </a:pPr>
            <a:r>
              <a:rPr lang="en-GB" sz="2400" dirty="0">
                <a:solidFill>
                  <a:schemeClr val="bg1"/>
                </a:solidFill>
                <a:cs typeface="Courier New" pitchFamily="49" charset="0"/>
              </a:rPr>
              <a:t>It is called a </a:t>
            </a:r>
            <a:r>
              <a:rPr lang="en-GB" sz="2400" b="1" dirty="0">
                <a:solidFill>
                  <a:srgbClr val="FFC000"/>
                </a:solidFill>
                <a:cs typeface="Courier New" pitchFamily="49" charset="0"/>
              </a:rPr>
              <a:t>definite loop </a:t>
            </a:r>
            <a:r>
              <a:rPr lang="en-GB" sz="2400" dirty="0">
                <a:solidFill>
                  <a:schemeClr val="bg1"/>
                </a:solidFill>
                <a:cs typeface="Courier New" pitchFamily="49" charset="0"/>
              </a:rPr>
              <a:t>or a </a:t>
            </a:r>
            <a:r>
              <a:rPr lang="en-GB" sz="2400" dirty="0">
                <a:solidFill>
                  <a:srgbClr val="FFC000"/>
                </a:solidFill>
                <a:cs typeface="Courier New" pitchFamily="49" charset="0"/>
              </a:rPr>
              <a:t>count-controlled loop</a:t>
            </a:r>
            <a:r>
              <a:rPr lang="en-GB" sz="2400" dirty="0">
                <a:solidFill>
                  <a:schemeClr val="bg1"/>
                </a:solidFill>
                <a:cs typeface="Courier New" pitchFamily="49" charset="0"/>
              </a:rPr>
              <a:t>.</a:t>
            </a:r>
          </a:p>
        </p:txBody>
      </p:sp>
      <p:sp>
        <p:nvSpPr>
          <p:cNvPr id="3" name="TextBox 2">
            <a:extLst>
              <a:ext uri="{FF2B5EF4-FFF2-40B4-BE49-F238E27FC236}">
                <a16:creationId xmlns:a16="http://schemas.microsoft.com/office/drawing/2014/main" id="{2DA77295-294E-4F89-A003-89790BCD435B}"/>
              </a:ext>
            </a:extLst>
          </p:cNvPr>
          <p:cNvSpPr txBox="1"/>
          <p:nvPr/>
        </p:nvSpPr>
        <p:spPr>
          <a:xfrm>
            <a:off x="6217715" y="757993"/>
            <a:ext cx="2007281" cy="369332"/>
          </a:xfrm>
          <a:prstGeom prst="rect">
            <a:avLst/>
          </a:prstGeom>
          <a:noFill/>
        </p:spPr>
        <p:txBody>
          <a:bodyPr wrap="none" rtlCol="0">
            <a:spAutoFit/>
          </a:bodyPr>
          <a:lstStyle/>
          <a:p>
            <a:r>
              <a:rPr lang="en-GB" dirty="0">
                <a:solidFill>
                  <a:schemeClr val="bg1"/>
                </a:solidFill>
              </a:rPr>
              <a:t>Repeat 10 times</a:t>
            </a:r>
          </a:p>
        </p:txBody>
      </p:sp>
    </p:spTree>
    <p:extLst>
      <p:ext uri="{BB962C8B-B14F-4D97-AF65-F5344CB8AC3E}">
        <p14:creationId xmlns:p14="http://schemas.microsoft.com/office/powerpoint/2010/main" val="111783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914DEF3D-77A9-4ADF-9B83-98F3B0903560}"/>
              </a:ext>
            </a:extLst>
          </p:cNvPr>
          <p:cNvSpPr/>
          <p:nvPr/>
        </p:nvSpPr>
        <p:spPr>
          <a:xfrm>
            <a:off x="7486157" y="911391"/>
            <a:ext cx="1512168" cy="745310"/>
          </a:xfrm>
          <a:prstGeom prst="diamond">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5345184" y="2136567"/>
            <a:ext cx="3769588" cy="2024526"/>
          </a:xfrm>
          <a:prstGeom prst="bentConnector3">
            <a:avLst>
              <a:gd name="adj1" fmla="val -6064"/>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6853374" y="2284707"/>
            <a:ext cx="2777734" cy="27489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GB" dirty="0">
                <a:solidFill>
                  <a:schemeClr val="bg1"/>
                </a:solidFill>
              </a:rPr>
              <a:t>take card</a:t>
            </a:r>
          </a:p>
          <a:p>
            <a:pPr marL="342900" indent="-342900">
              <a:buFont typeface="+mj-lt"/>
              <a:buAutoNum type="arabicPeriod"/>
            </a:pPr>
            <a:r>
              <a:rPr lang="en-GB" dirty="0">
                <a:solidFill>
                  <a:schemeClr val="bg1"/>
                </a:solidFill>
              </a:rPr>
              <a:t>Write name</a:t>
            </a:r>
          </a:p>
          <a:p>
            <a:pPr marL="342900" indent="-342900">
              <a:buFont typeface="+mj-lt"/>
              <a:buAutoNum type="arabicPeriod"/>
            </a:pPr>
            <a:r>
              <a:rPr lang="en-GB" dirty="0">
                <a:solidFill>
                  <a:schemeClr val="bg1"/>
                </a:solidFill>
              </a:rPr>
              <a:t>Write message</a:t>
            </a:r>
          </a:p>
          <a:p>
            <a:pPr marL="342900" indent="-342900">
              <a:buFont typeface="+mj-lt"/>
              <a:buAutoNum type="arabicPeriod"/>
            </a:pPr>
            <a:r>
              <a:rPr lang="en-GB" dirty="0">
                <a:solidFill>
                  <a:schemeClr val="bg1"/>
                </a:solidFill>
              </a:rPr>
              <a:t>Sign card</a:t>
            </a:r>
          </a:p>
          <a:p>
            <a:pPr marL="342900" indent="-342900">
              <a:buFont typeface="+mj-lt"/>
              <a:buAutoNum type="arabicPeriod"/>
            </a:pPr>
            <a:r>
              <a:rPr lang="en-GB" dirty="0">
                <a:solidFill>
                  <a:schemeClr val="bg1"/>
                </a:solidFill>
              </a:rPr>
              <a:t>Put inside envelop</a:t>
            </a:r>
          </a:p>
          <a:p>
            <a:pPr marL="342900" indent="-342900">
              <a:buFont typeface="+mj-lt"/>
              <a:buAutoNum type="arabicPeriod"/>
            </a:pPr>
            <a:r>
              <a:rPr lang="en-GB" dirty="0">
                <a:solidFill>
                  <a:schemeClr val="bg1"/>
                </a:solidFill>
              </a:rPr>
              <a:t>Seal envelop</a:t>
            </a:r>
          </a:p>
          <a:p>
            <a:pPr marL="342900" indent="-342900">
              <a:buFont typeface="+mj-lt"/>
              <a:buAutoNum type="arabicPeriod"/>
            </a:pPr>
            <a:r>
              <a:rPr lang="en-GB" dirty="0">
                <a:solidFill>
                  <a:schemeClr val="bg1"/>
                </a:solidFill>
              </a:rPr>
              <a:t>Write address</a:t>
            </a:r>
          </a:p>
          <a:p>
            <a:pPr marL="342900" indent="-342900">
              <a:buFont typeface="+mj-lt"/>
              <a:buAutoNum type="arabicPeriod"/>
            </a:pPr>
            <a:r>
              <a:rPr lang="en-GB" dirty="0">
                <a:solidFill>
                  <a:schemeClr val="bg1"/>
                </a:solidFill>
              </a:rPr>
              <a:t>Stamp envelop</a:t>
            </a:r>
          </a:p>
          <a:p>
            <a:pPr marL="342900" indent="-342900">
              <a:buFont typeface="+mj-lt"/>
              <a:buAutoNum type="arabicPeriod"/>
            </a:pPr>
            <a:r>
              <a:rPr lang="en-GB" dirty="0">
                <a:solidFill>
                  <a:schemeClr val="bg1"/>
                </a:solidFill>
              </a:rPr>
              <a:t>repeat</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a:off x="8242241" y="1656701"/>
            <a:ext cx="0" cy="628006"/>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3" idx="1"/>
          </p:cNvCxnSpPr>
          <p:nvPr/>
        </p:nvCxnSpPr>
        <p:spPr>
          <a:xfrm>
            <a:off x="6217715" y="1284046"/>
            <a:ext cx="1268442" cy="0"/>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7623321" y="1131432"/>
            <a:ext cx="1237839" cy="307777"/>
          </a:xfrm>
          <a:prstGeom prst="rect">
            <a:avLst/>
          </a:prstGeom>
          <a:noFill/>
          <a:ln w="19050">
            <a:noFill/>
          </a:ln>
        </p:spPr>
        <p:txBody>
          <a:bodyPr wrap="square" rtlCol="0">
            <a:spAutoFit/>
          </a:bodyPr>
          <a:lstStyle/>
          <a:p>
            <a:pPr algn="ctr"/>
            <a:r>
              <a:rPr lang="en-GB" sz="1400" dirty="0">
                <a:solidFill>
                  <a:schemeClr val="bg1"/>
                </a:solidFill>
              </a:rPr>
              <a:t>&lt;condition&gt;</a:t>
            </a:r>
          </a:p>
        </p:txBody>
      </p:sp>
      <p:sp>
        <p:nvSpPr>
          <p:cNvPr id="13" name="TextBox 12">
            <a:extLst>
              <a:ext uri="{FF2B5EF4-FFF2-40B4-BE49-F238E27FC236}">
                <a16:creationId xmlns:a16="http://schemas.microsoft.com/office/drawing/2014/main" id="{E219C324-8760-478F-802A-E5005F4E9FAE}"/>
              </a:ext>
            </a:extLst>
          </p:cNvPr>
          <p:cNvSpPr txBox="1"/>
          <p:nvPr/>
        </p:nvSpPr>
        <p:spPr>
          <a:xfrm>
            <a:off x="7497677" y="1701569"/>
            <a:ext cx="614271"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True</a:t>
            </a:r>
          </a:p>
        </p:txBody>
      </p:sp>
      <p:sp>
        <p:nvSpPr>
          <p:cNvPr id="2" name="Content Placeholder 2">
            <a:extLst>
              <a:ext uri="{FF2B5EF4-FFF2-40B4-BE49-F238E27FC236}">
                <a16:creationId xmlns:a16="http://schemas.microsoft.com/office/drawing/2014/main" id="{099C74B1-0CBA-49A5-8834-37324557464C}"/>
              </a:ext>
            </a:extLst>
          </p:cNvPr>
          <p:cNvSpPr txBox="1">
            <a:spLocks/>
          </p:cNvSpPr>
          <p:nvPr/>
        </p:nvSpPr>
        <p:spPr>
          <a:xfrm>
            <a:off x="659395" y="1124746"/>
            <a:ext cx="5508613" cy="454225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Sometimes we don’t know how many times we want to repeat the sequence. </a:t>
            </a:r>
          </a:p>
          <a:p>
            <a:pPr marL="0" indent="0">
              <a:buNone/>
            </a:pPr>
            <a:r>
              <a:rPr lang="en-GB" sz="2400" dirty="0">
                <a:solidFill>
                  <a:schemeClr val="bg1"/>
                </a:solidFill>
                <a:cs typeface="Courier New" pitchFamily="49" charset="0"/>
              </a:rPr>
              <a:t>It is called an </a:t>
            </a:r>
            <a:r>
              <a:rPr lang="en-GB" sz="2400" b="1" dirty="0">
                <a:solidFill>
                  <a:srgbClr val="FFC000"/>
                </a:solidFill>
                <a:cs typeface="Courier New" pitchFamily="49" charset="0"/>
              </a:rPr>
              <a:t>indefinite loop</a:t>
            </a:r>
            <a:r>
              <a:rPr lang="en-GB" sz="2400" dirty="0">
                <a:solidFill>
                  <a:schemeClr val="bg1"/>
                </a:solidFill>
                <a:cs typeface="Courier New" pitchFamily="49" charset="0"/>
              </a:rPr>
              <a:t> or a </a:t>
            </a:r>
            <a:r>
              <a:rPr lang="en-GB" sz="2400" b="1" dirty="0">
                <a:solidFill>
                  <a:srgbClr val="FFC000"/>
                </a:solidFill>
                <a:cs typeface="Courier New" pitchFamily="49" charset="0"/>
              </a:rPr>
              <a:t>condition-controlled loop</a:t>
            </a:r>
            <a:r>
              <a:rPr lang="en-GB" sz="2400" dirty="0">
                <a:solidFill>
                  <a:schemeClr val="bg1"/>
                </a:solidFill>
                <a:cs typeface="Courier New" pitchFamily="49" charset="0"/>
              </a:rPr>
              <a:t>.</a:t>
            </a:r>
          </a:p>
        </p:txBody>
      </p:sp>
    </p:spTree>
    <p:extLst>
      <p:ext uri="{BB962C8B-B14F-4D97-AF65-F5344CB8AC3E}">
        <p14:creationId xmlns:p14="http://schemas.microsoft.com/office/powerpoint/2010/main" val="119699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914DEF3D-77A9-4ADF-9B83-98F3B0903560}"/>
              </a:ext>
            </a:extLst>
          </p:cNvPr>
          <p:cNvSpPr/>
          <p:nvPr/>
        </p:nvSpPr>
        <p:spPr>
          <a:xfrm>
            <a:off x="7486157" y="911391"/>
            <a:ext cx="1512168" cy="745310"/>
          </a:xfrm>
          <a:prstGeom prst="diamond">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4" name="Elbow Connector 10">
            <a:extLst>
              <a:ext uri="{FF2B5EF4-FFF2-40B4-BE49-F238E27FC236}">
                <a16:creationId xmlns:a16="http://schemas.microsoft.com/office/drawing/2014/main" id="{E304B78A-8DD2-423E-A910-062FAD81E3E2}"/>
              </a:ext>
            </a:extLst>
          </p:cNvPr>
          <p:cNvCxnSpPr>
            <a:cxnSpLocks/>
            <a:stCxn id="3" idx="3"/>
            <a:endCxn id="16" idx="0"/>
          </p:cNvCxnSpPr>
          <p:nvPr/>
        </p:nvCxnSpPr>
        <p:spPr>
          <a:xfrm flipH="1">
            <a:off x="8234796" y="1284046"/>
            <a:ext cx="763529" cy="4875985"/>
          </a:xfrm>
          <a:prstGeom prst="bentConnector4">
            <a:avLst>
              <a:gd name="adj1" fmla="val -150426"/>
              <a:gd name="adj2" fmla="val 87008"/>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5345184" y="2136567"/>
            <a:ext cx="3769588" cy="2024526"/>
          </a:xfrm>
          <a:prstGeom prst="bentConnector3">
            <a:avLst>
              <a:gd name="adj1" fmla="val -6064"/>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6853374" y="2284707"/>
            <a:ext cx="2777734" cy="27489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GB" dirty="0">
                <a:solidFill>
                  <a:schemeClr val="bg1"/>
                </a:solidFill>
              </a:rPr>
              <a:t>take card</a:t>
            </a:r>
          </a:p>
          <a:p>
            <a:pPr marL="342900" indent="-342900">
              <a:buFont typeface="+mj-lt"/>
              <a:buAutoNum type="arabicPeriod"/>
            </a:pPr>
            <a:r>
              <a:rPr lang="en-GB" dirty="0">
                <a:solidFill>
                  <a:schemeClr val="bg1"/>
                </a:solidFill>
              </a:rPr>
              <a:t>Write name</a:t>
            </a:r>
          </a:p>
          <a:p>
            <a:pPr marL="342900" indent="-342900">
              <a:buFont typeface="+mj-lt"/>
              <a:buAutoNum type="arabicPeriod"/>
            </a:pPr>
            <a:r>
              <a:rPr lang="en-GB" dirty="0">
                <a:solidFill>
                  <a:schemeClr val="bg1"/>
                </a:solidFill>
              </a:rPr>
              <a:t>Write message</a:t>
            </a:r>
          </a:p>
          <a:p>
            <a:pPr marL="342900" indent="-342900">
              <a:buFont typeface="+mj-lt"/>
              <a:buAutoNum type="arabicPeriod"/>
            </a:pPr>
            <a:r>
              <a:rPr lang="en-GB" dirty="0">
                <a:solidFill>
                  <a:schemeClr val="bg1"/>
                </a:solidFill>
              </a:rPr>
              <a:t>Sign card</a:t>
            </a:r>
          </a:p>
          <a:p>
            <a:pPr marL="342900" indent="-342900">
              <a:buFont typeface="+mj-lt"/>
              <a:buAutoNum type="arabicPeriod"/>
            </a:pPr>
            <a:r>
              <a:rPr lang="en-GB" dirty="0">
                <a:solidFill>
                  <a:schemeClr val="bg1"/>
                </a:solidFill>
              </a:rPr>
              <a:t>Put inside envelop</a:t>
            </a:r>
          </a:p>
          <a:p>
            <a:pPr marL="342900" indent="-342900">
              <a:buFont typeface="+mj-lt"/>
              <a:buAutoNum type="arabicPeriod"/>
            </a:pPr>
            <a:r>
              <a:rPr lang="en-GB" dirty="0">
                <a:solidFill>
                  <a:schemeClr val="bg1"/>
                </a:solidFill>
              </a:rPr>
              <a:t>Seal envelop</a:t>
            </a:r>
          </a:p>
          <a:p>
            <a:pPr marL="342900" indent="-342900">
              <a:buFont typeface="+mj-lt"/>
              <a:buAutoNum type="arabicPeriod"/>
            </a:pPr>
            <a:r>
              <a:rPr lang="en-GB" dirty="0">
                <a:solidFill>
                  <a:schemeClr val="bg1"/>
                </a:solidFill>
              </a:rPr>
              <a:t>Write address</a:t>
            </a:r>
          </a:p>
          <a:p>
            <a:pPr marL="342900" indent="-342900">
              <a:buFont typeface="+mj-lt"/>
              <a:buAutoNum type="arabicPeriod"/>
            </a:pPr>
            <a:r>
              <a:rPr lang="en-GB" dirty="0">
                <a:solidFill>
                  <a:schemeClr val="bg1"/>
                </a:solidFill>
              </a:rPr>
              <a:t>Stamp envelop</a:t>
            </a:r>
          </a:p>
          <a:p>
            <a:pPr marL="342900" indent="-342900">
              <a:buFont typeface="+mj-lt"/>
              <a:buAutoNum type="arabicPeriod"/>
            </a:pPr>
            <a:r>
              <a:rPr lang="en-GB" dirty="0">
                <a:solidFill>
                  <a:schemeClr val="bg1"/>
                </a:solidFill>
              </a:rPr>
              <a:t>repeat</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a:off x="8242241" y="1656701"/>
            <a:ext cx="0" cy="628006"/>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E7E71A-7B8B-496F-84DE-989389958FE4}"/>
              </a:ext>
            </a:extLst>
          </p:cNvPr>
          <p:cNvCxnSpPr>
            <a:cxnSpLocks/>
            <a:endCxn id="3" idx="0"/>
          </p:cNvCxnSpPr>
          <p:nvPr/>
        </p:nvCxnSpPr>
        <p:spPr>
          <a:xfrm>
            <a:off x="8242241" y="440668"/>
            <a:ext cx="0" cy="470723"/>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3" idx="1"/>
          </p:cNvCxnSpPr>
          <p:nvPr/>
        </p:nvCxnSpPr>
        <p:spPr>
          <a:xfrm>
            <a:off x="6217715" y="1284046"/>
            <a:ext cx="1268442" cy="0"/>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7623321" y="1131432"/>
            <a:ext cx="1237839" cy="307777"/>
          </a:xfrm>
          <a:prstGeom prst="rect">
            <a:avLst/>
          </a:prstGeom>
          <a:noFill/>
          <a:ln w="19050">
            <a:noFill/>
          </a:ln>
        </p:spPr>
        <p:txBody>
          <a:bodyPr wrap="square" rtlCol="0">
            <a:spAutoFit/>
          </a:bodyPr>
          <a:lstStyle/>
          <a:p>
            <a:pPr algn="ctr"/>
            <a:r>
              <a:rPr lang="en-GB" sz="1400" dirty="0">
                <a:solidFill>
                  <a:schemeClr val="bg1"/>
                </a:solidFill>
              </a:rPr>
              <a:t>&lt;condition&gt;</a:t>
            </a:r>
          </a:p>
        </p:txBody>
      </p:sp>
      <p:sp>
        <p:nvSpPr>
          <p:cNvPr id="12" name="TextBox 11">
            <a:extLst>
              <a:ext uri="{FF2B5EF4-FFF2-40B4-BE49-F238E27FC236}">
                <a16:creationId xmlns:a16="http://schemas.microsoft.com/office/drawing/2014/main" id="{73D6A15F-3CF5-4EFF-9889-18D50E28805F}"/>
              </a:ext>
            </a:extLst>
          </p:cNvPr>
          <p:cNvSpPr txBox="1"/>
          <p:nvPr/>
        </p:nvSpPr>
        <p:spPr>
          <a:xfrm>
            <a:off x="9336360" y="911391"/>
            <a:ext cx="721672"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False</a:t>
            </a:r>
          </a:p>
        </p:txBody>
      </p:sp>
      <p:sp>
        <p:nvSpPr>
          <p:cNvPr id="13" name="TextBox 12">
            <a:extLst>
              <a:ext uri="{FF2B5EF4-FFF2-40B4-BE49-F238E27FC236}">
                <a16:creationId xmlns:a16="http://schemas.microsoft.com/office/drawing/2014/main" id="{E219C324-8760-478F-802A-E5005F4E9FAE}"/>
              </a:ext>
            </a:extLst>
          </p:cNvPr>
          <p:cNvSpPr txBox="1"/>
          <p:nvPr/>
        </p:nvSpPr>
        <p:spPr>
          <a:xfrm>
            <a:off x="7497677" y="1701569"/>
            <a:ext cx="614271"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True</a:t>
            </a:r>
          </a:p>
        </p:txBody>
      </p:sp>
      <p:sp>
        <p:nvSpPr>
          <p:cNvPr id="16" name="Oval 15">
            <a:extLst>
              <a:ext uri="{FF2B5EF4-FFF2-40B4-BE49-F238E27FC236}">
                <a16:creationId xmlns:a16="http://schemas.microsoft.com/office/drawing/2014/main" id="{6524E2D9-C9F6-4B68-A00B-B1F6BD71FDFC}"/>
              </a:ext>
            </a:extLst>
          </p:cNvPr>
          <p:cNvSpPr/>
          <p:nvPr/>
        </p:nvSpPr>
        <p:spPr>
          <a:xfrm>
            <a:off x="8144786" y="6160031"/>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2">
            <a:extLst>
              <a:ext uri="{FF2B5EF4-FFF2-40B4-BE49-F238E27FC236}">
                <a16:creationId xmlns:a16="http://schemas.microsoft.com/office/drawing/2014/main" id="{D0C354AD-7FD9-498A-8F7A-B4D42CAD5D69}"/>
              </a:ext>
            </a:extLst>
          </p:cNvPr>
          <p:cNvSpPr txBox="1">
            <a:spLocks/>
          </p:cNvSpPr>
          <p:nvPr/>
        </p:nvSpPr>
        <p:spPr>
          <a:xfrm>
            <a:off x="659395" y="1124746"/>
            <a:ext cx="5508613" cy="454225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cs typeface="Courier New" pitchFamily="49" charset="0"/>
              </a:rPr>
              <a:t>In a </a:t>
            </a:r>
            <a:r>
              <a:rPr lang="en-GB" sz="2400" b="1" dirty="0">
                <a:solidFill>
                  <a:srgbClr val="FFC000"/>
                </a:solidFill>
                <a:cs typeface="Courier New" pitchFamily="49" charset="0"/>
              </a:rPr>
              <a:t>condition-controlled loop</a:t>
            </a:r>
            <a:r>
              <a:rPr lang="en-GB" sz="2400" dirty="0">
                <a:solidFill>
                  <a:schemeClr val="bg1"/>
                </a:solidFill>
                <a:cs typeface="Courier New" pitchFamily="49" charset="0"/>
              </a:rPr>
              <a:t>, if the condition is </a:t>
            </a:r>
            <a:r>
              <a:rPr lang="en-GB" sz="2400" b="1" dirty="0">
                <a:solidFill>
                  <a:srgbClr val="FFC000"/>
                </a:solidFill>
                <a:cs typeface="Courier New" pitchFamily="49" charset="0"/>
              </a:rPr>
              <a:t>True</a:t>
            </a:r>
            <a:r>
              <a:rPr lang="en-GB" sz="2400" dirty="0">
                <a:solidFill>
                  <a:schemeClr val="bg1"/>
                </a:solidFill>
                <a:cs typeface="Courier New" pitchFamily="49" charset="0"/>
              </a:rPr>
              <a:t> the sequence is repeated, if it is </a:t>
            </a:r>
            <a:r>
              <a:rPr lang="en-GB" sz="2400" b="1" dirty="0">
                <a:solidFill>
                  <a:srgbClr val="FFC000"/>
                </a:solidFill>
                <a:cs typeface="Courier New" pitchFamily="49" charset="0"/>
              </a:rPr>
              <a:t>False</a:t>
            </a:r>
            <a:r>
              <a:rPr lang="en-GB" sz="2400" dirty="0">
                <a:solidFill>
                  <a:schemeClr val="bg1"/>
                </a:solidFill>
                <a:cs typeface="Courier New" pitchFamily="49" charset="0"/>
              </a:rPr>
              <a:t> the loop is terminated.</a:t>
            </a:r>
          </a:p>
          <a:p>
            <a:pPr marL="0" indent="0">
              <a:buNone/>
            </a:pPr>
            <a:endParaRPr lang="en-GB" sz="2400" dirty="0">
              <a:solidFill>
                <a:schemeClr val="bg1"/>
              </a:solidFill>
              <a:cs typeface="Courier New" pitchFamily="49" charset="0"/>
            </a:endParaRPr>
          </a:p>
          <a:p>
            <a:pPr marL="0" indent="0">
              <a:buNone/>
            </a:pPr>
            <a:r>
              <a:rPr lang="en-GB" sz="2400" dirty="0">
                <a:solidFill>
                  <a:schemeClr val="bg1"/>
                </a:solidFill>
                <a:cs typeface="Courier New" pitchFamily="49" charset="0"/>
              </a:rPr>
              <a:t>Be careful, if the condition always remains </a:t>
            </a:r>
            <a:r>
              <a:rPr lang="en-GB" sz="2400" b="1" dirty="0">
                <a:solidFill>
                  <a:srgbClr val="FFC000"/>
                </a:solidFill>
                <a:cs typeface="Courier New" pitchFamily="49" charset="0"/>
              </a:rPr>
              <a:t>True</a:t>
            </a:r>
            <a:r>
              <a:rPr lang="en-GB" sz="2400" dirty="0">
                <a:solidFill>
                  <a:schemeClr val="bg1"/>
                </a:solidFill>
                <a:cs typeface="Courier New" pitchFamily="49" charset="0"/>
              </a:rPr>
              <a:t>, the loop never terminates. The program has entered an </a:t>
            </a:r>
            <a:r>
              <a:rPr lang="en-GB" sz="2400" b="1" dirty="0">
                <a:solidFill>
                  <a:srgbClr val="FFC000"/>
                </a:solidFill>
                <a:cs typeface="Courier New" pitchFamily="49" charset="0"/>
              </a:rPr>
              <a:t>infinite loop</a:t>
            </a:r>
            <a:r>
              <a:rPr lang="en-GB" sz="2400" dirty="0">
                <a:solidFill>
                  <a:schemeClr val="bg1"/>
                </a:solidFill>
                <a:cs typeface="Courier New" pitchFamily="49" charset="0"/>
              </a:rPr>
              <a:t>.</a:t>
            </a:r>
          </a:p>
        </p:txBody>
      </p:sp>
    </p:spTree>
    <p:extLst>
      <p:ext uri="{BB962C8B-B14F-4D97-AF65-F5344CB8AC3E}">
        <p14:creationId xmlns:p14="http://schemas.microsoft.com/office/powerpoint/2010/main" val="378364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2C179A9-277F-4676-815E-251AABDDD25D}"/>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3">
            <a:duotone>
              <a:prstClr val="black"/>
              <a:schemeClr val="tx2">
                <a:tint val="45000"/>
                <a:satMod val="400000"/>
              </a:schemeClr>
            </a:duotone>
            <a:extLst>
              <a:ext uri="{BEBA8EAE-BF5A-486C-A8C5-ECC9F3942E4B}">
                <a14:imgProps xmlns:a14="http://schemas.microsoft.com/office/drawing/2010/main">
                  <a14:imgLayer r:embed="rId4">
                    <a14:imgEffect>
                      <a14:sharpenSoften amount="11000"/>
                    </a14:imgEffect>
                    <a14:imgEffect>
                      <a14:colorTemperature colorTemp="8027"/>
                    </a14:imgEffect>
                    <a14:imgEffect>
                      <a14:saturation sat="70000"/>
                    </a14:imgEffect>
                    <a14:imgEffect>
                      <a14:brightnessContrast bright="-16000" contrast="22000"/>
                    </a14:imgEffect>
                  </a14:imgLayer>
                </a14:imgProps>
              </a:ext>
              <a:ext uri="{28A0092B-C50C-407E-A947-70E740481C1C}">
                <a14:useLocalDpi xmlns:a14="http://schemas.microsoft.com/office/drawing/2010/main" val="0"/>
              </a:ext>
            </a:extLst>
          </a:blip>
          <a:srcRect l="22024" t="2141" r="41417" b="2141"/>
          <a:stretch/>
        </p:blipFill>
        <p:spPr>
          <a:xfrm>
            <a:off x="6096000" y="0"/>
            <a:ext cx="6096000" cy="6858000"/>
          </a:xfrm>
        </p:spPr>
      </p:pic>
      <p:sp>
        <p:nvSpPr>
          <p:cNvPr id="3" name="Title 2">
            <a:extLst>
              <a:ext uri="{FF2B5EF4-FFF2-40B4-BE49-F238E27FC236}">
                <a16:creationId xmlns:a16="http://schemas.microsoft.com/office/drawing/2014/main" id="{7A6318A3-9C33-4056-AADC-962AFD048848}"/>
              </a:ext>
            </a:extLst>
          </p:cNvPr>
          <p:cNvSpPr>
            <a:spLocks noGrp="1"/>
          </p:cNvSpPr>
          <p:nvPr>
            <p:ph type="title"/>
          </p:nvPr>
        </p:nvSpPr>
        <p:spPr>
          <a:xfrm>
            <a:off x="551109" y="1664806"/>
            <a:ext cx="5112844" cy="1764195"/>
          </a:xfrm>
        </p:spPr>
        <p:txBody>
          <a:bodyPr>
            <a:normAutofit/>
          </a:bodyPr>
          <a:lstStyle/>
          <a:p>
            <a:r>
              <a:rPr lang="en-GB" sz="3600" dirty="0"/>
              <a:t>Condition-Controlled Loop</a:t>
            </a:r>
          </a:p>
        </p:txBody>
      </p:sp>
    </p:spTree>
    <p:extLst>
      <p:ext uri="{BB962C8B-B14F-4D97-AF65-F5344CB8AC3E}">
        <p14:creationId xmlns:p14="http://schemas.microsoft.com/office/powerpoint/2010/main" val="1388153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914DEF3D-77A9-4ADF-9B83-98F3B0903560}"/>
              </a:ext>
            </a:extLst>
          </p:cNvPr>
          <p:cNvSpPr/>
          <p:nvPr/>
        </p:nvSpPr>
        <p:spPr>
          <a:xfrm>
            <a:off x="9256541" y="2204864"/>
            <a:ext cx="1512168" cy="745310"/>
          </a:xfrm>
          <a:prstGeom prst="diamond">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4" name="Elbow Connector 10">
            <a:extLst>
              <a:ext uri="{FF2B5EF4-FFF2-40B4-BE49-F238E27FC236}">
                <a16:creationId xmlns:a16="http://schemas.microsoft.com/office/drawing/2014/main" id="{E304B78A-8DD2-423E-A910-062FAD81E3E2}"/>
              </a:ext>
            </a:extLst>
          </p:cNvPr>
          <p:cNvCxnSpPr>
            <a:cxnSpLocks/>
            <a:stCxn id="3" idx="3"/>
            <a:endCxn id="16" idx="0"/>
          </p:cNvCxnSpPr>
          <p:nvPr/>
        </p:nvCxnSpPr>
        <p:spPr>
          <a:xfrm flipH="1">
            <a:off x="10024357" y="2577519"/>
            <a:ext cx="744352" cy="3227745"/>
          </a:xfrm>
          <a:prstGeom prst="bentConnector4">
            <a:avLst>
              <a:gd name="adj1" fmla="val -30711"/>
              <a:gd name="adj2" fmla="val 82214"/>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8154759" y="2779202"/>
            <a:ext cx="2520277" cy="1180810"/>
          </a:xfrm>
          <a:prstGeom prst="bentConnector3">
            <a:avLst>
              <a:gd name="adj1" fmla="val -9070"/>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9163173" y="3681028"/>
            <a:ext cx="1684260" cy="9487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Statement 1</a:t>
            </a:r>
          </a:p>
          <a:p>
            <a:pPr algn="ctr"/>
            <a:r>
              <a:rPr lang="en-GB" dirty="0">
                <a:solidFill>
                  <a:schemeClr val="bg1"/>
                </a:solidFill>
              </a:rPr>
              <a:t>…</a:t>
            </a:r>
          </a:p>
          <a:p>
            <a:pPr algn="ctr"/>
            <a:r>
              <a:rPr lang="en-GB" dirty="0">
                <a:solidFill>
                  <a:schemeClr val="bg1"/>
                </a:solidFill>
              </a:rPr>
              <a:t>Statement n</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flipH="1">
            <a:off x="10005303" y="2950174"/>
            <a:ext cx="7322" cy="730854"/>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E7E71A-7B8B-496F-84DE-989389958FE4}"/>
              </a:ext>
            </a:extLst>
          </p:cNvPr>
          <p:cNvCxnSpPr>
            <a:cxnSpLocks/>
            <a:endCxn id="15" idx="0"/>
          </p:cNvCxnSpPr>
          <p:nvPr/>
        </p:nvCxnSpPr>
        <p:spPr>
          <a:xfrm>
            <a:off x="10005303" y="1268760"/>
            <a:ext cx="2673" cy="750698"/>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15" idx="2"/>
          </p:cNvCxnSpPr>
          <p:nvPr/>
        </p:nvCxnSpPr>
        <p:spPr>
          <a:xfrm>
            <a:off x="8824492" y="2109468"/>
            <a:ext cx="1093474" cy="0"/>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9411075" y="2411016"/>
            <a:ext cx="1237839" cy="307777"/>
          </a:xfrm>
          <a:prstGeom prst="rect">
            <a:avLst/>
          </a:prstGeom>
          <a:noFill/>
          <a:ln w="19050">
            <a:noFill/>
          </a:ln>
        </p:spPr>
        <p:txBody>
          <a:bodyPr wrap="square" rtlCol="0">
            <a:spAutoFit/>
          </a:bodyPr>
          <a:lstStyle/>
          <a:p>
            <a:pPr algn="ctr"/>
            <a:r>
              <a:rPr lang="en-GB" sz="1400" dirty="0">
                <a:solidFill>
                  <a:schemeClr val="bg1"/>
                </a:solidFill>
              </a:rPr>
              <a:t>&lt;condition&gt;</a:t>
            </a:r>
          </a:p>
        </p:txBody>
      </p:sp>
      <p:sp>
        <p:nvSpPr>
          <p:cNvPr id="12" name="TextBox 11">
            <a:extLst>
              <a:ext uri="{FF2B5EF4-FFF2-40B4-BE49-F238E27FC236}">
                <a16:creationId xmlns:a16="http://schemas.microsoft.com/office/drawing/2014/main" id="{73D6A15F-3CF5-4EFF-9889-18D50E28805F}"/>
              </a:ext>
            </a:extLst>
          </p:cNvPr>
          <p:cNvSpPr txBox="1"/>
          <p:nvPr/>
        </p:nvSpPr>
        <p:spPr>
          <a:xfrm>
            <a:off x="10738924" y="2279512"/>
            <a:ext cx="721672"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False</a:t>
            </a:r>
          </a:p>
        </p:txBody>
      </p:sp>
      <p:sp>
        <p:nvSpPr>
          <p:cNvPr id="13" name="TextBox 12">
            <a:extLst>
              <a:ext uri="{FF2B5EF4-FFF2-40B4-BE49-F238E27FC236}">
                <a16:creationId xmlns:a16="http://schemas.microsoft.com/office/drawing/2014/main" id="{E219C324-8760-478F-802A-E5005F4E9FAE}"/>
              </a:ext>
            </a:extLst>
          </p:cNvPr>
          <p:cNvSpPr txBox="1"/>
          <p:nvPr/>
        </p:nvSpPr>
        <p:spPr>
          <a:xfrm>
            <a:off x="9303695" y="3284985"/>
            <a:ext cx="614271"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True</a:t>
            </a:r>
          </a:p>
        </p:txBody>
      </p:sp>
      <p:sp>
        <p:nvSpPr>
          <p:cNvPr id="15" name="Oval 14">
            <a:extLst>
              <a:ext uri="{FF2B5EF4-FFF2-40B4-BE49-F238E27FC236}">
                <a16:creationId xmlns:a16="http://schemas.microsoft.com/office/drawing/2014/main" id="{14F94155-5122-4158-A3E5-760C2CB12691}"/>
              </a:ext>
            </a:extLst>
          </p:cNvPr>
          <p:cNvSpPr/>
          <p:nvPr/>
        </p:nvSpPr>
        <p:spPr>
          <a:xfrm>
            <a:off x="9917966" y="2019458"/>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524E2D9-C9F6-4B68-A00B-B1F6BD71FDFC}"/>
              </a:ext>
            </a:extLst>
          </p:cNvPr>
          <p:cNvSpPr/>
          <p:nvPr/>
        </p:nvSpPr>
        <p:spPr>
          <a:xfrm>
            <a:off x="9934347" y="5805264"/>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2">
            <a:extLst>
              <a:ext uri="{FF2B5EF4-FFF2-40B4-BE49-F238E27FC236}">
                <a16:creationId xmlns:a16="http://schemas.microsoft.com/office/drawing/2014/main" id="{661C58EA-1D51-441E-A9CC-B1E00E45F92A}"/>
              </a:ext>
            </a:extLst>
          </p:cNvPr>
          <p:cNvSpPr txBox="1">
            <a:spLocks/>
          </p:cNvSpPr>
          <p:nvPr/>
        </p:nvSpPr>
        <p:spPr>
          <a:xfrm>
            <a:off x="659395" y="1124746"/>
            <a:ext cx="7473209" cy="454225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An indefinite loop keeps iterating until certain condition are met (condition-controlled loop)</a:t>
            </a:r>
          </a:p>
          <a:p>
            <a:pPr marL="0" indent="0">
              <a:buNone/>
            </a:pPr>
            <a:endParaRPr lang="en-GB" sz="2400" dirty="0">
              <a:solidFill>
                <a:schemeClr val="bg1"/>
              </a:solidFill>
            </a:endParaRPr>
          </a:p>
          <a:p>
            <a:pPr marL="0" indent="0">
              <a:buNone/>
            </a:pPr>
            <a:endParaRPr lang="en-GB" sz="2400" dirty="0">
              <a:solidFill>
                <a:schemeClr val="bg1"/>
              </a:solidFill>
            </a:endParaRPr>
          </a:p>
          <a:p>
            <a:pPr marL="0" indent="0">
              <a:buNone/>
            </a:pPr>
            <a:r>
              <a:rPr lang="en-GB" sz="2400" dirty="0">
                <a:solidFill>
                  <a:schemeClr val="bg1"/>
                </a:solidFill>
              </a:rPr>
              <a:t>There is no guarantee ahead of time regarding how many times the loop will go around</a:t>
            </a:r>
          </a:p>
          <a:p>
            <a:pPr lvl="1"/>
            <a:r>
              <a:rPr lang="en-GB" dirty="0">
                <a:solidFill>
                  <a:schemeClr val="bg1"/>
                </a:solidFill>
              </a:rPr>
              <a:t>zero time</a:t>
            </a:r>
          </a:p>
          <a:p>
            <a:pPr lvl="1"/>
            <a:r>
              <a:rPr lang="en-GB" dirty="0">
                <a:solidFill>
                  <a:schemeClr val="bg1"/>
                </a:solidFill>
              </a:rPr>
              <a:t>x-times</a:t>
            </a:r>
          </a:p>
          <a:p>
            <a:pPr lvl="1"/>
            <a:r>
              <a:rPr lang="en-GB" dirty="0">
                <a:solidFill>
                  <a:schemeClr val="bg1"/>
                </a:solidFill>
              </a:rPr>
              <a:t>Indefinitely</a:t>
            </a:r>
          </a:p>
          <a:p>
            <a:pPr marL="457200" lvl="1" indent="0">
              <a:buNone/>
            </a:pPr>
            <a:endParaRPr lang="en-GB" dirty="0">
              <a:solidFill>
                <a:schemeClr val="bg1"/>
              </a:solidFill>
            </a:endParaRPr>
          </a:p>
          <a:p>
            <a:pPr marL="457200" lvl="1" indent="0">
              <a:buNone/>
            </a:pPr>
            <a:endParaRPr lang="en-GB" dirty="0">
              <a:solidFill>
                <a:schemeClr val="bg1"/>
              </a:solidFill>
            </a:endParaRPr>
          </a:p>
        </p:txBody>
      </p:sp>
    </p:spTree>
    <p:extLst>
      <p:ext uri="{BB962C8B-B14F-4D97-AF65-F5344CB8AC3E}">
        <p14:creationId xmlns:p14="http://schemas.microsoft.com/office/powerpoint/2010/main" val="266635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914DEF3D-77A9-4ADF-9B83-98F3B0903560}"/>
              </a:ext>
            </a:extLst>
          </p:cNvPr>
          <p:cNvSpPr/>
          <p:nvPr/>
        </p:nvSpPr>
        <p:spPr>
          <a:xfrm>
            <a:off x="9256541" y="2204864"/>
            <a:ext cx="1512168" cy="745310"/>
          </a:xfrm>
          <a:prstGeom prst="diamond">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4" name="Elbow Connector 10">
            <a:extLst>
              <a:ext uri="{FF2B5EF4-FFF2-40B4-BE49-F238E27FC236}">
                <a16:creationId xmlns:a16="http://schemas.microsoft.com/office/drawing/2014/main" id="{E304B78A-8DD2-423E-A910-062FAD81E3E2}"/>
              </a:ext>
            </a:extLst>
          </p:cNvPr>
          <p:cNvCxnSpPr>
            <a:cxnSpLocks/>
            <a:stCxn id="3" idx="3"/>
            <a:endCxn id="16" idx="0"/>
          </p:cNvCxnSpPr>
          <p:nvPr/>
        </p:nvCxnSpPr>
        <p:spPr>
          <a:xfrm flipH="1">
            <a:off x="10024357" y="2577519"/>
            <a:ext cx="744352" cy="3227745"/>
          </a:xfrm>
          <a:prstGeom prst="bentConnector4">
            <a:avLst>
              <a:gd name="adj1" fmla="val -30711"/>
              <a:gd name="adj2" fmla="val 82214"/>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8154759" y="2779202"/>
            <a:ext cx="2520277" cy="1180810"/>
          </a:xfrm>
          <a:prstGeom prst="bentConnector3">
            <a:avLst>
              <a:gd name="adj1" fmla="val -9070"/>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9163173" y="3681028"/>
            <a:ext cx="1684260" cy="9487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Statement 1</a:t>
            </a:r>
          </a:p>
          <a:p>
            <a:pPr algn="ctr"/>
            <a:r>
              <a:rPr lang="en-GB" dirty="0">
                <a:solidFill>
                  <a:schemeClr val="bg1"/>
                </a:solidFill>
              </a:rPr>
              <a:t>…</a:t>
            </a:r>
          </a:p>
          <a:p>
            <a:pPr algn="ctr"/>
            <a:r>
              <a:rPr lang="en-GB" dirty="0">
                <a:solidFill>
                  <a:schemeClr val="bg1"/>
                </a:solidFill>
              </a:rPr>
              <a:t>Statement n</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flipH="1">
            <a:off x="10005303" y="2950174"/>
            <a:ext cx="7322" cy="730854"/>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E7E71A-7B8B-496F-84DE-989389958FE4}"/>
              </a:ext>
            </a:extLst>
          </p:cNvPr>
          <p:cNvCxnSpPr>
            <a:cxnSpLocks/>
            <a:endCxn id="15" idx="0"/>
          </p:cNvCxnSpPr>
          <p:nvPr/>
        </p:nvCxnSpPr>
        <p:spPr>
          <a:xfrm>
            <a:off x="10005303" y="1268760"/>
            <a:ext cx="2673" cy="750698"/>
          </a:xfrm>
          <a:prstGeom prst="straightConnector1">
            <a:avLst/>
          </a:prstGeom>
          <a:ln w="28575">
            <a:solidFill>
              <a:srgbClr val="FFC000"/>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15" idx="2"/>
          </p:cNvCxnSpPr>
          <p:nvPr/>
        </p:nvCxnSpPr>
        <p:spPr>
          <a:xfrm>
            <a:off x="8824492" y="2109468"/>
            <a:ext cx="1093474" cy="0"/>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9411075" y="2411016"/>
            <a:ext cx="1237839" cy="307777"/>
          </a:xfrm>
          <a:prstGeom prst="rect">
            <a:avLst/>
          </a:prstGeom>
          <a:noFill/>
          <a:ln w="19050">
            <a:noFill/>
          </a:ln>
        </p:spPr>
        <p:txBody>
          <a:bodyPr wrap="square" rtlCol="0">
            <a:spAutoFit/>
          </a:bodyPr>
          <a:lstStyle/>
          <a:p>
            <a:pPr algn="ctr"/>
            <a:r>
              <a:rPr lang="en-GB" sz="1400" dirty="0">
                <a:solidFill>
                  <a:schemeClr val="bg1"/>
                </a:solidFill>
              </a:rPr>
              <a:t>&lt;condition&gt;</a:t>
            </a:r>
          </a:p>
        </p:txBody>
      </p:sp>
      <p:sp>
        <p:nvSpPr>
          <p:cNvPr id="12" name="TextBox 11">
            <a:extLst>
              <a:ext uri="{FF2B5EF4-FFF2-40B4-BE49-F238E27FC236}">
                <a16:creationId xmlns:a16="http://schemas.microsoft.com/office/drawing/2014/main" id="{73D6A15F-3CF5-4EFF-9889-18D50E28805F}"/>
              </a:ext>
            </a:extLst>
          </p:cNvPr>
          <p:cNvSpPr txBox="1"/>
          <p:nvPr/>
        </p:nvSpPr>
        <p:spPr>
          <a:xfrm>
            <a:off x="10738924" y="2279512"/>
            <a:ext cx="721672"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False</a:t>
            </a:r>
          </a:p>
        </p:txBody>
      </p:sp>
      <p:sp>
        <p:nvSpPr>
          <p:cNvPr id="13" name="TextBox 12">
            <a:extLst>
              <a:ext uri="{FF2B5EF4-FFF2-40B4-BE49-F238E27FC236}">
                <a16:creationId xmlns:a16="http://schemas.microsoft.com/office/drawing/2014/main" id="{E219C324-8760-478F-802A-E5005F4E9FAE}"/>
              </a:ext>
            </a:extLst>
          </p:cNvPr>
          <p:cNvSpPr txBox="1"/>
          <p:nvPr/>
        </p:nvSpPr>
        <p:spPr>
          <a:xfrm>
            <a:off x="9303695" y="3284985"/>
            <a:ext cx="614271"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True</a:t>
            </a:r>
          </a:p>
        </p:txBody>
      </p:sp>
      <p:sp>
        <p:nvSpPr>
          <p:cNvPr id="15" name="Oval 14">
            <a:extLst>
              <a:ext uri="{FF2B5EF4-FFF2-40B4-BE49-F238E27FC236}">
                <a16:creationId xmlns:a16="http://schemas.microsoft.com/office/drawing/2014/main" id="{14F94155-5122-4158-A3E5-760C2CB12691}"/>
              </a:ext>
            </a:extLst>
          </p:cNvPr>
          <p:cNvSpPr/>
          <p:nvPr/>
        </p:nvSpPr>
        <p:spPr>
          <a:xfrm>
            <a:off x="9917966" y="2019458"/>
            <a:ext cx="180020" cy="18002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524E2D9-C9F6-4B68-A00B-B1F6BD71FDFC}"/>
              </a:ext>
            </a:extLst>
          </p:cNvPr>
          <p:cNvSpPr/>
          <p:nvPr/>
        </p:nvSpPr>
        <p:spPr>
          <a:xfrm>
            <a:off x="9934347" y="5805264"/>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2">
            <a:extLst>
              <a:ext uri="{FF2B5EF4-FFF2-40B4-BE49-F238E27FC236}">
                <a16:creationId xmlns:a16="http://schemas.microsoft.com/office/drawing/2014/main" id="{9037B521-3212-489E-8026-256B2B849C88}"/>
              </a:ext>
            </a:extLst>
          </p:cNvPr>
          <p:cNvSpPr txBox="1">
            <a:spLocks/>
          </p:cNvSpPr>
          <p:nvPr/>
        </p:nvSpPr>
        <p:spPr>
          <a:xfrm>
            <a:off x="659395" y="1124746"/>
            <a:ext cx="7473209" cy="454225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Indefinite loop are implemented with the </a:t>
            </a:r>
            <a:r>
              <a:rPr lang="en-GB" sz="2400" b="1" dirty="0">
                <a:solidFill>
                  <a:srgbClr val="FFC000"/>
                </a:solidFill>
              </a:rPr>
              <a:t>while</a:t>
            </a:r>
            <a:r>
              <a:rPr lang="en-GB" sz="2400" dirty="0">
                <a:solidFill>
                  <a:schemeClr val="bg1"/>
                </a:solidFill>
              </a:rPr>
              <a:t> statement:</a:t>
            </a:r>
          </a:p>
          <a:p>
            <a:pPr marL="0" indent="0">
              <a:buNone/>
            </a:pPr>
            <a:endParaRPr lang="en-GB" sz="2400" dirty="0">
              <a:solidFill>
                <a:schemeClr val="bg1"/>
              </a:solidFill>
            </a:endParaRPr>
          </a:p>
          <a:p>
            <a:pPr marL="0" indent="0">
              <a:buNone/>
            </a:pPr>
            <a:endParaRPr lang="en-GB" sz="2400" dirty="0">
              <a:solidFill>
                <a:schemeClr val="bg1"/>
              </a:solidFill>
            </a:endParaRPr>
          </a:p>
          <a:p>
            <a:pPr marL="548640" lvl="2" indent="0">
              <a:buNone/>
            </a:pPr>
            <a:r>
              <a:rPr lang="en-GB" sz="2400" dirty="0">
                <a:solidFill>
                  <a:srgbClr val="FFC000"/>
                </a:solidFill>
                <a:latin typeface="Courier New" pitchFamily="49" charset="0"/>
                <a:cs typeface="Courier New" pitchFamily="49" charset="0"/>
              </a:rPr>
              <a:t>while</a:t>
            </a:r>
            <a:r>
              <a:rPr lang="en-GB" sz="2400" dirty="0">
                <a:solidFill>
                  <a:schemeClr val="bg1"/>
                </a:solidFill>
                <a:latin typeface="Courier New" pitchFamily="49" charset="0"/>
                <a:cs typeface="Courier New" pitchFamily="49" charset="0"/>
              </a:rPr>
              <a:t> condition </a:t>
            </a:r>
            <a:r>
              <a:rPr lang="en-GB" sz="2400" dirty="0">
                <a:solidFill>
                  <a:srgbClr val="FFC000"/>
                </a:solidFill>
                <a:latin typeface="Courier New" pitchFamily="49" charset="0"/>
                <a:cs typeface="Courier New" pitchFamily="49" charset="0"/>
              </a:rPr>
              <a:t>:</a:t>
            </a:r>
            <a:br>
              <a:rPr lang="en-GB" sz="2400" dirty="0">
                <a:solidFill>
                  <a:schemeClr val="bg1"/>
                </a:solidFill>
                <a:latin typeface="Courier New" pitchFamily="49" charset="0"/>
                <a:cs typeface="Courier New" pitchFamily="49" charset="0"/>
              </a:rPr>
            </a:br>
            <a:r>
              <a:rPr lang="en-GB" sz="2400" dirty="0">
                <a:solidFill>
                  <a:schemeClr val="bg1"/>
                </a:solidFill>
                <a:latin typeface="Courier New" pitchFamily="49" charset="0"/>
                <a:cs typeface="Courier New" pitchFamily="49" charset="0"/>
              </a:rPr>
              <a:t>    &lt;body&gt;</a:t>
            </a:r>
          </a:p>
          <a:p>
            <a:pPr marL="457200" lvl="1" indent="0">
              <a:buNone/>
            </a:pPr>
            <a:endParaRPr lang="en-GB" dirty="0">
              <a:solidFill>
                <a:schemeClr val="bg1"/>
              </a:solidFill>
            </a:endParaRPr>
          </a:p>
          <a:p>
            <a:pPr marL="457200" lvl="1" indent="0">
              <a:buNone/>
            </a:pPr>
            <a:endParaRPr lang="en-GB" dirty="0">
              <a:solidFill>
                <a:schemeClr val="bg1"/>
              </a:solidFill>
            </a:endParaRPr>
          </a:p>
        </p:txBody>
      </p:sp>
    </p:spTree>
    <p:extLst>
      <p:ext uri="{BB962C8B-B14F-4D97-AF65-F5344CB8AC3E}">
        <p14:creationId xmlns:p14="http://schemas.microsoft.com/office/powerpoint/2010/main" val="504786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914DEF3D-77A9-4ADF-9B83-98F3B0903560}"/>
              </a:ext>
            </a:extLst>
          </p:cNvPr>
          <p:cNvSpPr/>
          <p:nvPr/>
        </p:nvSpPr>
        <p:spPr>
          <a:xfrm>
            <a:off x="9256541" y="2204864"/>
            <a:ext cx="1512168" cy="745310"/>
          </a:xfrm>
          <a:prstGeom prst="diamond">
            <a:avLst/>
          </a:prstGeom>
          <a:noFill/>
          <a:ln w="1905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4" name="Elbow Connector 10">
            <a:extLst>
              <a:ext uri="{FF2B5EF4-FFF2-40B4-BE49-F238E27FC236}">
                <a16:creationId xmlns:a16="http://schemas.microsoft.com/office/drawing/2014/main" id="{E304B78A-8DD2-423E-A910-062FAD81E3E2}"/>
              </a:ext>
            </a:extLst>
          </p:cNvPr>
          <p:cNvCxnSpPr>
            <a:cxnSpLocks/>
            <a:stCxn id="3" idx="3"/>
            <a:endCxn id="16" idx="0"/>
          </p:cNvCxnSpPr>
          <p:nvPr/>
        </p:nvCxnSpPr>
        <p:spPr>
          <a:xfrm flipH="1">
            <a:off x="10024357" y="2577519"/>
            <a:ext cx="744352" cy="3227745"/>
          </a:xfrm>
          <a:prstGeom prst="bentConnector4">
            <a:avLst>
              <a:gd name="adj1" fmla="val -30711"/>
              <a:gd name="adj2" fmla="val 82214"/>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8154759" y="2779202"/>
            <a:ext cx="2520277" cy="1180810"/>
          </a:xfrm>
          <a:prstGeom prst="bentConnector3">
            <a:avLst>
              <a:gd name="adj1" fmla="val -9070"/>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9163173" y="3681028"/>
            <a:ext cx="1684260" cy="9487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Statement 1</a:t>
            </a:r>
          </a:p>
          <a:p>
            <a:pPr algn="ctr"/>
            <a:r>
              <a:rPr lang="en-GB" dirty="0">
                <a:solidFill>
                  <a:schemeClr val="bg1"/>
                </a:solidFill>
              </a:rPr>
              <a:t>…</a:t>
            </a:r>
          </a:p>
          <a:p>
            <a:pPr algn="ctr"/>
            <a:r>
              <a:rPr lang="en-GB" dirty="0">
                <a:solidFill>
                  <a:schemeClr val="bg1"/>
                </a:solidFill>
              </a:rPr>
              <a:t>Statement n</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flipH="1">
            <a:off x="10005303" y="2950174"/>
            <a:ext cx="7322" cy="730854"/>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E7E71A-7B8B-496F-84DE-989389958FE4}"/>
              </a:ext>
            </a:extLst>
          </p:cNvPr>
          <p:cNvCxnSpPr>
            <a:cxnSpLocks/>
            <a:endCxn id="15" idx="0"/>
          </p:cNvCxnSpPr>
          <p:nvPr/>
        </p:nvCxnSpPr>
        <p:spPr>
          <a:xfrm>
            <a:off x="10005303" y="1268760"/>
            <a:ext cx="2673" cy="750698"/>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15" idx="2"/>
          </p:cNvCxnSpPr>
          <p:nvPr/>
        </p:nvCxnSpPr>
        <p:spPr>
          <a:xfrm>
            <a:off x="8824492" y="2109468"/>
            <a:ext cx="1093474" cy="0"/>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9411075" y="2411016"/>
            <a:ext cx="1237839" cy="307777"/>
          </a:xfrm>
          <a:prstGeom prst="rect">
            <a:avLst/>
          </a:prstGeom>
          <a:noFill/>
          <a:ln w="19050">
            <a:noFill/>
          </a:ln>
        </p:spPr>
        <p:txBody>
          <a:bodyPr wrap="square" rtlCol="0">
            <a:spAutoFit/>
          </a:bodyPr>
          <a:lstStyle/>
          <a:p>
            <a:pPr algn="ctr"/>
            <a:r>
              <a:rPr lang="en-GB" sz="1400" dirty="0">
                <a:solidFill>
                  <a:srgbClr val="FFC000"/>
                </a:solidFill>
              </a:rPr>
              <a:t>&lt;condition&gt;</a:t>
            </a:r>
          </a:p>
        </p:txBody>
      </p:sp>
      <p:sp>
        <p:nvSpPr>
          <p:cNvPr id="12" name="TextBox 11">
            <a:extLst>
              <a:ext uri="{FF2B5EF4-FFF2-40B4-BE49-F238E27FC236}">
                <a16:creationId xmlns:a16="http://schemas.microsoft.com/office/drawing/2014/main" id="{73D6A15F-3CF5-4EFF-9889-18D50E28805F}"/>
              </a:ext>
            </a:extLst>
          </p:cNvPr>
          <p:cNvSpPr txBox="1"/>
          <p:nvPr/>
        </p:nvSpPr>
        <p:spPr>
          <a:xfrm>
            <a:off x="10738924" y="2279512"/>
            <a:ext cx="721672"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False</a:t>
            </a:r>
          </a:p>
        </p:txBody>
      </p:sp>
      <p:sp>
        <p:nvSpPr>
          <p:cNvPr id="13" name="TextBox 12">
            <a:extLst>
              <a:ext uri="{FF2B5EF4-FFF2-40B4-BE49-F238E27FC236}">
                <a16:creationId xmlns:a16="http://schemas.microsoft.com/office/drawing/2014/main" id="{E219C324-8760-478F-802A-E5005F4E9FAE}"/>
              </a:ext>
            </a:extLst>
          </p:cNvPr>
          <p:cNvSpPr txBox="1"/>
          <p:nvPr/>
        </p:nvSpPr>
        <p:spPr>
          <a:xfrm>
            <a:off x="9303695" y="3284985"/>
            <a:ext cx="614271"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True</a:t>
            </a:r>
          </a:p>
        </p:txBody>
      </p:sp>
      <p:sp>
        <p:nvSpPr>
          <p:cNvPr id="15" name="Oval 14">
            <a:extLst>
              <a:ext uri="{FF2B5EF4-FFF2-40B4-BE49-F238E27FC236}">
                <a16:creationId xmlns:a16="http://schemas.microsoft.com/office/drawing/2014/main" id="{14F94155-5122-4158-A3E5-760C2CB12691}"/>
              </a:ext>
            </a:extLst>
          </p:cNvPr>
          <p:cNvSpPr/>
          <p:nvPr/>
        </p:nvSpPr>
        <p:spPr>
          <a:xfrm>
            <a:off x="9917966" y="2019458"/>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524E2D9-C9F6-4B68-A00B-B1F6BD71FDFC}"/>
              </a:ext>
            </a:extLst>
          </p:cNvPr>
          <p:cNvSpPr/>
          <p:nvPr/>
        </p:nvSpPr>
        <p:spPr>
          <a:xfrm>
            <a:off x="9934347" y="5805264"/>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2">
            <a:extLst>
              <a:ext uri="{FF2B5EF4-FFF2-40B4-BE49-F238E27FC236}">
                <a16:creationId xmlns:a16="http://schemas.microsoft.com/office/drawing/2014/main" id="{9037B521-3212-489E-8026-256B2B849C88}"/>
              </a:ext>
            </a:extLst>
          </p:cNvPr>
          <p:cNvSpPr txBox="1">
            <a:spLocks/>
          </p:cNvSpPr>
          <p:nvPr/>
        </p:nvSpPr>
        <p:spPr>
          <a:xfrm>
            <a:off x="659395" y="1124746"/>
            <a:ext cx="7473209" cy="454225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Indefinite loop are implemented with the </a:t>
            </a:r>
            <a:r>
              <a:rPr lang="en-GB" sz="2400" b="1" dirty="0">
                <a:solidFill>
                  <a:srgbClr val="FFC000"/>
                </a:solidFill>
              </a:rPr>
              <a:t>while</a:t>
            </a:r>
            <a:r>
              <a:rPr lang="en-GB" sz="2400" dirty="0">
                <a:solidFill>
                  <a:schemeClr val="bg1"/>
                </a:solidFill>
              </a:rPr>
              <a:t> statement:</a:t>
            </a:r>
          </a:p>
          <a:p>
            <a:pPr marL="0" indent="0">
              <a:buNone/>
            </a:pPr>
            <a:endParaRPr lang="en-GB" sz="2400" dirty="0">
              <a:solidFill>
                <a:schemeClr val="bg1"/>
              </a:solidFill>
            </a:endParaRPr>
          </a:p>
          <a:p>
            <a:pPr marL="0" indent="0">
              <a:buNone/>
            </a:pPr>
            <a:endParaRPr lang="en-GB" sz="2400" dirty="0">
              <a:solidFill>
                <a:schemeClr val="bg1"/>
              </a:solidFill>
            </a:endParaRPr>
          </a:p>
          <a:p>
            <a:pPr marL="548640" lvl="2" indent="0">
              <a:buNone/>
            </a:pPr>
            <a:r>
              <a:rPr lang="en-GB" sz="2400" dirty="0">
                <a:solidFill>
                  <a:srgbClr val="FFC000"/>
                </a:solidFill>
                <a:latin typeface="Courier New" pitchFamily="49" charset="0"/>
                <a:cs typeface="Courier New" pitchFamily="49" charset="0"/>
              </a:rPr>
              <a:t>while</a:t>
            </a:r>
            <a:r>
              <a:rPr lang="en-GB" sz="2400" dirty="0">
                <a:solidFill>
                  <a:schemeClr val="bg1"/>
                </a:solidFill>
                <a:latin typeface="Courier New" pitchFamily="49" charset="0"/>
                <a:cs typeface="Courier New" pitchFamily="49" charset="0"/>
              </a:rPr>
              <a:t> condition </a:t>
            </a:r>
            <a:r>
              <a:rPr lang="en-GB" sz="2400" dirty="0">
                <a:solidFill>
                  <a:srgbClr val="FFC000"/>
                </a:solidFill>
                <a:latin typeface="Courier New" pitchFamily="49" charset="0"/>
                <a:cs typeface="Courier New" pitchFamily="49" charset="0"/>
              </a:rPr>
              <a:t>:</a:t>
            </a:r>
            <a:br>
              <a:rPr lang="en-GB" sz="2400" dirty="0">
                <a:solidFill>
                  <a:schemeClr val="bg1"/>
                </a:solidFill>
                <a:latin typeface="Courier New" pitchFamily="49" charset="0"/>
                <a:cs typeface="Courier New" pitchFamily="49" charset="0"/>
              </a:rPr>
            </a:br>
            <a:r>
              <a:rPr lang="en-GB" sz="2400" dirty="0">
                <a:solidFill>
                  <a:schemeClr val="bg1"/>
                </a:solidFill>
                <a:latin typeface="Courier New" pitchFamily="49" charset="0"/>
                <a:cs typeface="Courier New" pitchFamily="49" charset="0"/>
              </a:rPr>
              <a:t>    &lt;body&gt;</a:t>
            </a:r>
          </a:p>
          <a:p>
            <a:pPr marL="457200" lvl="1" indent="0">
              <a:buNone/>
            </a:pPr>
            <a:endParaRPr lang="en-GB" dirty="0">
              <a:solidFill>
                <a:schemeClr val="bg1"/>
              </a:solidFill>
            </a:endParaRPr>
          </a:p>
          <a:p>
            <a:pPr marL="457200" lvl="1" indent="0">
              <a:buNone/>
            </a:pPr>
            <a:endParaRPr lang="en-GB" dirty="0">
              <a:solidFill>
                <a:schemeClr val="bg1"/>
              </a:solidFill>
            </a:endParaRPr>
          </a:p>
        </p:txBody>
      </p:sp>
    </p:spTree>
    <p:extLst>
      <p:ext uri="{BB962C8B-B14F-4D97-AF65-F5344CB8AC3E}">
        <p14:creationId xmlns:p14="http://schemas.microsoft.com/office/powerpoint/2010/main" val="1854869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914DEF3D-77A9-4ADF-9B83-98F3B0903560}"/>
              </a:ext>
            </a:extLst>
          </p:cNvPr>
          <p:cNvSpPr/>
          <p:nvPr/>
        </p:nvSpPr>
        <p:spPr>
          <a:xfrm>
            <a:off x="9256541" y="2204864"/>
            <a:ext cx="1512168" cy="745310"/>
          </a:xfrm>
          <a:prstGeom prst="diamond">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4" name="Elbow Connector 10">
            <a:extLst>
              <a:ext uri="{FF2B5EF4-FFF2-40B4-BE49-F238E27FC236}">
                <a16:creationId xmlns:a16="http://schemas.microsoft.com/office/drawing/2014/main" id="{E304B78A-8DD2-423E-A910-062FAD81E3E2}"/>
              </a:ext>
            </a:extLst>
          </p:cNvPr>
          <p:cNvCxnSpPr>
            <a:cxnSpLocks/>
            <a:stCxn id="3" idx="3"/>
            <a:endCxn id="16" idx="0"/>
          </p:cNvCxnSpPr>
          <p:nvPr/>
        </p:nvCxnSpPr>
        <p:spPr>
          <a:xfrm flipH="1">
            <a:off x="10024357" y="2577519"/>
            <a:ext cx="744352" cy="3227745"/>
          </a:xfrm>
          <a:prstGeom prst="bentConnector4">
            <a:avLst>
              <a:gd name="adj1" fmla="val -30711"/>
              <a:gd name="adj2" fmla="val 82214"/>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8154759" y="2779202"/>
            <a:ext cx="2520277" cy="1180810"/>
          </a:xfrm>
          <a:prstGeom prst="bentConnector3">
            <a:avLst>
              <a:gd name="adj1" fmla="val -9070"/>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9163173" y="3681028"/>
            <a:ext cx="1684260" cy="9487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Statement 1</a:t>
            </a:r>
          </a:p>
          <a:p>
            <a:pPr algn="ctr"/>
            <a:r>
              <a:rPr lang="en-GB" dirty="0">
                <a:solidFill>
                  <a:schemeClr val="bg1"/>
                </a:solidFill>
              </a:rPr>
              <a:t>…</a:t>
            </a:r>
          </a:p>
          <a:p>
            <a:pPr algn="ctr"/>
            <a:r>
              <a:rPr lang="en-GB" dirty="0">
                <a:solidFill>
                  <a:schemeClr val="bg1"/>
                </a:solidFill>
              </a:rPr>
              <a:t>Statement n</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flipH="1">
            <a:off x="10005303" y="2950174"/>
            <a:ext cx="7322" cy="730854"/>
          </a:xfrm>
          <a:prstGeom prst="straightConnector1">
            <a:avLst/>
          </a:prstGeom>
          <a:ln w="28575">
            <a:solidFill>
              <a:srgbClr val="FFC000"/>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E7E71A-7B8B-496F-84DE-989389958FE4}"/>
              </a:ext>
            </a:extLst>
          </p:cNvPr>
          <p:cNvCxnSpPr>
            <a:cxnSpLocks/>
            <a:endCxn id="15" idx="0"/>
          </p:cNvCxnSpPr>
          <p:nvPr/>
        </p:nvCxnSpPr>
        <p:spPr>
          <a:xfrm>
            <a:off x="10005303" y="1268760"/>
            <a:ext cx="2673" cy="750698"/>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15" idx="2"/>
          </p:cNvCxnSpPr>
          <p:nvPr/>
        </p:nvCxnSpPr>
        <p:spPr>
          <a:xfrm>
            <a:off x="8824492" y="2109468"/>
            <a:ext cx="1093474" cy="0"/>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9411075" y="2411016"/>
            <a:ext cx="1237839" cy="307777"/>
          </a:xfrm>
          <a:prstGeom prst="rect">
            <a:avLst/>
          </a:prstGeom>
          <a:noFill/>
          <a:ln w="19050">
            <a:noFill/>
          </a:ln>
        </p:spPr>
        <p:txBody>
          <a:bodyPr wrap="square" rtlCol="0">
            <a:spAutoFit/>
          </a:bodyPr>
          <a:lstStyle/>
          <a:p>
            <a:pPr algn="ctr"/>
            <a:r>
              <a:rPr lang="en-GB" sz="1400" dirty="0">
                <a:solidFill>
                  <a:schemeClr val="bg1"/>
                </a:solidFill>
              </a:rPr>
              <a:t>&lt;condition&gt;</a:t>
            </a:r>
          </a:p>
        </p:txBody>
      </p:sp>
      <p:sp>
        <p:nvSpPr>
          <p:cNvPr id="12" name="TextBox 11">
            <a:extLst>
              <a:ext uri="{FF2B5EF4-FFF2-40B4-BE49-F238E27FC236}">
                <a16:creationId xmlns:a16="http://schemas.microsoft.com/office/drawing/2014/main" id="{73D6A15F-3CF5-4EFF-9889-18D50E28805F}"/>
              </a:ext>
            </a:extLst>
          </p:cNvPr>
          <p:cNvSpPr txBox="1"/>
          <p:nvPr/>
        </p:nvSpPr>
        <p:spPr>
          <a:xfrm>
            <a:off x="10738924" y="2279512"/>
            <a:ext cx="721672"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False</a:t>
            </a:r>
          </a:p>
        </p:txBody>
      </p:sp>
      <p:sp>
        <p:nvSpPr>
          <p:cNvPr id="13" name="TextBox 12">
            <a:extLst>
              <a:ext uri="{FF2B5EF4-FFF2-40B4-BE49-F238E27FC236}">
                <a16:creationId xmlns:a16="http://schemas.microsoft.com/office/drawing/2014/main" id="{E219C324-8760-478F-802A-E5005F4E9FAE}"/>
              </a:ext>
            </a:extLst>
          </p:cNvPr>
          <p:cNvSpPr txBox="1"/>
          <p:nvPr/>
        </p:nvSpPr>
        <p:spPr>
          <a:xfrm>
            <a:off x="9303695" y="3284985"/>
            <a:ext cx="614271" cy="307777"/>
          </a:xfrm>
          <a:prstGeom prst="rect">
            <a:avLst/>
          </a:prstGeom>
          <a:noFill/>
          <a:ln w="19050">
            <a:noFill/>
          </a:ln>
        </p:spPr>
        <p:txBody>
          <a:bodyPr wrap="square" rtlCol="0">
            <a:spAutoFit/>
          </a:bodyPr>
          <a:lstStyle/>
          <a:p>
            <a:pPr algn="ctr"/>
            <a:r>
              <a:rPr lang="en-GB" sz="1400" dirty="0">
                <a:solidFill>
                  <a:srgbClr val="FFC000"/>
                </a:solidFill>
                <a:latin typeface="Courier New" pitchFamily="49" charset="0"/>
                <a:cs typeface="Courier New" pitchFamily="49" charset="0"/>
              </a:rPr>
              <a:t>True</a:t>
            </a:r>
          </a:p>
        </p:txBody>
      </p:sp>
      <p:sp>
        <p:nvSpPr>
          <p:cNvPr id="15" name="Oval 14">
            <a:extLst>
              <a:ext uri="{FF2B5EF4-FFF2-40B4-BE49-F238E27FC236}">
                <a16:creationId xmlns:a16="http://schemas.microsoft.com/office/drawing/2014/main" id="{14F94155-5122-4158-A3E5-760C2CB12691}"/>
              </a:ext>
            </a:extLst>
          </p:cNvPr>
          <p:cNvSpPr/>
          <p:nvPr/>
        </p:nvSpPr>
        <p:spPr>
          <a:xfrm>
            <a:off x="9917966" y="2019458"/>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524E2D9-C9F6-4B68-A00B-B1F6BD71FDFC}"/>
              </a:ext>
            </a:extLst>
          </p:cNvPr>
          <p:cNvSpPr/>
          <p:nvPr/>
        </p:nvSpPr>
        <p:spPr>
          <a:xfrm>
            <a:off x="9934347" y="5805264"/>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2">
            <a:extLst>
              <a:ext uri="{FF2B5EF4-FFF2-40B4-BE49-F238E27FC236}">
                <a16:creationId xmlns:a16="http://schemas.microsoft.com/office/drawing/2014/main" id="{9037B521-3212-489E-8026-256B2B849C88}"/>
              </a:ext>
            </a:extLst>
          </p:cNvPr>
          <p:cNvSpPr txBox="1">
            <a:spLocks/>
          </p:cNvSpPr>
          <p:nvPr/>
        </p:nvSpPr>
        <p:spPr>
          <a:xfrm>
            <a:off x="659395" y="1124746"/>
            <a:ext cx="7473209" cy="454225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Indefinite loop are implemented with the </a:t>
            </a:r>
            <a:r>
              <a:rPr lang="en-GB" sz="2400" b="1" dirty="0">
                <a:solidFill>
                  <a:srgbClr val="FFC000"/>
                </a:solidFill>
              </a:rPr>
              <a:t>while</a:t>
            </a:r>
            <a:r>
              <a:rPr lang="en-GB" sz="2400" dirty="0">
                <a:solidFill>
                  <a:schemeClr val="bg1"/>
                </a:solidFill>
              </a:rPr>
              <a:t> statement:</a:t>
            </a:r>
          </a:p>
          <a:p>
            <a:pPr marL="0" indent="0">
              <a:buNone/>
            </a:pPr>
            <a:endParaRPr lang="en-GB" sz="2400" dirty="0">
              <a:solidFill>
                <a:schemeClr val="bg1"/>
              </a:solidFill>
            </a:endParaRPr>
          </a:p>
          <a:p>
            <a:pPr marL="0" indent="0">
              <a:buNone/>
            </a:pPr>
            <a:endParaRPr lang="en-GB" sz="2400" dirty="0">
              <a:solidFill>
                <a:schemeClr val="bg1"/>
              </a:solidFill>
            </a:endParaRPr>
          </a:p>
          <a:p>
            <a:pPr marL="548640" lvl="2" indent="0">
              <a:buNone/>
            </a:pPr>
            <a:r>
              <a:rPr lang="en-GB" sz="2400" dirty="0">
                <a:solidFill>
                  <a:srgbClr val="FFC000"/>
                </a:solidFill>
                <a:latin typeface="Courier New" pitchFamily="49" charset="0"/>
                <a:cs typeface="Courier New" pitchFamily="49" charset="0"/>
              </a:rPr>
              <a:t>while</a:t>
            </a:r>
            <a:r>
              <a:rPr lang="en-GB" sz="2400" dirty="0">
                <a:solidFill>
                  <a:schemeClr val="bg1"/>
                </a:solidFill>
                <a:latin typeface="Courier New" pitchFamily="49" charset="0"/>
                <a:cs typeface="Courier New" pitchFamily="49" charset="0"/>
              </a:rPr>
              <a:t> condition </a:t>
            </a:r>
            <a:r>
              <a:rPr lang="en-GB" sz="2400" dirty="0">
                <a:solidFill>
                  <a:srgbClr val="FFC000"/>
                </a:solidFill>
                <a:latin typeface="Courier New" pitchFamily="49" charset="0"/>
                <a:cs typeface="Courier New" pitchFamily="49" charset="0"/>
              </a:rPr>
              <a:t>:</a:t>
            </a:r>
            <a:br>
              <a:rPr lang="en-GB" sz="2400" dirty="0">
                <a:solidFill>
                  <a:schemeClr val="bg1"/>
                </a:solidFill>
                <a:latin typeface="Courier New" pitchFamily="49" charset="0"/>
                <a:cs typeface="Courier New" pitchFamily="49" charset="0"/>
              </a:rPr>
            </a:br>
            <a:r>
              <a:rPr lang="en-GB" sz="2400" dirty="0">
                <a:solidFill>
                  <a:schemeClr val="bg1"/>
                </a:solidFill>
                <a:latin typeface="Courier New" pitchFamily="49" charset="0"/>
                <a:cs typeface="Courier New" pitchFamily="49" charset="0"/>
              </a:rPr>
              <a:t>    &lt;body&gt;</a:t>
            </a:r>
          </a:p>
          <a:p>
            <a:pPr marL="457200" lvl="1" indent="0">
              <a:buNone/>
            </a:pPr>
            <a:endParaRPr lang="en-GB" dirty="0">
              <a:solidFill>
                <a:schemeClr val="bg1"/>
              </a:solidFill>
            </a:endParaRPr>
          </a:p>
          <a:p>
            <a:pPr marL="457200" lvl="1" indent="0">
              <a:buNone/>
            </a:pPr>
            <a:endParaRPr lang="en-GB" dirty="0">
              <a:solidFill>
                <a:schemeClr val="bg1"/>
              </a:solidFill>
            </a:endParaRPr>
          </a:p>
        </p:txBody>
      </p:sp>
    </p:spTree>
    <p:extLst>
      <p:ext uri="{BB962C8B-B14F-4D97-AF65-F5344CB8AC3E}">
        <p14:creationId xmlns:p14="http://schemas.microsoft.com/office/powerpoint/2010/main" val="293559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EDE3D6C-6C31-4833-ADEE-C1940AF8EED4}"/>
              </a:ext>
            </a:extLst>
          </p:cNvPr>
          <p:cNvSpPr txBox="1">
            <a:spLocks/>
          </p:cNvSpPr>
          <p:nvPr/>
        </p:nvSpPr>
        <p:spPr>
          <a:xfrm>
            <a:off x="659395" y="1124746"/>
            <a:ext cx="5508613" cy="454225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Many tasks are repetitive by nature. Such tasks may consist of multiple steps executed in sequence, and once the last step has been executed the entire sequence is repeated from the start.</a:t>
            </a:r>
            <a:endParaRPr lang="en-GB" sz="2400"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138454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914DEF3D-77A9-4ADF-9B83-98F3B0903560}"/>
              </a:ext>
            </a:extLst>
          </p:cNvPr>
          <p:cNvSpPr/>
          <p:nvPr/>
        </p:nvSpPr>
        <p:spPr>
          <a:xfrm>
            <a:off x="9256541" y="2204864"/>
            <a:ext cx="1512168" cy="745310"/>
          </a:xfrm>
          <a:prstGeom prst="diamond">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4" name="Elbow Connector 10">
            <a:extLst>
              <a:ext uri="{FF2B5EF4-FFF2-40B4-BE49-F238E27FC236}">
                <a16:creationId xmlns:a16="http://schemas.microsoft.com/office/drawing/2014/main" id="{E304B78A-8DD2-423E-A910-062FAD81E3E2}"/>
              </a:ext>
            </a:extLst>
          </p:cNvPr>
          <p:cNvCxnSpPr>
            <a:cxnSpLocks/>
            <a:stCxn id="3" idx="3"/>
            <a:endCxn id="16" idx="0"/>
          </p:cNvCxnSpPr>
          <p:nvPr/>
        </p:nvCxnSpPr>
        <p:spPr>
          <a:xfrm flipH="1">
            <a:off x="10024357" y="2577519"/>
            <a:ext cx="744352" cy="3227745"/>
          </a:xfrm>
          <a:prstGeom prst="bentConnector4">
            <a:avLst>
              <a:gd name="adj1" fmla="val -30711"/>
              <a:gd name="adj2" fmla="val 82214"/>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8154759" y="2779202"/>
            <a:ext cx="2520277" cy="1180810"/>
          </a:xfrm>
          <a:prstGeom prst="bentConnector3">
            <a:avLst>
              <a:gd name="adj1" fmla="val -9070"/>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9163173" y="3681028"/>
            <a:ext cx="1684260" cy="948717"/>
          </a:xfrm>
          <a:prstGeom prst="rect">
            <a:avLst/>
          </a:prstGeom>
          <a:noFill/>
          <a:ln w="1905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Statement 1</a:t>
            </a:r>
          </a:p>
          <a:p>
            <a:pPr algn="ctr"/>
            <a:r>
              <a:rPr lang="en-GB" dirty="0">
                <a:solidFill>
                  <a:schemeClr val="bg1"/>
                </a:solidFill>
              </a:rPr>
              <a:t>…</a:t>
            </a:r>
          </a:p>
          <a:p>
            <a:pPr algn="ctr"/>
            <a:r>
              <a:rPr lang="en-GB" dirty="0">
                <a:solidFill>
                  <a:schemeClr val="bg1"/>
                </a:solidFill>
              </a:rPr>
              <a:t>Statement n</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flipH="1">
            <a:off x="10005303" y="2950174"/>
            <a:ext cx="7322" cy="730854"/>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E7E71A-7B8B-496F-84DE-989389958FE4}"/>
              </a:ext>
            </a:extLst>
          </p:cNvPr>
          <p:cNvCxnSpPr>
            <a:cxnSpLocks/>
            <a:endCxn id="15" idx="0"/>
          </p:cNvCxnSpPr>
          <p:nvPr/>
        </p:nvCxnSpPr>
        <p:spPr>
          <a:xfrm>
            <a:off x="10005303" y="1268760"/>
            <a:ext cx="2673" cy="750698"/>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15" idx="2"/>
          </p:cNvCxnSpPr>
          <p:nvPr/>
        </p:nvCxnSpPr>
        <p:spPr>
          <a:xfrm>
            <a:off x="8824492" y="2109468"/>
            <a:ext cx="1093474" cy="0"/>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9411075" y="2411016"/>
            <a:ext cx="1237839" cy="307777"/>
          </a:xfrm>
          <a:prstGeom prst="rect">
            <a:avLst/>
          </a:prstGeom>
          <a:noFill/>
          <a:ln w="19050">
            <a:noFill/>
          </a:ln>
        </p:spPr>
        <p:txBody>
          <a:bodyPr wrap="square" rtlCol="0">
            <a:spAutoFit/>
          </a:bodyPr>
          <a:lstStyle/>
          <a:p>
            <a:pPr algn="ctr"/>
            <a:r>
              <a:rPr lang="en-GB" sz="1400" dirty="0">
                <a:solidFill>
                  <a:schemeClr val="bg1"/>
                </a:solidFill>
              </a:rPr>
              <a:t>&lt;condition&gt;</a:t>
            </a:r>
          </a:p>
        </p:txBody>
      </p:sp>
      <p:sp>
        <p:nvSpPr>
          <p:cNvPr id="12" name="TextBox 11">
            <a:extLst>
              <a:ext uri="{FF2B5EF4-FFF2-40B4-BE49-F238E27FC236}">
                <a16:creationId xmlns:a16="http://schemas.microsoft.com/office/drawing/2014/main" id="{73D6A15F-3CF5-4EFF-9889-18D50E28805F}"/>
              </a:ext>
            </a:extLst>
          </p:cNvPr>
          <p:cNvSpPr txBox="1"/>
          <p:nvPr/>
        </p:nvSpPr>
        <p:spPr>
          <a:xfrm>
            <a:off x="10738924" y="2279512"/>
            <a:ext cx="721672"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False</a:t>
            </a:r>
          </a:p>
        </p:txBody>
      </p:sp>
      <p:sp>
        <p:nvSpPr>
          <p:cNvPr id="13" name="TextBox 12">
            <a:extLst>
              <a:ext uri="{FF2B5EF4-FFF2-40B4-BE49-F238E27FC236}">
                <a16:creationId xmlns:a16="http://schemas.microsoft.com/office/drawing/2014/main" id="{E219C324-8760-478F-802A-E5005F4E9FAE}"/>
              </a:ext>
            </a:extLst>
          </p:cNvPr>
          <p:cNvSpPr txBox="1"/>
          <p:nvPr/>
        </p:nvSpPr>
        <p:spPr>
          <a:xfrm>
            <a:off x="9303695" y="3284985"/>
            <a:ext cx="614271"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True</a:t>
            </a:r>
          </a:p>
        </p:txBody>
      </p:sp>
      <p:sp>
        <p:nvSpPr>
          <p:cNvPr id="15" name="Oval 14">
            <a:extLst>
              <a:ext uri="{FF2B5EF4-FFF2-40B4-BE49-F238E27FC236}">
                <a16:creationId xmlns:a16="http://schemas.microsoft.com/office/drawing/2014/main" id="{14F94155-5122-4158-A3E5-760C2CB12691}"/>
              </a:ext>
            </a:extLst>
          </p:cNvPr>
          <p:cNvSpPr/>
          <p:nvPr/>
        </p:nvSpPr>
        <p:spPr>
          <a:xfrm>
            <a:off x="9917966" y="2019458"/>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524E2D9-C9F6-4B68-A00B-B1F6BD71FDFC}"/>
              </a:ext>
            </a:extLst>
          </p:cNvPr>
          <p:cNvSpPr/>
          <p:nvPr/>
        </p:nvSpPr>
        <p:spPr>
          <a:xfrm>
            <a:off x="9934347" y="5805264"/>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2">
            <a:extLst>
              <a:ext uri="{FF2B5EF4-FFF2-40B4-BE49-F238E27FC236}">
                <a16:creationId xmlns:a16="http://schemas.microsoft.com/office/drawing/2014/main" id="{9037B521-3212-489E-8026-256B2B849C88}"/>
              </a:ext>
            </a:extLst>
          </p:cNvPr>
          <p:cNvSpPr txBox="1">
            <a:spLocks/>
          </p:cNvSpPr>
          <p:nvPr/>
        </p:nvSpPr>
        <p:spPr>
          <a:xfrm>
            <a:off x="659395" y="1124746"/>
            <a:ext cx="7473209" cy="454225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Indefinite loop are implemented with the </a:t>
            </a:r>
            <a:r>
              <a:rPr lang="en-GB" sz="2400" b="1" dirty="0">
                <a:solidFill>
                  <a:srgbClr val="FFC000"/>
                </a:solidFill>
              </a:rPr>
              <a:t>while</a:t>
            </a:r>
            <a:r>
              <a:rPr lang="en-GB" sz="2400" dirty="0">
                <a:solidFill>
                  <a:schemeClr val="bg1"/>
                </a:solidFill>
              </a:rPr>
              <a:t> statement:</a:t>
            </a:r>
          </a:p>
          <a:p>
            <a:pPr marL="0" indent="0">
              <a:buNone/>
            </a:pPr>
            <a:endParaRPr lang="en-GB" sz="2400" dirty="0">
              <a:solidFill>
                <a:schemeClr val="bg1"/>
              </a:solidFill>
            </a:endParaRPr>
          </a:p>
          <a:p>
            <a:pPr marL="0" indent="0">
              <a:buNone/>
            </a:pPr>
            <a:endParaRPr lang="en-GB" sz="2400" dirty="0">
              <a:solidFill>
                <a:schemeClr val="bg1"/>
              </a:solidFill>
            </a:endParaRPr>
          </a:p>
          <a:p>
            <a:pPr marL="548640" lvl="2" indent="0">
              <a:buNone/>
            </a:pPr>
            <a:r>
              <a:rPr lang="en-GB" sz="2400" dirty="0">
                <a:solidFill>
                  <a:srgbClr val="FFC000"/>
                </a:solidFill>
                <a:latin typeface="Courier New" pitchFamily="49" charset="0"/>
                <a:cs typeface="Courier New" pitchFamily="49" charset="0"/>
              </a:rPr>
              <a:t>while</a:t>
            </a:r>
            <a:r>
              <a:rPr lang="en-GB" sz="2400" dirty="0">
                <a:solidFill>
                  <a:schemeClr val="bg1"/>
                </a:solidFill>
                <a:latin typeface="Courier New" pitchFamily="49" charset="0"/>
                <a:cs typeface="Courier New" pitchFamily="49" charset="0"/>
              </a:rPr>
              <a:t> condition </a:t>
            </a:r>
            <a:r>
              <a:rPr lang="en-GB" sz="2400" dirty="0">
                <a:solidFill>
                  <a:srgbClr val="FFC000"/>
                </a:solidFill>
                <a:latin typeface="Courier New" pitchFamily="49" charset="0"/>
                <a:cs typeface="Courier New" pitchFamily="49" charset="0"/>
              </a:rPr>
              <a:t>:</a:t>
            </a:r>
            <a:br>
              <a:rPr lang="en-GB" sz="2400" dirty="0">
                <a:solidFill>
                  <a:schemeClr val="bg1"/>
                </a:solidFill>
                <a:latin typeface="Courier New" pitchFamily="49" charset="0"/>
                <a:cs typeface="Courier New" pitchFamily="49" charset="0"/>
              </a:rPr>
            </a:br>
            <a:r>
              <a:rPr lang="en-GB" sz="2400" dirty="0">
                <a:solidFill>
                  <a:schemeClr val="bg1"/>
                </a:solidFill>
                <a:latin typeface="Courier New" pitchFamily="49" charset="0"/>
                <a:cs typeface="Courier New" pitchFamily="49" charset="0"/>
              </a:rPr>
              <a:t>    &lt;body&gt;</a:t>
            </a:r>
          </a:p>
          <a:p>
            <a:pPr marL="457200" lvl="1" indent="0">
              <a:buNone/>
            </a:pPr>
            <a:endParaRPr lang="en-GB" dirty="0">
              <a:solidFill>
                <a:schemeClr val="bg1"/>
              </a:solidFill>
            </a:endParaRPr>
          </a:p>
          <a:p>
            <a:pPr marL="457200" lvl="1" indent="0">
              <a:buNone/>
            </a:pPr>
            <a:endParaRPr lang="en-GB" dirty="0">
              <a:solidFill>
                <a:schemeClr val="bg1"/>
              </a:solidFill>
            </a:endParaRPr>
          </a:p>
        </p:txBody>
      </p:sp>
    </p:spTree>
    <p:extLst>
      <p:ext uri="{BB962C8B-B14F-4D97-AF65-F5344CB8AC3E}">
        <p14:creationId xmlns:p14="http://schemas.microsoft.com/office/powerpoint/2010/main" val="409030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914DEF3D-77A9-4ADF-9B83-98F3B0903560}"/>
              </a:ext>
            </a:extLst>
          </p:cNvPr>
          <p:cNvSpPr/>
          <p:nvPr/>
        </p:nvSpPr>
        <p:spPr>
          <a:xfrm>
            <a:off x="9256541" y="2204864"/>
            <a:ext cx="1512168" cy="745310"/>
          </a:xfrm>
          <a:prstGeom prst="diamond">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4" name="Elbow Connector 10">
            <a:extLst>
              <a:ext uri="{FF2B5EF4-FFF2-40B4-BE49-F238E27FC236}">
                <a16:creationId xmlns:a16="http://schemas.microsoft.com/office/drawing/2014/main" id="{E304B78A-8DD2-423E-A910-062FAD81E3E2}"/>
              </a:ext>
            </a:extLst>
          </p:cNvPr>
          <p:cNvCxnSpPr>
            <a:cxnSpLocks/>
            <a:stCxn id="3" idx="3"/>
            <a:endCxn id="16" idx="0"/>
          </p:cNvCxnSpPr>
          <p:nvPr/>
        </p:nvCxnSpPr>
        <p:spPr>
          <a:xfrm flipH="1">
            <a:off x="10024357" y="2577519"/>
            <a:ext cx="744352" cy="3227745"/>
          </a:xfrm>
          <a:prstGeom prst="bentConnector4">
            <a:avLst>
              <a:gd name="adj1" fmla="val -30711"/>
              <a:gd name="adj2" fmla="val 82214"/>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8154759" y="2779202"/>
            <a:ext cx="2520277" cy="1180810"/>
          </a:xfrm>
          <a:prstGeom prst="bentConnector3">
            <a:avLst>
              <a:gd name="adj1" fmla="val -9070"/>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9163173" y="3681028"/>
            <a:ext cx="1684260" cy="948717"/>
          </a:xfrm>
          <a:prstGeom prst="rect">
            <a:avLst/>
          </a:prstGeom>
          <a:noFill/>
          <a:ln w="1905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Statement 1</a:t>
            </a:r>
          </a:p>
          <a:p>
            <a:pPr algn="ctr"/>
            <a:r>
              <a:rPr lang="en-GB" dirty="0">
                <a:solidFill>
                  <a:schemeClr val="bg1"/>
                </a:solidFill>
              </a:rPr>
              <a:t>…</a:t>
            </a:r>
          </a:p>
          <a:p>
            <a:pPr algn="ctr"/>
            <a:r>
              <a:rPr lang="en-GB" dirty="0">
                <a:solidFill>
                  <a:srgbClr val="FFC000"/>
                </a:solidFill>
              </a:rPr>
              <a:t>Statement n</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flipH="1">
            <a:off x="10005303" y="2950174"/>
            <a:ext cx="7322" cy="730854"/>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E7E71A-7B8B-496F-84DE-989389958FE4}"/>
              </a:ext>
            </a:extLst>
          </p:cNvPr>
          <p:cNvCxnSpPr>
            <a:cxnSpLocks/>
            <a:endCxn id="15" idx="0"/>
          </p:cNvCxnSpPr>
          <p:nvPr/>
        </p:nvCxnSpPr>
        <p:spPr>
          <a:xfrm>
            <a:off x="10005303" y="1268760"/>
            <a:ext cx="2673" cy="750698"/>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15" idx="2"/>
          </p:cNvCxnSpPr>
          <p:nvPr/>
        </p:nvCxnSpPr>
        <p:spPr>
          <a:xfrm>
            <a:off x="8824492" y="2109468"/>
            <a:ext cx="1093474" cy="0"/>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9411075" y="2411016"/>
            <a:ext cx="1237839" cy="307777"/>
          </a:xfrm>
          <a:prstGeom prst="rect">
            <a:avLst/>
          </a:prstGeom>
          <a:noFill/>
          <a:ln w="19050">
            <a:noFill/>
          </a:ln>
        </p:spPr>
        <p:txBody>
          <a:bodyPr wrap="square" rtlCol="0">
            <a:spAutoFit/>
          </a:bodyPr>
          <a:lstStyle/>
          <a:p>
            <a:pPr algn="ctr"/>
            <a:r>
              <a:rPr lang="en-GB" sz="1400" dirty="0">
                <a:solidFill>
                  <a:schemeClr val="bg1"/>
                </a:solidFill>
              </a:rPr>
              <a:t>&lt;condition&gt;</a:t>
            </a:r>
          </a:p>
        </p:txBody>
      </p:sp>
      <p:sp>
        <p:nvSpPr>
          <p:cNvPr id="12" name="TextBox 11">
            <a:extLst>
              <a:ext uri="{FF2B5EF4-FFF2-40B4-BE49-F238E27FC236}">
                <a16:creationId xmlns:a16="http://schemas.microsoft.com/office/drawing/2014/main" id="{73D6A15F-3CF5-4EFF-9889-18D50E28805F}"/>
              </a:ext>
            </a:extLst>
          </p:cNvPr>
          <p:cNvSpPr txBox="1"/>
          <p:nvPr/>
        </p:nvSpPr>
        <p:spPr>
          <a:xfrm>
            <a:off x="10738924" y="2279512"/>
            <a:ext cx="721672"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False</a:t>
            </a:r>
          </a:p>
        </p:txBody>
      </p:sp>
      <p:sp>
        <p:nvSpPr>
          <p:cNvPr id="13" name="TextBox 12">
            <a:extLst>
              <a:ext uri="{FF2B5EF4-FFF2-40B4-BE49-F238E27FC236}">
                <a16:creationId xmlns:a16="http://schemas.microsoft.com/office/drawing/2014/main" id="{E219C324-8760-478F-802A-E5005F4E9FAE}"/>
              </a:ext>
            </a:extLst>
          </p:cNvPr>
          <p:cNvSpPr txBox="1"/>
          <p:nvPr/>
        </p:nvSpPr>
        <p:spPr>
          <a:xfrm>
            <a:off x="9303695" y="3284985"/>
            <a:ext cx="614271"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True</a:t>
            </a:r>
          </a:p>
        </p:txBody>
      </p:sp>
      <p:sp>
        <p:nvSpPr>
          <p:cNvPr id="15" name="Oval 14">
            <a:extLst>
              <a:ext uri="{FF2B5EF4-FFF2-40B4-BE49-F238E27FC236}">
                <a16:creationId xmlns:a16="http://schemas.microsoft.com/office/drawing/2014/main" id="{14F94155-5122-4158-A3E5-760C2CB12691}"/>
              </a:ext>
            </a:extLst>
          </p:cNvPr>
          <p:cNvSpPr/>
          <p:nvPr/>
        </p:nvSpPr>
        <p:spPr>
          <a:xfrm>
            <a:off x="9917966" y="2019458"/>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524E2D9-C9F6-4B68-A00B-B1F6BD71FDFC}"/>
              </a:ext>
            </a:extLst>
          </p:cNvPr>
          <p:cNvSpPr/>
          <p:nvPr/>
        </p:nvSpPr>
        <p:spPr>
          <a:xfrm>
            <a:off x="9934347" y="5805264"/>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2">
            <a:extLst>
              <a:ext uri="{FF2B5EF4-FFF2-40B4-BE49-F238E27FC236}">
                <a16:creationId xmlns:a16="http://schemas.microsoft.com/office/drawing/2014/main" id="{9037B521-3212-489E-8026-256B2B849C88}"/>
              </a:ext>
            </a:extLst>
          </p:cNvPr>
          <p:cNvSpPr txBox="1">
            <a:spLocks/>
          </p:cNvSpPr>
          <p:nvPr/>
        </p:nvSpPr>
        <p:spPr>
          <a:xfrm>
            <a:off x="659395" y="1124746"/>
            <a:ext cx="7473209" cy="454225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Indefinite loop are implemented with the </a:t>
            </a:r>
            <a:r>
              <a:rPr lang="en-GB" sz="2400" b="1" dirty="0">
                <a:solidFill>
                  <a:srgbClr val="FFC000"/>
                </a:solidFill>
              </a:rPr>
              <a:t>while</a:t>
            </a:r>
            <a:r>
              <a:rPr lang="en-GB" sz="2400" dirty="0">
                <a:solidFill>
                  <a:schemeClr val="bg1"/>
                </a:solidFill>
              </a:rPr>
              <a:t> statement:</a:t>
            </a:r>
          </a:p>
          <a:p>
            <a:pPr marL="0" indent="0">
              <a:buNone/>
            </a:pPr>
            <a:endParaRPr lang="en-GB" sz="2400" dirty="0">
              <a:solidFill>
                <a:schemeClr val="bg1"/>
              </a:solidFill>
            </a:endParaRPr>
          </a:p>
          <a:p>
            <a:pPr marL="0" indent="0">
              <a:buNone/>
            </a:pPr>
            <a:endParaRPr lang="en-GB" sz="2400" dirty="0">
              <a:solidFill>
                <a:schemeClr val="bg1"/>
              </a:solidFill>
            </a:endParaRPr>
          </a:p>
          <a:p>
            <a:pPr marL="548640" lvl="2" indent="0">
              <a:buNone/>
            </a:pPr>
            <a:r>
              <a:rPr lang="en-GB" sz="2400" dirty="0">
                <a:solidFill>
                  <a:srgbClr val="FFC000"/>
                </a:solidFill>
                <a:latin typeface="Courier New" pitchFamily="49" charset="0"/>
                <a:cs typeface="Courier New" pitchFamily="49" charset="0"/>
              </a:rPr>
              <a:t>while</a:t>
            </a:r>
            <a:r>
              <a:rPr lang="en-GB" sz="2400" dirty="0">
                <a:solidFill>
                  <a:schemeClr val="bg1"/>
                </a:solidFill>
                <a:latin typeface="Courier New" pitchFamily="49" charset="0"/>
                <a:cs typeface="Courier New" pitchFamily="49" charset="0"/>
              </a:rPr>
              <a:t> condition </a:t>
            </a:r>
            <a:r>
              <a:rPr lang="en-GB" sz="2400" dirty="0">
                <a:solidFill>
                  <a:srgbClr val="FFC000"/>
                </a:solidFill>
                <a:latin typeface="Courier New" pitchFamily="49" charset="0"/>
                <a:cs typeface="Courier New" pitchFamily="49" charset="0"/>
              </a:rPr>
              <a:t>:</a:t>
            </a:r>
            <a:br>
              <a:rPr lang="en-GB" sz="2400" dirty="0">
                <a:solidFill>
                  <a:schemeClr val="bg1"/>
                </a:solidFill>
                <a:latin typeface="Courier New" pitchFamily="49" charset="0"/>
                <a:cs typeface="Courier New" pitchFamily="49" charset="0"/>
              </a:rPr>
            </a:br>
            <a:r>
              <a:rPr lang="en-GB" sz="2400" dirty="0">
                <a:solidFill>
                  <a:schemeClr val="bg1"/>
                </a:solidFill>
                <a:latin typeface="Courier New" pitchFamily="49" charset="0"/>
                <a:cs typeface="Courier New" pitchFamily="49" charset="0"/>
              </a:rPr>
              <a:t>    &lt;body&gt;</a:t>
            </a:r>
          </a:p>
          <a:p>
            <a:pPr marL="457200" lvl="1" indent="0">
              <a:buNone/>
            </a:pPr>
            <a:endParaRPr lang="en-GB" dirty="0">
              <a:solidFill>
                <a:schemeClr val="bg1"/>
              </a:solidFill>
            </a:endParaRPr>
          </a:p>
          <a:p>
            <a:pPr marL="457200" lvl="1" indent="0">
              <a:buNone/>
            </a:pPr>
            <a:endParaRPr lang="en-GB" dirty="0">
              <a:solidFill>
                <a:schemeClr val="bg1"/>
              </a:solidFill>
            </a:endParaRPr>
          </a:p>
        </p:txBody>
      </p:sp>
    </p:spTree>
    <p:extLst>
      <p:ext uri="{BB962C8B-B14F-4D97-AF65-F5344CB8AC3E}">
        <p14:creationId xmlns:p14="http://schemas.microsoft.com/office/powerpoint/2010/main" val="986519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914DEF3D-77A9-4ADF-9B83-98F3B0903560}"/>
              </a:ext>
            </a:extLst>
          </p:cNvPr>
          <p:cNvSpPr/>
          <p:nvPr/>
        </p:nvSpPr>
        <p:spPr>
          <a:xfrm>
            <a:off x="9256541" y="2204864"/>
            <a:ext cx="1512168" cy="745310"/>
          </a:xfrm>
          <a:prstGeom prst="diamond">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4" name="Elbow Connector 10">
            <a:extLst>
              <a:ext uri="{FF2B5EF4-FFF2-40B4-BE49-F238E27FC236}">
                <a16:creationId xmlns:a16="http://schemas.microsoft.com/office/drawing/2014/main" id="{E304B78A-8DD2-423E-A910-062FAD81E3E2}"/>
              </a:ext>
            </a:extLst>
          </p:cNvPr>
          <p:cNvCxnSpPr>
            <a:cxnSpLocks/>
            <a:stCxn id="3" idx="3"/>
            <a:endCxn id="16" idx="0"/>
          </p:cNvCxnSpPr>
          <p:nvPr/>
        </p:nvCxnSpPr>
        <p:spPr>
          <a:xfrm flipH="1">
            <a:off x="10024357" y="2577519"/>
            <a:ext cx="744352" cy="3227745"/>
          </a:xfrm>
          <a:prstGeom prst="bentConnector4">
            <a:avLst>
              <a:gd name="adj1" fmla="val -30711"/>
              <a:gd name="adj2" fmla="val 82214"/>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8154759" y="2779202"/>
            <a:ext cx="2520277" cy="1180810"/>
          </a:xfrm>
          <a:prstGeom prst="bentConnector3">
            <a:avLst>
              <a:gd name="adj1" fmla="val -9070"/>
            </a:avLst>
          </a:prstGeom>
          <a:ln w="28575">
            <a:solidFill>
              <a:srgbClr val="FFC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9163173" y="3681028"/>
            <a:ext cx="1684260" cy="9487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Statement 1</a:t>
            </a:r>
          </a:p>
          <a:p>
            <a:pPr algn="ctr"/>
            <a:r>
              <a:rPr lang="en-GB" dirty="0">
                <a:solidFill>
                  <a:schemeClr val="bg1"/>
                </a:solidFill>
              </a:rPr>
              <a:t>…</a:t>
            </a:r>
          </a:p>
          <a:p>
            <a:pPr algn="ctr"/>
            <a:r>
              <a:rPr lang="en-GB" dirty="0">
                <a:solidFill>
                  <a:schemeClr val="bg1"/>
                </a:solidFill>
              </a:rPr>
              <a:t>Statement n</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flipH="1">
            <a:off x="10005303" y="2950174"/>
            <a:ext cx="7322" cy="730854"/>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E7E71A-7B8B-496F-84DE-989389958FE4}"/>
              </a:ext>
            </a:extLst>
          </p:cNvPr>
          <p:cNvCxnSpPr>
            <a:cxnSpLocks/>
            <a:endCxn id="15" idx="0"/>
          </p:cNvCxnSpPr>
          <p:nvPr/>
        </p:nvCxnSpPr>
        <p:spPr>
          <a:xfrm>
            <a:off x="10005303" y="1268760"/>
            <a:ext cx="2673" cy="750698"/>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15" idx="2"/>
          </p:cNvCxnSpPr>
          <p:nvPr/>
        </p:nvCxnSpPr>
        <p:spPr>
          <a:xfrm>
            <a:off x="8824492" y="2109468"/>
            <a:ext cx="1093474" cy="0"/>
          </a:xfrm>
          <a:prstGeom prst="straightConnector1">
            <a:avLst/>
          </a:prstGeom>
          <a:ln w="28575">
            <a:solidFill>
              <a:srgbClr val="FFC000"/>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9411075" y="2411016"/>
            <a:ext cx="1237839" cy="307777"/>
          </a:xfrm>
          <a:prstGeom prst="rect">
            <a:avLst/>
          </a:prstGeom>
          <a:noFill/>
          <a:ln w="19050">
            <a:noFill/>
          </a:ln>
        </p:spPr>
        <p:txBody>
          <a:bodyPr wrap="square" rtlCol="0">
            <a:spAutoFit/>
          </a:bodyPr>
          <a:lstStyle/>
          <a:p>
            <a:pPr algn="ctr"/>
            <a:r>
              <a:rPr lang="en-GB" sz="1400" dirty="0">
                <a:solidFill>
                  <a:schemeClr val="bg1"/>
                </a:solidFill>
              </a:rPr>
              <a:t>&lt;condition&gt;</a:t>
            </a:r>
          </a:p>
        </p:txBody>
      </p:sp>
      <p:sp>
        <p:nvSpPr>
          <p:cNvPr id="12" name="TextBox 11">
            <a:extLst>
              <a:ext uri="{FF2B5EF4-FFF2-40B4-BE49-F238E27FC236}">
                <a16:creationId xmlns:a16="http://schemas.microsoft.com/office/drawing/2014/main" id="{73D6A15F-3CF5-4EFF-9889-18D50E28805F}"/>
              </a:ext>
            </a:extLst>
          </p:cNvPr>
          <p:cNvSpPr txBox="1"/>
          <p:nvPr/>
        </p:nvSpPr>
        <p:spPr>
          <a:xfrm>
            <a:off x="10738924" y="2279512"/>
            <a:ext cx="721672"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False</a:t>
            </a:r>
          </a:p>
        </p:txBody>
      </p:sp>
      <p:sp>
        <p:nvSpPr>
          <p:cNvPr id="13" name="TextBox 12">
            <a:extLst>
              <a:ext uri="{FF2B5EF4-FFF2-40B4-BE49-F238E27FC236}">
                <a16:creationId xmlns:a16="http://schemas.microsoft.com/office/drawing/2014/main" id="{E219C324-8760-478F-802A-E5005F4E9FAE}"/>
              </a:ext>
            </a:extLst>
          </p:cNvPr>
          <p:cNvSpPr txBox="1"/>
          <p:nvPr/>
        </p:nvSpPr>
        <p:spPr>
          <a:xfrm>
            <a:off x="9303695" y="3284985"/>
            <a:ext cx="614271"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True</a:t>
            </a:r>
          </a:p>
        </p:txBody>
      </p:sp>
      <p:sp>
        <p:nvSpPr>
          <p:cNvPr id="15" name="Oval 14">
            <a:extLst>
              <a:ext uri="{FF2B5EF4-FFF2-40B4-BE49-F238E27FC236}">
                <a16:creationId xmlns:a16="http://schemas.microsoft.com/office/drawing/2014/main" id="{14F94155-5122-4158-A3E5-760C2CB12691}"/>
              </a:ext>
            </a:extLst>
          </p:cNvPr>
          <p:cNvSpPr/>
          <p:nvPr/>
        </p:nvSpPr>
        <p:spPr>
          <a:xfrm>
            <a:off x="9917966" y="2019458"/>
            <a:ext cx="180020" cy="18002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524E2D9-C9F6-4B68-A00B-B1F6BD71FDFC}"/>
              </a:ext>
            </a:extLst>
          </p:cNvPr>
          <p:cNvSpPr/>
          <p:nvPr/>
        </p:nvSpPr>
        <p:spPr>
          <a:xfrm>
            <a:off x="9934347" y="5805264"/>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2">
            <a:extLst>
              <a:ext uri="{FF2B5EF4-FFF2-40B4-BE49-F238E27FC236}">
                <a16:creationId xmlns:a16="http://schemas.microsoft.com/office/drawing/2014/main" id="{9037B521-3212-489E-8026-256B2B849C88}"/>
              </a:ext>
            </a:extLst>
          </p:cNvPr>
          <p:cNvSpPr txBox="1">
            <a:spLocks/>
          </p:cNvSpPr>
          <p:nvPr/>
        </p:nvSpPr>
        <p:spPr>
          <a:xfrm>
            <a:off x="659395" y="1124746"/>
            <a:ext cx="7473209" cy="454225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Indefinite loop are implemented with the </a:t>
            </a:r>
            <a:r>
              <a:rPr lang="en-GB" sz="2400" b="1" dirty="0">
                <a:solidFill>
                  <a:srgbClr val="FFC000"/>
                </a:solidFill>
              </a:rPr>
              <a:t>while</a:t>
            </a:r>
            <a:r>
              <a:rPr lang="en-GB" sz="2400" dirty="0">
                <a:solidFill>
                  <a:schemeClr val="bg1"/>
                </a:solidFill>
              </a:rPr>
              <a:t> statement:</a:t>
            </a:r>
          </a:p>
          <a:p>
            <a:pPr marL="0" indent="0">
              <a:buNone/>
            </a:pPr>
            <a:endParaRPr lang="en-GB" sz="2400" dirty="0">
              <a:solidFill>
                <a:schemeClr val="bg1"/>
              </a:solidFill>
            </a:endParaRPr>
          </a:p>
          <a:p>
            <a:pPr marL="0" indent="0">
              <a:buNone/>
            </a:pPr>
            <a:endParaRPr lang="en-GB" sz="2400" dirty="0">
              <a:solidFill>
                <a:schemeClr val="bg1"/>
              </a:solidFill>
            </a:endParaRPr>
          </a:p>
          <a:p>
            <a:pPr marL="548640" lvl="2" indent="0">
              <a:buNone/>
            </a:pPr>
            <a:r>
              <a:rPr lang="en-GB" sz="2400" dirty="0">
                <a:solidFill>
                  <a:srgbClr val="FFC000"/>
                </a:solidFill>
                <a:latin typeface="Courier New" pitchFamily="49" charset="0"/>
                <a:cs typeface="Courier New" pitchFamily="49" charset="0"/>
              </a:rPr>
              <a:t>while</a:t>
            </a:r>
            <a:r>
              <a:rPr lang="en-GB" sz="2400" dirty="0">
                <a:solidFill>
                  <a:schemeClr val="bg1"/>
                </a:solidFill>
                <a:latin typeface="Courier New" pitchFamily="49" charset="0"/>
                <a:cs typeface="Courier New" pitchFamily="49" charset="0"/>
              </a:rPr>
              <a:t> condition </a:t>
            </a:r>
            <a:r>
              <a:rPr lang="en-GB" sz="2400" dirty="0">
                <a:solidFill>
                  <a:srgbClr val="FFC000"/>
                </a:solidFill>
                <a:latin typeface="Courier New" pitchFamily="49" charset="0"/>
                <a:cs typeface="Courier New" pitchFamily="49" charset="0"/>
              </a:rPr>
              <a:t>:</a:t>
            </a:r>
            <a:br>
              <a:rPr lang="en-GB" sz="2400" dirty="0">
                <a:solidFill>
                  <a:schemeClr val="bg1"/>
                </a:solidFill>
                <a:latin typeface="Courier New" pitchFamily="49" charset="0"/>
                <a:cs typeface="Courier New" pitchFamily="49" charset="0"/>
              </a:rPr>
            </a:br>
            <a:r>
              <a:rPr lang="en-GB" sz="2400" dirty="0">
                <a:solidFill>
                  <a:schemeClr val="bg1"/>
                </a:solidFill>
                <a:latin typeface="Courier New" pitchFamily="49" charset="0"/>
                <a:cs typeface="Courier New" pitchFamily="49" charset="0"/>
              </a:rPr>
              <a:t>    &lt;body&gt;</a:t>
            </a:r>
          </a:p>
          <a:p>
            <a:pPr marL="457200" lvl="1" indent="0">
              <a:buNone/>
            </a:pPr>
            <a:endParaRPr lang="en-GB" dirty="0">
              <a:solidFill>
                <a:schemeClr val="bg1"/>
              </a:solidFill>
            </a:endParaRPr>
          </a:p>
          <a:p>
            <a:pPr marL="457200" lvl="1" indent="0">
              <a:buNone/>
            </a:pPr>
            <a:endParaRPr lang="en-GB" dirty="0">
              <a:solidFill>
                <a:schemeClr val="bg1"/>
              </a:solidFill>
            </a:endParaRPr>
          </a:p>
        </p:txBody>
      </p:sp>
    </p:spTree>
    <p:extLst>
      <p:ext uri="{BB962C8B-B14F-4D97-AF65-F5344CB8AC3E}">
        <p14:creationId xmlns:p14="http://schemas.microsoft.com/office/powerpoint/2010/main" val="1009783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914DEF3D-77A9-4ADF-9B83-98F3B0903560}"/>
              </a:ext>
            </a:extLst>
          </p:cNvPr>
          <p:cNvSpPr/>
          <p:nvPr/>
        </p:nvSpPr>
        <p:spPr>
          <a:xfrm>
            <a:off x="9256541" y="2204864"/>
            <a:ext cx="1512168" cy="745310"/>
          </a:xfrm>
          <a:prstGeom prst="diamond">
            <a:avLst/>
          </a:prstGeom>
          <a:noFill/>
          <a:ln w="1905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4" name="Elbow Connector 10">
            <a:extLst>
              <a:ext uri="{FF2B5EF4-FFF2-40B4-BE49-F238E27FC236}">
                <a16:creationId xmlns:a16="http://schemas.microsoft.com/office/drawing/2014/main" id="{E304B78A-8DD2-423E-A910-062FAD81E3E2}"/>
              </a:ext>
            </a:extLst>
          </p:cNvPr>
          <p:cNvCxnSpPr>
            <a:cxnSpLocks/>
            <a:stCxn id="3" idx="3"/>
            <a:endCxn id="16" idx="0"/>
          </p:cNvCxnSpPr>
          <p:nvPr/>
        </p:nvCxnSpPr>
        <p:spPr>
          <a:xfrm flipH="1">
            <a:off x="10024357" y="2577519"/>
            <a:ext cx="744352" cy="3227745"/>
          </a:xfrm>
          <a:prstGeom prst="bentConnector4">
            <a:avLst>
              <a:gd name="adj1" fmla="val -30711"/>
              <a:gd name="adj2" fmla="val 82214"/>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8154759" y="2779202"/>
            <a:ext cx="2520277" cy="1180810"/>
          </a:xfrm>
          <a:prstGeom prst="bentConnector3">
            <a:avLst>
              <a:gd name="adj1" fmla="val -9070"/>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9163173" y="3681028"/>
            <a:ext cx="1684260" cy="9487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Statement 1</a:t>
            </a:r>
          </a:p>
          <a:p>
            <a:pPr algn="ctr"/>
            <a:r>
              <a:rPr lang="en-GB" dirty="0">
                <a:solidFill>
                  <a:schemeClr val="bg1"/>
                </a:solidFill>
              </a:rPr>
              <a:t>…</a:t>
            </a:r>
          </a:p>
          <a:p>
            <a:pPr algn="ctr"/>
            <a:r>
              <a:rPr lang="en-GB" dirty="0">
                <a:solidFill>
                  <a:schemeClr val="bg1"/>
                </a:solidFill>
              </a:rPr>
              <a:t>Statement n</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flipH="1">
            <a:off x="10005303" y="2950174"/>
            <a:ext cx="7322" cy="730854"/>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E7E71A-7B8B-496F-84DE-989389958FE4}"/>
              </a:ext>
            </a:extLst>
          </p:cNvPr>
          <p:cNvCxnSpPr>
            <a:cxnSpLocks/>
            <a:endCxn id="15" idx="0"/>
          </p:cNvCxnSpPr>
          <p:nvPr/>
        </p:nvCxnSpPr>
        <p:spPr>
          <a:xfrm>
            <a:off x="10005303" y="1268760"/>
            <a:ext cx="2673" cy="750698"/>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15" idx="2"/>
          </p:cNvCxnSpPr>
          <p:nvPr/>
        </p:nvCxnSpPr>
        <p:spPr>
          <a:xfrm>
            <a:off x="8824492" y="2109468"/>
            <a:ext cx="1093474" cy="0"/>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9411075" y="2411016"/>
            <a:ext cx="1237839" cy="307777"/>
          </a:xfrm>
          <a:prstGeom prst="rect">
            <a:avLst/>
          </a:prstGeom>
          <a:noFill/>
          <a:ln w="19050">
            <a:noFill/>
          </a:ln>
        </p:spPr>
        <p:txBody>
          <a:bodyPr wrap="square" rtlCol="0">
            <a:spAutoFit/>
          </a:bodyPr>
          <a:lstStyle/>
          <a:p>
            <a:pPr algn="ctr"/>
            <a:r>
              <a:rPr lang="en-GB" sz="1400" dirty="0">
                <a:solidFill>
                  <a:srgbClr val="FFC000"/>
                </a:solidFill>
              </a:rPr>
              <a:t>&lt;condition&gt;</a:t>
            </a:r>
          </a:p>
        </p:txBody>
      </p:sp>
      <p:sp>
        <p:nvSpPr>
          <p:cNvPr id="12" name="TextBox 11">
            <a:extLst>
              <a:ext uri="{FF2B5EF4-FFF2-40B4-BE49-F238E27FC236}">
                <a16:creationId xmlns:a16="http://schemas.microsoft.com/office/drawing/2014/main" id="{73D6A15F-3CF5-4EFF-9889-18D50E28805F}"/>
              </a:ext>
            </a:extLst>
          </p:cNvPr>
          <p:cNvSpPr txBox="1"/>
          <p:nvPr/>
        </p:nvSpPr>
        <p:spPr>
          <a:xfrm>
            <a:off x="10738924" y="2279512"/>
            <a:ext cx="721672"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False</a:t>
            </a:r>
          </a:p>
        </p:txBody>
      </p:sp>
      <p:sp>
        <p:nvSpPr>
          <p:cNvPr id="13" name="TextBox 12">
            <a:extLst>
              <a:ext uri="{FF2B5EF4-FFF2-40B4-BE49-F238E27FC236}">
                <a16:creationId xmlns:a16="http://schemas.microsoft.com/office/drawing/2014/main" id="{E219C324-8760-478F-802A-E5005F4E9FAE}"/>
              </a:ext>
            </a:extLst>
          </p:cNvPr>
          <p:cNvSpPr txBox="1"/>
          <p:nvPr/>
        </p:nvSpPr>
        <p:spPr>
          <a:xfrm>
            <a:off x="9303695" y="3284985"/>
            <a:ext cx="614271"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True</a:t>
            </a:r>
          </a:p>
        </p:txBody>
      </p:sp>
      <p:sp>
        <p:nvSpPr>
          <p:cNvPr id="15" name="Oval 14">
            <a:extLst>
              <a:ext uri="{FF2B5EF4-FFF2-40B4-BE49-F238E27FC236}">
                <a16:creationId xmlns:a16="http://schemas.microsoft.com/office/drawing/2014/main" id="{14F94155-5122-4158-A3E5-760C2CB12691}"/>
              </a:ext>
            </a:extLst>
          </p:cNvPr>
          <p:cNvSpPr/>
          <p:nvPr/>
        </p:nvSpPr>
        <p:spPr>
          <a:xfrm>
            <a:off x="9917966" y="2019458"/>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524E2D9-C9F6-4B68-A00B-B1F6BD71FDFC}"/>
              </a:ext>
            </a:extLst>
          </p:cNvPr>
          <p:cNvSpPr/>
          <p:nvPr/>
        </p:nvSpPr>
        <p:spPr>
          <a:xfrm>
            <a:off x="9934347" y="5805264"/>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2">
            <a:extLst>
              <a:ext uri="{FF2B5EF4-FFF2-40B4-BE49-F238E27FC236}">
                <a16:creationId xmlns:a16="http://schemas.microsoft.com/office/drawing/2014/main" id="{CACE4E00-ECE6-4588-946F-6A2183E08C21}"/>
              </a:ext>
            </a:extLst>
          </p:cNvPr>
          <p:cNvSpPr txBox="1">
            <a:spLocks/>
          </p:cNvSpPr>
          <p:nvPr/>
        </p:nvSpPr>
        <p:spPr>
          <a:xfrm>
            <a:off x="659395" y="1124746"/>
            <a:ext cx="7473209" cy="454225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Indefinite loop are implemented with the </a:t>
            </a:r>
            <a:r>
              <a:rPr lang="en-GB" sz="2400" b="1" dirty="0">
                <a:solidFill>
                  <a:srgbClr val="FFC000"/>
                </a:solidFill>
              </a:rPr>
              <a:t>while</a:t>
            </a:r>
            <a:r>
              <a:rPr lang="en-GB" sz="2400" dirty="0">
                <a:solidFill>
                  <a:schemeClr val="bg1"/>
                </a:solidFill>
              </a:rPr>
              <a:t> statement:</a:t>
            </a:r>
          </a:p>
          <a:p>
            <a:pPr marL="0" indent="0">
              <a:buNone/>
            </a:pPr>
            <a:endParaRPr lang="en-GB" sz="2400" dirty="0">
              <a:solidFill>
                <a:schemeClr val="bg1"/>
              </a:solidFill>
            </a:endParaRPr>
          </a:p>
          <a:p>
            <a:pPr marL="0" indent="0">
              <a:buNone/>
            </a:pPr>
            <a:endParaRPr lang="en-GB" sz="2400" dirty="0">
              <a:solidFill>
                <a:schemeClr val="bg1"/>
              </a:solidFill>
            </a:endParaRPr>
          </a:p>
          <a:p>
            <a:pPr marL="548640" lvl="2" indent="0">
              <a:buNone/>
            </a:pPr>
            <a:r>
              <a:rPr lang="en-GB" sz="2400" dirty="0">
                <a:solidFill>
                  <a:srgbClr val="FFC000"/>
                </a:solidFill>
                <a:latin typeface="Courier New" pitchFamily="49" charset="0"/>
                <a:cs typeface="Courier New" pitchFamily="49" charset="0"/>
              </a:rPr>
              <a:t>while</a:t>
            </a:r>
            <a:r>
              <a:rPr lang="en-GB" sz="2400" dirty="0">
                <a:solidFill>
                  <a:schemeClr val="bg1"/>
                </a:solidFill>
                <a:latin typeface="Courier New" pitchFamily="49" charset="0"/>
                <a:cs typeface="Courier New" pitchFamily="49" charset="0"/>
              </a:rPr>
              <a:t> condition </a:t>
            </a:r>
            <a:r>
              <a:rPr lang="en-GB" sz="2400" dirty="0">
                <a:solidFill>
                  <a:srgbClr val="FFC000"/>
                </a:solidFill>
                <a:latin typeface="Courier New" pitchFamily="49" charset="0"/>
                <a:cs typeface="Courier New" pitchFamily="49" charset="0"/>
              </a:rPr>
              <a:t>:</a:t>
            </a:r>
            <a:br>
              <a:rPr lang="en-GB" sz="2400" dirty="0">
                <a:solidFill>
                  <a:schemeClr val="bg1"/>
                </a:solidFill>
                <a:latin typeface="Courier New" pitchFamily="49" charset="0"/>
                <a:cs typeface="Courier New" pitchFamily="49" charset="0"/>
              </a:rPr>
            </a:br>
            <a:r>
              <a:rPr lang="en-GB" sz="2400" dirty="0">
                <a:solidFill>
                  <a:schemeClr val="bg1"/>
                </a:solidFill>
                <a:latin typeface="Courier New" pitchFamily="49" charset="0"/>
                <a:cs typeface="Courier New" pitchFamily="49" charset="0"/>
              </a:rPr>
              <a:t>    &lt;body&gt;</a:t>
            </a:r>
          </a:p>
          <a:p>
            <a:pPr marL="457200" lvl="1" indent="0">
              <a:buNone/>
            </a:pPr>
            <a:endParaRPr lang="en-GB" dirty="0">
              <a:solidFill>
                <a:schemeClr val="bg1"/>
              </a:solidFill>
            </a:endParaRPr>
          </a:p>
          <a:p>
            <a:pPr marL="457200" lvl="1" indent="0">
              <a:buNone/>
            </a:pPr>
            <a:endParaRPr lang="en-GB" dirty="0">
              <a:solidFill>
                <a:schemeClr val="bg1"/>
              </a:solidFill>
            </a:endParaRPr>
          </a:p>
        </p:txBody>
      </p:sp>
    </p:spTree>
    <p:extLst>
      <p:ext uri="{BB962C8B-B14F-4D97-AF65-F5344CB8AC3E}">
        <p14:creationId xmlns:p14="http://schemas.microsoft.com/office/powerpoint/2010/main" val="3548433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914DEF3D-77A9-4ADF-9B83-98F3B0903560}"/>
              </a:ext>
            </a:extLst>
          </p:cNvPr>
          <p:cNvSpPr/>
          <p:nvPr/>
        </p:nvSpPr>
        <p:spPr>
          <a:xfrm>
            <a:off x="9256541" y="2204864"/>
            <a:ext cx="1512168" cy="745310"/>
          </a:xfrm>
          <a:prstGeom prst="diamond">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4" name="Elbow Connector 10">
            <a:extLst>
              <a:ext uri="{FF2B5EF4-FFF2-40B4-BE49-F238E27FC236}">
                <a16:creationId xmlns:a16="http://schemas.microsoft.com/office/drawing/2014/main" id="{E304B78A-8DD2-423E-A910-062FAD81E3E2}"/>
              </a:ext>
            </a:extLst>
          </p:cNvPr>
          <p:cNvCxnSpPr>
            <a:cxnSpLocks/>
            <a:stCxn id="3" idx="3"/>
            <a:endCxn id="16" idx="0"/>
          </p:cNvCxnSpPr>
          <p:nvPr/>
        </p:nvCxnSpPr>
        <p:spPr>
          <a:xfrm flipH="1">
            <a:off x="10024357" y="2577519"/>
            <a:ext cx="744352" cy="3227745"/>
          </a:xfrm>
          <a:prstGeom prst="bentConnector4">
            <a:avLst>
              <a:gd name="adj1" fmla="val -30711"/>
              <a:gd name="adj2" fmla="val 82214"/>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8154759" y="2779202"/>
            <a:ext cx="2520277" cy="1180810"/>
          </a:xfrm>
          <a:prstGeom prst="bentConnector3">
            <a:avLst>
              <a:gd name="adj1" fmla="val -9070"/>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9163173" y="3681028"/>
            <a:ext cx="1684260" cy="9487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Statement 1</a:t>
            </a:r>
          </a:p>
          <a:p>
            <a:pPr algn="ctr"/>
            <a:r>
              <a:rPr lang="en-GB" dirty="0">
                <a:solidFill>
                  <a:schemeClr val="bg1"/>
                </a:solidFill>
              </a:rPr>
              <a:t>…</a:t>
            </a:r>
          </a:p>
          <a:p>
            <a:pPr algn="ctr"/>
            <a:r>
              <a:rPr lang="en-GB" dirty="0">
                <a:solidFill>
                  <a:schemeClr val="bg1"/>
                </a:solidFill>
              </a:rPr>
              <a:t>Statement n</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flipH="1">
            <a:off x="10005303" y="2950174"/>
            <a:ext cx="7322" cy="730854"/>
          </a:xfrm>
          <a:prstGeom prst="straightConnector1">
            <a:avLst/>
          </a:prstGeom>
          <a:ln w="28575">
            <a:solidFill>
              <a:srgbClr val="FFC000"/>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E7E71A-7B8B-496F-84DE-989389958FE4}"/>
              </a:ext>
            </a:extLst>
          </p:cNvPr>
          <p:cNvCxnSpPr>
            <a:cxnSpLocks/>
            <a:endCxn id="15" idx="0"/>
          </p:cNvCxnSpPr>
          <p:nvPr/>
        </p:nvCxnSpPr>
        <p:spPr>
          <a:xfrm>
            <a:off x="10005303" y="1268760"/>
            <a:ext cx="2673" cy="750698"/>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15" idx="2"/>
          </p:cNvCxnSpPr>
          <p:nvPr/>
        </p:nvCxnSpPr>
        <p:spPr>
          <a:xfrm>
            <a:off x="8824492" y="2109468"/>
            <a:ext cx="1093474" cy="0"/>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9411075" y="2411016"/>
            <a:ext cx="1237839" cy="307777"/>
          </a:xfrm>
          <a:prstGeom prst="rect">
            <a:avLst/>
          </a:prstGeom>
          <a:noFill/>
          <a:ln w="19050">
            <a:noFill/>
          </a:ln>
        </p:spPr>
        <p:txBody>
          <a:bodyPr wrap="square" rtlCol="0">
            <a:spAutoFit/>
          </a:bodyPr>
          <a:lstStyle/>
          <a:p>
            <a:pPr algn="ctr"/>
            <a:r>
              <a:rPr lang="en-GB" sz="1400" dirty="0">
                <a:solidFill>
                  <a:schemeClr val="bg1"/>
                </a:solidFill>
              </a:rPr>
              <a:t>&lt;condition&gt;</a:t>
            </a:r>
          </a:p>
        </p:txBody>
      </p:sp>
      <p:sp>
        <p:nvSpPr>
          <p:cNvPr id="12" name="TextBox 11">
            <a:extLst>
              <a:ext uri="{FF2B5EF4-FFF2-40B4-BE49-F238E27FC236}">
                <a16:creationId xmlns:a16="http://schemas.microsoft.com/office/drawing/2014/main" id="{73D6A15F-3CF5-4EFF-9889-18D50E28805F}"/>
              </a:ext>
            </a:extLst>
          </p:cNvPr>
          <p:cNvSpPr txBox="1"/>
          <p:nvPr/>
        </p:nvSpPr>
        <p:spPr>
          <a:xfrm>
            <a:off x="10738924" y="2279512"/>
            <a:ext cx="721672"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False</a:t>
            </a:r>
          </a:p>
        </p:txBody>
      </p:sp>
      <p:sp>
        <p:nvSpPr>
          <p:cNvPr id="13" name="TextBox 12">
            <a:extLst>
              <a:ext uri="{FF2B5EF4-FFF2-40B4-BE49-F238E27FC236}">
                <a16:creationId xmlns:a16="http://schemas.microsoft.com/office/drawing/2014/main" id="{E219C324-8760-478F-802A-E5005F4E9FAE}"/>
              </a:ext>
            </a:extLst>
          </p:cNvPr>
          <p:cNvSpPr txBox="1"/>
          <p:nvPr/>
        </p:nvSpPr>
        <p:spPr>
          <a:xfrm>
            <a:off x="9303695" y="3284985"/>
            <a:ext cx="614271" cy="307777"/>
          </a:xfrm>
          <a:prstGeom prst="rect">
            <a:avLst/>
          </a:prstGeom>
          <a:noFill/>
          <a:ln w="19050">
            <a:noFill/>
          </a:ln>
        </p:spPr>
        <p:txBody>
          <a:bodyPr wrap="square" rtlCol="0">
            <a:spAutoFit/>
          </a:bodyPr>
          <a:lstStyle/>
          <a:p>
            <a:pPr algn="ctr"/>
            <a:r>
              <a:rPr lang="en-GB" sz="1400" dirty="0">
                <a:solidFill>
                  <a:srgbClr val="FFC000"/>
                </a:solidFill>
                <a:latin typeface="Courier New" pitchFamily="49" charset="0"/>
                <a:cs typeface="Courier New" pitchFamily="49" charset="0"/>
              </a:rPr>
              <a:t>True</a:t>
            </a:r>
          </a:p>
        </p:txBody>
      </p:sp>
      <p:sp>
        <p:nvSpPr>
          <p:cNvPr id="15" name="Oval 14">
            <a:extLst>
              <a:ext uri="{FF2B5EF4-FFF2-40B4-BE49-F238E27FC236}">
                <a16:creationId xmlns:a16="http://schemas.microsoft.com/office/drawing/2014/main" id="{14F94155-5122-4158-A3E5-760C2CB12691}"/>
              </a:ext>
            </a:extLst>
          </p:cNvPr>
          <p:cNvSpPr/>
          <p:nvPr/>
        </p:nvSpPr>
        <p:spPr>
          <a:xfrm>
            <a:off x="9917966" y="2019458"/>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524E2D9-C9F6-4B68-A00B-B1F6BD71FDFC}"/>
              </a:ext>
            </a:extLst>
          </p:cNvPr>
          <p:cNvSpPr/>
          <p:nvPr/>
        </p:nvSpPr>
        <p:spPr>
          <a:xfrm>
            <a:off x="9934347" y="5805264"/>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2">
            <a:extLst>
              <a:ext uri="{FF2B5EF4-FFF2-40B4-BE49-F238E27FC236}">
                <a16:creationId xmlns:a16="http://schemas.microsoft.com/office/drawing/2014/main" id="{CACE4E00-ECE6-4588-946F-6A2183E08C21}"/>
              </a:ext>
            </a:extLst>
          </p:cNvPr>
          <p:cNvSpPr txBox="1">
            <a:spLocks/>
          </p:cNvSpPr>
          <p:nvPr/>
        </p:nvSpPr>
        <p:spPr>
          <a:xfrm>
            <a:off x="659395" y="1124746"/>
            <a:ext cx="7473209" cy="454225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Indefinite loop are implemented with the </a:t>
            </a:r>
            <a:r>
              <a:rPr lang="en-GB" sz="2400" b="1" dirty="0">
                <a:solidFill>
                  <a:srgbClr val="FFC000"/>
                </a:solidFill>
              </a:rPr>
              <a:t>while</a:t>
            </a:r>
            <a:r>
              <a:rPr lang="en-GB" sz="2400" dirty="0">
                <a:solidFill>
                  <a:schemeClr val="bg1"/>
                </a:solidFill>
              </a:rPr>
              <a:t> statement:</a:t>
            </a:r>
          </a:p>
          <a:p>
            <a:pPr marL="0" indent="0">
              <a:buNone/>
            </a:pPr>
            <a:endParaRPr lang="en-GB" sz="2400" dirty="0">
              <a:solidFill>
                <a:schemeClr val="bg1"/>
              </a:solidFill>
            </a:endParaRPr>
          </a:p>
          <a:p>
            <a:pPr marL="0" indent="0">
              <a:buNone/>
            </a:pPr>
            <a:endParaRPr lang="en-GB" sz="2400" dirty="0">
              <a:solidFill>
                <a:schemeClr val="bg1"/>
              </a:solidFill>
            </a:endParaRPr>
          </a:p>
          <a:p>
            <a:pPr marL="548640" lvl="2" indent="0">
              <a:buNone/>
            </a:pPr>
            <a:r>
              <a:rPr lang="en-GB" sz="2400" dirty="0">
                <a:solidFill>
                  <a:srgbClr val="FFC000"/>
                </a:solidFill>
                <a:latin typeface="Courier New" pitchFamily="49" charset="0"/>
                <a:cs typeface="Courier New" pitchFamily="49" charset="0"/>
              </a:rPr>
              <a:t>while</a:t>
            </a:r>
            <a:r>
              <a:rPr lang="en-GB" sz="2400" dirty="0">
                <a:solidFill>
                  <a:schemeClr val="bg1"/>
                </a:solidFill>
                <a:latin typeface="Courier New" pitchFamily="49" charset="0"/>
                <a:cs typeface="Courier New" pitchFamily="49" charset="0"/>
              </a:rPr>
              <a:t> condition </a:t>
            </a:r>
            <a:r>
              <a:rPr lang="en-GB" sz="2400" dirty="0">
                <a:solidFill>
                  <a:srgbClr val="FFC000"/>
                </a:solidFill>
                <a:latin typeface="Courier New" pitchFamily="49" charset="0"/>
                <a:cs typeface="Courier New" pitchFamily="49" charset="0"/>
              </a:rPr>
              <a:t>:</a:t>
            </a:r>
            <a:br>
              <a:rPr lang="en-GB" sz="2400" dirty="0">
                <a:solidFill>
                  <a:schemeClr val="bg1"/>
                </a:solidFill>
                <a:latin typeface="Courier New" pitchFamily="49" charset="0"/>
                <a:cs typeface="Courier New" pitchFamily="49" charset="0"/>
              </a:rPr>
            </a:br>
            <a:r>
              <a:rPr lang="en-GB" sz="2400" dirty="0">
                <a:solidFill>
                  <a:schemeClr val="bg1"/>
                </a:solidFill>
                <a:latin typeface="Courier New" pitchFamily="49" charset="0"/>
                <a:cs typeface="Courier New" pitchFamily="49" charset="0"/>
              </a:rPr>
              <a:t>    &lt;body&gt;</a:t>
            </a:r>
          </a:p>
          <a:p>
            <a:pPr marL="457200" lvl="1" indent="0">
              <a:buNone/>
            </a:pPr>
            <a:endParaRPr lang="en-GB" dirty="0">
              <a:solidFill>
                <a:schemeClr val="bg1"/>
              </a:solidFill>
            </a:endParaRPr>
          </a:p>
          <a:p>
            <a:pPr marL="457200" lvl="1" indent="0">
              <a:buNone/>
            </a:pPr>
            <a:endParaRPr lang="en-GB" dirty="0">
              <a:solidFill>
                <a:schemeClr val="bg1"/>
              </a:solidFill>
            </a:endParaRPr>
          </a:p>
        </p:txBody>
      </p:sp>
    </p:spTree>
    <p:extLst>
      <p:ext uri="{BB962C8B-B14F-4D97-AF65-F5344CB8AC3E}">
        <p14:creationId xmlns:p14="http://schemas.microsoft.com/office/powerpoint/2010/main" val="2604427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914DEF3D-77A9-4ADF-9B83-98F3B0903560}"/>
              </a:ext>
            </a:extLst>
          </p:cNvPr>
          <p:cNvSpPr/>
          <p:nvPr/>
        </p:nvSpPr>
        <p:spPr>
          <a:xfrm>
            <a:off x="9256541" y="2204864"/>
            <a:ext cx="1512168" cy="745310"/>
          </a:xfrm>
          <a:prstGeom prst="diamond">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4" name="Elbow Connector 10">
            <a:extLst>
              <a:ext uri="{FF2B5EF4-FFF2-40B4-BE49-F238E27FC236}">
                <a16:creationId xmlns:a16="http://schemas.microsoft.com/office/drawing/2014/main" id="{E304B78A-8DD2-423E-A910-062FAD81E3E2}"/>
              </a:ext>
            </a:extLst>
          </p:cNvPr>
          <p:cNvCxnSpPr>
            <a:cxnSpLocks/>
            <a:stCxn id="3" idx="3"/>
            <a:endCxn id="16" idx="0"/>
          </p:cNvCxnSpPr>
          <p:nvPr/>
        </p:nvCxnSpPr>
        <p:spPr>
          <a:xfrm flipH="1">
            <a:off x="10024357" y="2577519"/>
            <a:ext cx="744352" cy="3227745"/>
          </a:xfrm>
          <a:prstGeom prst="bentConnector4">
            <a:avLst>
              <a:gd name="adj1" fmla="val -30711"/>
              <a:gd name="adj2" fmla="val 82214"/>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8154759" y="2779202"/>
            <a:ext cx="2520277" cy="1180810"/>
          </a:xfrm>
          <a:prstGeom prst="bentConnector3">
            <a:avLst>
              <a:gd name="adj1" fmla="val -9070"/>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9163173" y="3681028"/>
            <a:ext cx="1684260" cy="948717"/>
          </a:xfrm>
          <a:prstGeom prst="rect">
            <a:avLst/>
          </a:prstGeom>
          <a:noFill/>
          <a:ln w="1905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Statement 1</a:t>
            </a:r>
          </a:p>
          <a:p>
            <a:pPr algn="ctr"/>
            <a:r>
              <a:rPr lang="en-GB" dirty="0">
                <a:solidFill>
                  <a:schemeClr val="bg1"/>
                </a:solidFill>
              </a:rPr>
              <a:t>…</a:t>
            </a:r>
          </a:p>
          <a:p>
            <a:pPr algn="ctr"/>
            <a:r>
              <a:rPr lang="en-GB" dirty="0">
                <a:solidFill>
                  <a:schemeClr val="bg1"/>
                </a:solidFill>
              </a:rPr>
              <a:t>Statement n</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flipH="1">
            <a:off x="10005303" y="2950174"/>
            <a:ext cx="7322" cy="730854"/>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E7E71A-7B8B-496F-84DE-989389958FE4}"/>
              </a:ext>
            </a:extLst>
          </p:cNvPr>
          <p:cNvCxnSpPr>
            <a:cxnSpLocks/>
            <a:endCxn id="15" idx="0"/>
          </p:cNvCxnSpPr>
          <p:nvPr/>
        </p:nvCxnSpPr>
        <p:spPr>
          <a:xfrm>
            <a:off x="10005303" y="1268760"/>
            <a:ext cx="2673" cy="750698"/>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15" idx="2"/>
          </p:cNvCxnSpPr>
          <p:nvPr/>
        </p:nvCxnSpPr>
        <p:spPr>
          <a:xfrm>
            <a:off x="8824492" y="2109468"/>
            <a:ext cx="1093474" cy="0"/>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9411075" y="2411016"/>
            <a:ext cx="1237839" cy="307777"/>
          </a:xfrm>
          <a:prstGeom prst="rect">
            <a:avLst/>
          </a:prstGeom>
          <a:noFill/>
          <a:ln w="19050">
            <a:noFill/>
          </a:ln>
        </p:spPr>
        <p:txBody>
          <a:bodyPr wrap="square" rtlCol="0">
            <a:spAutoFit/>
          </a:bodyPr>
          <a:lstStyle/>
          <a:p>
            <a:pPr algn="ctr"/>
            <a:r>
              <a:rPr lang="en-GB" sz="1400" dirty="0">
                <a:solidFill>
                  <a:schemeClr val="bg1"/>
                </a:solidFill>
              </a:rPr>
              <a:t>&lt;condition&gt;</a:t>
            </a:r>
          </a:p>
        </p:txBody>
      </p:sp>
      <p:sp>
        <p:nvSpPr>
          <p:cNvPr id="12" name="TextBox 11">
            <a:extLst>
              <a:ext uri="{FF2B5EF4-FFF2-40B4-BE49-F238E27FC236}">
                <a16:creationId xmlns:a16="http://schemas.microsoft.com/office/drawing/2014/main" id="{73D6A15F-3CF5-4EFF-9889-18D50E28805F}"/>
              </a:ext>
            </a:extLst>
          </p:cNvPr>
          <p:cNvSpPr txBox="1"/>
          <p:nvPr/>
        </p:nvSpPr>
        <p:spPr>
          <a:xfrm>
            <a:off x="10738924" y="2279512"/>
            <a:ext cx="721672"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False</a:t>
            </a:r>
          </a:p>
        </p:txBody>
      </p:sp>
      <p:sp>
        <p:nvSpPr>
          <p:cNvPr id="13" name="TextBox 12">
            <a:extLst>
              <a:ext uri="{FF2B5EF4-FFF2-40B4-BE49-F238E27FC236}">
                <a16:creationId xmlns:a16="http://schemas.microsoft.com/office/drawing/2014/main" id="{E219C324-8760-478F-802A-E5005F4E9FAE}"/>
              </a:ext>
            </a:extLst>
          </p:cNvPr>
          <p:cNvSpPr txBox="1"/>
          <p:nvPr/>
        </p:nvSpPr>
        <p:spPr>
          <a:xfrm>
            <a:off x="9303695" y="3284985"/>
            <a:ext cx="614271"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True</a:t>
            </a:r>
          </a:p>
        </p:txBody>
      </p:sp>
      <p:sp>
        <p:nvSpPr>
          <p:cNvPr id="15" name="Oval 14">
            <a:extLst>
              <a:ext uri="{FF2B5EF4-FFF2-40B4-BE49-F238E27FC236}">
                <a16:creationId xmlns:a16="http://schemas.microsoft.com/office/drawing/2014/main" id="{14F94155-5122-4158-A3E5-760C2CB12691}"/>
              </a:ext>
            </a:extLst>
          </p:cNvPr>
          <p:cNvSpPr/>
          <p:nvPr/>
        </p:nvSpPr>
        <p:spPr>
          <a:xfrm>
            <a:off x="9917966" y="2019458"/>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524E2D9-C9F6-4B68-A00B-B1F6BD71FDFC}"/>
              </a:ext>
            </a:extLst>
          </p:cNvPr>
          <p:cNvSpPr/>
          <p:nvPr/>
        </p:nvSpPr>
        <p:spPr>
          <a:xfrm>
            <a:off x="9934347" y="5805264"/>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2">
            <a:extLst>
              <a:ext uri="{FF2B5EF4-FFF2-40B4-BE49-F238E27FC236}">
                <a16:creationId xmlns:a16="http://schemas.microsoft.com/office/drawing/2014/main" id="{9037B521-3212-489E-8026-256B2B849C88}"/>
              </a:ext>
            </a:extLst>
          </p:cNvPr>
          <p:cNvSpPr txBox="1">
            <a:spLocks/>
          </p:cNvSpPr>
          <p:nvPr/>
        </p:nvSpPr>
        <p:spPr>
          <a:xfrm>
            <a:off x="659395" y="1124746"/>
            <a:ext cx="7473209" cy="454225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Indefinite loop are implemented with the </a:t>
            </a:r>
            <a:r>
              <a:rPr lang="en-GB" sz="2400" b="1" dirty="0">
                <a:solidFill>
                  <a:srgbClr val="FFC000"/>
                </a:solidFill>
              </a:rPr>
              <a:t>while</a:t>
            </a:r>
            <a:r>
              <a:rPr lang="en-GB" sz="2400" dirty="0">
                <a:solidFill>
                  <a:schemeClr val="bg1"/>
                </a:solidFill>
              </a:rPr>
              <a:t> statement:</a:t>
            </a:r>
          </a:p>
          <a:p>
            <a:pPr marL="0" indent="0">
              <a:buNone/>
            </a:pPr>
            <a:endParaRPr lang="en-GB" sz="2400" dirty="0">
              <a:solidFill>
                <a:schemeClr val="bg1"/>
              </a:solidFill>
            </a:endParaRPr>
          </a:p>
          <a:p>
            <a:pPr marL="0" indent="0">
              <a:buNone/>
            </a:pPr>
            <a:endParaRPr lang="en-GB" sz="2400" dirty="0">
              <a:solidFill>
                <a:schemeClr val="bg1"/>
              </a:solidFill>
            </a:endParaRPr>
          </a:p>
          <a:p>
            <a:pPr marL="548640" lvl="2" indent="0">
              <a:buNone/>
            </a:pPr>
            <a:r>
              <a:rPr lang="en-GB" sz="2400" dirty="0">
                <a:solidFill>
                  <a:srgbClr val="FFC000"/>
                </a:solidFill>
                <a:latin typeface="Courier New" pitchFamily="49" charset="0"/>
                <a:cs typeface="Courier New" pitchFamily="49" charset="0"/>
              </a:rPr>
              <a:t>while</a:t>
            </a:r>
            <a:r>
              <a:rPr lang="en-GB" sz="2400" dirty="0">
                <a:solidFill>
                  <a:schemeClr val="bg1"/>
                </a:solidFill>
                <a:latin typeface="Courier New" pitchFamily="49" charset="0"/>
                <a:cs typeface="Courier New" pitchFamily="49" charset="0"/>
              </a:rPr>
              <a:t> condition </a:t>
            </a:r>
            <a:r>
              <a:rPr lang="en-GB" sz="2400" dirty="0">
                <a:solidFill>
                  <a:srgbClr val="FFC000"/>
                </a:solidFill>
                <a:latin typeface="Courier New" pitchFamily="49" charset="0"/>
                <a:cs typeface="Courier New" pitchFamily="49" charset="0"/>
              </a:rPr>
              <a:t>:</a:t>
            </a:r>
            <a:br>
              <a:rPr lang="en-GB" sz="2400" dirty="0">
                <a:solidFill>
                  <a:schemeClr val="bg1"/>
                </a:solidFill>
                <a:latin typeface="Courier New" pitchFamily="49" charset="0"/>
                <a:cs typeface="Courier New" pitchFamily="49" charset="0"/>
              </a:rPr>
            </a:br>
            <a:r>
              <a:rPr lang="en-GB" sz="2400" dirty="0">
                <a:solidFill>
                  <a:schemeClr val="bg1"/>
                </a:solidFill>
                <a:latin typeface="Courier New" pitchFamily="49" charset="0"/>
                <a:cs typeface="Courier New" pitchFamily="49" charset="0"/>
              </a:rPr>
              <a:t>    &lt;body&gt;</a:t>
            </a:r>
          </a:p>
          <a:p>
            <a:pPr marL="457200" lvl="1" indent="0">
              <a:buNone/>
            </a:pPr>
            <a:endParaRPr lang="en-GB" dirty="0">
              <a:solidFill>
                <a:schemeClr val="bg1"/>
              </a:solidFill>
            </a:endParaRPr>
          </a:p>
          <a:p>
            <a:pPr marL="457200" lvl="1" indent="0">
              <a:buNone/>
            </a:pPr>
            <a:endParaRPr lang="en-GB" dirty="0">
              <a:solidFill>
                <a:schemeClr val="bg1"/>
              </a:solidFill>
            </a:endParaRPr>
          </a:p>
        </p:txBody>
      </p:sp>
    </p:spTree>
    <p:extLst>
      <p:ext uri="{BB962C8B-B14F-4D97-AF65-F5344CB8AC3E}">
        <p14:creationId xmlns:p14="http://schemas.microsoft.com/office/powerpoint/2010/main" val="3952679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914DEF3D-77A9-4ADF-9B83-98F3B0903560}"/>
              </a:ext>
            </a:extLst>
          </p:cNvPr>
          <p:cNvSpPr/>
          <p:nvPr/>
        </p:nvSpPr>
        <p:spPr>
          <a:xfrm>
            <a:off x="9256541" y="2204864"/>
            <a:ext cx="1512168" cy="745310"/>
          </a:xfrm>
          <a:prstGeom prst="diamond">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4" name="Elbow Connector 10">
            <a:extLst>
              <a:ext uri="{FF2B5EF4-FFF2-40B4-BE49-F238E27FC236}">
                <a16:creationId xmlns:a16="http://schemas.microsoft.com/office/drawing/2014/main" id="{E304B78A-8DD2-423E-A910-062FAD81E3E2}"/>
              </a:ext>
            </a:extLst>
          </p:cNvPr>
          <p:cNvCxnSpPr>
            <a:cxnSpLocks/>
            <a:stCxn id="3" idx="3"/>
            <a:endCxn id="16" idx="0"/>
          </p:cNvCxnSpPr>
          <p:nvPr/>
        </p:nvCxnSpPr>
        <p:spPr>
          <a:xfrm flipH="1">
            <a:off x="10024357" y="2577519"/>
            <a:ext cx="744352" cy="3227745"/>
          </a:xfrm>
          <a:prstGeom prst="bentConnector4">
            <a:avLst>
              <a:gd name="adj1" fmla="val -30711"/>
              <a:gd name="adj2" fmla="val 82214"/>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8154759" y="2779202"/>
            <a:ext cx="2520277" cy="1180810"/>
          </a:xfrm>
          <a:prstGeom prst="bentConnector3">
            <a:avLst>
              <a:gd name="adj1" fmla="val -9070"/>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9163173" y="3681028"/>
            <a:ext cx="1684260" cy="948717"/>
          </a:xfrm>
          <a:prstGeom prst="rect">
            <a:avLst/>
          </a:prstGeom>
          <a:noFill/>
          <a:ln w="1905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Statement 1</a:t>
            </a:r>
          </a:p>
          <a:p>
            <a:pPr algn="ctr"/>
            <a:r>
              <a:rPr lang="en-GB" dirty="0">
                <a:solidFill>
                  <a:schemeClr val="bg1"/>
                </a:solidFill>
              </a:rPr>
              <a:t>…</a:t>
            </a:r>
          </a:p>
          <a:p>
            <a:pPr algn="ctr"/>
            <a:r>
              <a:rPr lang="en-GB" dirty="0">
                <a:solidFill>
                  <a:srgbClr val="FFC000"/>
                </a:solidFill>
              </a:rPr>
              <a:t>Statement n</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flipH="1">
            <a:off x="10005303" y="2950174"/>
            <a:ext cx="7322" cy="730854"/>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E7E71A-7B8B-496F-84DE-989389958FE4}"/>
              </a:ext>
            </a:extLst>
          </p:cNvPr>
          <p:cNvCxnSpPr>
            <a:cxnSpLocks/>
            <a:endCxn id="15" idx="0"/>
          </p:cNvCxnSpPr>
          <p:nvPr/>
        </p:nvCxnSpPr>
        <p:spPr>
          <a:xfrm>
            <a:off x="10005303" y="1268760"/>
            <a:ext cx="2673" cy="750698"/>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15" idx="2"/>
          </p:cNvCxnSpPr>
          <p:nvPr/>
        </p:nvCxnSpPr>
        <p:spPr>
          <a:xfrm>
            <a:off x="8824492" y="2109468"/>
            <a:ext cx="1093474" cy="0"/>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9411075" y="2411016"/>
            <a:ext cx="1237839" cy="307777"/>
          </a:xfrm>
          <a:prstGeom prst="rect">
            <a:avLst/>
          </a:prstGeom>
          <a:noFill/>
          <a:ln w="19050">
            <a:noFill/>
          </a:ln>
        </p:spPr>
        <p:txBody>
          <a:bodyPr wrap="square" rtlCol="0">
            <a:spAutoFit/>
          </a:bodyPr>
          <a:lstStyle/>
          <a:p>
            <a:pPr algn="ctr"/>
            <a:r>
              <a:rPr lang="en-GB" sz="1400" dirty="0">
                <a:solidFill>
                  <a:schemeClr val="bg1"/>
                </a:solidFill>
              </a:rPr>
              <a:t>&lt;condition&gt;</a:t>
            </a:r>
          </a:p>
        </p:txBody>
      </p:sp>
      <p:sp>
        <p:nvSpPr>
          <p:cNvPr id="12" name="TextBox 11">
            <a:extLst>
              <a:ext uri="{FF2B5EF4-FFF2-40B4-BE49-F238E27FC236}">
                <a16:creationId xmlns:a16="http://schemas.microsoft.com/office/drawing/2014/main" id="{73D6A15F-3CF5-4EFF-9889-18D50E28805F}"/>
              </a:ext>
            </a:extLst>
          </p:cNvPr>
          <p:cNvSpPr txBox="1"/>
          <p:nvPr/>
        </p:nvSpPr>
        <p:spPr>
          <a:xfrm>
            <a:off x="10738924" y="2279512"/>
            <a:ext cx="721672"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False</a:t>
            </a:r>
          </a:p>
        </p:txBody>
      </p:sp>
      <p:sp>
        <p:nvSpPr>
          <p:cNvPr id="13" name="TextBox 12">
            <a:extLst>
              <a:ext uri="{FF2B5EF4-FFF2-40B4-BE49-F238E27FC236}">
                <a16:creationId xmlns:a16="http://schemas.microsoft.com/office/drawing/2014/main" id="{E219C324-8760-478F-802A-E5005F4E9FAE}"/>
              </a:ext>
            </a:extLst>
          </p:cNvPr>
          <p:cNvSpPr txBox="1"/>
          <p:nvPr/>
        </p:nvSpPr>
        <p:spPr>
          <a:xfrm>
            <a:off x="9303695" y="3284985"/>
            <a:ext cx="614271"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True</a:t>
            </a:r>
          </a:p>
        </p:txBody>
      </p:sp>
      <p:sp>
        <p:nvSpPr>
          <p:cNvPr id="15" name="Oval 14">
            <a:extLst>
              <a:ext uri="{FF2B5EF4-FFF2-40B4-BE49-F238E27FC236}">
                <a16:creationId xmlns:a16="http://schemas.microsoft.com/office/drawing/2014/main" id="{14F94155-5122-4158-A3E5-760C2CB12691}"/>
              </a:ext>
            </a:extLst>
          </p:cNvPr>
          <p:cNvSpPr/>
          <p:nvPr/>
        </p:nvSpPr>
        <p:spPr>
          <a:xfrm>
            <a:off x="9917966" y="2019458"/>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524E2D9-C9F6-4B68-A00B-B1F6BD71FDFC}"/>
              </a:ext>
            </a:extLst>
          </p:cNvPr>
          <p:cNvSpPr/>
          <p:nvPr/>
        </p:nvSpPr>
        <p:spPr>
          <a:xfrm>
            <a:off x="9934347" y="5805264"/>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2">
            <a:extLst>
              <a:ext uri="{FF2B5EF4-FFF2-40B4-BE49-F238E27FC236}">
                <a16:creationId xmlns:a16="http://schemas.microsoft.com/office/drawing/2014/main" id="{9037B521-3212-489E-8026-256B2B849C88}"/>
              </a:ext>
            </a:extLst>
          </p:cNvPr>
          <p:cNvSpPr txBox="1">
            <a:spLocks/>
          </p:cNvSpPr>
          <p:nvPr/>
        </p:nvSpPr>
        <p:spPr>
          <a:xfrm>
            <a:off x="659395" y="1124746"/>
            <a:ext cx="7473209" cy="454225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Indefinite loop are implemented with the </a:t>
            </a:r>
            <a:r>
              <a:rPr lang="en-GB" sz="2400" b="1" dirty="0">
                <a:solidFill>
                  <a:srgbClr val="FFC000"/>
                </a:solidFill>
              </a:rPr>
              <a:t>while</a:t>
            </a:r>
            <a:r>
              <a:rPr lang="en-GB" sz="2400" dirty="0">
                <a:solidFill>
                  <a:schemeClr val="bg1"/>
                </a:solidFill>
              </a:rPr>
              <a:t> statement:</a:t>
            </a:r>
          </a:p>
          <a:p>
            <a:pPr marL="0" indent="0">
              <a:buNone/>
            </a:pPr>
            <a:endParaRPr lang="en-GB" sz="2400" dirty="0">
              <a:solidFill>
                <a:schemeClr val="bg1"/>
              </a:solidFill>
            </a:endParaRPr>
          </a:p>
          <a:p>
            <a:pPr marL="0" indent="0">
              <a:buNone/>
            </a:pPr>
            <a:endParaRPr lang="en-GB" sz="2400" dirty="0">
              <a:solidFill>
                <a:schemeClr val="bg1"/>
              </a:solidFill>
            </a:endParaRPr>
          </a:p>
          <a:p>
            <a:pPr marL="548640" lvl="2" indent="0">
              <a:buNone/>
            </a:pPr>
            <a:r>
              <a:rPr lang="en-GB" sz="2400" dirty="0">
                <a:solidFill>
                  <a:srgbClr val="FFC000"/>
                </a:solidFill>
                <a:latin typeface="Courier New" pitchFamily="49" charset="0"/>
                <a:cs typeface="Courier New" pitchFamily="49" charset="0"/>
              </a:rPr>
              <a:t>while</a:t>
            </a:r>
            <a:r>
              <a:rPr lang="en-GB" sz="2400" dirty="0">
                <a:solidFill>
                  <a:schemeClr val="bg1"/>
                </a:solidFill>
                <a:latin typeface="Courier New" pitchFamily="49" charset="0"/>
                <a:cs typeface="Courier New" pitchFamily="49" charset="0"/>
              </a:rPr>
              <a:t> condition </a:t>
            </a:r>
            <a:r>
              <a:rPr lang="en-GB" sz="2400" dirty="0">
                <a:solidFill>
                  <a:srgbClr val="FFC000"/>
                </a:solidFill>
                <a:latin typeface="Courier New" pitchFamily="49" charset="0"/>
                <a:cs typeface="Courier New" pitchFamily="49" charset="0"/>
              </a:rPr>
              <a:t>:</a:t>
            </a:r>
            <a:br>
              <a:rPr lang="en-GB" sz="2400" dirty="0">
                <a:solidFill>
                  <a:schemeClr val="bg1"/>
                </a:solidFill>
                <a:latin typeface="Courier New" pitchFamily="49" charset="0"/>
                <a:cs typeface="Courier New" pitchFamily="49" charset="0"/>
              </a:rPr>
            </a:br>
            <a:r>
              <a:rPr lang="en-GB" sz="2400" dirty="0">
                <a:solidFill>
                  <a:schemeClr val="bg1"/>
                </a:solidFill>
                <a:latin typeface="Courier New" pitchFamily="49" charset="0"/>
                <a:cs typeface="Courier New" pitchFamily="49" charset="0"/>
              </a:rPr>
              <a:t>    &lt;body&gt;</a:t>
            </a:r>
          </a:p>
          <a:p>
            <a:pPr marL="457200" lvl="1" indent="0">
              <a:buNone/>
            </a:pPr>
            <a:endParaRPr lang="en-GB" dirty="0">
              <a:solidFill>
                <a:schemeClr val="bg1"/>
              </a:solidFill>
            </a:endParaRPr>
          </a:p>
          <a:p>
            <a:pPr marL="457200" lvl="1" indent="0">
              <a:buNone/>
            </a:pPr>
            <a:endParaRPr lang="en-GB" dirty="0">
              <a:solidFill>
                <a:schemeClr val="bg1"/>
              </a:solidFill>
            </a:endParaRPr>
          </a:p>
        </p:txBody>
      </p:sp>
    </p:spTree>
    <p:extLst>
      <p:ext uri="{BB962C8B-B14F-4D97-AF65-F5344CB8AC3E}">
        <p14:creationId xmlns:p14="http://schemas.microsoft.com/office/powerpoint/2010/main" val="2054919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914DEF3D-77A9-4ADF-9B83-98F3B0903560}"/>
              </a:ext>
            </a:extLst>
          </p:cNvPr>
          <p:cNvSpPr/>
          <p:nvPr/>
        </p:nvSpPr>
        <p:spPr>
          <a:xfrm>
            <a:off x="9256541" y="2204864"/>
            <a:ext cx="1512168" cy="745310"/>
          </a:xfrm>
          <a:prstGeom prst="diamond">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4" name="Elbow Connector 10">
            <a:extLst>
              <a:ext uri="{FF2B5EF4-FFF2-40B4-BE49-F238E27FC236}">
                <a16:creationId xmlns:a16="http://schemas.microsoft.com/office/drawing/2014/main" id="{E304B78A-8DD2-423E-A910-062FAD81E3E2}"/>
              </a:ext>
            </a:extLst>
          </p:cNvPr>
          <p:cNvCxnSpPr>
            <a:cxnSpLocks/>
            <a:stCxn id="3" idx="3"/>
            <a:endCxn id="16" idx="0"/>
          </p:cNvCxnSpPr>
          <p:nvPr/>
        </p:nvCxnSpPr>
        <p:spPr>
          <a:xfrm flipH="1">
            <a:off x="10024357" y="2577519"/>
            <a:ext cx="744352" cy="3227745"/>
          </a:xfrm>
          <a:prstGeom prst="bentConnector4">
            <a:avLst>
              <a:gd name="adj1" fmla="val -30711"/>
              <a:gd name="adj2" fmla="val 82214"/>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8154759" y="2779202"/>
            <a:ext cx="2520277" cy="1180810"/>
          </a:xfrm>
          <a:prstGeom prst="bentConnector3">
            <a:avLst>
              <a:gd name="adj1" fmla="val -9070"/>
            </a:avLst>
          </a:prstGeom>
          <a:ln w="28575">
            <a:solidFill>
              <a:srgbClr val="FFC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9163173" y="3681028"/>
            <a:ext cx="1684260" cy="9487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Statement 1</a:t>
            </a:r>
          </a:p>
          <a:p>
            <a:pPr algn="ctr"/>
            <a:r>
              <a:rPr lang="en-GB" dirty="0">
                <a:solidFill>
                  <a:schemeClr val="bg1"/>
                </a:solidFill>
              </a:rPr>
              <a:t>…</a:t>
            </a:r>
          </a:p>
          <a:p>
            <a:pPr algn="ctr"/>
            <a:r>
              <a:rPr lang="en-GB" dirty="0">
                <a:solidFill>
                  <a:schemeClr val="bg1"/>
                </a:solidFill>
              </a:rPr>
              <a:t>Statement n</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flipH="1">
            <a:off x="10005303" y="2950174"/>
            <a:ext cx="7322" cy="730854"/>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E7E71A-7B8B-496F-84DE-989389958FE4}"/>
              </a:ext>
            </a:extLst>
          </p:cNvPr>
          <p:cNvCxnSpPr>
            <a:cxnSpLocks/>
            <a:endCxn id="15" idx="0"/>
          </p:cNvCxnSpPr>
          <p:nvPr/>
        </p:nvCxnSpPr>
        <p:spPr>
          <a:xfrm>
            <a:off x="10005303" y="1268760"/>
            <a:ext cx="2673" cy="750698"/>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15" idx="2"/>
          </p:cNvCxnSpPr>
          <p:nvPr/>
        </p:nvCxnSpPr>
        <p:spPr>
          <a:xfrm>
            <a:off x="8824492" y="2109468"/>
            <a:ext cx="1093474" cy="0"/>
          </a:xfrm>
          <a:prstGeom prst="straightConnector1">
            <a:avLst/>
          </a:prstGeom>
          <a:ln w="28575">
            <a:solidFill>
              <a:srgbClr val="FFC000"/>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9411075" y="2411016"/>
            <a:ext cx="1237839" cy="307777"/>
          </a:xfrm>
          <a:prstGeom prst="rect">
            <a:avLst/>
          </a:prstGeom>
          <a:noFill/>
          <a:ln w="19050">
            <a:noFill/>
          </a:ln>
        </p:spPr>
        <p:txBody>
          <a:bodyPr wrap="square" rtlCol="0">
            <a:spAutoFit/>
          </a:bodyPr>
          <a:lstStyle/>
          <a:p>
            <a:pPr algn="ctr"/>
            <a:r>
              <a:rPr lang="en-GB" sz="1400" dirty="0">
                <a:solidFill>
                  <a:schemeClr val="bg1"/>
                </a:solidFill>
              </a:rPr>
              <a:t>&lt;condition&gt;</a:t>
            </a:r>
          </a:p>
        </p:txBody>
      </p:sp>
      <p:sp>
        <p:nvSpPr>
          <p:cNvPr id="12" name="TextBox 11">
            <a:extLst>
              <a:ext uri="{FF2B5EF4-FFF2-40B4-BE49-F238E27FC236}">
                <a16:creationId xmlns:a16="http://schemas.microsoft.com/office/drawing/2014/main" id="{73D6A15F-3CF5-4EFF-9889-18D50E28805F}"/>
              </a:ext>
            </a:extLst>
          </p:cNvPr>
          <p:cNvSpPr txBox="1"/>
          <p:nvPr/>
        </p:nvSpPr>
        <p:spPr>
          <a:xfrm>
            <a:off x="10738924" y="2279512"/>
            <a:ext cx="721672"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False</a:t>
            </a:r>
          </a:p>
        </p:txBody>
      </p:sp>
      <p:sp>
        <p:nvSpPr>
          <p:cNvPr id="13" name="TextBox 12">
            <a:extLst>
              <a:ext uri="{FF2B5EF4-FFF2-40B4-BE49-F238E27FC236}">
                <a16:creationId xmlns:a16="http://schemas.microsoft.com/office/drawing/2014/main" id="{E219C324-8760-478F-802A-E5005F4E9FAE}"/>
              </a:ext>
            </a:extLst>
          </p:cNvPr>
          <p:cNvSpPr txBox="1"/>
          <p:nvPr/>
        </p:nvSpPr>
        <p:spPr>
          <a:xfrm>
            <a:off x="9303695" y="3284985"/>
            <a:ext cx="614271"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True</a:t>
            </a:r>
          </a:p>
        </p:txBody>
      </p:sp>
      <p:sp>
        <p:nvSpPr>
          <p:cNvPr id="15" name="Oval 14">
            <a:extLst>
              <a:ext uri="{FF2B5EF4-FFF2-40B4-BE49-F238E27FC236}">
                <a16:creationId xmlns:a16="http://schemas.microsoft.com/office/drawing/2014/main" id="{14F94155-5122-4158-A3E5-760C2CB12691}"/>
              </a:ext>
            </a:extLst>
          </p:cNvPr>
          <p:cNvSpPr/>
          <p:nvPr/>
        </p:nvSpPr>
        <p:spPr>
          <a:xfrm>
            <a:off x="9917966" y="2019458"/>
            <a:ext cx="180020" cy="18002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524E2D9-C9F6-4B68-A00B-B1F6BD71FDFC}"/>
              </a:ext>
            </a:extLst>
          </p:cNvPr>
          <p:cNvSpPr/>
          <p:nvPr/>
        </p:nvSpPr>
        <p:spPr>
          <a:xfrm>
            <a:off x="9934347" y="5805264"/>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2">
            <a:extLst>
              <a:ext uri="{FF2B5EF4-FFF2-40B4-BE49-F238E27FC236}">
                <a16:creationId xmlns:a16="http://schemas.microsoft.com/office/drawing/2014/main" id="{9037B521-3212-489E-8026-256B2B849C88}"/>
              </a:ext>
            </a:extLst>
          </p:cNvPr>
          <p:cNvSpPr txBox="1">
            <a:spLocks/>
          </p:cNvSpPr>
          <p:nvPr/>
        </p:nvSpPr>
        <p:spPr>
          <a:xfrm>
            <a:off x="659395" y="1124746"/>
            <a:ext cx="7473209" cy="454225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Indefinite loop are implemented with the </a:t>
            </a:r>
            <a:r>
              <a:rPr lang="en-GB" sz="2400" b="1" dirty="0">
                <a:solidFill>
                  <a:srgbClr val="FFC000"/>
                </a:solidFill>
              </a:rPr>
              <a:t>while</a:t>
            </a:r>
            <a:r>
              <a:rPr lang="en-GB" sz="2400" dirty="0">
                <a:solidFill>
                  <a:schemeClr val="bg1"/>
                </a:solidFill>
              </a:rPr>
              <a:t> statement:</a:t>
            </a:r>
          </a:p>
          <a:p>
            <a:pPr marL="0" indent="0">
              <a:buNone/>
            </a:pPr>
            <a:endParaRPr lang="en-GB" sz="2400" dirty="0">
              <a:solidFill>
                <a:schemeClr val="bg1"/>
              </a:solidFill>
            </a:endParaRPr>
          </a:p>
          <a:p>
            <a:pPr marL="0" indent="0">
              <a:buNone/>
            </a:pPr>
            <a:endParaRPr lang="en-GB" sz="2400" dirty="0">
              <a:solidFill>
                <a:schemeClr val="bg1"/>
              </a:solidFill>
            </a:endParaRPr>
          </a:p>
          <a:p>
            <a:pPr marL="548640" lvl="2" indent="0">
              <a:buNone/>
            </a:pPr>
            <a:r>
              <a:rPr lang="en-GB" sz="2400" dirty="0">
                <a:solidFill>
                  <a:srgbClr val="FFC000"/>
                </a:solidFill>
                <a:latin typeface="Courier New" pitchFamily="49" charset="0"/>
                <a:cs typeface="Courier New" pitchFamily="49" charset="0"/>
              </a:rPr>
              <a:t>while</a:t>
            </a:r>
            <a:r>
              <a:rPr lang="en-GB" sz="2400" dirty="0">
                <a:solidFill>
                  <a:schemeClr val="bg1"/>
                </a:solidFill>
                <a:latin typeface="Courier New" pitchFamily="49" charset="0"/>
                <a:cs typeface="Courier New" pitchFamily="49" charset="0"/>
              </a:rPr>
              <a:t> condition </a:t>
            </a:r>
            <a:r>
              <a:rPr lang="en-GB" sz="2400" dirty="0">
                <a:solidFill>
                  <a:srgbClr val="FFC000"/>
                </a:solidFill>
                <a:latin typeface="Courier New" pitchFamily="49" charset="0"/>
                <a:cs typeface="Courier New" pitchFamily="49" charset="0"/>
              </a:rPr>
              <a:t>:</a:t>
            </a:r>
            <a:br>
              <a:rPr lang="en-GB" sz="2400" dirty="0">
                <a:solidFill>
                  <a:schemeClr val="bg1"/>
                </a:solidFill>
                <a:latin typeface="Courier New" pitchFamily="49" charset="0"/>
                <a:cs typeface="Courier New" pitchFamily="49" charset="0"/>
              </a:rPr>
            </a:br>
            <a:r>
              <a:rPr lang="en-GB" sz="2400" dirty="0">
                <a:solidFill>
                  <a:schemeClr val="bg1"/>
                </a:solidFill>
                <a:latin typeface="Courier New" pitchFamily="49" charset="0"/>
                <a:cs typeface="Courier New" pitchFamily="49" charset="0"/>
              </a:rPr>
              <a:t>    &lt;body&gt;</a:t>
            </a:r>
          </a:p>
          <a:p>
            <a:pPr marL="457200" lvl="1" indent="0">
              <a:buNone/>
            </a:pPr>
            <a:endParaRPr lang="en-GB" dirty="0">
              <a:solidFill>
                <a:schemeClr val="bg1"/>
              </a:solidFill>
            </a:endParaRPr>
          </a:p>
          <a:p>
            <a:pPr marL="457200" lvl="1" indent="0">
              <a:buNone/>
            </a:pPr>
            <a:endParaRPr lang="en-GB" dirty="0">
              <a:solidFill>
                <a:schemeClr val="bg1"/>
              </a:solidFill>
            </a:endParaRPr>
          </a:p>
        </p:txBody>
      </p:sp>
    </p:spTree>
    <p:extLst>
      <p:ext uri="{BB962C8B-B14F-4D97-AF65-F5344CB8AC3E}">
        <p14:creationId xmlns:p14="http://schemas.microsoft.com/office/powerpoint/2010/main" val="1032295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914DEF3D-77A9-4ADF-9B83-98F3B0903560}"/>
              </a:ext>
            </a:extLst>
          </p:cNvPr>
          <p:cNvSpPr/>
          <p:nvPr/>
        </p:nvSpPr>
        <p:spPr>
          <a:xfrm>
            <a:off x="9256541" y="2204864"/>
            <a:ext cx="1512168" cy="745310"/>
          </a:xfrm>
          <a:prstGeom prst="diamond">
            <a:avLst/>
          </a:prstGeom>
          <a:noFill/>
          <a:ln w="1905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4" name="Elbow Connector 10">
            <a:extLst>
              <a:ext uri="{FF2B5EF4-FFF2-40B4-BE49-F238E27FC236}">
                <a16:creationId xmlns:a16="http://schemas.microsoft.com/office/drawing/2014/main" id="{E304B78A-8DD2-423E-A910-062FAD81E3E2}"/>
              </a:ext>
            </a:extLst>
          </p:cNvPr>
          <p:cNvCxnSpPr>
            <a:cxnSpLocks/>
            <a:stCxn id="3" idx="3"/>
            <a:endCxn id="16" idx="0"/>
          </p:cNvCxnSpPr>
          <p:nvPr/>
        </p:nvCxnSpPr>
        <p:spPr>
          <a:xfrm flipH="1">
            <a:off x="10024357" y="2577519"/>
            <a:ext cx="744352" cy="3227745"/>
          </a:xfrm>
          <a:prstGeom prst="bentConnector4">
            <a:avLst>
              <a:gd name="adj1" fmla="val -30711"/>
              <a:gd name="adj2" fmla="val 82214"/>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8154759" y="2779202"/>
            <a:ext cx="2520277" cy="1180810"/>
          </a:xfrm>
          <a:prstGeom prst="bentConnector3">
            <a:avLst>
              <a:gd name="adj1" fmla="val -9070"/>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9163173" y="3681028"/>
            <a:ext cx="1684260" cy="9487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Statement 1</a:t>
            </a:r>
          </a:p>
          <a:p>
            <a:pPr algn="ctr"/>
            <a:r>
              <a:rPr lang="en-GB" dirty="0">
                <a:solidFill>
                  <a:schemeClr val="bg1"/>
                </a:solidFill>
              </a:rPr>
              <a:t>…</a:t>
            </a:r>
          </a:p>
          <a:p>
            <a:pPr algn="ctr"/>
            <a:r>
              <a:rPr lang="en-GB" dirty="0">
                <a:solidFill>
                  <a:schemeClr val="bg1"/>
                </a:solidFill>
              </a:rPr>
              <a:t>Statement n</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flipH="1">
            <a:off x="10005303" y="2950174"/>
            <a:ext cx="7322" cy="730854"/>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E7E71A-7B8B-496F-84DE-989389958FE4}"/>
              </a:ext>
            </a:extLst>
          </p:cNvPr>
          <p:cNvCxnSpPr>
            <a:cxnSpLocks/>
            <a:endCxn id="15" idx="0"/>
          </p:cNvCxnSpPr>
          <p:nvPr/>
        </p:nvCxnSpPr>
        <p:spPr>
          <a:xfrm>
            <a:off x="10005303" y="1268760"/>
            <a:ext cx="2673" cy="750698"/>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15" idx="2"/>
          </p:cNvCxnSpPr>
          <p:nvPr/>
        </p:nvCxnSpPr>
        <p:spPr>
          <a:xfrm>
            <a:off x="8824492" y="2109468"/>
            <a:ext cx="1093474" cy="0"/>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9411075" y="2411016"/>
            <a:ext cx="1237839" cy="307777"/>
          </a:xfrm>
          <a:prstGeom prst="rect">
            <a:avLst/>
          </a:prstGeom>
          <a:noFill/>
          <a:ln w="19050">
            <a:noFill/>
          </a:ln>
        </p:spPr>
        <p:txBody>
          <a:bodyPr wrap="square" rtlCol="0">
            <a:spAutoFit/>
          </a:bodyPr>
          <a:lstStyle/>
          <a:p>
            <a:pPr algn="ctr"/>
            <a:r>
              <a:rPr lang="en-GB" sz="1400" dirty="0">
                <a:solidFill>
                  <a:srgbClr val="FFC000"/>
                </a:solidFill>
              </a:rPr>
              <a:t>&lt;condition&gt;</a:t>
            </a:r>
          </a:p>
        </p:txBody>
      </p:sp>
      <p:sp>
        <p:nvSpPr>
          <p:cNvPr id="12" name="TextBox 11">
            <a:extLst>
              <a:ext uri="{FF2B5EF4-FFF2-40B4-BE49-F238E27FC236}">
                <a16:creationId xmlns:a16="http://schemas.microsoft.com/office/drawing/2014/main" id="{73D6A15F-3CF5-4EFF-9889-18D50E28805F}"/>
              </a:ext>
            </a:extLst>
          </p:cNvPr>
          <p:cNvSpPr txBox="1"/>
          <p:nvPr/>
        </p:nvSpPr>
        <p:spPr>
          <a:xfrm>
            <a:off x="10738924" y="2279512"/>
            <a:ext cx="721672"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False</a:t>
            </a:r>
          </a:p>
        </p:txBody>
      </p:sp>
      <p:sp>
        <p:nvSpPr>
          <p:cNvPr id="13" name="TextBox 12">
            <a:extLst>
              <a:ext uri="{FF2B5EF4-FFF2-40B4-BE49-F238E27FC236}">
                <a16:creationId xmlns:a16="http://schemas.microsoft.com/office/drawing/2014/main" id="{E219C324-8760-478F-802A-E5005F4E9FAE}"/>
              </a:ext>
            </a:extLst>
          </p:cNvPr>
          <p:cNvSpPr txBox="1"/>
          <p:nvPr/>
        </p:nvSpPr>
        <p:spPr>
          <a:xfrm>
            <a:off x="9303695" y="3284985"/>
            <a:ext cx="614271"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True</a:t>
            </a:r>
          </a:p>
        </p:txBody>
      </p:sp>
      <p:sp>
        <p:nvSpPr>
          <p:cNvPr id="15" name="Oval 14">
            <a:extLst>
              <a:ext uri="{FF2B5EF4-FFF2-40B4-BE49-F238E27FC236}">
                <a16:creationId xmlns:a16="http://schemas.microsoft.com/office/drawing/2014/main" id="{14F94155-5122-4158-A3E5-760C2CB12691}"/>
              </a:ext>
            </a:extLst>
          </p:cNvPr>
          <p:cNvSpPr/>
          <p:nvPr/>
        </p:nvSpPr>
        <p:spPr>
          <a:xfrm>
            <a:off x="9917966" y="2019458"/>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524E2D9-C9F6-4B68-A00B-B1F6BD71FDFC}"/>
              </a:ext>
            </a:extLst>
          </p:cNvPr>
          <p:cNvSpPr/>
          <p:nvPr/>
        </p:nvSpPr>
        <p:spPr>
          <a:xfrm>
            <a:off x="9934347" y="5805264"/>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2">
            <a:extLst>
              <a:ext uri="{FF2B5EF4-FFF2-40B4-BE49-F238E27FC236}">
                <a16:creationId xmlns:a16="http://schemas.microsoft.com/office/drawing/2014/main" id="{84C1D1F3-D804-4172-83D8-7558400E2CCA}"/>
              </a:ext>
            </a:extLst>
          </p:cNvPr>
          <p:cNvSpPr txBox="1">
            <a:spLocks/>
          </p:cNvSpPr>
          <p:nvPr/>
        </p:nvSpPr>
        <p:spPr>
          <a:xfrm>
            <a:off x="659395" y="1124746"/>
            <a:ext cx="7473209" cy="454225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Indefinite loop are implemented with the </a:t>
            </a:r>
            <a:r>
              <a:rPr lang="en-GB" sz="2400" b="1" dirty="0">
                <a:solidFill>
                  <a:srgbClr val="FFC000"/>
                </a:solidFill>
              </a:rPr>
              <a:t>while</a:t>
            </a:r>
            <a:r>
              <a:rPr lang="en-GB" sz="2400" dirty="0">
                <a:solidFill>
                  <a:schemeClr val="bg1"/>
                </a:solidFill>
              </a:rPr>
              <a:t> statement:</a:t>
            </a:r>
          </a:p>
          <a:p>
            <a:pPr marL="0" indent="0">
              <a:buNone/>
            </a:pPr>
            <a:endParaRPr lang="en-GB" sz="2400" dirty="0">
              <a:solidFill>
                <a:schemeClr val="bg1"/>
              </a:solidFill>
            </a:endParaRPr>
          </a:p>
          <a:p>
            <a:pPr marL="0" indent="0">
              <a:buNone/>
            </a:pPr>
            <a:endParaRPr lang="en-GB" sz="2400" dirty="0">
              <a:solidFill>
                <a:schemeClr val="bg1"/>
              </a:solidFill>
            </a:endParaRPr>
          </a:p>
          <a:p>
            <a:pPr marL="548640" lvl="2" indent="0">
              <a:buNone/>
            </a:pPr>
            <a:r>
              <a:rPr lang="en-GB" sz="2400" dirty="0">
                <a:solidFill>
                  <a:srgbClr val="FFC000"/>
                </a:solidFill>
                <a:latin typeface="Courier New" pitchFamily="49" charset="0"/>
                <a:cs typeface="Courier New" pitchFamily="49" charset="0"/>
              </a:rPr>
              <a:t>while</a:t>
            </a:r>
            <a:r>
              <a:rPr lang="en-GB" sz="2400" dirty="0">
                <a:solidFill>
                  <a:schemeClr val="bg1"/>
                </a:solidFill>
                <a:latin typeface="Courier New" pitchFamily="49" charset="0"/>
                <a:cs typeface="Courier New" pitchFamily="49" charset="0"/>
              </a:rPr>
              <a:t> condition </a:t>
            </a:r>
            <a:r>
              <a:rPr lang="en-GB" sz="2400" dirty="0">
                <a:solidFill>
                  <a:srgbClr val="FFC000"/>
                </a:solidFill>
                <a:latin typeface="Courier New" pitchFamily="49" charset="0"/>
                <a:cs typeface="Courier New" pitchFamily="49" charset="0"/>
              </a:rPr>
              <a:t>:</a:t>
            </a:r>
            <a:br>
              <a:rPr lang="en-GB" sz="2400" dirty="0">
                <a:solidFill>
                  <a:schemeClr val="bg1"/>
                </a:solidFill>
                <a:latin typeface="Courier New" pitchFamily="49" charset="0"/>
                <a:cs typeface="Courier New" pitchFamily="49" charset="0"/>
              </a:rPr>
            </a:br>
            <a:r>
              <a:rPr lang="en-GB" sz="2400" dirty="0">
                <a:solidFill>
                  <a:schemeClr val="bg1"/>
                </a:solidFill>
                <a:latin typeface="Courier New" pitchFamily="49" charset="0"/>
                <a:cs typeface="Courier New" pitchFamily="49" charset="0"/>
              </a:rPr>
              <a:t>    &lt;body&gt;</a:t>
            </a:r>
          </a:p>
          <a:p>
            <a:pPr marL="457200" lvl="1" indent="0">
              <a:buNone/>
            </a:pPr>
            <a:endParaRPr lang="en-GB" dirty="0">
              <a:solidFill>
                <a:schemeClr val="bg1"/>
              </a:solidFill>
            </a:endParaRPr>
          </a:p>
          <a:p>
            <a:pPr marL="457200" lvl="1" indent="0">
              <a:buNone/>
            </a:pPr>
            <a:endParaRPr lang="en-GB" dirty="0">
              <a:solidFill>
                <a:schemeClr val="bg1"/>
              </a:solidFill>
            </a:endParaRPr>
          </a:p>
          <a:p>
            <a:pPr marL="0" indent="0">
              <a:buNone/>
            </a:pPr>
            <a:r>
              <a:rPr lang="en-GB" sz="2400" dirty="0">
                <a:solidFill>
                  <a:schemeClr val="bg1"/>
                </a:solidFill>
              </a:rPr>
              <a:t>The &lt;body&gt; of the loop usually contains statements that modifies the evaluation of &lt;condition&gt; at some point</a:t>
            </a:r>
          </a:p>
        </p:txBody>
      </p:sp>
    </p:spTree>
    <p:extLst>
      <p:ext uri="{BB962C8B-B14F-4D97-AF65-F5344CB8AC3E}">
        <p14:creationId xmlns:p14="http://schemas.microsoft.com/office/powerpoint/2010/main" val="3980179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914DEF3D-77A9-4ADF-9B83-98F3B0903560}"/>
              </a:ext>
            </a:extLst>
          </p:cNvPr>
          <p:cNvSpPr/>
          <p:nvPr/>
        </p:nvSpPr>
        <p:spPr>
          <a:xfrm>
            <a:off x="9256541" y="2204864"/>
            <a:ext cx="1512168" cy="745310"/>
          </a:xfrm>
          <a:prstGeom prst="diamond">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cxnSp>
        <p:nvCxnSpPr>
          <p:cNvPr id="4" name="Elbow Connector 10">
            <a:extLst>
              <a:ext uri="{FF2B5EF4-FFF2-40B4-BE49-F238E27FC236}">
                <a16:creationId xmlns:a16="http://schemas.microsoft.com/office/drawing/2014/main" id="{E304B78A-8DD2-423E-A910-062FAD81E3E2}"/>
              </a:ext>
            </a:extLst>
          </p:cNvPr>
          <p:cNvCxnSpPr>
            <a:cxnSpLocks/>
            <a:stCxn id="3" idx="3"/>
            <a:endCxn id="16" idx="0"/>
          </p:cNvCxnSpPr>
          <p:nvPr/>
        </p:nvCxnSpPr>
        <p:spPr>
          <a:xfrm flipH="1">
            <a:off x="10024357" y="2577519"/>
            <a:ext cx="744352" cy="3227745"/>
          </a:xfrm>
          <a:prstGeom prst="bentConnector4">
            <a:avLst>
              <a:gd name="adj1" fmla="val -30711"/>
              <a:gd name="adj2" fmla="val 82214"/>
            </a:avLst>
          </a:prstGeom>
          <a:ln w="28575">
            <a:solidFill>
              <a:srgbClr val="FFC000"/>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 name="Elbow Connector 12">
            <a:extLst>
              <a:ext uri="{FF2B5EF4-FFF2-40B4-BE49-F238E27FC236}">
                <a16:creationId xmlns:a16="http://schemas.microsoft.com/office/drawing/2014/main" id="{2D1585DF-5016-4B59-AB67-B818D9D54D33}"/>
              </a:ext>
            </a:extLst>
          </p:cNvPr>
          <p:cNvCxnSpPr>
            <a:cxnSpLocks/>
            <a:stCxn id="6" idx="2"/>
          </p:cNvCxnSpPr>
          <p:nvPr/>
        </p:nvCxnSpPr>
        <p:spPr>
          <a:xfrm rot="5400000" flipH="1">
            <a:off x="8154759" y="2779202"/>
            <a:ext cx="2520277" cy="1180810"/>
          </a:xfrm>
          <a:prstGeom prst="bentConnector3">
            <a:avLst>
              <a:gd name="adj1" fmla="val -9070"/>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EF3771-2D19-48D5-BACC-72B85B609698}"/>
              </a:ext>
            </a:extLst>
          </p:cNvPr>
          <p:cNvSpPr/>
          <p:nvPr/>
        </p:nvSpPr>
        <p:spPr>
          <a:xfrm>
            <a:off x="9163173" y="3681028"/>
            <a:ext cx="1684260" cy="948717"/>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Statement 1</a:t>
            </a:r>
          </a:p>
          <a:p>
            <a:pPr algn="ctr"/>
            <a:r>
              <a:rPr lang="en-GB" dirty="0">
                <a:solidFill>
                  <a:schemeClr val="bg1"/>
                </a:solidFill>
              </a:rPr>
              <a:t>…</a:t>
            </a:r>
          </a:p>
          <a:p>
            <a:pPr algn="ctr"/>
            <a:r>
              <a:rPr lang="en-GB" dirty="0">
                <a:solidFill>
                  <a:schemeClr val="bg1"/>
                </a:solidFill>
              </a:rPr>
              <a:t>Statement n</a:t>
            </a:r>
          </a:p>
        </p:txBody>
      </p:sp>
      <p:cxnSp>
        <p:nvCxnSpPr>
          <p:cNvPr id="7" name="Straight Arrow Connector 6">
            <a:extLst>
              <a:ext uri="{FF2B5EF4-FFF2-40B4-BE49-F238E27FC236}">
                <a16:creationId xmlns:a16="http://schemas.microsoft.com/office/drawing/2014/main" id="{EF8A387D-2F6A-4004-9642-9AA4F2FB41E0}"/>
              </a:ext>
            </a:extLst>
          </p:cNvPr>
          <p:cNvCxnSpPr>
            <a:cxnSpLocks/>
            <a:stCxn id="3" idx="2"/>
            <a:endCxn id="6" idx="0"/>
          </p:cNvCxnSpPr>
          <p:nvPr/>
        </p:nvCxnSpPr>
        <p:spPr>
          <a:xfrm flipH="1">
            <a:off x="10005303" y="2950174"/>
            <a:ext cx="7322" cy="730854"/>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E7E71A-7B8B-496F-84DE-989389958FE4}"/>
              </a:ext>
            </a:extLst>
          </p:cNvPr>
          <p:cNvCxnSpPr>
            <a:cxnSpLocks/>
            <a:endCxn id="15" idx="0"/>
          </p:cNvCxnSpPr>
          <p:nvPr/>
        </p:nvCxnSpPr>
        <p:spPr>
          <a:xfrm>
            <a:off x="10005303" y="1268760"/>
            <a:ext cx="2673" cy="750698"/>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56A819-7E59-4DD0-9E2A-2BA0B5F4313D}"/>
              </a:ext>
            </a:extLst>
          </p:cNvPr>
          <p:cNvCxnSpPr>
            <a:cxnSpLocks/>
            <a:endCxn id="15" idx="2"/>
          </p:cNvCxnSpPr>
          <p:nvPr/>
        </p:nvCxnSpPr>
        <p:spPr>
          <a:xfrm>
            <a:off x="8824492" y="2109468"/>
            <a:ext cx="1093474" cy="0"/>
          </a:xfrm>
          <a:prstGeom prst="straightConnector1">
            <a:avLst/>
          </a:prstGeom>
          <a:ln w="28575">
            <a:solidFill>
              <a:schemeClr val="bg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C1B83E-98BE-4745-B921-897532C2A039}"/>
              </a:ext>
            </a:extLst>
          </p:cNvPr>
          <p:cNvSpPr txBox="1"/>
          <p:nvPr/>
        </p:nvSpPr>
        <p:spPr>
          <a:xfrm>
            <a:off x="9411075" y="2411016"/>
            <a:ext cx="1237839" cy="307777"/>
          </a:xfrm>
          <a:prstGeom prst="rect">
            <a:avLst/>
          </a:prstGeom>
          <a:noFill/>
          <a:ln w="19050">
            <a:noFill/>
          </a:ln>
        </p:spPr>
        <p:txBody>
          <a:bodyPr wrap="square" rtlCol="0">
            <a:spAutoFit/>
          </a:bodyPr>
          <a:lstStyle/>
          <a:p>
            <a:pPr algn="ctr"/>
            <a:r>
              <a:rPr lang="en-GB" sz="1400" dirty="0">
                <a:solidFill>
                  <a:schemeClr val="bg1"/>
                </a:solidFill>
              </a:rPr>
              <a:t>&lt;condition&gt;</a:t>
            </a:r>
          </a:p>
        </p:txBody>
      </p:sp>
      <p:sp>
        <p:nvSpPr>
          <p:cNvPr id="12" name="TextBox 11">
            <a:extLst>
              <a:ext uri="{FF2B5EF4-FFF2-40B4-BE49-F238E27FC236}">
                <a16:creationId xmlns:a16="http://schemas.microsoft.com/office/drawing/2014/main" id="{73D6A15F-3CF5-4EFF-9889-18D50E28805F}"/>
              </a:ext>
            </a:extLst>
          </p:cNvPr>
          <p:cNvSpPr txBox="1"/>
          <p:nvPr/>
        </p:nvSpPr>
        <p:spPr>
          <a:xfrm>
            <a:off x="10738924" y="2279512"/>
            <a:ext cx="721672" cy="307777"/>
          </a:xfrm>
          <a:prstGeom prst="rect">
            <a:avLst/>
          </a:prstGeom>
          <a:noFill/>
          <a:ln w="19050">
            <a:noFill/>
          </a:ln>
        </p:spPr>
        <p:txBody>
          <a:bodyPr wrap="square" rtlCol="0">
            <a:spAutoFit/>
          </a:bodyPr>
          <a:lstStyle/>
          <a:p>
            <a:pPr algn="ctr"/>
            <a:r>
              <a:rPr lang="en-GB" sz="1400" dirty="0">
                <a:solidFill>
                  <a:srgbClr val="FFC000"/>
                </a:solidFill>
                <a:latin typeface="Courier New" pitchFamily="49" charset="0"/>
                <a:cs typeface="Courier New" pitchFamily="49" charset="0"/>
              </a:rPr>
              <a:t>False</a:t>
            </a:r>
          </a:p>
        </p:txBody>
      </p:sp>
      <p:sp>
        <p:nvSpPr>
          <p:cNvPr id="13" name="TextBox 12">
            <a:extLst>
              <a:ext uri="{FF2B5EF4-FFF2-40B4-BE49-F238E27FC236}">
                <a16:creationId xmlns:a16="http://schemas.microsoft.com/office/drawing/2014/main" id="{E219C324-8760-478F-802A-E5005F4E9FAE}"/>
              </a:ext>
            </a:extLst>
          </p:cNvPr>
          <p:cNvSpPr txBox="1"/>
          <p:nvPr/>
        </p:nvSpPr>
        <p:spPr>
          <a:xfrm>
            <a:off x="9303695" y="3284985"/>
            <a:ext cx="614271" cy="307777"/>
          </a:xfrm>
          <a:prstGeom prst="rect">
            <a:avLst/>
          </a:prstGeom>
          <a:noFill/>
          <a:ln w="19050">
            <a:noFill/>
          </a:ln>
        </p:spPr>
        <p:txBody>
          <a:bodyPr wrap="square" rtlCol="0">
            <a:spAutoFit/>
          </a:bodyPr>
          <a:lstStyle/>
          <a:p>
            <a:pPr algn="ctr"/>
            <a:r>
              <a:rPr lang="en-GB" sz="1400" dirty="0">
                <a:solidFill>
                  <a:schemeClr val="bg1"/>
                </a:solidFill>
                <a:latin typeface="Courier New" pitchFamily="49" charset="0"/>
                <a:cs typeface="Courier New" pitchFamily="49" charset="0"/>
              </a:rPr>
              <a:t>True</a:t>
            </a:r>
          </a:p>
        </p:txBody>
      </p:sp>
      <p:sp>
        <p:nvSpPr>
          <p:cNvPr id="15" name="Oval 14">
            <a:extLst>
              <a:ext uri="{FF2B5EF4-FFF2-40B4-BE49-F238E27FC236}">
                <a16:creationId xmlns:a16="http://schemas.microsoft.com/office/drawing/2014/main" id="{14F94155-5122-4158-A3E5-760C2CB12691}"/>
              </a:ext>
            </a:extLst>
          </p:cNvPr>
          <p:cNvSpPr/>
          <p:nvPr/>
        </p:nvSpPr>
        <p:spPr>
          <a:xfrm>
            <a:off x="9917966" y="2019458"/>
            <a:ext cx="180020" cy="18002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524E2D9-C9F6-4B68-A00B-B1F6BD71FDFC}"/>
              </a:ext>
            </a:extLst>
          </p:cNvPr>
          <p:cNvSpPr/>
          <p:nvPr/>
        </p:nvSpPr>
        <p:spPr>
          <a:xfrm>
            <a:off x="9934347" y="5805264"/>
            <a:ext cx="180020" cy="18002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2">
            <a:extLst>
              <a:ext uri="{FF2B5EF4-FFF2-40B4-BE49-F238E27FC236}">
                <a16:creationId xmlns:a16="http://schemas.microsoft.com/office/drawing/2014/main" id="{20AC3BF0-E02A-4314-8821-BF285E3B2A1E}"/>
              </a:ext>
            </a:extLst>
          </p:cNvPr>
          <p:cNvSpPr txBox="1">
            <a:spLocks/>
          </p:cNvSpPr>
          <p:nvPr/>
        </p:nvSpPr>
        <p:spPr>
          <a:xfrm>
            <a:off x="659395" y="1124746"/>
            <a:ext cx="7473209" cy="454225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Indefinite loop are implemented with the </a:t>
            </a:r>
            <a:r>
              <a:rPr lang="en-GB" sz="2400" b="1" dirty="0">
                <a:solidFill>
                  <a:srgbClr val="FFC000"/>
                </a:solidFill>
              </a:rPr>
              <a:t>while</a:t>
            </a:r>
            <a:r>
              <a:rPr lang="en-GB" sz="2400" dirty="0">
                <a:solidFill>
                  <a:schemeClr val="bg1"/>
                </a:solidFill>
              </a:rPr>
              <a:t> statement:</a:t>
            </a:r>
          </a:p>
          <a:p>
            <a:pPr marL="0" indent="0">
              <a:buNone/>
            </a:pPr>
            <a:endParaRPr lang="en-GB" sz="2400" dirty="0">
              <a:solidFill>
                <a:schemeClr val="bg1"/>
              </a:solidFill>
            </a:endParaRPr>
          </a:p>
          <a:p>
            <a:pPr marL="0" indent="0">
              <a:buNone/>
            </a:pPr>
            <a:endParaRPr lang="en-GB" sz="2400" dirty="0">
              <a:solidFill>
                <a:schemeClr val="bg1"/>
              </a:solidFill>
            </a:endParaRPr>
          </a:p>
          <a:p>
            <a:pPr marL="548640" lvl="2" indent="0">
              <a:buNone/>
            </a:pPr>
            <a:r>
              <a:rPr lang="en-GB" sz="2400" dirty="0">
                <a:solidFill>
                  <a:srgbClr val="FFC000"/>
                </a:solidFill>
                <a:latin typeface="Courier New" pitchFamily="49" charset="0"/>
                <a:cs typeface="Courier New" pitchFamily="49" charset="0"/>
              </a:rPr>
              <a:t>while</a:t>
            </a:r>
            <a:r>
              <a:rPr lang="en-GB" sz="2400" dirty="0">
                <a:solidFill>
                  <a:schemeClr val="bg1"/>
                </a:solidFill>
                <a:latin typeface="Courier New" pitchFamily="49" charset="0"/>
                <a:cs typeface="Courier New" pitchFamily="49" charset="0"/>
              </a:rPr>
              <a:t> condition </a:t>
            </a:r>
            <a:r>
              <a:rPr lang="en-GB" sz="2400" dirty="0">
                <a:solidFill>
                  <a:srgbClr val="FFC000"/>
                </a:solidFill>
                <a:latin typeface="Courier New" pitchFamily="49" charset="0"/>
                <a:cs typeface="Courier New" pitchFamily="49" charset="0"/>
              </a:rPr>
              <a:t>:</a:t>
            </a:r>
            <a:br>
              <a:rPr lang="en-GB" sz="2400" dirty="0">
                <a:solidFill>
                  <a:schemeClr val="bg1"/>
                </a:solidFill>
                <a:latin typeface="Courier New" pitchFamily="49" charset="0"/>
                <a:cs typeface="Courier New" pitchFamily="49" charset="0"/>
              </a:rPr>
            </a:br>
            <a:r>
              <a:rPr lang="en-GB" sz="2400" dirty="0">
                <a:solidFill>
                  <a:schemeClr val="bg1"/>
                </a:solidFill>
                <a:latin typeface="Courier New" pitchFamily="49" charset="0"/>
                <a:cs typeface="Courier New" pitchFamily="49" charset="0"/>
              </a:rPr>
              <a:t>    &lt;body&gt;</a:t>
            </a:r>
          </a:p>
          <a:p>
            <a:pPr marL="457200" lvl="1" indent="0">
              <a:buNone/>
            </a:pPr>
            <a:endParaRPr lang="en-GB" dirty="0">
              <a:solidFill>
                <a:schemeClr val="bg1"/>
              </a:solidFill>
            </a:endParaRPr>
          </a:p>
          <a:p>
            <a:pPr marL="457200" lvl="1" indent="0">
              <a:buNone/>
            </a:pPr>
            <a:endParaRPr lang="en-GB" dirty="0">
              <a:solidFill>
                <a:schemeClr val="bg1"/>
              </a:solidFill>
            </a:endParaRPr>
          </a:p>
          <a:p>
            <a:pPr marL="0" indent="0">
              <a:buNone/>
            </a:pPr>
            <a:r>
              <a:rPr lang="en-GB" sz="2400" dirty="0">
                <a:solidFill>
                  <a:schemeClr val="bg1"/>
                </a:solidFill>
              </a:rPr>
              <a:t>The &lt;body&gt; of the loop usually contains statements that modifies the evaluation of &lt;condition&gt; at some point</a:t>
            </a:r>
          </a:p>
        </p:txBody>
      </p:sp>
    </p:spTree>
    <p:extLst>
      <p:ext uri="{BB962C8B-B14F-4D97-AF65-F5344CB8AC3E}">
        <p14:creationId xmlns:p14="http://schemas.microsoft.com/office/powerpoint/2010/main" val="383523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EF3771-2D19-48D5-BACC-72B85B609698}"/>
              </a:ext>
            </a:extLst>
          </p:cNvPr>
          <p:cNvSpPr/>
          <p:nvPr/>
        </p:nvSpPr>
        <p:spPr>
          <a:xfrm>
            <a:off x="6853374" y="2204865"/>
            <a:ext cx="3347082" cy="2828760"/>
          </a:xfrm>
          <a:prstGeom prst="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GB" sz="2400" dirty="0">
                <a:solidFill>
                  <a:schemeClr val="bg1"/>
                </a:solidFill>
              </a:rPr>
              <a:t>take card</a:t>
            </a:r>
          </a:p>
          <a:p>
            <a:pPr marL="342900" indent="-342900">
              <a:buFont typeface="+mj-lt"/>
              <a:buAutoNum type="arabicPeriod"/>
            </a:pPr>
            <a:r>
              <a:rPr lang="en-GB" sz="2400" dirty="0">
                <a:solidFill>
                  <a:schemeClr val="bg1"/>
                </a:solidFill>
              </a:rPr>
              <a:t>Write name</a:t>
            </a:r>
          </a:p>
          <a:p>
            <a:pPr marL="342900" indent="-342900">
              <a:buFont typeface="+mj-lt"/>
              <a:buAutoNum type="arabicPeriod"/>
            </a:pPr>
            <a:r>
              <a:rPr lang="en-GB" sz="2400" dirty="0">
                <a:solidFill>
                  <a:schemeClr val="bg1"/>
                </a:solidFill>
              </a:rPr>
              <a:t>Write message</a:t>
            </a:r>
          </a:p>
          <a:p>
            <a:pPr marL="342900" indent="-342900">
              <a:buFont typeface="+mj-lt"/>
              <a:buAutoNum type="arabicPeriod"/>
            </a:pPr>
            <a:r>
              <a:rPr lang="en-GB" sz="2400" dirty="0">
                <a:solidFill>
                  <a:schemeClr val="bg1"/>
                </a:solidFill>
              </a:rPr>
              <a:t>Sign card</a:t>
            </a:r>
          </a:p>
          <a:p>
            <a:pPr marL="342900" indent="-342900">
              <a:buFont typeface="+mj-lt"/>
              <a:buAutoNum type="arabicPeriod"/>
            </a:pPr>
            <a:r>
              <a:rPr lang="en-GB" sz="2400" dirty="0">
                <a:solidFill>
                  <a:schemeClr val="bg1"/>
                </a:solidFill>
              </a:rPr>
              <a:t>Put inside envelop</a:t>
            </a:r>
          </a:p>
          <a:p>
            <a:pPr marL="342900" indent="-342900">
              <a:buFont typeface="+mj-lt"/>
              <a:buAutoNum type="arabicPeriod"/>
            </a:pPr>
            <a:r>
              <a:rPr lang="en-GB" sz="2400" dirty="0">
                <a:solidFill>
                  <a:schemeClr val="bg1"/>
                </a:solidFill>
              </a:rPr>
              <a:t>Seal envelop</a:t>
            </a:r>
          </a:p>
          <a:p>
            <a:pPr marL="342900" indent="-342900">
              <a:buFont typeface="+mj-lt"/>
              <a:buAutoNum type="arabicPeriod"/>
            </a:pPr>
            <a:r>
              <a:rPr lang="en-GB" sz="2400" dirty="0">
                <a:solidFill>
                  <a:schemeClr val="bg1"/>
                </a:solidFill>
              </a:rPr>
              <a:t>repeat</a:t>
            </a:r>
          </a:p>
        </p:txBody>
      </p:sp>
      <p:sp>
        <p:nvSpPr>
          <p:cNvPr id="2" name="Content Placeholder 2">
            <a:extLst>
              <a:ext uri="{FF2B5EF4-FFF2-40B4-BE49-F238E27FC236}">
                <a16:creationId xmlns:a16="http://schemas.microsoft.com/office/drawing/2014/main" id="{AEDE3D6C-6C31-4833-ADEE-C1940AF8EED4}"/>
              </a:ext>
            </a:extLst>
          </p:cNvPr>
          <p:cNvSpPr txBox="1">
            <a:spLocks/>
          </p:cNvSpPr>
          <p:nvPr/>
        </p:nvSpPr>
        <p:spPr>
          <a:xfrm>
            <a:off x="659395" y="1124746"/>
            <a:ext cx="5508613" cy="454225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Many tasks are repetitive by nature. Such tasks may consist of multiple steps executed in sequence, and once the last step has been executed the entire sequence is repeated from the start.</a:t>
            </a:r>
            <a:endParaRPr lang="en-GB" sz="2400"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891890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F54A9E7-C1D1-474D-8352-0ABF7F419403}"/>
              </a:ext>
            </a:extLst>
          </p:cNvPr>
          <p:cNvGrpSpPr/>
          <p:nvPr/>
        </p:nvGrpSpPr>
        <p:grpSpPr>
          <a:xfrm>
            <a:off x="1120337" y="3328004"/>
            <a:ext cx="9951327" cy="2898275"/>
            <a:chOff x="673739" y="4772232"/>
            <a:chExt cx="4919637" cy="2898275"/>
          </a:xfrm>
        </p:grpSpPr>
        <p:sp>
          <p:nvSpPr>
            <p:cNvPr id="8" name="TextBox 7">
              <a:extLst>
                <a:ext uri="{FF2B5EF4-FFF2-40B4-BE49-F238E27FC236}">
                  <a16:creationId xmlns:a16="http://schemas.microsoft.com/office/drawing/2014/main" id="{DBD569D3-BF6C-4CF9-827A-E9D95039E1DC}"/>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upper limit: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    </a:t>
              </a:r>
              <a:r>
                <a:rPr lang="en-GB" b="1" dirty="0">
                  <a:solidFill>
                    <a:schemeClr val="bg1">
                      <a:lumMod val="95000"/>
                    </a:schemeClr>
                  </a:solidFill>
                  <a:latin typeface="Courier New" pitchFamily="49" charset="0"/>
                  <a:cs typeface="Courier New" pitchFamily="49" charset="0"/>
                </a:rPr>
                <a:t>print</a:t>
              </a:r>
              <a:r>
                <a:rPr lang="en-GB" dirty="0">
                  <a:solidFill>
                    <a:schemeClr val="bg1">
                      <a:lumMod val="95000"/>
                    </a:schemeClr>
                  </a:solidFill>
                  <a:latin typeface="Courier New" pitchFamily="49" charset="0"/>
                  <a:cs typeface="Courier New" pitchFamily="49" charset="0"/>
                </a:rPr>
                <a:t>(fib1) </a:t>
              </a:r>
            </a:p>
            <a:p>
              <a:r>
                <a:rPr lang="en-GB" dirty="0">
                  <a:solidFill>
                    <a:schemeClr val="bg1">
                      <a:lumMod val="95000"/>
                    </a:schemeClr>
                  </a:solidFill>
                  <a:latin typeface="Courier New" pitchFamily="49" charset="0"/>
                  <a:cs typeface="Courier New" pitchFamily="49" charset="0"/>
                </a:rPr>
                <a:t>    </a:t>
              </a:r>
              <a:r>
                <a:rPr lang="en-GB" b="0" dirty="0">
                  <a:solidFill>
                    <a:srgbClr val="D4D4D4"/>
                  </a:solidFill>
                  <a:effectLst/>
                  <a:latin typeface="Courier New" panose="02070309020205020404" pitchFamily="49" charset="0"/>
                  <a:cs typeface="Courier New" panose="02070309020205020404" pitchFamily="49" charset="0"/>
                </a:rPr>
                <a:t>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r>
                <a:rPr lang="en-GB" b="1" dirty="0">
                  <a:solidFill>
                    <a:schemeClr val="bg1">
                      <a:lumMod val="95000"/>
                    </a:schemeClr>
                  </a:solidFill>
                  <a:latin typeface="Courier New" pitchFamily="49" charset="0"/>
                  <a:cs typeface="Courier New" pitchFamily="49" charset="0"/>
                </a:rPr>
                <a:t>  </a:t>
              </a:r>
              <a:endParaRPr lang="en-GB" dirty="0">
                <a:solidFill>
                  <a:schemeClr val="bg1">
                    <a:lumMod val="95000"/>
                  </a:schemeClr>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8DC5A338-7B20-4B3D-8E4F-600CBF26949C}"/>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5EA01933-AA3C-40DB-9216-C47271E44F94}"/>
                  </a:ext>
                </a:extLst>
              </p:cNvPr>
              <p:cNvSpPr txBox="1">
                <a:spLocks/>
              </p:cNvSpPr>
              <p:nvPr/>
            </p:nvSpPr>
            <p:spPr>
              <a:xfrm>
                <a:off x="1120337" y="1124746"/>
                <a:ext cx="9951327" cy="1728190"/>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Write a program to display the Fibonacci numbers greater than 0 and strictly smaller than a given upper limit.</a:t>
                </a:r>
              </a:p>
              <a:p>
                <a:pPr marL="0" indent="0">
                  <a:buNone/>
                </a:pPr>
                <a:endParaRPr lang="en-GB" sz="2400" dirty="0">
                  <a:solidFill>
                    <a:schemeClr val="bg1"/>
                  </a:solidFill>
                </a:endParaRPr>
              </a:p>
              <a:p>
                <a:pPr marL="0" indent="0">
                  <a:buNone/>
                </a:pPr>
                <a14:m>
                  <m:oMathPara xmlns:m="http://schemas.openxmlformats.org/officeDocument/2006/math">
                    <m:oMathParaPr>
                      <m:jc m:val="centerGroup"/>
                    </m:oMathParaPr>
                    <m:oMath xmlns:m="http://schemas.openxmlformats.org/officeDocument/2006/math">
                      <m:sSub>
                        <m:sSubPr>
                          <m:ctrlPr>
                            <a:rPr lang="en-GB" sz="2400" b="0" i="1" smtClean="0">
                              <a:solidFill>
                                <a:schemeClr val="bg1"/>
                              </a:solidFill>
                              <a:latin typeface="Cambria Math" panose="02040503050406030204" pitchFamily="18" charset="0"/>
                            </a:rPr>
                          </m:ctrlPr>
                        </m:sSubPr>
                        <m:e>
                          <m:r>
                            <a:rPr lang="en-GB" sz="2400" b="0" i="1" smtClean="0">
                              <a:solidFill>
                                <a:schemeClr val="bg1"/>
                              </a:solidFill>
                              <a:latin typeface="Cambria Math" panose="02040503050406030204" pitchFamily="18" charset="0"/>
                            </a:rPr>
                            <m:t>𝐹</m:t>
                          </m:r>
                        </m:e>
                        <m:sub>
                          <m:r>
                            <a:rPr lang="en-GB" sz="2400" b="0" i="1" smtClean="0">
                              <a:solidFill>
                                <a:schemeClr val="bg1"/>
                              </a:solidFill>
                              <a:latin typeface="Cambria Math" panose="02040503050406030204" pitchFamily="18" charset="0"/>
                            </a:rPr>
                            <m:t>0</m:t>
                          </m:r>
                        </m:sub>
                      </m:sSub>
                      <m:r>
                        <a:rPr lang="en-GB" sz="2400" b="0" i="1" smtClean="0">
                          <a:solidFill>
                            <a:schemeClr val="bg1"/>
                          </a:solidFill>
                          <a:latin typeface="Cambria Math" panose="02040503050406030204" pitchFamily="18" charset="0"/>
                        </a:rPr>
                        <m:t>=0, </m:t>
                      </m:r>
                      <m:sSub>
                        <m:sSubPr>
                          <m:ctrlPr>
                            <a:rPr lang="en-GB" sz="2400" b="0" i="1" smtClean="0">
                              <a:solidFill>
                                <a:schemeClr val="bg1"/>
                              </a:solidFill>
                              <a:latin typeface="Cambria Math" panose="02040503050406030204" pitchFamily="18" charset="0"/>
                            </a:rPr>
                          </m:ctrlPr>
                        </m:sSubPr>
                        <m:e>
                          <m:r>
                            <a:rPr lang="en-GB" sz="2400" b="0" i="1" smtClean="0">
                              <a:solidFill>
                                <a:schemeClr val="bg1"/>
                              </a:solidFill>
                              <a:latin typeface="Cambria Math" panose="02040503050406030204" pitchFamily="18" charset="0"/>
                            </a:rPr>
                            <m:t>𝐹</m:t>
                          </m:r>
                        </m:e>
                        <m:sub>
                          <m:r>
                            <a:rPr lang="en-GB" sz="2400" b="0" i="1" smtClean="0">
                              <a:solidFill>
                                <a:schemeClr val="bg1"/>
                              </a:solidFill>
                              <a:latin typeface="Cambria Math" panose="02040503050406030204" pitchFamily="18" charset="0"/>
                            </a:rPr>
                            <m:t>1</m:t>
                          </m:r>
                        </m:sub>
                      </m:sSub>
                      <m:r>
                        <a:rPr lang="en-GB" sz="2400" b="0" i="1" smtClean="0">
                          <a:solidFill>
                            <a:schemeClr val="bg1"/>
                          </a:solidFill>
                          <a:latin typeface="Cambria Math" panose="02040503050406030204" pitchFamily="18" charset="0"/>
                        </a:rPr>
                        <m:t>=1 </m:t>
                      </m:r>
                      <m:r>
                        <m:rPr>
                          <m:nor/>
                        </m:rPr>
                        <a:rPr lang="en-GB" sz="2400" b="0" i="0" smtClean="0">
                          <a:solidFill>
                            <a:schemeClr val="bg1"/>
                          </a:solidFill>
                          <a:latin typeface="Cambria Math" panose="02040503050406030204" pitchFamily="18" charset="0"/>
                        </a:rPr>
                        <m:t>and</m:t>
                      </m:r>
                      <m:r>
                        <a:rPr lang="en-GB" sz="2400" b="0" i="1" smtClean="0">
                          <a:solidFill>
                            <a:schemeClr val="bg1"/>
                          </a:solidFill>
                          <a:latin typeface="Cambria Math" panose="02040503050406030204" pitchFamily="18" charset="0"/>
                        </a:rPr>
                        <m:t> ∀</m:t>
                      </m:r>
                      <m:r>
                        <a:rPr lang="en-GB" sz="2400" b="0" i="1" smtClean="0">
                          <a:solidFill>
                            <a:schemeClr val="bg1"/>
                          </a:solidFill>
                          <a:latin typeface="Cambria Math" panose="02040503050406030204" pitchFamily="18" charset="0"/>
                        </a:rPr>
                        <m:t>𝑛</m:t>
                      </m:r>
                      <m:r>
                        <a:rPr lang="en-GB" sz="2400" b="0" i="1" smtClean="0">
                          <a:solidFill>
                            <a:schemeClr val="bg1"/>
                          </a:solidFill>
                          <a:latin typeface="Cambria Math" panose="02040503050406030204" pitchFamily="18" charset="0"/>
                        </a:rPr>
                        <m:t>&gt;1, </m:t>
                      </m:r>
                      <m:sSub>
                        <m:sSubPr>
                          <m:ctrlPr>
                            <a:rPr lang="en-GB" sz="2400" b="0" i="1" smtClean="0">
                              <a:solidFill>
                                <a:schemeClr val="bg1"/>
                              </a:solidFill>
                              <a:latin typeface="Cambria Math" panose="02040503050406030204" pitchFamily="18" charset="0"/>
                            </a:rPr>
                          </m:ctrlPr>
                        </m:sSubPr>
                        <m:e>
                          <m:r>
                            <a:rPr lang="en-GB" sz="2400" b="0" i="1" smtClean="0">
                              <a:solidFill>
                                <a:schemeClr val="bg1"/>
                              </a:solidFill>
                              <a:latin typeface="Cambria Math" panose="02040503050406030204" pitchFamily="18" charset="0"/>
                            </a:rPr>
                            <m:t>𝐹</m:t>
                          </m:r>
                        </m:e>
                        <m:sub>
                          <m:r>
                            <a:rPr lang="en-GB" sz="2400" b="0" i="1" smtClean="0">
                              <a:solidFill>
                                <a:schemeClr val="bg1"/>
                              </a:solidFill>
                              <a:latin typeface="Cambria Math" panose="02040503050406030204" pitchFamily="18" charset="0"/>
                            </a:rPr>
                            <m:t>𝑛</m:t>
                          </m:r>
                          <m:r>
                            <a:rPr lang="en-GB" sz="2400" b="0" i="1" smtClean="0">
                              <a:solidFill>
                                <a:schemeClr val="bg1"/>
                              </a:solidFill>
                              <a:latin typeface="Cambria Math" panose="02040503050406030204" pitchFamily="18" charset="0"/>
                            </a:rPr>
                            <m:t>+1</m:t>
                          </m:r>
                        </m:sub>
                      </m:sSub>
                      <m:r>
                        <a:rPr lang="en-GB" sz="2400" b="0" i="1" smtClean="0">
                          <a:solidFill>
                            <a:schemeClr val="bg1"/>
                          </a:solidFill>
                          <a:latin typeface="Cambria Math" panose="02040503050406030204" pitchFamily="18" charset="0"/>
                        </a:rPr>
                        <m:t>=</m:t>
                      </m:r>
                      <m:sSub>
                        <m:sSubPr>
                          <m:ctrlPr>
                            <a:rPr lang="en-GB" sz="2400" b="0" i="1" smtClean="0">
                              <a:solidFill>
                                <a:schemeClr val="bg1"/>
                              </a:solidFill>
                              <a:latin typeface="Cambria Math" panose="02040503050406030204" pitchFamily="18" charset="0"/>
                            </a:rPr>
                          </m:ctrlPr>
                        </m:sSubPr>
                        <m:e>
                          <m:r>
                            <a:rPr lang="en-GB" sz="2400" b="0" i="1" smtClean="0">
                              <a:solidFill>
                                <a:schemeClr val="bg1"/>
                              </a:solidFill>
                              <a:latin typeface="Cambria Math" panose="02040503050406030204" pitchFamily="18" charset="0"/>
                            </a:rPr>
                            <m:t>𝐹</m:t>
                          </m:r>
                        </m:e>
                        <m:sub>
                          <m:r>
                            <a:rPr lang="en-GB" sz="2400" b="0" i="1" smtClean="0">
                              <a:solidFill>
                                <a:schemeClr val="bg1"/>
                              </a:solidFill>
                              <a:latin typeface="Cambria Math" panose="02040503050406030204" pitchFamily="18" charset="0"/>
                            </a:rPr>
                            <m:t>𝑛</m:t>
                          </m:r>
                        </m:sub>
                      </m:sSub>
                      <m:r>
                        <a:rPr lang="en-GB" sz="2400" b="0" i="1" smtClean="0">
                          <a:solidFill>
                            <a:schemeClr val="bg1"/>
                          </a:solidFill>
                          <a:latin typeface="Cambria Math" panose="02040503050406030204" pitchFamily="18" charset="0"/>
                        </a:rPr>
                        <m:t>+</m:t>
                      </m:r>
                      <m:sSub>
                        <m:sSubPr>
                          <m:ctrlPr>
                            <a:rPr lang="en-GB" sz="2400" b="0" i="1" smtClean="0">
                              <a:solidFill>
                                <a:schemeClr val="bg1"/>
                              </a:solidFill>
                              <a:latin typeface="Cambria Math" panose="02040503050406030204" pitchFamily="18" charset="0"/>
                            </a:rPr>
                          </m:ctrlPr>
                        </m:sSubPr>
                        <m:e>
                          <m:r>
                            <a:rPr lang="en-GB" sz="2400" b="0" i="1" smtClean="0">
                              <a:solidFill>
                                <a:schemeClr val="bg1"/>
                              </a:solidFill>
                              <a:latin typeface="Cambria Math" panose="02040503050406030204" pitchFamily="18" charset="0"/>
                            </a:rPr>
                            <m:t>𝐹</m:t>
                          </m:r>
                        </m:e>
                        <m:sub>
                          <m:r>
                            <a:rPr lang="en-GB" sz="2400" b="0" i="1" smtClean="0">
                              <a:solidFill>
                                <a:schemeClr val="bg1"/>
                              </a:solidFill>
                              <a:latin typeface="Cambria Math" panose="02040503050406030204" pitchFamily="18" charset="0"/>
                            </a:rPr>
                            <m:t>𝑛</m:t>
                          </m:r>
                          <m:r>
                            <a:rPr lang="en-GB" sz="2400" b="0" i="1" smtClean="0">
                              <a:solidFill>
                                <a:schemeClr val="bg1"/>
                              </a:solidFill>
                              <a:latin typeface="Cambria Math" panose="02040503050406030204" pitchFamily="18" charset="0"/>
                            </a:rPr>
                            <m:t>−1</m:t>
                          </m:r>
                        </m:sub>
                      </m:sSub>
                    </m:oMath>
                  </m:oMathPara>
                </a14:m>
                <a:endParaRPr lang="en-GB" sz="2400" b="0" dirty="0">
                  <a:solidFill>
                    <a:schemeClr val="bg1"/>
                  </a:solidFill>
                </a:endParaRPr>
              </a:p>
              <a:p>
                <a:pPr marL="0" indent="0">
                  <a:buNone/>
                </a:pPr>
                <a:endParaRPr lang="en-GB" sz="2400" dirty="0">
                  <a:solidFill>
                    <a:schemeClr val="bg1"/>
                  </a:solidFill>
                </a:endParaRPr>
              </a:p>
            </p:txBody>
          </p:sp>
        </mc:Choice>
        <mc:Fallback xmlns="">
          <p:sp>
            <p:nvSpPr>
              <p:cNvPr id="2" name="Content Placeholder 2">
                <a:extLst>
                  <a:ext uri="{FF2B5EF4-FFF2-40B4-BE49-F238E27FC236}">
                    <a16:creationId xmlns:a16="http://schemas.microsoft.com/office/drawing/2014/main" id="{5EA01933-AA3C-40DB-9216-C47271E44F94}"/>
                  </a:ext>
                </a:extLst>
              </p:cNvPr>
              <p:cNvSpPr txBox="1">
                <a:spLocks noRot="1" noChangeAspect="1" noMove="1" noResize="1" noEditPoints="1" noAdjustHandles="1" noChangeArrowheads="1" noChangeShapeType="1" noTextEdit="1"/>
              </p:cNvSpPr>
              <p:nvPr/>
            </p:nvSpPr>
            <p:spPr>
              <a:xfrm>
                <a:off x="1120337" y="1124746"/>
                <a:ext cx="9951327" cy="1728190"/>
              </a:xfrm>
              <a:prstGeom prst="rect">
                <a:avLst/>
              </a:prstGeom>
              <a:blipFill>
                <a:blip r:embed="rId3"/>
                <a:stretch>
                  <a:fillRect l="-980" t="-4947" r="-184"/>
                </a:stretch>
              </a:blipFill>
            </p:spPr>
            <p:txBody>
              <a:bodyPr/>
              <a:lstStyle/>
              <a:p>
                <a:r>
                  <a:rPr lang="en-GB">
                    <a:noFill/>
                  </a:rPr>
                  <a:t> </a:t>
                </a:r>
              </a:p>
            </p:txBody>
          </p:sp>
        </mc:Fallback>
      </mc:AlternateContent>
      <p:sp>
        <p:nvSpPr>
          <p:cNvPr id="3" name="Arrow: Right 2">
            <a:extLst>
              <a:ext uri="{FF2B5EF4-FFF2-40B4-BE49-F238E27FC236}">
                <a16:creationId xmlns:a16="http://schemas.microsoft.com/office/drawing/2014/main" id="{A6968AB6-E479-4448-9BC8-A939E66C1EE0}"/>
              </a:ext>
            </a:extLst>
          </p:cNvPr>
          <p:cNvSpPr/>
          <p:nvPr/>
        </p:nvSpPr>
        <p:spPr>
          <a:xfrm rot="10800000">
            <a:off x="4493821" y="5301209"/>
            <a:ext cx="612068" cy="324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797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grpSp>
        <p:nvGrpSpPr>
          <p:cNvPr id="12" name="Group 11">
            <a:extLst>
              <a:ext uri="{FF2B5EF4-FFF2-40B4-BE49-F238E27FC236}">
                <a16:creationId xmlns:a16="http://schemas.microsoft.com/office/drawing/2014/main" id="{38A39FB6-BB7A-43C5-8B28-5D8AD8F0FC97}"/>
              </a:ext>
            </a:extLst>
          </p:cNvPr>
          <p:cNvGrpSpPr/>
          <p:nvPr/>
        </p:nvGrpSpPr>
        <p:grpSpPr>
          <a:xfrm>
            <a:off x="789189" y="559106"/>
            <a:ext cx="4919637" cy="2898275"/>
            <a:chOff x="673739" y="4772232"/>
            <a:chExt cx="4919637" cy="2898275"/>
          </a:xfrm>
        </p:grpSpPr>
        <p:sp>
          <p:nvSpPr>
            <p:cNvPr id="13" name="TextBox 12">
              <a:extLst>
                <a:ext uri="{FF2B5EF4-FFF2-40B4-BE49-F238E27FC236}">
                  <a16:creationId xmlns:a16="http://schemas.microsoft.com/office/drawing/2014/main" id="{1D46CAA2-FB54-4DF2-8554-48BF4AA675DE}"/>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13C24F73-D786-48E4-BCF2-9FB71B7BBA3C}"/>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15" name="Group 14">
            <a:extLst>
              <a:ext uri="{FF2B5EF4-FFF2-40B4-BE49-F238E27FC236}">
                <a16:creationId xmlns:a16="http://schemas.microsoft.com/office/drawing/2014/main" id="{2414F7F3-A13C-4D9B-8687-8A5DAE97FD8B}"/>
              </a:ext>
            </a:extLst>
          </p:cNvPr>
          <p:cNvGrpSpPr/>
          <p:nvPr/>
        </p:nvGrpSpPr>
        <p:grpSpPr>
          <a:xfrm>
            <a:off x="780319" y="4257092"/>
            <a:ext cx="4919637" cy="2062103"/>
            <a:chOff x="664869" y="4772233"/>
            <a:chExt cx="4919637" cy="2062103"/>
          </a:xfrm>
        </p:grpSpPr>
        <p:sp>
          <p:nvSpPr>
            <p:cNvPr id="16" name="TextBox 15">
              <a:extLst>
                <a:ext uri="{FF2B5EF4-FFF2-40B4-BE49-F238E27FC236}">
                  <a16:creationId xmlns:a16="http://schemas.microsoft.com/office/drawing/2014/main" id="{C8BF0D48-3B88-4D66-A0B9-68572BA1F7C0}"/>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17" name="TextBox 16">
              <a:extLst>
                <a:ext uri="{FF2B5EF4-FFF2-40B4-BE49-F238E27FC236}">
                  <a16:creationId xmlns:a16="http://schemas.microsoft.com/office/drawing/2014/main" id="{7183188F-B3CC-4772-933F-E9619FCBE43E}"/>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spTree>
    <p:extLst>
      <p:ext uri="{BB962C8B-B14F-4D97-AF65-F5344CB8AC3E}">
        <p14:creationId xmlns:p14="http://schemas.microsoft.com/office/powerpoint/2010/main" val="1555383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980728"/>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Tree>
    <p:extLst>
      <p:ext uri="{BB962C8B-B14F-4D97-AF65-F5344CB8AC3E}">
        <p14:creationId xmlns:p14="http://schemas.microsoft.com/office/powerpoint/2010/main" val="3257489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endParaRPr lang="en-GB" dirty="0">
                <a:solidFill>
                  <a:srgbClr val="92D050"/>
                </a:solidFill>
                <a:latin typeface="Courier New" pitchFamily="49" charset="0"/>
                <a:cs typeface="Courier New" pitchFamily="49" charset="0"/>
              </a:endParaRPr>
            </a:p>
            <a:p>
              <a:endParaRPr lang="en-GB" dirty="0">
                <a:solidFill>
                  <a:srgbClr val="92D050"/>
                </a:solidFill>
                <a:latin typeface="Courier New" pitchFamily="49" charset="0"/>
                <a:cs typeface="Courier New" pitchFamily="49" charset="0"/>
              </a:endParaRPr>
            </a:p>
            <a:p>
              <a:endParaRPr lang="en-GB" dirty="0">
                <a:solidFill>
                  <a:srgbClr val="92D050"/>
                </a:solidFill>
                <a:latin typeface="Courier New" pitchFamily="49" charset="0"/>
                <a:cs typeface="Courier New" pitchFamily="49" charset="0"/>
              </a:endParaRPr>
            </a:p>
            <a:p>
              <a:endParaRPr lang="en-GB" dirty="0">
                <a:solidFill>
                  <a:srgbClr val="92D050"/>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1268760"/>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0</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Tree>
    <p:extLst>
      <p:ext uri="{BB962C8B-B14F-4D97-AF65-F5344CB8AC3E}">
        <p14:creationId xmlns:p14="http://schemas.microsoft.com/office/powerpoint/2010/main" val="414796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1556792"/>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0</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Tree>
    <p:extLst>
      <p:ext uri="{BB962C8B-B14F-4D97-AF65-F5344CB8AC3E}">
        <p14:creationId xmlns:p14="http://schemas.microsoft.com/office/powerpoint/2010/main" val="1488801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1808820"/>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0</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Tree>
    <p:extLst>
      <p:ext uri="{BB962C8B-B14F-4D97-AF65-F5344CB8AC3E}">
        <p14:creationId xmlns:p14="http://schemas.microsoft.com/office/powerpoint/2010/main" val="505520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096852"/>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0</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Tree>
    <p:extLst>
      <p:ext uri="{BB962C8B-B14F-4D97-AF65-F5344CB8AC3E}">
        <p14:creationId xmlns:p14="http://schemas.microsoft.com/office/powerpoint/2010/main" val="762600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384884"/>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0</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8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636912"/>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0</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026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924944"/>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28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2F78087A-0B78-45CE-9410-A591EE67ACFE}"/>
              </a:ext>
            </a:extLst>
          </p:cNvPr>
          <p:cNvCxnSpPr/>
          <p:nvPr/>
        </p:nvCxnSpPr>
        <p:spPr>
          <a:xfrm>
            <a:off x="8508268" y="656692"/>
            <a:ext cx="0" cy="5328592"/>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3790E9-B9C6-4BD1-8CEB-B2A3E469AD72}"/>
              </a:ext>
            </a:extLst>
          </p:cNvPr>
          <p:cNvSpPr/>
          <p:nvPr/>
        </p:nvSpPr>
        <p:spPr>
          <a:xfrm>
            <a:off x="8401546" y="782707"/>
            <a:ext cx="2086942" cy="5292587"/>
          </a:xfrm>
          <a:prstGeom prst="rect">
            <a:avLst/>
          </a:prstGeom>
          <a:no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endParaRPr lang="en-GB" sz="800" dirty="0">
              <a:solidFill>
                <a:schemeClr val="bg1"/>
              </a:solidFill>
            </a:endParaRPr>
          </a:p>
          <a:p>
            <a:pPr marL="342900" indent="-342900">
              <a:buFont typeface="Arial" panose="020B0604020202020204" pitchFamily="34" charset="0"/>
              <a:buChar char="•"/>
            </a:pPr>
            <a:endParaRPr lang="en-GB" sz="800" dirty="0">
              <a:solidFill>
                <a:schemeClr val="bg1"/>
              </a:solidFill>
            </a:endParaRPr>
          </a:p>
        </p:txBody>
      </p:sp>
      <p:sp>
        <p:nvSpPr>
          <p:cNvPr id="2" name="Content Placeholder 2">
            <a:extLst>
              <a:ext uri="{FF2B5EF4-FFF2-40B4-BE49-F238E27FC236}">
                <a16:creationId xmlns:a16="http://schemas.microsoft.com/office/drawing/2014/main" id="{7B888835-0A30-4C4F-BB93-B87FD6A98371}"/>
              </a:ext>
            </a:extLst>
          </p:cNvPr>
          <p:cNvSpPr txBox="1">
            <a:spLocks/>
          </p:cNvSpPr>
          <p:nvPr/>
        </p:nvSpPr>
        <p:spPr>
          <a:xfrm>
            <a:off x="659395" y="1124746"/>
            <a:ext cx="5508613" cy="454225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Many tasks are repetitive by nature. Such tasks may consist of multiple steps executed in sequence, and once the last step has been executed the entire sequence is repeated from the start.</a:t>
            </a:r>
            <a:endParaRPr lang="en-GB" sz="2400"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6569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1808820"/>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613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060848"/>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14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384884"/>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039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636912"/>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750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924944"/>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004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1844824"/>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4760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2</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132856"/>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806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2</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384884"/>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856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2</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672916"/>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1</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542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2</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924944"/>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0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2F78087A-0B78-45CE-9410-A591EE67ACFE}"/>
              </a:ext>
            </a:extLst>
          </p:cNvPr>
          <p:cNvCxnSpPr/>
          <p:nvPr/>
        </p:nvCxnSpPr>
        <p:spPr>
          <a:xfrm>
            <a:off x="8508268" y="656692"/>
            <a:ext cx="0" cy="5328592"/>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3790E9-B9C6-4BD1-8CEB-B2A3E469AD72}"/>
              </a:ext>
            </a:extLst>
          </p:cNvPr>
          <p:cNvSpPr/>
          <p:nvPr/>
        </p:nvSpPr>
        <p:spPr>
          <a:xfrm>
            <a:off x="8401546" y="782707"/>
            <a:ext cx="2086942" cy="5292587"/>
          </a:xfrm>
          <a:prstGeom prst="rect">
            <a:avLst/>
          </a:prstGeom>
          <a:no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endParaRPr lang="en-GB" sz="800">
              <a:solidFill>
                <a:schemeClr val="bg1"/>
              </a:solidFill>
            </a:endParaRPr>
          </a:p>
          <a:p>
            <a:pPr marL="342900" indent="-342900">
              <a:buFont typeface="Arial" panose="020B0604020202020204" pitchFamily="34" charset="0"/>
              <a:buChar char="•"/>
            </a:pPr>
            <a:endParaRPr lang="en-GB" sz="800" dirty="0">
              <a:solidFill>
                <a:schemeClr val="bg1"/>
              </a:solidFill>
            </a:endParaRPr>
          </a:p>
          <a:p>
            <a:pPr marL="342900" indent="-342900">
              <a:buFont typeface="Arial" panose="020B0604020202020204" pitchFamily="34" charset="0"/>
              <a:buChar char="•"/>
            </a:pPr>
            <a:r>
              <a:rPr lang="en-GB" sz="800">
                <a:solidFill>
                  <a:schemeClr val="bg1"/>
                </a:solidFill>
              </a:rPr>
              <a:t>take card</a:t>
            </a:r>
          </a:p>
          <a:p>
            <a:pPr marL="342900" indent="-342900">
              <a:buFont typeface="Arial" panose="020B0604020202020204" pitchFamily="34" charset="0"/>
              <a:buChar char="•"/>
            </a:pPr>
            <a:r>
              <a:rPr lang="en-GB" sz="800">
                <a:solidFill>
                  <a:schemeClr val="bg1"/>
                </a:solidFill>
              </a:rPr>
              <a:t>Write name</a:t>
            </a:r>
          </a:p>
          <a:p>
            <a:pPr marL="342900" indent="-342900">
              <a:buFont typeface="Arial" panose="020B0604020202020204" pitchFamily="34" charset="0"/>
              <a:buChar char="•"/>
            </a:pPr>
            <a:r>
              <a:rPr lang="en-GB" sz="800">
                <a:solidFill>
                  <a:schemeClr val="bg1"/>
                </a:solidFill>
              </a:rPr>
              <a:t>Write message</a:t>
            </a:r>
          </a:p>
          <a:p>
            <a:pPr marL="342900" indent="-342900">
              <a:buFont typeface="Arial" panose="020B0604020202020204" pitchFamily="34" charset="0"/>
              <a:buChar char="•"/>
            </a:pPr>
            <a:r>
              <a:rPr lang="en-GB" sz="800">
                <a:solidFill>
                  <a:schemeClr val="bg1"/>
                </a:solidFill>
              </a:rPr>
              <a:t>Sign card</a:t>
            </a:r>
          </a:p>
          <a:p>
            <a:pPr marL="342900" indent="-342900">
              <a:buFont typeface="Arial" panose="020B0604020202020204" pitchFamily="34" charset="0"/>
              <a:buChar char="•"/>
            </a:pPr>
            <a:r>
              <a:rPr lang="en-GB" sz="800">
                <a:solidFill>
                  <a:schemeClr val="bg1"/>
                </a:solidFill>
              </a:rPr>
              <a:t>Put inside envelop</a:t>
            </a:r>
          </a:p>
          <a:p>
            <a:pPr marL="342900" indent="-342900">
              <a:buFont typeface="Arial" panose="020B0604020202020204" pitchFamily="34" charset="0"/>
              <a:buChar char="•"/>
            </a:pPr>
            <a:r>
              <a:rPr lang="en-GB" sz="800">
                <a:solidFill>
                  <a:schemeClr val="bg1"/>
                </a:solidFill>
              </a:rPr>
              <a:t>Seal envelop</a:t>
            </a:r>
          </a:p>
          <a:p>
            <a:pPr marL="342900" indent="-342900">
              <a:buFont typeface="Arial" panose="020B0604020202020204" pitchFamily="34" charset="0"/>
              <a:buChar char="•"/>
            </a:pPr>
            <a:endParaRPr lang="en-GB" sz="800">
              <a:solidFill>
                <a:schemeClr val="bg1"/>
              </a:solidFill>
            </a:endParaRPr>
          </a:p>
          <a:p>
            <a:pPr marL="342900" indent="-342900">
              <a:buFont typeface="Arial" panose="020B0604020202020204" pitchFamily="34" charset="0"/>
              <a:buChar char="•"/>
            </a:pPr>
            <a:endParaRPr lang="en-GB" sz="800">
              <a:solidFill>
                <a:schemeClr val="bg1"/>
              </a:solidFill>
            </a:endParaRPr>
          </a:p>
          <a:p>
            <a:pPr marL="342900" indent="-342900">
              <a:buFont typeface="Arial" panose="020B0604020202020204" pitchFamily="34" charset="0"/>
              <a:buChar char="•"/>
            </a:pPr>
            <a:endParaRPr lang="en-GB" sz="800">
              <a:solidFill>
                <a:schemeClr val="bg1"/>
              </a:solidFill>
            </a:endParaRPr>
          </a:p>
        </p:txBody>
      </p:sp>
      <p:sp>
        <p:nvSpPr>
          <p:cNvPr id="9" name="Content Placeholder 2">
            <a:extLst>
              <a:ext uri="{FF2B5EF4-FFF2-40B4-BE49-F238E27FC236}">
                <a16:creationId xmlns:a16="http://schemas.microsoft.com/office/drawing/2014/main" id="{F066AB25-1C15-4184-B436-5841DC9D1ECA}"/>
              </a:ext>
            </a:extLst>
          </p:cNvPr>
          <p:cNvSpPr txBox="1">
            <a:spLocks/>
          </p:cNvSpPr>
          <p:nvPr/>
        </p:nvSpPr>
        <p:spPr>
          <a:xfrm>
            <a:off x="659395" y="1988840"/>
            <a:ext cx="5508613" cy="3678162"/>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Copy/Paste the sequence of statements is not an adequate solution:</a:t>
            </a:r>
          </a:p>
          <a:p>
            <a:pPr marL="457200" indent="-457200">
              <a:buFont typeface="+mj-lt"/>
              <a:buAutoNum type="arabicPeriod"/>
            </a:pPr>
            <a:r>
              <a:rPr lang="en-GB" sz="2400" dirty="0">
                <a:solidFill>
                  <a:schemeClr val="bg1"/>
                </a:solidFill>
                <a:cs typeface="Courier New" pitchFamily="49" charset="0"/>
              </a:rPr>
              <a:t>We may not know how many times we need to repeat the sequence</a:t>
            </a:r>
          </a:p>
        </p:txBody>
      </p:sp>
    </p:spTree>
    <p:extLst>
      <p:ext uri="{BB962C8B-B14F-4D97-AF65-F5344CB8AC3E}">
        <p14:creationId xmlns:p14="http://schemas.microsoft.com/office/powerpoint/2010/main" val="50121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2</a:t>
              </a:r>
            </a:p>
            <a:p>
              <a:endParaRPr lang="en-GB" dirty="0">
                <a:solidFill>
                  <a:srgbClr val="CCFFCC"/>
                </a:solidFill>
                <a:latin typeface="Courier New" pitchFamily="49" charset="0"/>
                <a:cs typeface="Courier New" pitchFamily="49" charset="0"/>
              </a:endParaRP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1808820"/>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6934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2</a:t>
              </a:r>
            </a:p>
            <a:p>
              <a:r>
                <a:rPr lang="en-GB" dirty="0">
                  <a:solidFill>
                    <a:srgbClr val="CCFFCC"/>
                  </a:solidFill>
                  <a:latin typeface="Courier New" pitchFamily="49" charset="0"/>
                  <a:cs typeface="Courier New" pitchFamily="49" charset="0"/>
                </a:rPr>
                <a:t>3</a:t>
              </a: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096852"/>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7849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2</a:t>
              </a:r>
            </a:p>
            <a:p>
              <a:r>
                <a:rPr lang="en-GB" dirty="0">
                  <a:solidFill>
                    <a:srgbClr val="CCFFCC"/>
                  </a:solidFill>
                  <a:latin typeface="Courier New" pitchFamily="49" charset="0"/>
                  <a:cs typeface="Courier New" pitchFamily="49" charset="0"/>
                </a:rPr>
                <a:t>3</a:t>
              </a: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384884"/>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739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2</a:t>
              </a:r>
            </a:p>
            <a:p>
              <a:r>
                <a:rPr lang="en-GB" dirty="0">
                  <a:solidFill>
                    <a:srgbClr val="CCFFCC"/>
                  </a:solidFill>
                  <a:latin typeface="Courier New" pitchFamily="49" charset="0"/>
                  <a:cs typeface="Courier New" pitchFamily="49" charset="0"/>
                </a:rPr>
                <a:t>3</a:t>
              </a: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5</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636912"/>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2</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943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2</a:t>
              </a:r>
            </a:p>
            <a:p>
              <a:r>
                <a:rPr lang="en-GB" dirty="0">
                  <a:solidFill>
                    <a:srgbClr val="CCFFCC"/>
                  </a:solidFill>
                  <a:latin typeface="Courier New" pitchFamily="49" charset="0"/>
                  <a:cs typeface="Courier New" pitchFamily="49" charset="0"/>
                </a:rPr>
                <a:t>3</a:t>
              </a: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5</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888940"/>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1445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2</a:t>
              </a:r>
            </a:p>
            <a:p>
              <a:r>
                <a:rPr lang="en-GB" dirty="0">
                  <a:solidFill>
                    <a:srgbClr val="CCFFCC"/>
                  </a:solidFill>
                  <a:latin typeface="Courier New" pitchFamily="49" charset="0"/>
                  <a:cs typeface="Courier New" pitchFamily="49" charset="0"/>
                </a:rPr>
                <a:t>3</a:t>
              </a:r>
            </a:p>
            <a:p>
              <a:endParaRPr lang="en-GB" dirty="0">
                <a:solidFill>
                  <a:srgbClr val="CCFFCC"/>
                </a:solidFill>
                <a:latin typeface="Courier New" pitchFamily="49" charset="0"/>
                <a:cs typeface="Courier New" pitchFamily="49" charset="0"/>
              </a:endParaRP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5</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1808820"/>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108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2</a:t>
              </a:r>
            </a:p>
            <a:p>
              <a:r>
                <a:rPr lang="en-GB" dirty="0">
                  <a:solidFill>
                    <a:srgbClr val="CCFFCC"/>
                  </a:solidFill>
                  <a:latin typeface="Courier New" pitchFamily="49" charset="0"/>
                  <a:cs typeface="Courier New" pitchFamily="49" charset="0"/>
                </a:rPr>
                <a:t>3</a:t>
              </a:r>
            </a:p>
            <a:p>
              <a:r>
                <a:rPr lang="en-GB" dirty="0">
                  <a:solidFill>
                    <a:srgbClr val="CCFFCC"/>
                  </a:solidFill>
                  <a:latin typeface="Courier New" pitchFamily="49" charset="0"/>
                  <a:cs typeface="Courier New" pitchFamily="49" charset="0"/>
                </a:rPr>
                <a:t>5</a:t>
              </a: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5</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096852"/>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3269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2</a:t>
              </a:r>
            </a:p>
            <a:p>
              <a:r>
                <a:rPr lang="en-GB" dirty="0">
                  <a:solidFill>
                    <a:srgbClr val="CCFFCC"/>
                  </a:solidFill>
                  <a:latin typeface="Courier New" pitchFamily="49" charset="0"/>
                  <a:cs typeface="Courier New" pitchFamily="49" charset="0"/>
                </a:rPr>
                <a:t>3</a:t>
              </a:r>
            </a:p>
            <a:p>
              <a:r>
                <a:rPr lang="en-GB" dirty="0">
                  <a:solidFill>
                    <a:srgbClr val="CCFFCC"/>
                  </a:solidFill>
                  <a:latin typeface="Courier New" pitchFamily="49" charset="0"/>
                  <a:cs typeface="Courier New" pitchFamily="49" charset="0"/>
                </a:rPr>
                <a:t>5</a:t>
              </a: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5</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348880"/>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5</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7082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2</a:t>
              </a:r>
            </a:p>
            <a:p>
              <a:r>
                <a:rPr lang="en-GB" dirty="0">
                  <a:solidFill>
                    <a:srgbClr val="CCFFCC"/>
                  </a:solidFill>
                  <a:latin typeface="Courier New" pitchFamily="49" charset="0"/>
                  <a:cs typeface="Courier New" pitchFamily="49" charset="0"/>
                </a:rPr>
                <a:t>3</a:t>
              </a:r>
            </a:p>
            <a:p>
              <a:r>
                <a:rPr lang="en-GB" dirty="0">
                  <a:solidFill>
                    <a:srgbClr val="CCFFCC"/>
                  </a:solidFill>
                  <a:latin typeface="Courier New" pitchFamily="49" charset="0"/>
                  <a:cs typeface="Courier New" pitchFamily="49" charset="0"/>
                </a:rPr>
                <a:t>5</a:t>
              </a: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8</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636912"/>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3</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5</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0710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2</a:t>
              </a:r>
            </a:p>
            <a:p>
              <a:r>
                <a:rPr lang="en-GB" dirty="0">
                  <a:solidFill>
                    <a:srgbClr val="CCFFCC"/>
                  </a:solidFill>
                  <a:latin typeface="Courier New" pitchFamily="49" charset="0"/>
                  <a:cs typeface="Courier New" pitchFamily="49" charset="0"/>
                </a:rPr>
                <a:t>3</a:t>
              </a:r>
            </a:p>
            <a:p>
              <a:r>
                <a:rPr lang="en-GB" dirty="0">
                  <a:solidFill>
                    <a:srgbClr val="CCFFCC"/>
                  </a:solidFill>
                  <a:latin typeface="Courier New" pitchFamily="49" charset="0"/>
                  <a:cs typeface="Courier New" pitchFamily="49" charset="0"/>
                </a:rPr>
                <a:t>5</a:t>
              </a: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8</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2924944"/>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5</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5</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841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2F78087A-0B78-45CE-9410-A591EE67ACFE}"/>
              </a:ext>
            </a:extLst>
          </p:cNvPr>
          <p:cNvCxnSpPr/>
          <p:nvPr/>
        </p:nvCxnSpPr>
        <p:spPr>
          <a:xfrm>
            <a:off x="8508268" y="656692"/>
            <a:ext cx="0" cy="5328592"/>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3790E9-B9C6-4BD1-8CEB-B2A3E469AD72}"/>
              </a:ext>
            </a:extLst>
          </p:cNvPr>
          <p:cNvSpPr/>
          <p:nvPr/>
        </p:nvSpPr>
        <p:spPr>
          <a:xfrm>
            <a:off x="8401546" y="782707"/>
            <a:ext cx="2086942" cy="5292587"/>
          </a:xfrm>
          <a:prstGeom prst="rect">
            <a:avLst/>
          </a:prstGeom>
          <a:no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endParaRPr lang="en-GB" sz="800">
              <a:solidFill>
                <a:schemeClr val="bg1"/>
              </a:solidFill>
            </a:endParaRPr>
          </a:p>
          <a:p>
            <a:endParaRPr lang="en-GB" sz="800" dirty="0">
              <a:solidFill>
                <a:schemeClr val="bg1"/>
              </a:solidFill>
            </a:endParaRPr>
          </a:p>
          <a:p>
            <a:pPr marL="342900" indent="-342900">
              <a:buFont typeface="Arial" panose="020B0604020202020204" pitchFamily="34" charset="0"/>
              <a:buChar char="•"/>
            </a:pPr>
            <a:r>
              <a:rPr lang="en-GB" sz="800">
                <a:solidFill>
                  <a:schemeClr val="bg1"/>
                </a:solidFill>
              </a:rPr>
              <a:t>take card</a:t>
            </a:r>
          </a:p>
          <a:p>
            <a:pPr marL="342900" indent="-342900">
              <a:buFont typeface="Arial" panose="020B0604020202020204" pitchFamily="34" charset="0"/>
              <a:buChar char="•"/>
            </a:pPr>
            <a:r>
              <a:rPr lang="en-GB" sz="800">
                <a:solidFill>
                  <a:schemeClr val="bg1"/>
                </a:solidFill>
              </a:rPr>
              <a:t>Write name</a:t>
            </a:r>
          </a:p>
          <a:p>
            <a:pPr marL="342900" indent="-342900">
              <a:buFont typeface="Arial" panose="020B0604020202020204" pitchFamily="34" charset="0"/>
              <a:buChar char="•"/>
            </a:pPr>
            <a:r>
              <a:rPr lang="en-GB" sz="800">
                <a:solidFill>
                  <a:schemeClr val="bg1"/>
                </a:solidFill>
              </a:rPr>
              <a:t>Write message</a:t>
            </a:r>
          </a:p>
          <a:p>
            <a:pPr marL="342900" indent="-342900">
              <a:buFont typeface="Arial" panose="020B0604020202020204" pitchFamily="34" charset="0"/>
              <a:buChar char="•"/>
            </a:pPr>
            <a:r>
              <a:rPr lang="en-GB" sz="800">
                <a:solidFill>
                  <a:schemeClr val="bg1"/>
                </a:solidFill>
              </a:rPr>
              <a:t>Sign card</a:t>
            </a:r>
          </a:p>
          <a:p>
            <a:pPr marL="342900" indent="-342900">
              <a:buFont typeface="Arial" panose="020B0604020202020204" pitchFamily="34" charset="0"/>
              <a:buChar char="•"/>
            </a:pPr>
            <a:r>
              <a:rPr lang="en-GB" sz="800">
                <a:solidFill>
                  <a:schemeClr val="bg1"/>
                </a:solidFill>
              </a:rPr>
              <a:t>Put inside envelop</a:t>
            </a:r>
          </a:p>
          <a:p>
            <a:pPr marL="342900" indent="-342900">
              <a:buFont typeface="Arial" panose="020B0604020202020204" pitchFamily="34" charset="0"/>
              <a:buChar char="•"/>
            </a:pPr>
            <a:r>
              <a:rPr lang="en-GB" sz="800">
                <a:solidFill>
                  <a:schemeClr val="bg1"/>
                </a:solidFill>
              </a:rPr>
              <a:t>Seal envelop</a:t>
            </a:r>
          </a:p>
          <a:p>
            <a:pPr marL="342900" indent="-342900">
              <a:buFont typeface="Arial" panose="020B0604020202020204" pitchFamily="34" charset="0"/>
              <a:buChar char="•"/>
            </a:pPr>
            <a:endParaRPr lang="en-GB" sz="800">
              <a:solidFill>
                <a:schemeClr val="bg1"/>
              </a:solidFill>
            </a:endParaRPr>
          </a:p>
          <a:p>
            <a:pPr marL="342900" indent="-342900">
              <a:buFont typeface="Arial" panose="020B0604020202020204" pitchFamily="34" charset="0"/>
              <a:buChar char="•"/>
            </a:pPr>
            <a:endParaRPr lang="en-GB" sz="800">
              <a:solidFill>
                <a:schemeClr val="bg1"/>
              </a:solidFill>
            </a:endParaRPr>
          </a:p>
          <a:p>
            <a:pPr marL="342900" indent="-342900">
              <a:buFont typeface="Arial" panose="020B0604020202020204" pitchFamily="34" charset="0"/>
              <a:buChar char="•"/>
            </a:pPr>
            <a:r>
              <a:rPr lang="en-GB" sz="800">
                <a:solidFill>
                  <a:schemeClr val="bg1"/>
                </a:solidFill>
              </a:rPr>
              <a:t>take card</a:t>
            </a:r>
          </a:p>
          <a:p>
            <a:pPr marL="342900" indent="-342900">
              <a:buFont typeface="Arial" panose="020B0604020202020204" pitchFamily="34" charset="0"/>
              <a:buChar char="•"/>
            </a:pPr>
            <a:r>
              <a:rPr lang="en-GB" sz="800">
                <a:solidFill>
                  <a:schemeClr val="bg1"/>
                </a:solidFill>
              </a:rPr>
              <a:t>Write name</a:t>
            </a:r>
          </a:p>
          <a:p>
            <a:pPr marL="342900" indent="-342900">
              <a:buFont typeface="Arial" panose="020B0604020202020204" pitchFamily="34" charset="0"/>
              <a:buChar char="•"/>
            </a:pPr>
            <a:r>
              <a:rPr lang="en-GB" sz="800">
                <a:solidFill>
                  <a:schemeClr val="bg1"/>
                </a:solidFill>
              </a:rPr>
              <a:t>Write message</a:t>
            </a:r>
          </a:p>
          <a:p>
            <a:pPr marL="342900" indent="-342900">
              <a:buFont typeface="Arial" panose="020B0604020202020204" pitchFamily="34" charset="0"/>
              <a:buChar char="•"/>
            </a:pPr>
            <a:r>
              <a:rPr lang="en-GB" sz="800">
                <a:solidFill>
                  <a:schemeClr val="bg1"/>
                </a:solidFill>
              </a:rPr>
              <a:t>Sign card</a:t>
            </a:r>
          </a:p>
          <a:p>
            <a:pPr marL="342900" indent="-342900">
              <a:buFont typeface="Arial" panose="020B0604020202020204" pitchFamily="34" charset="0"/>
              <a:buChar char="•"/>
            </a:pPr>
            <a:r>
              <a:rPr lang="en-GB" sz="800">
                <a:solidFill>
                  <a:schemeClr val="bg1"/>
                </a:solidFill>
              </a:rPr>
              <a:t>Put inside envelop</a:t>
            </a:r>
          </a:p>
          <a:p>
            <a:pPr marL="342900" indent="-342900">
              <a:buFont typeface="Arial" panose="020B0604020202020204" pitchFamily="34" charset="0"/>
              <a:buChar char="•"/>
            </a:pPr>
            <a:r>
              <a:rPr lang="en-GB" sz="800">
                <a:solidFill>
                  <a:schemeClr val="bg1"/>
                </a:solidFill>
              </a:rPr>
              <a:t>Seal envelop</a:t>
            </a:r>
          </a:p>
          <a:p>
            <a:pPr marL="342900" indent="-342900">
              <a:buFont typeface="Arial" panose="020B0604020202020204" pitchFamily="34" charset="0"/>
              <a:buChar char="•"/>
            </a:pPr>
            <a:endParaRPr lang="en-GB" sz="800">
              <a:solidFill>
                <a:schemeClr val="bg1"/>
              </a:solidFill>
            </a:endParaRPr>
          </a:p>
          <a:p>
            <a:pPr marL="342900" indent="-342900">
              <a:buFont typeface="Arial" panose="020B0604020202020204" pitchFamily="34" charset="0"/>
              <a:buChar char="•"/>
            </a:pPr>
            <a:endParaRPr lang="en-GB" sz="800">
              <a:solidFill>
                <a:schemeClr val="bg1"/>
              </a:solidFill>
            </a:endParaRPr>
          </a:p>
          <a:p>
            <a:pPr marL="342900" indent="-342900">
              <a:buFont typeface="Arial" panose="020B0604020202020204" pitchFamily="34" charset="0"/>
              <a:buChar char="•"/>
            </a:pPr>
            <a:r>
              <a:rPr lang="en-GB" sz="800">
                <a:solidFill>
                  <a:schemeClr val="bg1"/>
                </a:solidFill>
              </a:rPr>
              <a:t>take card</a:t>
            </a:r>
          </a:p>
          <a:p>
            <a:pPr marL="342900" indent="-342900">
              <a:buFont typeface="Arial" panose="020B0604020202020204" pitchFamily="34" charset="0"/>
              <a:buChar char="•"/>
            </a:pPr>
            <a:r>
              <a:rPr lang="en-GB" sz="800">
                <a:solidFill>
                  <a:schemeClr val="bg1"/>
                </a:solidFill>
              </a:rPr>
              <a:t>Write name</a:t>
            </a:r>
          </a:p>
          <a:p>
            <a:pPr marL="342900" indent="-342900">
              <a:buFont typeface="Arial" panose="020B0604020202020204" pitchFamily="34" charset="0"/>
              <a:buChar char="•"/>
            </a:pPr>
            <a:r>
              <a:rPr lang="en-GB" sz="800">
                <a:solidFill>
                  <a:schemeClr val="bg1"/>
                </a:solidFill>
              </a:rPr>
              <a:t>Write message</a:t>
            </a:r>
          </a:p>
          <a:p>
            <a:pPr marL="342900" indent="-342900">
              <a:buFont typeface="Arial" panose="020B0604020202020204" pitchFamily="34" charset="0"/>
              <a:buChar char="•"/>
            </a:pPr>
            <a:r>
              <a:rPr lang="en-GB" sz="800">
                <a:solidFill>
                  <a:schemeClr val="bg1"/>
                </a:solidFill>
              </a:rPr>
              <a:t>Sign card</a:t>
            </a:r>
          </a:p>
          <a:p>
            <a:pPr marL="342900" indent="-342900">
              <a:buFont typeface="Arial" panose="020B0604020202020204" pitchFamily="34" charset="0"/>
              <a:buChar char="•"/>
            </a:pPr>
            <a:r>
              <a:rPr lang="en-GB" sz="800">
                <a:solidFill>
                  <a:schemeClr val="bg1"/>
                </a:solidFill>
              </a:rPr>
              <a:t>Put inside envelop</a:t>
            </a:r>
          </a:p>
          <a:p>
            <a:pPr marL="342900" indent="-342900">
              <a:buFont typeface="Arial" panose="020B0604020202020204" pitchFamily="34" charset="0"/>
              <a:buChar char="•"/>
            </a:pPr>
            <a:r>
              <a:rPr lang="en-GB" sz="800">
                <a:solidFill>
                  <a:schemeClr val="bg1"/>
                </a:solidFill>
              </a:rPr>
              <a:t>Seal envelop</a:t>
            </a:r>
          </a:p>
          <a:p>
            <a:pPr marL="342900" indent="-342900">
              <a:buFont typeface="Arial" panose="020B0604020202020204" pitchFamily="34" charset="0"/>
              <a:buChar char="•"/>
            </a:pPr>
            <a:endParaRPr lang="en-GB" sz="800">
              <a:solidFill>
                <a:schemeClr val="bg1"/>
              </a:solidFill>
            </a:endParaRPr>
          </a:p>
          <a:p>
            <a:pPr marL="342900" indent="-342900">
              <a:buFont typeface="Arial" panose="020B0604020202020204" pitchFamily="34" charset="0"/>
              <a:buChar char="•"/>
            </a:pPr>
            <a:endParaRPr lang="en-GB" sz="800">
              <a:solidFill>
                <a:schemeClr val="bg1"/>
              </a:solidFill>
            </a:endParaRPr>
          </a:p>
          <a:p>
            <a:pPr marL="342900" indent="-342900">
              <a:buFont typeface="Arial" panose="020B0604020202020204" pitchFamily="34" charset="0"/>
              <a:buChar char="•"/>
            </a:pPr>
            <a:r>
              <a:rPr lang="en-GB" sz="800">
                <a:solidFill>
                  <a:schemeClr val="bg1"/>
                </a:solidFill>
              </a:rPr>
              <a:t>take card</a:t>
            </a:r>
          </a:p>
          <a:p>
            <a:pPr marL="342900" indent="-342900">
              <a:buFont typeface="Arial" panose="020B0604020202020204" pitchFamily="34" charset="0"/>
              <a:buChar char="•"/>
            </a:pPr>
            <a:r>
              <a:rPr lang="en-GB" sz="800">
                <a:solidFill>
                  <a:schemeClr val="bg1"/>
                </a:solidFill>
              </a:rPr>
              <a:t>Write name</a:t>
            </a:r>
          </a:p>
          <a:p>
            <a:pPr marL="342900" indent="-342900">
              <a:buFont typeface="Arial" panose="020B0604020202020204" pitchFamily="34" charset="0"/>
              <a:buChar char="•"/>
            </a:pPr>
            <a:r>
              <a:rPr lang="en-GB" sz="800">
                <a:solidFill>
                  <a:schemeClr val="bg1"/>
                </a:solidFill>
              </a:rPr>
              <a:t>Write message</a:t>
            </a:r>
          </a:p>
          <a:p>
            <a:pPr marL="342900" indent="-342900">
              <a:buFont typeface="Arial" panose="020B0604020202020204" pitchFamily="34" charset="0"/>
              <a:buChar char="•"/>
            </a:pPr>
            <a:r>
              <a:rPr lang="en-GB" sz="800">
                <a:solidFill>
                  <a:schemeClr val="bg1"/>
                </a:solidFill>
              </a:rPr>
              <a:t>Sign card</a:t>
            </a:r>
          </a:p>
          <a:p>
            <a:pPr marL="342900" indent="-342900">
              <a:buFont typeface="Arial" panose="020B0604020202020204" pitchFamily="34" charset="0"/>
              <a:buChar char="•"/>
            </a:pPr>
            <a:r>
              <a:rPr lang="en-GB" sz="800">
                <a:solidFill>
                  <a:schemeClr val="bg1"/>
                </a:solidFill>
              </a:rPr>
              <a:t>Put inside envelop</a:t>
            </a:r>
          </a:p>
          <a:p>
            <a:pPr marL="342900" indent="-342900">
              <a:buFont typeface="Arial" panose="020B0604020202020204" pitchFamily="34" charset="0"/>
              <a:buChar char="•"/>
            </a:pPr>
            <a:r>
              <a:rPr lang="en-GB" sz="800">
                <a:solidFill>
                  <a:schemeClr val="bg1"/>
                </a:solidFill>
              </a:rPr>
              <a:t>Seal envelop</a:t>
            </a:r>
          </a:p>
          <a:p>
            <a:pPr marL="342900" indent="-342900">
              <a:buFont typeface="Arial" panose="020B0604020202020204" pitchFamily="34" charset="0"/>
              <a:buChar char="•"/>
            </a:pPr>
            <a:endParaRPr lang="en-GB" sz="800">
              <a:solidFill>
                <a:schemeClr val="bg1"/>
              </a:solidFill>
            </a:endParaRPr>
          </a:p>
        </p:txBody>
      </p:sp>
      <p:sp>
        <p:nvSpPr>
          <p:cNvPr id="9" name="Content Placeholder 2">
            <a:extLst>
              <a:ext uri="{FF2B5EF4-FFF2-40B4-BE49-F238E27FC236}">
                <a16:creationId xmlns:a16="http://schemas.microsoft.com/office/drawing/2014/main" id="{ACF076B1-055A-470E-8117-7D21EF4F9443}"/>
              </a:ext>
            </a:extLst>
          </p:cNvPr>
          <p:cNvSpPr txBox="1">
            <a:spLocks/>
          </p:cNvSpPr>
          <p:nvPr/>
        </p:nvSpPr>
        <p:spPr>
          <a:xfrm>
            <a:off x="659395" y="1988840"/>
            <a:ext cx="5508613" cy="3678162"/>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Copy/Paste the sequence of statements is not an adequate solution:</a:t>
            </a:r>
          </a:p>
          <a:p>
            <a:pPr marL="457200" indent="-457200">
              <a:buFont typeface="+mj-lt"/>
              <a:buAutoNum type="arabicPeriod"/>
            </a:pPr>
            <a:r>
              <a:rPr lang="en-GB" sz="2400" dirty="0">
                <a:solidFill>
                  <a:schemeClr val="bg1"/>
                </a:solidFill>
                <a:cs typeface="Courier New" pitchFamily="49" charset="0"/>
              </a:rPr>
              <a:t>We may not know how many times we need to repeat the sequence</a:t>
            </a:r>
          </a:p>
        </p:txBody>
      </p:sp>
    </p:spTree>
    <p:extLst>
      <p:ext uri="{BB962C8B-B14F-4D97-AF65-F5344CB8AC3E}">
        <p14:creationId xmlns:p14="http://schemas.microsoft.com/office/powerpoint/2010/main" val="18715399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2</a:t>
              </a:r>
            </a:p>
            <a:p>
              <a:r>
                <a:rPr lang="en-GB" dirty="0">
                  <a:solidFill>
                    <a:srgbClr val="CCFFCC"/>
                  </a:solidFill>
                  <a:latin typeface="Courier New" pitchFamily="49" charset="0"/>
                  <a:cs typeface="Courier New" pitchFamily="49" charset="0"/>
                </a:rPr>
                <a:t>3</a:t>
              </a:r>
            </a:p>
            <a:p>
              <a:r>
                <a:rPr lang="en-GB" dirty="0">
                  <a:solidFill>
                    <a:srgbClr val="CCFFCC"/>
                  </a:solidFill>
                  <a:latin typeface="Courier New" pitchFamily="49" charset="0"/>
                  <a:cs typeface="Courier New" pitchFamily="49" charset="0"/>
                </a:rPr>
                <a:t>5</a:t>
              </a: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8</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1808820"/>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5</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5</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2003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704484-2847-4735-ABA9-9497F9B3C64D}"/>
              </a:ext>
            </a:extLst>
          </p:cNvPr>
          <p:cNvGrpSpPr/>
          <p:nvPr/>
        </p:nvGrpSpPr>
        <p:grpSpPr>
          <a:xfrm>
            <a:off x="789189" y="559106"/>
            <a:ext cx="4919637" cy="2898275"/>
            <a:chOff x="673739" y="4772232"/>
            <a:chExt cx="4919637" cy="2898275"/>
          </a:xfrm>
        </p:grpSpPr>
        <p:sp>
          <p:nvSpPr>
            <p:cNvPr id="5" name="TextBox 4">
              <a:extLst>
                <a:ext uri="{FF2B5EF4-FFF2-40B4-BE49-F238E27FC236}">
                  <a16:creationId xmlns:a16="http://schemas.microsoft.com/office/drawing/2014/main" id="{0E8B96F6-2A79-492A-B5BB-D9283F5840FD}"/>
                </a:ext>
              </a:extLst>
            </p:cNvPr>
            <p:cNvSpPr txBox="1"/>
            <p:nvPr/>
          </p:nvSpPr>
          <p:spPr>
            <a:xfrm>
              <a:off x="673739" y="5085184"/>
              <a:ext cx="4919637" cy="2585323"/>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chemeClr val="bg1">
                      <a:lumMod val="95000"/>
                    </a:schemeClr>
                  </a:solidFill>
                  <a:latin typeface="Courier New" pitchFamily="49" charset="0"/>
                  <a:cs typeface="Courier New" pitchFamily="49" charset="0"/>
                </a:rPr>
                <a:t>limit = </a:t>
              </a:r>
              <a:r>
                <a:rPr lang="en-GB" b="1" dirty="0">
                  <a:solidFill>
                    <a:schemeClr val="bg1">
                      <a:lumMod val="95000"/>
                    </a:schemeClr>
                  </a:solidFill>
                  <a:latin typeface="Courier New" pitchFamily="49" charset="0"/>
                  <a:cs typeface="Courier New" pitchFamily="49" charset="0"/>
                </a:rPr>
                <a:t>int</a:t>
              </a:r>
              <a:r>
                <a:rPr lang="en-GB" dirty="0">
                  <a:solidFill>
                    <a:schemeClr val="bg1">
                      <a:lumMod val="95000"/>
                    </a:schemeClr>
                  </a:solidFill>
                  <a:latin typeface="Courier New" pitchFamily="49" charset="0"/>
                  <a:cs typeface="Courier New" pitchFamily="49" charset="0"/>
                </a:rPr>
                <a:t>(input</a:t>
              </a:r>
              <a:r>
                <a:rPr lang="en-GB" dirty="0">
                  <a:solidFill>
                    <a:srgbClr val="92D050"/>
                  </a:solidFill>
                  <a:latin typeface="Courier New" pitchFamily="49" charset="0"/>
                  <a:cs typeface="Courier New" pitchFamily="49" charset="0"/>
                </a:rPr>
                <a:t>(‘Enter … ’</a:t>
              </a:r>
              <a:r>
                <a:rPr lang="en-GB"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itchFamily="49" charset="0"/>
                  <a:cs typeface="Courier New" pitchFamily="49" charset="0"/>
                </a:rPr>
                <a:t>fib0 = 0</a:t>
              </a:r>
            </a:p>
            <a:p>
              <a:r>
                <a:rPr lang="en-GB" dirty="0">
                  <a:solidFill>
                    <a:schemeClr val="bg1">
                      <a:lumMod val="95000"/>
                    </a:schemeClr>
                  </a:solidFill>
                  <a:latin typeface="Courier New" pitchFamily="49" charset="0"/>
                  <a:cs typeface="Courier New" pitchFamily="49" charset="0"/>
                </a:rPr>
                <a:t>fib1 = 1</a:t>
              </a:r>
            </a:p>
            <a:p>
              <a:r>
                <a:rPr lang="en-GB" b="1" dirty="0">
                  <a:solidFill>
                    <a:schemeClr val="bg1">
                      <a:lumMod val="95000"/>
                    </a:schemeClr>
                  </a:solidFill>
                  <a:latin typeface="Courier New" pitchFamily="49" charset="0"/>
                  <a:cs typeface="Courier New" pitchFamily="49" charset="0"/>
                </a:rPr>
                <a:t>while </a:t>
              </a:r>
              <a:r>
                <a:rPr lang="en-GB" dirty="0">
                  <a:solidFill>
                    <a:schemeClr val="bg1">
                      <a:lumMod val="95000"/>
                    </a:schemeClr>
                  </a:solidFill>
                  <a:latin typeface="Courier New" pitchFamily="49" charset="0"/>
                  <a:cs typeface="Courier New" pitchFamily="49" charset="0"/>
                </a:rPr>
                <a:t>fib1 &lt; limit</a:t>
              </a:r>
              <a:r>
                <a:rPr lang="en-GB" b="1" dirty="0">
                  <a:solidFill>
                    <a:schemeClr val="bg1">
                      <a:lumMod val="95000"/>
                    </a:schemeClr>
                  </a:solidFill>
                  <a:latin typeface="Courier New" pitchFamily="49" charset="0"/>
                  <a:cs typeface="Courier New" pitchFamily="49" charset="0"/>
                </a:rPr>
                <a:t>:</a:t>
              </a:r>
            </a:p>
            <a:p>
              <a:r>
                <a:rPr lang="en-GB" dirty="0">
                  <a:solidFill>
                    <a:schemeClr val="bg1">
                      <a:lumMod val="95000"/>
                    </a:schemeClr>
                  </a:solidFill>
                  <a:latin typeface="Courier New" panose="02070309020205020404" pitchFamily="49" charset="0"/>
                  <a:cs typeface="Courier New" pitchFamily="49" charset="0"/>
                </a:rPr>
                <a:t>    </a:t>
              </a:r>
              <a:r>
                <a:rPr lang="en-GB" b="1" dirty="0">
                  <a:solidFill>
                    <a:schemeClr val="bg1">
                      <a:lumMod val="95000"/>
                    </a:schemeClr>
                  </a:solidFill>
                  <a:latin typeface="Courier New" panose="02070309020205020404" pitchFamily="49" charset="0"/>
                  <a:cs typeface="Courier New" pitchFamily="49" charset="0"/>
                </a:rPr>
                <a:t>print</a:t>
              </a:r>
              <a:r>
                <a:rPr lang="en-GB" dirty="0">
                  <a:solidFill>
                    <a:schemeClr val="bg1">
                      <a:lumMod val="95000"/>
                    </a:schemeClr>
                  </a:solidFill>
                  <a:latin typeface="Courier New" panose="02070309020205020404" pitchFamily="49" charset="0"/>
                  <a:cs typeface="Courier New" pitchFamily="49" charset="0"/>
                </a:rPr>
                <a:t>(fib1) </a:t>
              </a:r>
            </a:p>
            <a:p>
              <a:r>
                <a:rPr lang="en-GB" b="0" dirty="0">
                  <a:solidFill>
                    <a:srgbClr val="D4D4D4"/>
                  </a:solidFill>
                  <a:effectLst/>
                  <a:latin typeface="Courier New" panose="02070309020205020404" pitchFamily="49" charset="0"/>
                  <a:cs typeface="Courier New" panose="02070309020205020404" pitchFamily="49" charset="0"/>
                </a:rPr>
                <a:t>    old_fib1 = fib1</a:t>
              </a:r>
            </a:p>
            <a:p>
              <a:r>
                <a:rPr lang="en-GB" b="0" dirty="0">
                  <a:solidFill>
                    <a:srgbClr val="D4D4D4"/>
                  </a:solidFill>
                  <a:effectLst/>
                  <a:latin typeface="Courier New" panose="02070309020205020404" pitchFamily="49" charset="0"/>
                  <a:cs typeface="Courier New" panose="02070309020205020404" pitchFamily="49" charset="0"/>
                </a:rPr>
                <a:t>    fib1 = fib1 + fib0</a:t>
              </a:r>
            </a:p>
            <a:p>
              <a:r>
                <a:rPr lang="en-GB" b="0" dirty="0">
                  <a:solidFill>
                    <a:srgbClr val="D4D4D4"/>
                  </a:solidFill>
                  <a:effectLst/>
                  <a:latin typeface="Courier New" panose="02070309020205020404" pitchFamily="49" charset="0"/>
                  <a:cs typeface="Courier New" panose="02070309020205020404" pitchFamily="49" charset="0"/>
                </a:rPr>
                <a:t>    fib0 = old_fib1</a:t>
              </a:r>
            </a:p>
            <a:p>
              <a:endParaRPr lang="en-GB" dirty="0">
                <a:solidFill>
                  <a:schemeClr val="bg1">
                    <a:lumMod val="95000"/>
                  </a:schemeClr>
                </a:solidFill>
                <a:latin typeface="Courier New" pitchFamily="49" charset="0"/>
                <a:cs typeface="Courier New" pitchFamily="49" charset="0"/>
              </a:endParaRPr>
            </a:p>
          </p:txBody>
        </p:sp>
        <p:sp>
          <p:nvSpPr>
            <p:cNvPr id="6" name="TextBox 5">
              <a:extLst>
                <a:ext uri="{FF2B5EF4-FFF2-40B4-BE49-F238E27FC236}">
                  <a16:creationId xmlns:a16="http://schemas.microsoft.com/office/drawing/2014/main" id="{832E55AD-27D0-424F-AF9D-75EE27603CF3}"/>
                </a:ext>
              </a:extLst>
            </p:cNvPr>
            <p:cNvSpPr txBox="1"/>
            <p:nvPr/>
          </p:nvSpPr>
          <p:spPr>
            <a:xfrm>
              <a:off x="673739" y="4772232"/>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chemeClr val="bg1">
                      <a:lumMod val="95000"/>
                    </a:schemeClr>
                  </a:solidFill>
                </a:rPr>
                <a:t>Code       </a:t>
              </a:r>
            </a:p>
          </p:txBody>
        </p:sp>
      </p:grpSp>
      <p:grpSp>
        <p:nvGrpSpPr>
          <p:cNvPr id="7" name="Group 6">
            <a:extLst>
              <a:ext uri="{FF2B5EF4-FFF2-40B4-BE49-F238E27FC236}">
                <a16:creationId xmlns:a16="http://schemas.microsoft.com/office/drawing/2014/main" id="{00DB9621-EDD5-43A1-A10C-61BAD5C1AE1D}"/>
              </a:ext>
            </a:extLst>
          </p:cNvPr>
          <p:cNvGrpSpPr/>
          <p:nvPr/>
        </p:nvGrpSpPr>
        <p:grpSpPr>
          <a:xfrm>
            <a:off x="780319" y="4257092"/>
            <a:ext cx="4919637" cy="2062103"/>
            <a:chOff x="664869" y="4772233"/>
            <a:chExt cx="4919637" cy="2062103"/>
          </a:xfrm>
        </p:grpSpPr>
        <p:sp>
          <p:nvSpPr>
            <p:cNvPr id="8" name="TextBox 7">
              <a:extLst>
                <a:ext uri="{FF2B5EF4-FFF2-40B4-BE49-F238E27FC236}">
                  <a16:creationId xmlns:a16="http://schemas.microsoft.com/office/drawing/2014/main" id="{AF008D13-83E1-450F-AC33-615A423D4933}"/>
                </a:ext>
              </a:extLst>
            </p:cNvPr>
            <p:cNvSpPr txBox="1"/>
            <p:nvPr/>
          </p:nvSpPr>
          <p:spPr>
            <a:xfrm>
              <a:off x="664869" y="5080010"/>
              <a:ext cx="4919637" cy="1754326"/>
            </a:xfrm>
            <a:prstGeom prst="rect">
              <a:avLst/>
            </a:prstGeom>
            <a:solidFill>
              <a:schemeClr val="tx1">
                <a:lumMod val="75000"/>
                <a:lumOff val="25000"/>
              </a:schemeClr>
            </a:solidFill>
            <a:ln w="6350">
              <a:solidFill>
                <a:schemeClr val="tx1">
                  <a:lumMod val="50000"/>
                  <a:lumOff val="50000"/>
                </a:schemeClr>
              </a:solidFill>
            </a:ln>
          </p:spPr>
          <p:txBody>
            <a:bodyPr wrap="square" rtlCol="0">
              <a:spAutoFit/>
            </a:bodyPr>
            <a:lstStyle/>
            <a:p>
              <a:r>
                <a:rPr lang="en-GB" dirty="0">
                  <a:solidFill>
                    <a:srgbClr val="CCFFCC"/>
                  </a:solidFill>
                  <a:latin typeface="Courier New" pitchFamily="49" charset="0"/>
                  <a:cs typeface="Courier New" pitchFamily="49" charset="0"/>
                </a:rPr>
                <a:t>Enter upper limit: </a:t>
              </a:r>
              <a:r>
                <a:rPr lang="en-GB" b="1" dirty="0">
                  <a:solidFill>
                    <a:schemeClr val="bg1"/>
                  </a:solidFill>
                  <a:latin typeface="Courier New" pitchFamily="49" charset="0"/>
                  <a:cs typeface="Courier New" pitchFamily="49" charset="0"/>
                </a:rPr>
                <a:t>6</a:t>
              </a:r>
              <a:r>
                <a:rPr lang="en-GB" dirty="0">
                  <a:solidFill>
                    <a:srgbClr val="92D050"/>
                  </a:solidFill>
                  <a:latin typeface="Courier New" pitchFamily="49" charset="0"/>
                  <a:cs typeface="Courier New" pitchFamily="49" charset="0"/>
                </a:rPr>
                <a:t> </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1</a:t>
              </a:r>
            </a:p>
            <a:p>
              <a:r>
                <a:rPr lang="en-GB" dirty="0">
                  <a:solidFill>
                    <a:srgbClr val="CCFFCC"/>
                  </a:solidFill>
                  <a:latin typeface="Courier New" pitchFamily="49" charset="0"/>
                  <a:cs typeface="Courier New" pitchFamily="49" charset="0"/>
                </a:rPr>
                <a:t>2</a:t>
              </a:r>
            </a:p>
            <a:p>
              <a:r>
                <a:rPr lang="en-GB" dirty="0">
                  <a:solidFill>
                    <a:srgbClr val="CCFFCC"/>
                  </a:solidFill>
                  <a:latin typeface="Courier New" pitchFamily="49" charset="0"/>
                  <a:cs typeface="Courier New" pitchFamily="49" charset="0"/>
                </a:rPr>
                <a:t>3</a:t>
              </a:r>
            </a:p>
            <a:p>
              <a:r>
                <a:rPr lang="en-GB" dirty="0">
                  <a:solidFill>
                    <a:srgbClr val="CCFFCC"/>
                  </a:solidFill>
                  <a:latin typeface="Courier New" pitchFamily="49" charset="0"/>
                  <a:cs typeface="Courier New" pitchFamily="49" charset="0"/>
                </a:rPr>
                <a:t>5</a:t>
              </a:r>
            </a:p>
          </p:txBody>
        </p:sp>
        <p:sp>
          <p:nvSpPr>
            <p:cNvPr id="9" name="TextBox 8">
              <a:extLst>
                <a:ext uri="{FF2B5EF4-FFF2-40B4-BE49-F238E27FC236}">
                  <a16:creationId xmlns:a16="http://schemas.microsoft.com/office/drawing/2014/main" id="{A0C158C9-18FB-46D7-91F0-6337335F091F}"/>
                </a:ext>
              </a:extLst>
            </p:cNvPr>
            <p:cNvSpPr txBox="1"/>
            <p:nvPr/>
          </p:nvSpPr>
          <p:spPr>
            <a:xfrm>
              <a:off x="664869" y="4772233"/>
              <a:ext cx="4919637" cy="307777"/>
            </a:xfrm>
            <a:prstGeom prst="rect">
              <a:avLst/>
            </a:prstGeom>
            <a:solidFill>
              <a:schemeClr val="tx1">
                <a:lumMod val="65000"/>
                <a:lumOff val="35000"/>
              </a:schemeClr>
            </a:solidFill>
            <a:ln w="6350">
              <a:solidFill>
                <a:schemeClr val="tx1">
                  <a:lumMod val="50000"/>
                  <a:lumOff val="50000"/>
                </a:schemeClr>
              </a:solidFill>
            </a:ln>
          </p:spPr>
          <p:txBody>
            <a:bodyPr wrap="square" rtlCol="0">
              <a:spAutoFit/>
            </a:bodyPr>
            <a:lstStyle/>
            <a:p>
              <a:pPr algn="ctr"/>
              <a:r>
                <a:rPr lang="en-GB" sz="1400" dirty="0">
                  <a:solidFill>
                    <a:srgbClr val="CCFFCC"/>
                  </a:solidFill>
                </a:rPr>
                <a:t>Python shell</a:t>
              </a:r>
            </a:p>
          </p:txBody>
        </p:sp>
      </p:grpSp>
      <p:cxnSp>
        <p:nvCxnSpPr>
          <p:cNvPr id="10" name="Straight Arrow Connector 9">
            <a:extLst>
              <a:ext uri="{FF2B5EF4-FFF2-40B4-BE49-F238E27FC236}">
                <a16:creationId xmlns:a16="http://schemas.microsoft.com/office/drawing/2014/main" id="{09A528F3-91AF-4664-B857-210834B6036F}"/>
              </a:ext>
            </a:extLst>
          </p:cNvPr>
          <p:cNvCxnSpPr/>
          <p:nvPr/>
        </p:nvCxnSpPr>
        <p:spPr>
          <a:xfrm flipH="1" flipV="1">
            <a:off x="7589027" y="2589797"/>
            <a:ext cx="432048" cy="288032"/>
          </a:xfrm>
          <a:prstGeom prst="straightConnector1">
            <a:avLst/>
          </a:prstGeom>
          <a:ln w="28575">
            <a:solidFill>
              <a:schemeClr val="accent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Rounded Rectangle 33">
            <a:extLst>
              <a:ext uri="{FF2B5EF4-FFF2-40B4-BE49-F238E27FC236}">
                <a16:creationId xmlns:a16="http://schemas.microsoft.com/office/drawing/2014/main" id="{6CEC2085-1D01-4BC7-8BAC-2E9A0C8BABD4}"/>
              </a:ext>
            </a:extLst>
          </p:cNvPr>
          <p:cNvSpPr/>
          <p:nvPr/>
        </p:nvSpPr>
        <p:spPr>
          <a:xfrm>
            <a:off x="6348028" y="1268760"/>
            <a:ext cx="3070331" cy="4536504"/>
          </a:xfrm>
          <a:prstGeom prst="flowChartDocument">
            <a:avLst/>
          </a:prstGeom>
          <a:solidFill>
            <a:srgbClr val="404040"/>
          </a:solidFill>
          <a:ln w="31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B452CF5-C8F0-4FD9-B56E-71B994093B69}"/>
              </a:ext>
            </a:extLst>
          </p:cNvPr>
          <p:cNvSpPr/>
          <p:nvPr/>
        </p:nvSpPr>
        <p:spPr>
          <a:xfrm>
            <a:off x="6744072" y="3820101"/>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8</a:t>
            </a:r>
          </a:p>
        </p:txBody>
      </p:sp>
      <p:sp>
        <p:nvSpPr>
          <p:cNvPr id="18" name="Rectangle: Folded Corner 17">
            <a:extLst>
              <a:ext uri="{FF2B5EF4-FFF2-40B4-BE49-F238E27FC236}">
                <a16:creationId xmlns:a16="http://schemas.microsoft.com/office/drawing/2014/main" id="{3873C5AB-D382-4446-94B2-EB1AB97C7078}"/>
              </a:ext>
            </a:extLst>
          </p:cNvPr>
          <p:cNvSpPr/>
          <p:nvPr/>
        </p:nvSpPr>
        <p:spPr>
          <a:xfrm rot="10800000">
            <a:off x="9696400" y="1988840"/>
            <a:ext cx="2196244" cy="2160240"/>
          </a:xfrm>
          <a:prstGeom prst="foldedCorner">
            <a:avLst>
              <a:gd name="adj" fmla="val 1439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lumMod val="95000"/>
                </a:schemeClr>
              </a:solidFill>
            </a:endParaRPr>
          </a:p>
        </p:txBody>
      </p:sp>
      <p:sp>
        <p:nvSpPr>
          <p:cNvPr id="19" name="TextBox 18">
            <a:extLst>
              <a:ext uri="{FF2B5EF4-FFF2-40B4-BE49-F238E27FC236}">
                <a16:creationId xmlns:a16="http://schemas.microsoft.com/office/drawing/2014/main" id="{74377CF9-9114-44D9-8692-CC1AAE283E18}"/>
              </a:ext>
            </a:extLst>
          </p:cNvPr>
          <p:cNvSpPr txBox="1"/>
          <p:nvPr/>
        </p:nvSpPr>
        <p:spPr>
          <a:xfrm>
            <a:off x="10092444" y="1962128"/>
            <a:ext cx="1680268" cy="369332"/>
          </a:xfrm>
          <a:prstGeom prst="rect">
            <a:avLst/>
          </a:prstGeom>
          <a:noFill/>
        </p:spPr>
        <p:txBody>
          <a:bodyPr wrap="none" rtlCol="0">
            <a:spAutoFit/>
          </a:bodyPr>
          <a:lstStyle/>
          <a:p>
            <a:r>
              <a:rPr lang="en-GB" b="1" dirty="0">
                <a:solidFill>
                  <a:schemeClr val="bg1">
                    <a:lumMod val="95000"/>
                  </a:schemeClr>
                </a:solidFill>
              </a:rPr>
              <a:t>Name space</a:t>
            </a:r>
          </a:p>
        </p:txBody>
      </p:sp>
      <p:sp>
        <p:nvSpPr>
          <p:cNvPr id="13" name="TextBox 12">
            <a:extLst>
              <a:ext uri="{FF2B5EF4-FFF2-40B4-BE49-F238E27FC236}">
                <a16:creationId xmlns:a16="http://schemas.microsoft.com/office/drawing/2014/main" id="{3ED2BCD8-ECEA-49B2-A969-8305E6933721}"/>
              </a:ext>
            </a:extLst>
          </p:cNvPr>
          <p:cNvSpPr txBox="1"/>
          <p:nvPr/>
        </p:nvSpPr>
        <p:spPr>
          <a:xfrm>
            <a:off x="9935763" y="3320988"/>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fib1</a:t>
            </a:r>
          </a:p>
        </p:txBody>
      </p:sp>
      <p:cxnSp>
        <p:nvCxnSpPr>
          <p:cNvPr id="14" name="Elbow Connector 40">
            <a:extLst>
              <a:ext uri="{FF2B5EF4-FFF2-40B4-BE49-F238E27FC236}">
                <a16:creationId xmlns:a16="http://schemas.microsoft.com/office/drawing/2014/main" id="{9507C389-6E49-47B5-B30C-1E144D4860C9}"/>
              </a:ext>
            </a:extLst>
          </p:cNvPr>
          <p:cNvCxnSpPr>
            <a:cxnSpLocks/>
            <a:stCxn id="13" idx="1"/>
            <a:endCxn id="12" idx="3"/>
          </p:cNvCxnSpPr>
          <p:nvPr/>
        </p:nvCxnSpPr>
        <p:spPr>
          <a:xfrm rot="10800000" flipV="1">
            <a:off x="7157945" y="3505654"/>
            <a:ext cx="2777819" cy="541094"/>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91BC4-6346-4D12-81FB-4ACE817B63C9}"/>
              </a:ext>
            </a:extLst>
          </p:cNvPr>
          <p:cNvSpPr txBox="1"/>
          <p:nvPr/>
        </p:nvSpPr>
        <p:spPr>
          <a:xfrm>
            <a:off x="9935763" y="2888940"/>
            <a:ext cx="736100"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fib0</a:t>
            </a:r>
          </a:p>
        </p:txBody>
      </p:sp>
      <p:cxnSp>
        <p:nvCxnSpPr>
          <p:cNvPr id="26" name="Connector: Elbow 25">
            <a:extLst>
              <a:ext uri="{FF2B5EF4-FFF2-40B4-BE49-F238E27FC236}">
                <a16:creationId xmlns:a16="http://schemas.microsoft.com/office/drawing/2014/main" id="{E8D6EB24-64CA-45C9-A9F8-B10F8DD3CC5A}"/>
              </a:ext>
            </a:extLst>
          </p:cNvPr>
          <p:cNvCxnSpPr>
            <a:cxnSpLocks/>
            <a:stCxn id="16" idx="1"/>
            <a:endCxn id="20" idx="3"/>
          </p:cNvCxnSpPr>
          <p:nvPr/>
        </p:nvCxnSpPr>
        <p:spPr>
          <a:xfrm rot="10800000" flipV="1">
            <a:off x="7865041" y="3073606"/>
            <a:ext cx="2070722" cy="2888"/>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6CC485-4AE2-4181-8403-4DB05F2EF5A3}"/>
              </a:ext>
            </a:extLst>
          </p:cNvPr>
          <p:cNvSpPr txBox="1"/>
          <p:nvPr/>
        </p:nvSpPr>
        <p:spPr>
          <a:xfrm>
            <a:off x="6996977" y="1296535"/>
            <a:ext cx="1871025" cy="369332"/>
          </a:xfrm>
          <a:prstGeom prst="rect">
            <a:avLst/>
          </a:prstGeom>
          <a:noFill/>
        </p:spPr>
        <p:txBody>
          <a:bodyPr wrap="none" rtlCol="0">
            <a:spAutoFit/>
          </a:bodyPr>
          <a:lstStyle/>
          <a:p>
            <a:r>
              <a:rPr lang="en-GB" dirty="0">
                <a:solidFill>
                  <a:schemeClr val="bg1">
                    <a:lumMod val="95000"/>
                  </a:schemeClr>
                </a:solidFill>
              </a:rPr>
              <a:t>Memory space</a:t>
            </a:r>
          </a:p>
        </p:txBody>
      </p:sp>
      <p:sp>
        <p:nvSpPr>
          <p:cNvPr id="21" name="Right Arrow 2">
            <a:extLst>
              <a:ext uri="{FF2B5EF4-FFF2-40B4-BE49-F238E27FC236}">
                <a16:creationId xmlns:a16="http://schemas.microsoft.com/office/drawing/2014/main" id="{27791B5D-AC43-4248-A91B-48BEE685FF6F}"/>
              </a:ext>
            </a:extLst>
          </p:cNvPr>
          <p:cNvSpPr/>
          <p:nvPr/>
        </p:nvSpPr>
        <p:spPr>
          <a:xfrm>
            <a:off x="371364" y="3176972"/>
            <a:ext cx="336947" cy="144016"/>
          </a:xfrm>
          <a:prstGeom prst="rightArrow">
            <a:avLst/>
          </a:prstGeom>
          <a:solidFill>
            <a:srgbClr val="EFCDD5"/>
          </a:solidFill>
          <a:ln w="19050">
            <a:solidFill>
              <a:srgbClr val="FF99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E91EA64-5D90-4A05-9240-231DA0D60B09}"/>
              </a:ext>
            </a:extLst>
          </p:cNvPr>
          <p:cNvSpPr/>
          <p:nvPr/>
        </p:nvSpPr>
        <p:spPr>
          <a:xfrm>
            <a:off x="7451169" y="285953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5</a:t>
            </a:r>
          </a:p>
        </p:txBody>
      </p:sp>
      <p:sp>
        <p:nvSpPr>
          <p:cNvPr id="22" name="TextBox 21">
            <a:extLst>
              <a:ext uri="{FF2B5EF4-FFF2-40B4-BE49-F238E27FC236}">
                <a16:creationId xmlns:a16="http://schemas.microsoft.com/office/drawing/2014/main" id="{0373776A-3F55-471A-B7CC-F3C84A534964}"/>
              </a:ext>
            </a:extLst>
          </p:cNvPr>
          <p:cNvSpPr txBox="1"/>
          <p:nvPr/>
        </p:nvSpPr>
        <p:spPr>
          <a:xfrm>
            <a:off x="9935763" y="2516125"/>
            <a:ext cx="873958"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limit</a:t>
            </a:r>
          </a:p>
        </p:txBody>
      </p:sp>
      <p:cxnSp>
        <p:nvCxnSpPr>
          <p:cNvPr id="25" name="Connector: Elbow 24">
            <a:extLst>
              <a:ext uri="{FF2B5EF4-FFF2-40B4-BE49-F238E27FC236}">
                <a16:creationId xmlns:a16="http://schemas.microsoft.com/office/drawing/2014/main" id="{52B283EB-A526-462D-B782-9F08311A9474}"/>
              </a:ext>
            </a:extLst>
          </p:cNvPr>
          <p:cNvCxnSpPr>
            <a:cxnSpLocks/>
            <a:stCxn id="22" idx="1"/>
            <a:endCxn id="27" idx="3"/>
          </p:cNvCxnSpPr>
          <p:nvPr/>
        </p:nvCxnSpPr>
        <p:spPr>
          <a:xfrm rot="10800000">
            <a:off x="7498939" y="2367645"/>
            <a:ext cx="2436824" cy="333147"/>
          </a:xfrm>
          <a:prstGeom prst="bentConnector3">
            <a:avLst/>
          </a:prstGeom>
          <a:ln w="38100">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E2D945-593F-47D9-B2C6-87742DB84C05}"/>
              </a:ext>
            </a:extLst>
          </p:cNvPr>
          <p:cNvSpPr/>
          <p:nvPr/>
        </p:nvSpPr>
        <p:spPr>
          <a:xfrm>
            <a:off x="7085067" y="2150681"/>
            <a:ext cx="413872" cy="433926"/>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6</a:t>
            </a:r>
          </a:p>
        </p:txBody>
      </p:sp>
      <p:sp>
        <p:nvSpPr>
          <p:cNvPr id="33" name="Rectangle 32">
            <a:extLst>
              <a:ext uri="{FF2B5EF4-FFF2-40B4-BE49-F238E27FC236}">
                <a16:creationId xmlns:a16="http://schemas.microsoft.com/office/drawing/2014/main" id="{3441174F-5060-4DD2-B412-AFFA874B80A9}"/>
              </a:ext>
            </a:extLst>
          </p:cNvPr>
          <p:cNvSpPr/>
          <p:nvPr/>
        </p:nvSpPr>
        <p:spPr>
          <a:xfrm>
            <a:off x="7451169" y="4543367"/>
            <a:ext cx="413872" cy="453293"/>
          </a:xfrm>
          <a:prstGeom prst="rect">
            <a:avLst/>
          </a:prstGeom>
          <a:solidFill>
            <a:schemeClr val="bg1"/>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urier New" pitchFamily="49" charset="0"/>
                <a:cs typeface="Courier New" pitchFamily="49" charset="0"/>
              </a:rPr>
              <a:t>5</a:t>
            </a:r>
          </a:p>
        </p:txBody>
      </p:sp>
      <p:sp>
        <p:nvSpPr>
          <p:cNvPr id="34" name="TextBox 33">
            <a:extLst>
              <a:ext uri="{FF2B5EF4-FFF2-40B4-BE49-F238E27FC236}">
                <a16:creationId xmlns:a16="http://schemas.microsoft.com/office/drawing/2014/main" id="{3EF49C3D-9113-4EDF-9AD0-C0721ACF874D}"/>
              </a:ext>
            </a:extLst>
          </p:cNvPr>
          <p:cNvSpPr txBox="1"/>
          <p:nvPr/>
        </p:nvSpPr>
        <p:spPr>
          <a:xfrm>
            <a:off x="9935763" y="3713548"/>
            <a:ext cx="1287533" cy="369332"/>
          </a:xfrm>
          <a:prstGeom prst="rect">
            <a:avLst/>
          </a:prstGeom>
          <a:noFill/>
          <a:ln w="19050">
            <a:noFill/>
          </a:ln>
        </p:spPr>
        <p:txBody>
          <a:bodyPr wrap="none" rtlCol="0">
            <a:spAutoFit/>
          </a:bodyPr>
          <a:lstStyle/>
          <a:p>
            <a:pPr algn="ctr"/>
            <a:r>
              <a:rPr lang="en-GB" b="1" dirty="0">
                <a:solidFill>
                  <a:schemeClr val="bg1">
                    <a:lumMod val="95000"/>
                  </a:schemeClr>
                </a:solidFill>
                <a:latin typeface="Courier New" pitchFamily="49" charset="0"/>
                <a:cs typeface="Courier New" pitchFamily="49" charset="0"/>
              </a:rPr>
              <a:t>Old_fib1</a:t>
            </a:r>
          </a:p>
        </p:txBody>
      </p:sp>
      <p:cxnSp>
        <p:nvCxnSpPr>
          <p:cNvPr id="35" name="Elbow Connector 40">
            <a:extLst>
              <a:ext uri="{FF2B5EF4-FFF2-40B4-BE49-F238E27FC236}">
                <a16:creationId xmlns:a16="http://schemas.microsoft.com/office/drawing/2014/main" id="{2443EB94-C271-431B-97A6-1D406CD94C10}"/>
              </a:ext>
            </a:extLst>
          </p:cNvPr>
          <p:cNvCxnSpPr>
            <a:cxnSpLocks/>
            <a:stCxn id="34" idx="1"/>
            <a:endCxn id="33" idx="3"/>
          </p:cNvCxnSpPr>
          <p:nvPr/>
        </p:nvCxnSpPr>
        <p:spPr>
          <a:xfrm rot="10800000" flipV="1">
            <a:off x="7865041" y="3898214"/>
            <a:ext cx="2070722" cy="871800"/>
          </a:xfrm>
          <a:prstGeom prst="bentConnector3">
            <a:avLst>
              <a:gd name="adj1" fmla="val 50000"/>
            </a:avLst>
          </a:prstGeom>
          <a:ln w="28575">
            <a:solidFill>
              <a:srgbClr val="FFC000"/>
            </a:solidFill>
            <a:prstDash val="solid"/>
            <a:headEnd type="oval"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2485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3075-6018-4E4A-BE63-A592D716CAC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27F2478-2DC6-48B9-BA00-BB2BA5680D5C}"/>
              </a:ext>
            </a:extLst>
          </p:cNvPr>
          <p:cNvSpPr>
            <a:spLocks noGrp="1"/>
          </p:cNvSpPr>
          <p:nvPr>
            <p:ph type="body" sz="quarter" idx="10"/>
          </p:nvPr>
        </p:nvSpPr>
        <p:spPr>
          <a:xfrm>
            <a:off x="1059656" y="1304764"/>
            <a:ext cx="10072688" cy="4248472"/>
          </a:xfrm>
        </p:spPr>
        <p:txBody>
          <a:bodyPr anchor="ctr">
            <a:normAutofit/>
          </a:bodyPr>
          <a:lstStyle/>
          <a:p>
            <a:pPr marL="0" indent="0">
              <a:buNone/>
            </a:pPr>
            <a:r>
              <a:rPr lang="en-GB" dirty="0"/>
              <a:t>Now we have a flow-control structure to repeat a sequence of statements. This enables us to write code that is simpler to read, to understand and to maintain.</a:t>
            </a:r>
          </a:p>
        </p:txBody>
      </p:sp>
    </p:spTree>
    <p:extLst>
      <p:ext uri="{BB962C8B-B14F-4D97-AF65-F5344CB8AC3E}">
        <p14:creationId xmlns:p14="http://schemas.microsoft.com/office/powerpoint/2010/main" val="374620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2F78087A-0B78-45CE-9410-A591EE67ACFE}"/>
              </a:ext>
            </a:extLst>
          </p:cNvPr>
          <p:cNvCxnSpPr/>
          <p:nvPr/>
        </p:nvCxnSpPr>
        <p:spPr>
          <a:xfrm>
            <a:off x="8508268" y="656692"/>
            <a:ext cx="0" cy="5328592"/>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3790E9-B9C6-4BD1-8CEB-B2A3E469AD72}"/>
              </a:ext>
            </a:extLst>
          </p:cNvPr>
          <p:cNvSpPr/>
          <p:nvPr/>
        </p:nvSpPr>
        <p:spPr>
          <a:xfrm>
            <a:off x="8401546" y="782707"/>
            <a:ext cx="2086942" cy="5292587"/>
          </a:xfrm>
          <a:prstGeom prst="rect">
            <a:avLst/>
          </a:prstGeom>
          <a:no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r>
              <a:rPr lang="en-GB" sz="800" dirty="0">
                <a:solidFill>
                  <a:srgbClr val="FFC000"/>
                </a:solidFill>
              </a:rPr>
              <a:t>Write address</a:t>
            </a:r>
          </a:p>
          <a:p>
            <a:pPr marL="342900" indent="-342900">
              <a:buFont typeface="Arial" panose="020B0604020202020204" pitchFamily="34" charset="0"/>
              <a:buChar char="•"/>
            </a:pPr>
            <a:r>
              <a:rPr lang="en-GB" sz="800" dirty="0">
                <a:solidFill>
                  <a:srgbClr val="FFC000"/>
                </a:solidFill>
              </a:rPr>
              <a:t>Stamp envelop</a:t>
            </a:r>
            <a:endParaRPr lang="en-GB" sz="800" dirty="0">
              <a:solidFill>
                <a:schemeClr val="bg1"/>
              </a:solidFill>
            </a:endParaRPr>
          </a:p>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endParaRPr lang="en-GB" sz="800" dirty="0">
              <a:solidFill>
                <a:schemeClr val="bg1"/>
              </a:solidFill>
            </a:endParaRPr>
          </a:p>
          <a:p>
            <a:pPr marL="342900" indent="-342900">
              <a:buFont typeface="Arial" panose="020B0604020202020204" pitchFamily="34" charset="0"/>
              <a:buChar char="•"/>
            </a:pPr>
            <a:endParaRPr lang="en-GB" sz="800" dirty="0">
              <a:solidFill>
                <a:schemeClr val="bg1"/>
              </a:solidFill>
            </a:endParaRPr>
          </a:p>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endParaRPr lang="en-GB" sz="800" dirty="0">
              <a:solidFill>
                <a:schemeClr val="bg1"/>
              </a:solidFill>
            </a:endParaRPr>
          </a:p>
          <a:p>
            <a:pPr marL="342900" indent="-342900">
              <a:buFont typeface="Arial" panose="020B0604020202020204" pitchFamily="34" charset="0"/>
              <a:buChar char="•"/>
            </a:pPr>
            <a:endParaRPr lang="en-GB" sz="800" dirty="0">
              <a:solidFill>
                <a:schemeClr val="bg1"/>
              </a:solidFill>
            </a:endParaRPr>
          </a:p>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endParaRPr lang="en-GB" sz="800" dirty="0">
              <a:solidFill>
                <a:schemeClr val="bg1"/>
              </a:solidFill>
            </a:endParaRPr>
          </a:p>
          <a:p>
            <a:pPr marL="342900" indent="-342900">
              <a:buFont typeface="Arial" panose="020B0604020202020204" pitchFamily="34" charset="0"/>
              <a:buChar char="•"/>
            </a:pPr>
            <a:endParaRPr lang="en-GB" sz="800" dirty="0">
              <a:solidFill>
                <a:schemeClr val="bg1"/>
              </a:solidFill>
            </a:endParaRPr>
          </a:p>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endParaRPr lang="en-GB" sz="800" dirty="0">
              <a:solidFill>
                <a:schemeClr val="bg1"/>
              </a:solidFill>
            </a:endParaRPr>
          </a:p>
        </p:txBody>
      </p:sp>
      <p:sp>
        <p:nvSpPr>
          <p:cNvPr id="7" name="Content Placeholder 2">
            <a:extLst>
              <a:ext uri="{FF2B5EF4-FFF2-40B4-BE49-F238E27FC236}">
                <a16:creationId xmlns:a16="http://schemas.microsoft.com/office/drawing/2014/main" id="{AAD2CC10-9E18-4703-A616-B31A379555D1}"/>
              </a:ext>
            </a:extLst>
          </p:cNvPr>
          <p:cNvSpPr txBox="1">
            <a:spLocks/>
          </p:cNvSpPr>
          <p:nvPr/>
        </p:nvSpPr>
        <p:spPr>
          <a:xfrm>
            <a:off x="659395" y="1988840"/>
            <a:ext cx="5508613" cy="3678162"/>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Copy/Paste the sequence of statements is not an adequate solution:</a:t>
            </a:r>
          </a:p>
          <a:p>
            <a:pPr marL="457200" indent="-457200">
              <a:buFont typeface="+mj-lt"/>
              <a:buAutoNum type="arabicPeriod"/>
            </a:pPr>
            <a:r>
              <a:rPr lang="en-GB" sz="2400" dirty="0">
                <a:solidFill>
                  <a:schemeClr val="bg1"/>
                </a:solidFill>
                <a:cs typeface="Courier New" pitchFamily="49" charset="0"/>
              </a:rPr>
              <a:t>We may not know how many times we need to repeat the sequence</a:t>
            </a:r>
          </a:p>
          <a:p>
            <a:pPr marL="457200" indent="-457200">
              <a:buFont typeface="+mj-lt"/>
              <a:buAutoNum type="arabicPeriod"/>
            </a:pPr>
            <a:r>
              <a:rPr lang="en-GB" sz="2400" dirty="0">
                <a:solidFill>
                  <a:schemeClr val="bg1"/>
                </a:solidFill>
                <a:cs typeface="Courier New" pitchFamily="49" charset="0"/>
              </a:rPr>
              <a:t>What happens if we find a bug in the copied sequence?</a:t>
            </a:r>
          </a:p>
        </p:txBody>
      </p:sp>
      <p:sp>
        <p:nvSpPr>
          <p:cNvPr id="9" name="Callout: Left Arrow 8">
            <a:extLst>
              <a:ext uri="{FF2B5EF4-FFF2-40B4-BE49-F238E27FC236}">
                <a16:creationId xmlns:a16="http://schemas.microsoft.com/office/drawing/2014/main" id="{4DCA41C2-02A7-4526-9D89-18B0F9483D2B}"/>
              </a:ext>
            </a:extLst>
          </p:cNvPr>
          <p:cNvSpPr/>
          <p:nvPr/>
        </p:nvSpPr>
        <p:spPr>
          <a:xfrm>
            <a:off x="9660396" y="1232756"/>
            <a:ext cx="2448256" cy="900100"/>
          </a:xfrm>
          <a:prstGeom prst="leftArrowCallout">
            <a:avLst>
              <a:gd name="adj1" fmla="val 25000"/>
              <a:gd name="adj2" fmla="val 26026"/>
              <a:gd name="adj3" fmla="val 25000"/>
              <a:gd name="adj4" fmla="val 87049"/>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Bug found: missing statements in sequence</a:t>
            </a:r>
          </a:p>
        </p:txBody>
      </p:sp>
    </p:spTree>
    <p:extLst>
      <p:ext uri="{BB962C8B-B14F-4D97-AF65-F5344CB8AC3E}">
        <p14:creationId xmlns:p14="http://schemas.microsoft.com/office/powerpoint/2010/main" val="160321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2F78087A-0B78-45CE-9410-A591EE67ACFE}"/>
              </a:ext>
            </a:extLst>
          </p:cNvPr>
          <p:cNvCxnSpPr/>
          <p:nvPr/>
        </p:nvCxnSpPr>
        <p:spPr>
          <a:xfrm>
            <a:off x="8508268" y="656692"/>
            <a:ext cx="0" cy="5328592"/>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3790E9-B9C6-4BD1-8CEB-B2A3E469AD72}"/>
              </a:ext>
            </a:extLst>
          </p:cNvPr>
          <p:cNvSpPr/>
          <p:nvPr/>
        </p:nvSpPr>
        <p:spPr>
          <a:xfrm>
            <a:off x="8401546" y="782707"/>
            <a:ext cx="2086942" cy="5292587"/>
          </a:xfrm>
          <a:prstGeom prst="rect">
            <a:avLst/>
          </a:prstGeom>
          <a:no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r>
              <a:rPr lang="en-GB" sz="800" dirty="0">
                <a:solidFill>
                  <a:srgbClr val="FFC000"/>
                </a:solidFill>
              </a:rPr>
              <a:t>Write address</a:t>
            </a:r>
          </a:p>
          <a:p>
            <a:pPr marL="342900" indent="-342900">
              <a:buFont typeface="Arial" panose="020B0604020202020204" pitchFamily="34" charset="0"/>
              <a:buChar char="•"/>
            </a:pPr>
            <a:r>
              <a:rPr lang="en-GB" sz="800" dirty="0">
                <a:solidFill>
                  <a:srgbClr val="FFC000"/>
                </a:solidFill>
              </a:rPr>
              <a:t>Stamp envelop</a:t>
            </a:r>
            <a:endParaRPr lang="en-GB" sz="800" dirty="0">
              <a:solidFill>
                <a:schemeClr val="bg1"/>
              </a:solidFill>
            </a:endParaRPr>
          </a:p>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r>
              <a:rPr lang="en-GB" sz="800" dirty="0">
                <a:solidFill>
                  <a:srgbClr val="FFC000"/>
                </a:solidFill>
              </a:rPr>
              <a:t>Write address</a:t>
            </a:r>
          </a:p>
          <a:p>
            <a:pPr marL="342900" indent="-342900">
              <a:buFont typeface="Arial" panose="020B0604020202020204" pitchFamily="34" charset="0"/>
              <a:buChar char="•"/>
            </a:pPr>
            <a:r>
              <a:rPr lang="en-GB" sz="800" dirty="0">
                <a:solidFill>
                  <a:srgbClr val="FFC000"/>
                </a:solidFill>
              </a:rPr>
              <a:t>Stamp envelop</a:t>
            </a:r>
            <a:endParaRPr lang="en-GB" sz="800" dirty="0">
              <a:solidFill>
                <a:schemeClr val="bg1"/>
              </a:solidFill>
            </a:endParaRPr>
          </a:p>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endParaRPr lang="en-GB" sz="800" dirty="0">
              <a:solidFill>
                <a:schemeClr val="bg1"/>
              </a:solidFill>
            </a:endParaRPr>
          </a:p>
          <a:p>
            <a:pPr marL="342900" indent="-342900">
              <a:buFont typeface="Arial" panose="020B0604020202020204" pitchFamily="34" charset="0"/>
              <a:buChar char="•"/>
            </a:pPr>
            <a:endParaRPr lang="en-GB" sz="800" dirty="0">
              <a:solidFill>
                <a:schemeClr val="bg1"/>
              </a:solidFill>
            </a:endParaRPr>
          </a:p>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r>
              <a:rPr lang="en-GB" sz="800" dirty="0">
                <a:solidFill>
                  <a:srgbClr val="FFC000"/>
                </a:solidFill>
              </a:rPr>
              <a:t>Write address</a:t>
            </a:r>
          </a:p>
          <a:p>
            <a:pPr marL="342900" indent="-342900">
              <a:buFont typeface="Arial" panose="020B0604020202020204" pitchFamily="34" charset="0"/>
              <a:buChar char="•"/>
            </a:pPr>
            <a:r>
              <a:rPr lang="en-GB" sz="800" dirty="0">
                <a:solidFill>
                  <a:srgbClr val="FFC000"/>
                </a:solidFill>
              </a:rPr>
              <a:t>Stamp envelop</a:t>
            </a:r>
            <a:endParaRPr lang="en-GB" sz="800" dirty="0">
              <a:solidFill>
                <a:schemeClr val="bg1"/>
              </a:solidFill>
            </a:endParaRPr>
          </a:p>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endParaRPr lang="en-GB" sz="800" dirty="0">
              <a:solidFill>
                <a:schemeClr val="bg1"/>
              </a:solidFill>
            </a:endParaRPr>
          </a:p>
        </p:txBody>
      </p:sp>
      <p:sp>
        <p:nvSpPr>
          <p:cNvPr id="2" name="Content Placeholder 2">
            <a:extLst>
              <a:ext uri="{FF2B5EF4-FFF2-40B4-BE49-F238E27FC236}">
                <a16:creationId xmlns:a16="http://schemas.microsoft.com/office/drawing/2014/main" id="{97D87EC8-2B9B-4D67-B1A0-B79AB16F71D6}"/>
              </a:ext>
            </a:extLst>
          </p:cNvPr>
          <p:cNvSpPr txBox="1">
            <a:spLocks/>
          </p:cNvSpPr>
          <p:nvPr/>
        </p:nvSpPr>
        <p:spPr>
          <a:xfrm>
            <a:off x="659395" y="1988840"/>
            <a:ext cx="5508613" cy="3678162"/>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Copy/Paste the sequence of statements is not an adequate solution:</a:t>
            </a:r>
          </a:p>
          <a:p>
            <a:pPr marL="457200" indent="-457200">
              <a:buFont typeface="+mj-lt"/>
              <a:buAutoNum type="arabicPeriod"/>
            </a:pPr>
            <a:r>
              <a:rPr lang="en-GB" sz="2400" dirty="0">
                <a:solidFill>
                  <a:schemeClr val="bg1"/>
                </a:solidFill>
                <a:cs typeface="Courier New" pitchFamily="49" charset="0"/>
              </a:rPr>
              <a:t>We may not know how many times we need to repeat the sequence</a:t>
            </a:r>
          </a:p>
          <a:p>
            <a:pPr marL="457200" indent="-457200">
              <a:buFont typeface="+mj-lt"/>
              <a:buAutoNum type="arabicPeriod"/>
            </a:pPr>
            <a:r>
              <a:rPr lang="en-GB" sz="2400" dirty="0">
                <a:solidFill>
                  <a:schemeClr val="bg1"/>
                </a:solidFill>
                <a:cs typeface="Courier New" pitchFamily="49" charset="0"/>
              </a:rPr>
              <a:t>What happens if we find a bug in the copied sequence?</a:t>
            </a:r>
          </a:p>
        </p:txBody>
      </p:sp>
    </p:spTree>
    <p:extLst>
      <p:ext uri="{BB962C8B-B14F-4D97-AF65-F5344CB8AC3E}">
        <p14:creationId xmlns:p14="http://schemas.microsoft.com/office/powerpoint/2010/main" val="3462525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2F78087A-0B78-45CE-9410-A591EE67ACFE}"/>
              </a:ext>
            </a:extLst>
          </p:cNvPr>
          <p:cNvCxnSpPr/>
          <p:nvPr/>
        </p:nvCxnSpPr>
        <p:spPr>
          <a:xfrm>
            <a:off x="8508268" y="656692"/>
            <a:ext cx="0" cy="5328592"/>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3790E9-B9C6-4BD1-8CEB-B2A3E469AD72}"/>
              </a:ext>
            </a:extLst>
          </p:cNvPr>
          <p:cNvSpPr/>
          <p:nvPr/>
        </p:nvSpPr>
        <p:spPr>
          <a:xfrm>
            <a:off x="8401546" y="782707"/>
            <a:ext cx="2086942" cy="5292587"/>
          </a:xfrm>
          <a:prstGeom prst="rect">
            <a:avLst/>
          </a:prstGeom>
          <a:no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r>
              <a:rPr lang="en-GB" sz="800" dirty="0">
                <a:solidFill>
                  <a:srgbClr val="FFC000"/>
                </a:solidFill>
              </a:rPr>
              <a:t>Write address</a:t>
            </a:r>
          </a:p>
          <a:p>
            <a:pPr marL="342900" indent="-342900">
              <a:buFont typeface="Arial" panose="020B0604020202020204" pitchFamily="34" charset="0"/>
              <a:buChar char="•"/>
            </a:pPr>
            <a:r>
              <a:rPr lang="en-GB" sz="800" dirty="0">
                <a:solidFill>
                  <a:srgbClr val="FFC000"/>
                </a:solidFill>
              </a:rPr>
              <a:t>Stamp envelop</a:t>
            </a:r>
            <a:endParaRPr lang="en-GB" sz="800" dirty="0">
              <a:solidFill>
                <a:schemeClr val="bg1"/>
              </a:solidFill>
            </a:endParaRPr>
          </a:p>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r>
              <a:rPr lang="en-GB" sz="800" dirty="0">
                <a:solidFill>
                  <a:srgbClr val="FFC000"/>
                </a:solidFill>
              </a:rPr>
              <a:t>Write address</a:t>
            </a:r>
          </a:p>
          <a:p>
            <a:pPr marL="342900" indent="-342900">
              <a:buFont typeface="Arial" panose="020B0604020202020204" pitchFamily="34" charset="0"/>
              <a:buChar char="•"/>
            </a:pPr>
            <a:r>
              <a:rPr lang="en-GB" sz="800" dirty="0">
                <a:solidFill>
                  <a:srgbClr val="FFC000"/>
                </a:solidFill>
              </a:rPr>
              <a:t>Stamp envelop</a:t>
            </a:r>
            <a:endParaRPr lang="en-GB" sz="800" dirty="0">
              <a:solidFill>
                <a:schemeClr val="bg1"/>
              </a:solidFill>
            </a:endParaRPr>
          </a:p>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endParaRPr lang="en-GB" sz="800" dirty="0">
              <a:solidFill>
                <a:schemeClr val="bg1"/>
              </a:solidFill>
            </a:endParaRPr>
          </a:p>
          <a:p>
            <a:pPr marL="342900" indent="-342900">
              <a:buFont typeface="Arial" panose="020B0604020202020204" pitchFamily="34" charset="0"/>
              <a:buChar char="•"/>
            </a:pPr>
            <a:endParaRPr lang="en-GB" sz="800" dirty="0">
              <a:solidFill>
                <a:schemeClr val="bg1"/>
              </a:solidFill>
            </a:endParaRPr>
          </a:p>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r>
              <a:rPr lang="en-GB" sz="800" dirty="0">
                <a:solidFill>
                  <a:srgbClr val="FFC000"/>
                </a:solidFill>
              </a:rPr>
              <a:t>Write address</a:t>
            </a:r>
          </a:p>
          <a:p>
            <a:pPr marL="342900" indent="-342900">
              <a:buFont typeface="Arial" panose="020B0604020202020204" pitchFamily="34" charset="0"/>
              <a:buChar char="•"/>
            </a:pPr>
            <a:r>
              <a:rPr lang="en-GB" sz="800" dirty="0">
                <a:solidFill>
                  <a:srgbClr val="FFC000"/>
                </a:solidFill>
              </a:rPr>
              <a:t>Stamp envelop</a:t>
            </a:r>
            <a:endParaRPr lang="en-GB" sz="800" dirty="0">
              <a:solidFill>
                <a:schemeClr val="bg1"/>
              </a:solidFill>
            </a:endParaRPr>
          </a:p>
          <a:p>
            <a:pPr marL="342900" indent="-342900">
              <a:buFont typeface="Arial" panose="020B0604020202020204" pitchFamily="34" charset="0"/>
              <a:buChar char="•"/>
            </a:pPr>
            <a:r>
              <a:rPr lang="en-GB" sz="800" dirty="0">
                <a:solidFill>
                  <a:schemeClr val="bg1"/>
                </a:solidFill>
              </a:rPr>
              <a:t>take card</a:t>
            </a:r>
          </a:p>
          <a:p>
            <a:pPr marL="342900" indent="-342900">
              <a:buFont typeface="Arial" panose="020B0604020202020204" pitchFamily="34" charset="0"/>
              <a:buChar char="•"/>
            </a:pPr>
            <a:r>
              <a:rPr lang="en-GB" sz="800" dirty="0">
                <a:solidFill>
                  <a:schemeClr val="bg1"/>
                </a:solidFill>
              </a:rPr>
              <a:t>Write name</a:t>
            </a:r>
          </a:p>
          <a:p>
            <a:pPr marL="342900" indent="-342900">
              <a:buFont typeface="Arial" panose="020B0604020202020204" pitchFamily="34" charset="0"/>
              <a:buChar char="•"/>
            </a:pPr>
            <a:r>
              <a:rPr lang="en-GB" sz="800" dirty="0">
                <a:solidFill>
                  <a:schemeClr val="bg1"/>
                </a:solidFill>
              </a:rPr>
              <a:t>Write message</a:t>
            </a:r>
          </a:p>
          <a:p>
            <a:pPr marL="342900" indent="-342900">
              <a:buFont typeface="Arial" panose="020B0604020202020204" pitchFamily="34" charset="0"/>
              <a:buChar char="•"/>
            </a:pPr>
            <a:r>
              <a:rPr lang="en-GB" sz="800" dirty="0">
                <a:solidFill>
                  <a:schemeClr val="bg1"/>
                </a:solidFill>
              </a:rPr>
              <a:t>Sign card</a:t>
            </a:r>
          </a:p>
          <a:p>
            <a:pPr marL="342900" indent="-342900">
              <a:buFont typeface="Arial" panose="020B0604020202020204" pitchFamily="34" charset="0"/>
              <a:buChar char="•"/>
            </a:pPr>
            <a:r>
              <a:rPr lang="en-GB" sz="800" dirty="0">
                <a:solidFill>
                  <a:schemeClr val="bg1"/>
                </a:solidFill>
              </a:rPr>
              <a:t>Put inside envelop</a:t>
            </a:r>
          </a:p>
          <a:p>
            <a:pPr marL="342900" indent="-342900">
              <a:buFont typeface="Arial" panose="020B0604020202020204" pitchFamily="34" charset="0"/>
              <a:buChar char="•"/>
            </a:pPr>
            <a:r>
              <a:rPr lang="en-GB" sz="800" dirty="0">
                <a:solidFill>
                  <a:schemeClr val="bg1"/>
                </a:solidFill>
              </a:rPr>
              <a:t>Seal envelop</a:t>
            </a:r>
          </a:p>
          <a:p>
            <a:pPr marL="342900" indent="-342900">
              <a:buFont typeface="Arial" panose="020B0604020202020204" pitchFamily="34" charset="0"/>
              <a:buChar char="•"/>
            </a:pPr>
            <a:endParaRPr lang="en-GB" sz="800" dirty="0">
              <a:solidFill>
                <a:schemeClr val="bg1"/>
              </a:solidFill>
            </a:endParaRPr>
          </a:p>
        </p:txBody>
      </p:sp>
      <p:sp>
        <p:nvSpPr>
          <p:cNvPr id="2" name="Callout: Left Arrow 1">
            <a:extLst>
              <a:ext uri="{FF2B5EF4-FFF2-40B4-BE49-F238E27FC236}">
                <a16:creationId xmlns:a16="http://schemas.microsoft.com/office/drawing/2014/main" id="{D164B6BE-0713-4114-A4AA-1E8B067B064D}"/>
              </a:ext>
            </a:extLst>
          </p:cNvPr>
          <p:cNvSpPr/>
          <p:nvPr/>
        </p:nvSpPr>
        <p:spPr>
          <a:xfrm>
            <a:off x="9552384" y="3356992"/>
            <a:ext cx="2448256" cy="540060"/>
          </a:xfrm>
          <a:prstGeom prst="leftArrowCallout">
            <a:avLst>
              <a:gd name="adj1" fmla="val 25000"/>
              <a:gd name="adj2" fmla="val 26026"/>
              <a:gd name="adj3" fmla="val 25000"/>
              <a:gd name="adj4" fmla="val 87049"/>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Maintenance issue</a:t>
            </a:r>
          </a:p>
        </p:txBody>
      </p:sp>
      <p:sp>
        <p:nvSpPr>
          <p:cNvPr id="4" name="Content Placeholder 2">
            <a:extLst>
              <a:ext uri="{FF2B5EF4-FFF2-40B4-BE49-F238E27FC236}">
                <a16:creationId xmlns:a16="http://schemas.microsoft.com/office/drawing/2014/main" id="{EF8DD907-9AEB-4E69-AD21-01A025E83A2D}"/>
              </a:ext>
            </a:extLst>
          </p:cNvPr>
          <p:cNvSpPr txBox="1">
            <a:spLocks/>
          </p:cNvSpPr>
          <p:nvPr/>
        </p:nvSpPr>
        <p:spPr>
          <a:xfrm>
            <a:off x="659395" y="1988840"/>
            <a:ext cx="5508613" cy="3678162"/>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solidFill>
              </a:rPr>
              <a:t>Copy/Paste the sequence of statements is not an adequate solution:</a:t>
            </a:r>
          </a:p>
          <a:p>
            <a:pPr marL="457200" indent="-457200">
              <a:buFont typeface="+mj-lt"/>
              <a:buAutoNum type="arabicPeriod"/>
            </a:pPr>
            <a:r>
              <a:rPr lang="en-GB" sz="2400" dirty="0">
                <a:solidFill>
                  <a:schemeClr val="bg1"/>
                </a:solidFill>
                <a:cs typeface="Courier New" pitchFamily="49" charset="0"/>
              </a:rPr>
              <a:t>We may not know how many times we need to repeat the sequence</a:t>
            </a:r>
          </a:p>
          <a:p>
            <a:pPr marL="457200" indent="-457200">
              <a:buFont typeface="+mj-lt"/>
              <a:buAutoNum type="arabicPeriod"/>
            </a:pPr>
            <a:r>
              <a:rPr lang="en-GB" sz="2400" dirty="0">
                <a:solidFill>
                  <a:schemeClr val="bg1"/>
                </a:solidFill>
                <a:cs typeface="Courier New" pitchFamily="49" charset="0"/>
              </a:rPr>
              <a:t>What happens if we find a bug in the copied sequence?</a:t>
            </a:r>
          </a:p>
        </p:txBody>
      </p:sp>
    </p:spTree>
    <p:extLst>
      <p:ext uri="{BB962C8B-B14F-4D97-AF65-F5344CB8AC3E}">
        <p14:creationId xmlns:p14="http://schemas.microsoft.com/office/powerpoint/2010/main" val="2639371881"/>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onserrat">
      <a:majorFont>
        <a:latin typeface="Montserrat"/>
        <a:ea typeface=""/>
        <a:cs typeface=""/>
      </a:majorFont>
      <a:minorFont>
        <a:latin typeface="Montserra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8100">
          <a:solidFill>
            <a:schemeClr val="bg1">
              <a:lumMod val="9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nlineVideoLectures.potx" id="{430A3D67-ADCE-49AE-94B7-8287C6C8BD31}" vid="{C14451F5-2F6B-4EBA-AC9D-1472FB0A10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7573</TotalTime>
  <Words>4959</Words>
  <Application>Microsoft Office PowerPoint</Application>
  <PresentationFormat>Widescreen</PresentationFormat>
  <Paragraphs>1292</Paragraphs>
  <Slides>62</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Aqua Grotesque</vt:lpstr>
      <vt:lpstr>Arial</vt:lpstr>
      <vt:lpstr>Calibri</vt:lpstr>
      <vt:lpstr>Cambria Math</vt:lpstr>
      <vt:lpstr>Courier New</vt:lpstr>
      <vt:lpstr>Montserrat</vt:lpstr>
      <vt:lpstr>Montserrat Light</vt:lpstr>
      <vt:lpstr>Montserrat SemiBold</vt:lpstr>
      <vt:lpstr>Office Theme</vt:lpstr>
      <vt:lpstr>WHILE   LOOPS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Condition-Controlled Loop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WHILE LOOPS</dc:title>
  <dc:creator>Lilian Blot</dc:creator>
  <cp:lastModifiedBy>Lilian Blot</cp:lastModifiedBy>
  <cp:revision>61</cp:revision>
  <dcterms:created xsi:type="dcterms:W3CDTF">2020-07-30T04:40:04Z</dcterms:created>
  <dcterms:modified xsi:type="dcterms:W3CDTF">2020-10-06T16:09:16Z</dcterms:modified>
</cp:coreProperties>
</file>