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8" r:id="rId2"/>
    <p:sldId id="788" r:id="rId3"/>
    <p:sldId id="789" r:id="rId4"/>
    <p:sldId id="790" r:id="rId5"/>
    <p:sldId id="794" r:id="rId6"/>
    <p:sldId id="806" r:id="rId7"/>
    <p:sldId id="807" r:id="rId8"/>
    <p:sldId id="808" r:id="rId9"/>
    <p:sldId id="795" r:id="rId10"/>
    <p:sldId id="796" r:id="rId11"/>
    <p:sldId id="797" r:id="rId12"/>
    <p:sldId id="791" r:id="rId13"/>
    <p:sldId id="792" r:id="rId14"/>
    <p:sldId id="726" r:id="rId15"/>
    <p:sldId id="804" r:id="rId16"/>
    <p:sldId id="747" r:id="rId17"/>
    <p:sldId id="730" r:id="rId18"/>
    <p:sldId id="732" r:id="rId19"/>
    <p:sldId id="735" r:id="rId20"/>
    <p:sldId id="736" r:id="rId21"/>
    <p:sldId id="737" r:id="rId22"/>
    <p:sldId id="739" r:id="rId23"/>
    <p:sldId id="740" r:id="rId24"/>
    <p:sldId id="741" r:id="rId25"/>
    <p:sldId id="805" r:id="rId26"/>
    <p:sldId id="720" r:id="rId27"/>
    <p:sldId id="799" r:id="rId28"/>
    <p:sldId id="800" r:id="rId29"/>
    <p:sldId id="801" r:id="rId30"/>
    <p:sldId id="802" r:id="rId31"/>
    <p:sldId id="803" r:id="rId32"/>
    <p:sldId id="6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262B"/>
    <a:srgbClr val="FF0000"/>
    <a:srgbClr val="800000"/>
    <a:srgbClr val="FFFF00"/>
    <a:srgbClr val="262626"/>
    <a:srgbClr val="0066FF"/>
    <a:srgbClr val="3399FF"/>
    <a:srgbClr val="CCFFCC"/>
    <a:srgbClr val="C18BD9"/>
    <a:srgbClr val="A139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77633" autoAdjust="0"/>
  </p:normalViewPr>
  <p:slideViewPr>
    <p:cSldViewPr showGuides="1">
      <p:cViewPr>
        <p:scale>
          <a:sx n="70" d="100"/>
          <a:sy n="70" d="100"/>
        </p:scale>
        <p:origin x="72" y="62"/>
      </p:cViewPr>
      <p:guideLst>
        <p:guide orient="horz" pos="2160"/>
        <p:guide pos="3840"/>
      </p:guideLst>
    </p:cSldViewPr>
  </p:slideViewPr>
  <p:notesTextViewPr>
    <p:cViewPr>
      <p:scale>
        <a:sx n="1" d="1"/>
        <a:sy n="1" d="1"/>
      </p:scale>
      <p:origin x="0" y="0"/>
    </p:cViewPr>
  </p:notesTextViewPr>
  <p:sorterViewPr>
    <p:cViewPr>
      <p:scale>
        <a:sx n="200" d="100"/>
        <a:sy n="200" d="100"/>
      </p:scale>
      <p:origin x="0" y="-74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83F3-7B75-42D8-A0F1-959A38B202FB}" type="datetimeFigureOut">
              <a:rPr lang="en-GB" smtClean="0"/>
              <a:t>07/10/2020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E44AB-7B20-4170-86AF-9650BEEDDEA1}" type="slidenum">
              <a:rPr lang="en-GB" smtClean="0"/>
              <a:t>‹#›</a:t>
            </a:fld>
            <a:endParaRPr lang="en-GB"/>
          </a:p>
        </p:txBody>
      </p:sp>
    </p:spTree>
    <p:extLst>
      <p:ext uri="{BB962C8B-B14F-4D97-AF65-F5344CB8AC3E}">
        <p14:creationId xmlns:p14="http://schemas.microsoft.com/office/powerpoint/2010/main" val="231826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In this video, we will be looking at another flow-controlled structure for repetition, the for loop.</a:t>
            </a:r>
          </a:p>
        </p:txBody>
      </p:sp>
      <p:sp>
        <p:nvSpPr>
          <p:cNvPr id="4" name="Slide Number Placeholder 3"/>
          <p:cNvSpPr>
            <a:spLocks noGrp="1"/>
          </p:cNvSpPr>
          <p:nvPr>
            <p:ph type="sldNum" sz="quarter" idx="5"/>
          </p:nvPr>
        </p:nvSpPr>
        <p:spPr/>
        <p:txBody>
          <a:bodyPr/>
          <a:lstStyle/>
          <a:p>
            <a:fld id="{A4FE44AB-7B20-4170-86AF-9650BEEDDEA1}" type="slidenum">
              <a:rPr lang="en-GB" smtClean="0"/>
              <a:t>1</a:t>
            </a:fld>
            <a:endParaRPr lang="en-GB"/>
          </a:p>
        </p:txBody>
      </p:sp>
    </p:spTree>
    <p:extLst>
      <p:ext uri="{BB962C8B-B14F-4D97-AF65-F5344CB8AC3E}">
        <p14:creationId xmlns:p14="http://schemas.microsoft.com/office/powerpoint/2010/main" val="221448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2400" dirty="0">
                <a:solidFill>
                  <a:schemeClr val="bg1"/>
                </a:solidFill>
              </a:rPr>
              <a:t>For a </a:t>
            </a:r>
            <a:r>
              <a:rPr lang="en-GB" sz="2400" b="1" dirty="0">
                <a:solidFill>
                  <a:srgbClr val="FFC000"/>
                </a:solidFill>
              </a:rPr>
              <a:t>count-controlled loop </a:t>
            </a:r>
            <a:r>
              <a:rPr lang="en-GB" sz="2400" dirty="0">
                <a:solidFill>
                  <a:schemeClr val="bg1"/>
                </a:solidFill>
              </a:rPr>
              <a:t>Python has a better flow-control structure than the while loop, the </a:t>
            </a:r>
            <a:r>
              <a:rPr lang="en-GB" sz="2400" b="1" dirty="0">
                <a:solidFill>
                  <a:srgbClr val="FFC000"/>
                </a:solidFill>
              </a:rPr>
              <a:t>for</a:t>
            </a:r>
            <a:r>
              <a:rPr lang="en-GB" sz="2400" dirty="0">
                <a:solidFill>
                  <a:schemeClr val="bg1"/>
                </a:solidFill>
              </a:rPr>
              <a:t> loop.</a:t>
            </a:r>
          </a:p>
          <a:p>
            <a:pPr marL="0" indent="0">
              <a:buNone/>
            </a:pPr>
            <a:endParaRPr lang="en-GB" sz="2400" dirty="0">
              <a:solidFill>
                <a:schemeClr val="bg1"/>
              </a:solidFill>
            </a:endParaRPr>
          </a:p>
          <a:p>
            <a:pPr marL="457200" lvl="1" indent="0">
              <a:buNone/>
            </a:pPr>
            <a:r>
              <a:rPr lang="en-GB" sz="2000" b="1" dirty="0">
                <a:solidFill>
                  <a:srgbClr val="FFC000"/>
                </a:solidFill>
                <a:latin typeface="Courier New" panose="02070309020205020404" pitchFamily="49" charset="0"/>
                <a:cs typeface="Courier New" panose="02070309020205020404" pitchFamily="49" charset="0"/>
              </a:rPr>
              <a:t>for</a:t>
            </a:r>
            <a:r>
              <a:rPr lang="en-GB" sz="2000" dirty="0">
                <a:solidFill>
                  <a:schemeClr val="bg1"/>
                </a:solidFill>
                <a:latin typeface="Courier New" panose="02070309020205020404" pitchFamily="49" charset="0"/>
                <a:cs typeface="Courier New" panose="02070309020205020404" pitchFamily="49" charset="0"/>
              </a:rPr>
              <a:t> counter </a:t>
            </a:r>
            <a:r>
              <a:rPr lang="en-GB" sz="2000" b="1" dirty="0">
                <a:solidFill>
                  <a:srgbClr val="FFC000"/>
                </a:solidFill>
                <a:latin typeface="Courier New" panose="02070309020205020404" pitchFamily="49" charset="0"/>
                <a:cs typeface="Courier New" panose="02070309020205020404" pitchFamily="49" charset="0"/>
              </a:rPr>
              <a:t>in</a:t>
            </a:r>
            <a:r>
              <a:rPr lang="en-GB" sz="2000" dirty="0">
                <a:solidFill>
                  <a:schemeClr val="bg1"/>
                </a:solidFill>
                <a:latin typeface="Courier New" panose="02070309020205020404" pitchFamily="49" charset="0"/>
                <a:cs typeface="Courier New" panose="02070309020205020404" pitchFamily="49" charset="0"/>
              </a:rPr>
              <a:t> </a:t>
            </a:r>
            <a:r>
              <a:rPr lang="en-GB" sz="2000" b="1" dirty="0">
                <a:solidFill>
                  <a:srgbClr val="FFC000"/>
                </a:solidFill>
                <a:latin typeface="Courier New" panose="02070309020205020404" pitchFamily="49" charset="0"/>
                <a:cs typeface="Courier New" panose="02070309020205020404" pitchFamily="49" charset="0"/>
              </a:rPr>
              <a:t>range</a:t>
            </a:r>
            <a:r>
              <a:rPr lang="en-GB" sz="2000" dirty="0">
                <a:solidFill>
                  <a:schemeClr val="bg1"/>
                </a:solidFill>
                <a:latin typeface="Courier New" panose="02070309020205020404" pitchFamily="49" charset="0"/>
                <a:cs typeface="Courier New" panose="02070309020205020404" pitchFamily="49" charset="0"/>
              </a:rPr>
              <a:t>(start, end, step) </a:t>
            </a:r>
            <a:r>
              <a:rPr lang="en-GB" sz="2000" b="1" dirty="0">
                <a:solidFill>
                  <a:schemeClr val="bg1"/>
                </a:solidFill>
                <a:latin typeface="Courier New" panose="02070309020205020404" pitchFamily="49" charset="0"/>
                <a:cs typeface="Courier New" panose="02070309020205020404" pitchFamily="49" charset="0"/>
              </a:rPr>
              <a:t>:</a:t>
            </a:r>
          </a:p>
          <a:p>
            <a:pPr marL="457200" lvl="1" indent="0">
              <a:buNone/>
            </a:pPr>
            <a:r>
              <a:rPr lang="en-GB" sz="2000" b="1" dirty="0">
                <a:solidFill>
                  <a:schemeClr val="bg1"/>
                </a:solidFill>
                <a:latin typeface="Courier New" panose="02070309020205020404" pitchFamily="49" charset="0"/>
                <a:cs typeface="Courier New" panose="02070309020205020404" pitchFamily="49" charset="0"/>
              </a:rPr>
              <a:t>    &lt;body of the loop&gt;</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10</a:t>
            </a:fld>
            <a:endParaRPr lang="en-GB"/>
          </a:p>
        </p:txBody>
      </p:sp>
    </p:spTree>
    <p:extLst>
      <p:ext uri="{BB962C8B-B14F-4D97-AF65-F5344CB8AC3E}">
        <p14:creationId xmlns:p14="http://schemas.microsoft.com/office/powerpoint/2010/main" val="368074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range function creates a kind of a list of values that the for loop iterates through. In our case it creates 3 values 1, 2, and 3. Please note this is not exactly what happens in the computer memory, it is a simplification to help understanding.</a:t>
            </a:r>
          </a:p>
        </p:txBody>
      </p:sp>
      <p:sp>
        <p:nvSpPr>
          <p:cNvPr id="4" name="Slide Number Placeholder 3"/>
          <p:cNvSpPr>
            <a:spLocks noGrp="1"/>
          </p:cNvSpPr>
          <p:nvPr>
            <p:ph type="sldNum" sz="quarter" idx="5"/>
          </p:nvPr>
        </p:nvSpPr>
        <p:spPr/>
        <p:txBody>
          <a:bodyPr/>
          <a:lstStyle/>
          <a:p>
            <a:fld id="{A4FE44AB-7B20-4170-86AF-9650BEEDDEA1}" type="slidenum">
              <a:rPr lang="en-GB" smtClean="0"/>
              <a:t>14</a:t>
            </a:fld>
            <a:endParaRPr lang="en-GB"/>
          </a:p>
        </p:txBody>
      </p:sp>
    </p:spTree>
    <p:extLst>
      <p:ext uri="{BB962C8B-B14F-4D97-AF65-F5344CB8AC3E}">
        <p14:creationId xmlns:p14="http://schemas.microsoft.com/office/powerpoint/2010/main" val="2019770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first iteration, the counter </a:t>
            </a:r>
            <a:r>
              <a:rPr lang="en-GB" dirty="0" err="1"/>
              <a:t>val</a:t>
            </a:r>
            <a:r>
              <a:rPr lang="en-GB" dirty="0"/>
              <a:t> points to the first value produced by the range function, in our case 1.</a:t>
            </a:r>
          </a:p>
        </p:txBody>
      </p:sp>
      <p:sp>
        <p:nvSpPr>
          <p:cNvPr id="4" name="Slide Number Placeholder 3"/>
          <p:cNvSpPr>
            <a:spLocks noGrp="1"/>
          </p:cNvSpPr>
          <p:nvPr>
            <p:ph type="sldNum" sz="quarter" idx="5"/>
          </p:nvPr>
        </p:nvSpPr>
        <p:spPr/>
        <p:txBody>
          <a:bodyPr/>
          <a:lstStyle/>
          <a:p>
            <a:fld id="{A4FE44AB-7B20-4170-86AF-9650BEEDDEA1}" type="slidenum">
              <a:rPr lang="en-GB" smtClean="0"/>
              <a:t>15</a:t>
            </a:fld>
            <a:endParaRPr lang="en-GB"/>
          </a:p>
        </p:txBody>
      </p:sp>
    </p:spTree>
    <p:extLst>
      <p:ext uri="{BB962C8B-B14F-4D97-AF65-F5344CB8AC3E}">
        <p14:creationId xmlns:p14="http://schemas.microsoft.com/office/powerpoint/2010/main" val="885353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program computes the product of </a:t>
            </a:r>
            <a:r>
              <a:rPr lang="en-GB" dirty="0" err="1"/>
              <a:t>val</a:t>
            </a:r>
            <a:r>
              <a:rPr lang="en-GB" dirty="0"/>
              <a:t> with itself and assign it to the variable </a:t>
            </a:r>
            <a:r>
              <a:rPr lang="en-GB" dirty="0" err="1"/>
              <a:t>square_val</a:t>
            </a:r>
            <a:r>
              <a:rPr lang="en-GB" dirty="0"/>
              <a:t>.</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16</a:t>
            </a:fld>
            <a:endParaRPr lang="en-GB"/>
          </a:p>
        </p:txBody>
      </p:sp>
    </p:spTree>
    <p:extLst>
      <p:ext uri="{BB962C8B-B14F-4D97-AF65-F5344CB8AC3E}">
        <p14:creationId xmlns:p14="http://schemas.microsoft.com/office/powerpoint/2010/main" val="285045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instruction is to print the value of the square of val. The program has completed the first iteration of the loop.</a:t>
            </a:r>
          </a:p>
        </p:txBody>
      </p:sp>
      <p:sp>
        <p:nvSpPr>
          <p:cNvPr id="4" name="Slide Number Placeholder 3"/>
          <p:cNvSpPr>
            <a:spLocks noGrp="1"/>
          </p:cNvSpPr>
          <p:nvPr>
            <p:ph type="sldNum" sz="quarter" idx="5"/>
          </p:nvPr>
        </p:nvSpPr>
        <p:spPr/>
        <p:txBody>
          <a:bodyPr/>
          <a:lstStyle/>
          <a:p>
            <a:fld id="{A4FE44AB-7B20-4170-86AF-9650BEEDDEA1}" type="slidenum">
              <a:rPr lang="en-GB" smtClean="0"/>
              <a:t>17</a:t>
            </a:fld>
            <a:endParaRPr lang="en-GB"/>
          </a:p>
        </p:txBody>
      </p:sp>
    </p:spTree>
    <p:extLst>
      <p:ext uri="{BB962C8B-B14F-4D97-AF65-F5344CB8AC3E}">
        <p14:creationId xmlns:p14="http://schemas.microsoft.com/office/powerpoint/2010/main" val="3656061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counter </a:t>
            </a:r>
            <a:r>
              <a:rPr lang="en-GB" dirty="0" err="1"/>
              <a:t>val</a:t>
            </a:r>
            <a:r>
              <a:rPr lang="en-GB" dirty="0"/>
              <a:t> points to the next value produced by the function range if it exists or exits if there is no such value. In our example there is still more values produced by the function range so we move to the next one, that is 2.</a:t>
            </a:r>
          </a:p>
        </p:txBody>
      </p:sp>
      <p:sp>
        <p:nvSpPr>
          <p:cNvPr id="4" name="Slide Number Placeholder 3"/>
          <p:cNvSpPr>
            <a:spLocks noGrp="1"/>
          </p:cNvSpPr>
          <p:nvPr>
            <p:ph type="sldNum" sz="quarter" idx="5"/>
          </p:nvPr>
        </p:nvSpPr>
        <p:spPr/>
        <p:txBody>
          <a:bodyPr/>
          <a:lstStyle/>
          <a:p>
            <a:fld id="{A4FE44AB-7B20-4170-86AF-9650BEEDDEA1}" type="slidenum">
              <a:rPr lang="en-GB" smtClean="0"/>
              <a:t>18</a:t>
            </a:fld>
            <a:endParaRPr lang="en-GB"/>
          </a:p>
        </p:txBody>
      </p:sp>
    </p:spTree>
    <p:extLst>
      <p:ext uri="{BB962C8B-B14F-4D97-AF65-F5344CB8AC3E}">
        <p14:creationId xmlns:p14="http://schemas.microsoft.com/office/powerpoint/2010/main" val="442827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no more value produced by the function range, therefore the count-controlled loop is finished and the program moves to the next statement after the for loop structure.</a:t>
            </a:r>
          </a:p>
        </p:txBody>
      </p:sp>
      <p:sp>
        <p:nvSpPr>
          <p:cNvPr id="4" name="Slide Number Placeholder 3"/>
          <p:cNvSpPr>
            <a:spLocks noGrp="1"/>
          </p:cNvSpPr>
          <p:nvPr>
            <p:ph type="sldNum" sz="quarter" idx="5"/>
          </p:nvPr>
        </p:nvSpPr>
        <p:spPr/>
        <p:txBody>
          <a:bodyPr/>
          <a:lstStyle/>
          <a:p>
            <a:fld id="{A4FE44AB-7B20-4170-86AF-9650BEEDDEA1}" type="slidenum">
              <a:rPr lang="en-GB" smtClean="0"/>
              <a:t>24</a:t>
            </a:fld>
            <a:endParaRPr lang="en-GB"/>
          </a:p>
        </p:txBody>
      </p:sp>
    </p:spTree>
    <p:extLst>
      <p:ext uri="{BB962C8B-B14F-4D97-AF65-F5344CB8AC3E}">
        <p14:creationId xmlns:p14="http://schemas.microsoft.com/office/powerpoint/2010/main" val="363173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program prints the string “after the for loop”.</a:t>
            </a:r>
          </a:p>
        </p:txBody>
      </p:sp>
      <p:sp>
        <p:nvSpPr>
          <p:cNvPr id="4" name="Slide Number Placeholder 3"/>
          <p:cNvSpPr>
            <a:spLocks noGrp="1"/>
          </p:cNvSpPr>
          <p:nvPr>
            <p:ph type="sldNum" sz="quarter" idx="5"/>
          </p:nvPr>
        </p:nvSpPr>
        <p:spPr/>
        <p:txBody>
          <a:bodyPr/>
          <a:lstStyle/>
          <a:p>
            <a:fld id="{A4FE44AB-7B20-4170-86AF-9650BEEDDEA1}" type="slidenum">
              <a:rPr lang="en-GB" smtClean="0"/>
              <a:t>25</a:t>
            </a:fld>
            <a:endParaRPr lang="en-GB"/>
          </a:p>
        </p:txBody>
      </p:sp>
    </p:spTree>
    <p:extLst>
      <p:ext uri="{BB962C8B-B14F-4D97-AF65-F5344CB8AC3E}">
        <p14:creationId xmlns:p14="http://schemas.microsoft.com/office/powerpoint/2010/main" val="326409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Similarly to conditional statements where we constructed nested if-else statements, we can have nested loop in Python. Let’s try to write a program to draw the output on the right, that is a series of concentric squares</a:t>
            </a:r>
          </a:p>
        </p:txBody>
      </p:sp>
      <p:sp>
        <p:nvSpPr>
          <p:cNvPr id="4" name="Slide Number Placeholder 3"/>
          <p:cNvSpPr>
            <a:spLocks noGrp="1"/>
          </p:cNvSpPr>
          <p:nvPr>
            <p:ph type="sldNum" sz="quarter" idx="5"/>
          </p:nvPr>
        </p:nvSpPr>
        <p:spPr/>
        <p:txBody>
          <a:bodyPr/>
          <a:lstStyle/>
          <a:p>
            <a:fld id="{A4FE44AB-7B20-4170-86AF-9650BEEDDEA1}" type="slidenum">
              <a:rPr lang="en-GB" smtClean="0"/>
              <a:t>26</a:t>
            </a:fld>
            <a:endParaRPr lang="en-GB"/>
          </a:p>
        </p:txBody>
      </p:sp>
    </p:spTree>
    <p:extLst>
      <p:ext uri="{BB962C8B-B14F-4D97-AF65-F5344CB8AC3E}">
        <p14:creationId xmlns:p14="http://schemas.microsoft.com/office/powerpoint/2010/main" val="136307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we will use the turtle libraries which emulates the old logo language. The library is used to create simple graphics using a turtle to move around drawing line. The first step is to understand how to draw a square using the turtle library. To do this we have to ask the turtle to do 4 times the same thing, move forward x steps, then turn 90 degrees to the right.</a:t>
            </a:r>
          </a:p>
          <a:p>
            <a:r>
              <a:rPr lang="en-GB" dirty="0">
                <a:sym typeface="Wingdings" panose="05000000000000000000" pitchFamily="2" charset="2"/>
              </a:rPr>
              <a:t></a:t>
            </a:r>
          </a:p>
          <a:p>
            <a:r>
              <a:rPr lang="en-GB" dirty="0">
                <a:sym typeface="Wingdings" panose="05000000000000000000" pitchFamily="2" charset="2"/>
              </a:rPr>
              <a:t>We can use a for loop to do so has shown here.</a:t>
            </a:r>
          </a:p>
          <a:p>
            <a:r>
              <a:rPr lang="en-GB" dirty="0">
                <a:sym typeface="Wingdings" panose="05000000000000000000" pitchFamily="2" charset="2"/>
              </a:rPr>
              <a:t></a:t>
            </a:r>
          </a:p>
          <a:p>
            <a:r>
              <a:rPr lang="en-GB" dirty="0">
                <a:sym typeface="Wingdings" panose="05000000000000000000" pitchFamily="2" charset="2"/>
              </a:rPr>
              <a:t>To draw 20 concentric squares we need to repeat this for loop 20 times with some variations, that is the size of the square and moving the turtle to the top left corner of the square to be drawn.</a:t>
            </a:r>
          </a:p>
          <a:p>
            <a:r>
              <a:rPr lang="en-GB" dirty="0">
                <a:sym typeface="Wingdings" panose="05000000000000000000" pitchFamily="2" charset="2"/>
              </a:rPr>
              <a:t> </a:t>
            </a:r>
          </a:p>
          <a:p>
            <a:r>
              <a:rPr lang="en-GB" dirty="0">
                <a:sym typeface="Wingdings" panose="05000000000000000000" pitchFamily="2" charset="2"/>
              </a:rPr>
              <a:t>This can be written in Python with two nested for loops has shown on the right. </a:t>
            </a:r>
          </a:p>
          <a:p>
            <a:r>
              <a:rPr lang="en-GB" dirty="0">
                <a:sym typeface="Wingdings" panose="05000000000000000000" pitchFamily="2" charset="2"/>
              </a:rPr>
              <a:t></a:t>
            </a:r>
          </a:p>
          <a:p>
            <a:r>
              <a:rPr lang="en-GB" dirty="0">
                <a:sym typeface="Wingdings" panose="05000000000000000000" pitchFamily="2" charset="2"/>
              </a:rPr>
              <a:t>The outer loop in yellow draws the 20 squares </a:t>
            </a:r>
          </a:p>
          <a:p>
            <a:r>
              <a:rPr lang="en-GB" dirty="0">
                <a:sym typeface="Wingdings" panose="05000000000000000000" pitchFamily="2" charset="2"/>
              </a:rPr>
              <a:t></a:t>
            </a:r>
          </a:p>
          <a:p>
            <a:r>
              <a:rPr lang="en-GB" dirty="0">
                <a:sym typeface="Wingdings" panose="05000000000000000000" pitchFamily="2" charset="2"/>
              </a:rPr>
              <a:t>whereas the inner loop in red draws a single square of a given size.</a:t>
            </a:r>
          </a:p>
        </p:txBody>
      </p:sp>
      <p:sp>
        <p:nvSpPr>
          <p:cNvPr id="4" name="Slide Number Placeholder 3"/>
          <p:cNvSpPr>
            <a:spLocks noGrp="1"/>
          </p:cNvSpPr>
          <p:nvPr>
            <p:ph type="sldNum" sz="quarter" idx="5"/>
          </p:nvPr>
        </p:nvSpPr>
        <p:spPr/>
        <p:txBody>
          <a:bodyPr/>
          <a:lstStyle/>
          <a:p>
            <a:fld id="{A4FE44AB-7B20-4170-86AF-9650BEEDDEA1}" type="slidenum">
              <a:rPr lang="en-GB" smtClean="0"/>
              <a:t>27</a:t>
            </a:fld>
            <a:endParaRPr lang="en-GB"/>
          </a:p>
        </p:txBody>
      </p:sp>
    </p:spTree>
    <p:extLst>
      <p:ext uri="{BB962C8B-B14F-4D97-AF65-F5344CB8AC3E}">
        <p14:creationId xmlns:p14="http://schemas.microsoft.com/office/powerpoint/2010/main" val="65698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chemeClr val="bg1"/>
                </a:solidFill>
              </a:rPr>
              <a:t>A </a:t>
            </a:r>
            <a:r>
              <a:rPr lang="en-GB" sz="1200" b="1" dirty="0">
                <a:solidFill>
                  <a:srgbClr val="FFC000"/>
                </a:solidFill>
              </a:rPr>
              <a:t>count-controlled loop </a:t>
            </a:r>
            <a:r>
              <a:rPr lang="en-GB" sz="1200" dirty="0">
                <a:solidFill>
                  <a:schemeClr val="bg1"/>
                </a:solidFill>
              </a:rPr>
              <a:t>is so called because it uses a counter to keep track of how many times the algorithm has iterated. </a:t>
            </a:r>
          </a:p>
          <a:p>
            <a:pPr marL="0" indent="0">
              <a:buNone/>
            </a:pPr>
            <a:r>
              <a:rPr lang="en-GB" sz="1200" dirty="0">
                <a:solidFill>
                  <a:schemeClr val="bg1"/>
                </a:solidFill>
                <a:sym typeface="Wingdings" panose="05000000000000000000" pitchFamily="2" charset="2"/>
              </a:rPr>
              <a:t></a:t>
            </a:r>
            <a:endParaRPr lang="en-GB" sz="1200" dirty="0">
              <a:solidFill>
                <a:schemeClr val="bg1"/>
              </a:solidFill>
            </a:endParaRPr>
          </a:p>
          <a:p>
            <a:pPr marL="0" indent="0">
              <a:buNone/>
            </a:pPr>
            <a:r>
              <a:rPr lang="en-GB" sz="1200" dirty="0">
                <a:solidFill>
                  <a:schemeClr val="bg1"/>
                </a:solidFill>
              </a:rPr>
              <a:t>The condition check if the counter has reached the predetermined value. </a:t>
            </a:r>
          </a:p>
          <a:p>
            <a:pPr marL="0" indent="0">
              <a:buNone/>
            </a:pPr>
            <a:r>
              <a:rPr lang="en-GB" sz="1200" dirty="0">
                <a:solidFill>
                  <a:schemeClr val="bg1"/>
                </a:solidFill>
                <a:sym typeface="Wingdings" panose="05000000000000000000" pitchFamily="2" charset="2"/>
              </a:rPr>
              <a:t></a:t>
            </a:r>
            <a:endParaRPr lang="en-GB" sz="1200" dirty="0">
              <a:solidFill>
                <a:schemeClr val="bg1"/>
              </a:solidFill>
            </a:endParaRPr>
          </a:p>
          <a:p>
            <a:pPr marL="0" indent="0">
              <a:buNone/>
            </a:pPr>
            <a:r>
              <a:rPr lang="en-GB" sz="1200" dirty="0">
                <a:solidFill>
                  <a:schemeClr val="bg1"/>
                </a:solidFill>
              </a:rPr>
              <a:t>You must ensure the counter is updated within the loop, otherwise you will create an infinite loop.</a:t>
            </a:r>
            <a:endParaRPr lang="en-GB"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a:t>
            </a:fld>
            <a:endParaRPr lang="en-GB"/>
          </a:p>
        </p:txBody>
      </p:sp>
    </p:spTree>
    <p:extLst>
      <p:ext uri="{BB962C8B-B14F-4D97-AF65-F5344CB8AC3E}">
        <p14:creationId xmlns:p14="http://schemas.microsoft.com/office/powerpoint/2010/main" val="462795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&lt;&lt;&lt;talk through the code&gt;&gt;&gt;</a:t>
            </a:r>
          </a:p>
        </p:txBody>
      </p:sp>
      <p:sp>
        <p:nvSpPr>
          <p:cNvPr id="4" name="Slide Number Placeholder 3"/>
          <p:cNvSpPr>
            <a:spLocks noGrp="1"/>
          </p:cNvSpPr>
          <p:nvPr>
            <p:ph type="sldNum" sz="quarter" idx="5"/>
          </p:nvPr>
        </p:nvSpPr>
        <p:spPr/>
        <p:txBody>
          <a:bodyPr/>
          <a:lstStyle/>
          <a:p>
            <a:fld id="{A4FE44AB-7B20-4170-86AF-9650BEEDDEA1}" type="slidenum">
              <a:rPr lang="en-GB" smtClean="0"/>
              <a:t>28</a:t>
            </a:fld>
            <a:endParaRPr lang="en-GB"/>
          </a:p>
        </p:txBody>
      </p:sp>
    </p:spTree>
    <p:extLst>
      <p:ext uri="{BB962C8B-B14F-4D97-AF65-F5344CB8AC3E}">
        <p14:creationId xmlns:p14="http://schemas.microsoft.com/office/powerpoint/2010/main" val="70486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seen that we can nest for loops, we can also do the same with while loops. </a:t>
            </a:r>
          </a:p>
        </p:txBody>
      </p:sp>
      <p:sp>
        <p:nvSpPr>
          <p:cNvPr id="4" name="Slide Number Placeholder 3"/>
          <p:cNvSpPr>
            <a:spLocks noGrp="1"/>
          </p:cNvSpPr>
          <p:nvPr>
            <p:ph type="sldNum" sz="quarter" idx="5"/>
          </p:nvPr>
        </p:nvSpPr>
        <p:spPr/>
        <p:txBody>
          <a:bodyPr/>
          <a:lstStyle/>
          <a:p>
            <a:fld id="{A4FE44AB-7B20-4170-86AF-9650BEEDDEA1}" type="slidenum">
              <a:rPr lang="en-GB" smtClean="0"/>
              <a:t>29</a:t>
            </a:fld>
            <a:endParaRPr lang="en-GB"/>
          </a:p>
        </p:txBody>
      </p:sp>
    </p:spTree>
    <p:extLst>
      <p:ext uri="{BB962C8B-B14F-4D97-AF65-F5344CB8AC3E}">
        <p14:creationId xmlns:p14="http://schemas.microsoft.com/office/powerpoint/2010/main" val="401125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Similarly we can also nest loops of different type. You can have for loops within while loops and vice-versa.</a:t>
            </a:r>
          </a:p>
        </p:txBody>
      </p:sp>
      <p:sp>
        <p:nvSpPr>
          <p:cNvPr id="4" name="Slide Number Placeholder 3"/>
          <p:cNvSpPr>
            <a:spLocks noGrp="1"/>
          </p:cNvSpPr>
          <p:nvPr>
            <p:ph type="sldNum" sz="quarter" idx="5"/>
          </p:nvPr>
        </p:nvSpPr>
        <p:spPr/>
        <p:txBody>
          <a:bodyPr/>
          <a:lstStyle/>
          <a:p>
            <a:fld id="{A4FE44AB-7B20-4170-86AF-9650BEEDDEA1}" type="slidenum">
              <a:rPr lang="en-GB" smtClean="0"/>
              <a:t>30</a:t>
            </a:fld>
            <a:endParaRPr lang="en-GB"/>
          </a:p>
        </p:txBody>
      </p:sp>
    </p:spTree>
    <p:extLst>
      <p:ext uri="{BB962C8B-B14F-4D97-AF65-F5344CB8AC3E}">
        <p14:creationId xmlns:p14="http://schemas.microsoft.com/office/powerpoint/2010/main" val="2695567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To make your code easier to read you should use a </a:t>
            </a:r>
            <a:r>
              <a:rPr lang="en-GB" b="1" dirty="0">
                <a:solidFill>
                  <a:srgbClr val="FFC000"/>
                </a:solidFill>
              </a:rPr>
              <a:t>for</a:t>
            </a:r>
            <a:r>
              <a:rPr lang="en-GB" dirty="0"/>
              <a:t> loop for </a:t>
            </a:r>
            <a:r>
              <a:rPr lang="en-GB" b="1" dirty="0">
                <a:solidFill>
                  <a:srgbClr val="FFC000"/>
                </a:solidFill>
              </a:rPr>
              <a:t>count-controlled</a:t>
            </a:r>
            <a:r>
              <a:rPr lang="en-GB" dirty="0"/>
              <a:t> loops and </a:t>
            </a:r>
            <a:r>
              <a:rPr lang="en-GB" b="1" dirty="0">
                <a:solidFill>
                  <a:srgbClr val="FFC000"/>
                </a:solidFill>
              </a:rPr>
              <a:t>while</a:t>
            </a:r>
            <a:r>
              <a:rPr lang="en-GB" dirty="0"/>
              <a:t> loop for </a:t>
            </a:r>
            <a:r>
              <a:rPr lang="en-GB" b="1" dirty="0">
                <a:solidFill>
                  <a:srgbClr val="FFC000"/>
                </a:solidFill>
              </a:rPr>
              <a:t>condition-controlled</a:t>
            </a:r>
            <a:r>
              <a:rPr lang="en-GB" dirty="0"/>
              <a:t> loops. The choice of the structure used depends on the problem at hands, so you need to be familiar with both construct.</a:t>
            </a:r>
          </a:p>
          <a:p>
            <a:pPr marL="0" indent="0">
              <a:buNone/>
            </a:pPr>
            <a:endParaRPr lang="en-GB" dirty="0"/>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31</a:t>
            </a:fld>
            <a:endParaRPr lang="en-GB"/>
          </a:p>
        </p:txBody>
      </p:sp>
    </p:spTree>
    <p:extLst>
      <p:ext uri="{BB962C8B-B14F-4D97-AF65-F5344CB8AC3E}">
        <p14:creationId xmlns:p14="http://schemas.microsoft.com/office/powerpoint/2010/main" val="2194527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At this stage, we have all the structures we need to write complex programs. In fact you could write a program to solve </a:t>
            </a:r>
            <a:r>
              <a:rPr lang="en-GB"/>
              <a:t>any given computable </a:t>
            </a:r>
            <a:r>
              <a:rPr lang="en-GB" dirty="0"/>
              <a:t>problem.</a:t>
            </a:r>
          </a:p>
          <a:p>
            <a:pPr marL="0" indent="0">
              <a:buNone/>
            </a:pPr>
            <a:endParaRPr lang="en-GB" dirty="0"/>
          </a:p>
          <a:p>
            <a:pPr marL="0" indent="0">
              <a:buNone/>
            </a:pPr>
            <a:r>
              <a:rPr lang="en-GB" dirty="0"/>
              <a:t>However, the code will be difficult to read, to debug, to reuse and to maintain. In later videos, we will be looking at ways to improve the readability and </a:t>
            </a:r>
            <a:r>
              <a:rPr lang="en-GB" dirty="0" err="1"/>
              <a:t>teh</a:t>
            </a:r>
            <a:r>
              <a:rPr lang="en-GB" dirty="0"/>
              <a:t> reusability of code.</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32</a:t>
            </a:fld>
            <a:endParaRPr lang="en-GB"/>
          </a:p>
        </p:txBody>
      </p:sp>
    </p:spTree>
    <p:extLst>
      <p:ext uri="{BB962C8B-B14F-4D97-AF65-F5344CB8AC3E}">
        <p14:creationId xmlns:p14="http://schemas.microsoft.com/office/powerpoint/2010/main" val="81688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chemeClr val="bg1"/>
                </a:solidFill>
              </a:rPr>
              <a:t>Count-controlled loop can be implemented with a </a:t>
            </a:r>
            <a:r>
              <a:rPr lang="en-GB" sz="1200" b="1" dirty="0">
                <a:solidFill>
                  <a:srgbClr val="FFC000"/>
                </a:solidFill>
              </a:rPr>
              <a:t>while</a:t>
            </a:r>
            <a:r>
              <a:rPr lang="en-GB" sz="1200" dirty="0">
                <a:solidFill>
                  <a:schemeClr val="bg1"/>
                </a:solidFill>
              </a:rPr>
              <a:t> statement:</a:t>
            </a:r>
          </a:p>
          <a:p>
            <a:pPr marL="0" indent="0">
              <a:buNone/>
            </a:pPr>
            <a:endParaRPr lang="en-GB" sz="1200" dirty="0">
              <a:solidFill>
                <a:schemeClr val="bg1"/>
              </a:solidFill>
            </a:endParaRPr>
          </a:p>
          <a:p>
            <a:pPr marL="0" indent="0">
              <a:buNone/>
            </a:pPr>
            <a:r>
              <a:rPr lang="en-GB" sz="1200" dirty="0">
                <a:solidFill>
                  <a:schemeClr val="bg1"/>
                </a:solidFill>
                <a:latin typeface="Courier New" pitchFamily="49" charset="0"/>
                <a:cs typeface="Courier New" pitchFamily="49" charset="0"/>
              </a:rPr>
              <a:t>count = 0 </a:t>
            </a:r>
            <a:r>
              <a:rPr lang="en-GB" sz="1100" dirty="0">
                <a:solidFill>
                  <a:srgbClr val="92D050"/>
                </a:solidFill>
                <a:latin typeface="Courier New" pitchFamily="49" charset="0"/>
                <a:cs typeface="Courier New" pitchFamily="49" charset="0"/>
              </a:rPr>
              <a:t># initialise counter</a:t>
            </a:r>
            <a:endParaRPr lang="en-GB" sz="1200" dirty="0">
              <a:solidFill>
                <a:srgbClr val="92D050"/>
              </a:solidFill>
              <a:latin typeface="Courier New" pitchFamily="49" charset="0"/>
              <a:cs typeface="Courier New" pitchFamily="49" charset="0"/>
            </a:endParaRPr>
          </a:p>
          <a:p>
            <a:pPr marL="0" indent="0">
              <a:buNone/>
            </a:pPr>
            <a:r>
              <a:rPr lang="en-GB" sz="1200" dirty="0">
                <a:solidFill>
                  <a:srgbClr val="FFC000"/>
                </a:solidFill>
                <a:latin typeface="Courier New" pitchFamily="49" charset="0"/>
                <a:cs typeface="Courier New" pitchFamily="49" charset="0"/>
              </a:rPr>
              <a:t>while</a:t>
            </a:r>
            <a:r>
              <a:rPr lang="en-GB" sz="1200" dirty="0">
                <a:solidFill>
                  <a:schemeClr val="bg1"/>
                </a:solidFill>
                <a:latin typeface="Courier New" pitchFamily="49" charset="0"/>
                <a:cs typeface="Courier New" pitchFamily="49" charset="0"/>
              </a:rPr>
              <a:t> condition </a:t>
            </a:r>
            <a:r>
              <a:rPr lang="en-GB" sz="1200" dirty="0">
                <a:solidFill>
                  <a:srgbClr val="FFC000"/>
                </a:solidFill>
                <a:latin typeface="Courier New" pitchFamily="49" charset="0"/>
                <a:cs typeface="Courier New" pitchFamily="49" charset="0"/>
              </a:rPr>
              <a:t>: </a:t>
            </a:r>
            <a:r>
              <a:rPr lang="en-GB" sz="1100" dirty="0">
                <a:solidFill>
                  <a:srgbClr val="92D050"/>
                </a:solidFill>
                <a:latin typeface="Courier New" pitchFamily="49" charset="0"/>
                <a:cs typeface="Courier New" pitchFamily="49" charset="0"/>
              </a:rPr>
              <a:t># condition on  counter</a:t>
            </a:r>
            <a:br>
              <a:rPr lang="en-GB" sz="1200" dirty="0">
                <a:solidFill>
                  <a:schemeClr val="bg1"/>
                </a:solidFill>
                <a:latin typeface="Courier New" pitchFamily="49" charset="0"/>
                <a:cs typeface="Courier New" pitchFamily="49" charset="0"/>
              </a:rPr>
            </a:br>
            <a:r>
              <a:rPr lang="en-GB" sz="1200" dirty="0">
                <a:solidFill>
                  <a:schemeClr val="bg1"/>
                </a:solidFill>
                <a:latin typeface="Courier New" pitchFamily="49" charset="0"/>
                <a:cs typeface="Courier New" pitchFamily="49" charset="0"/>
              </a:rPr>
              <a:t>    body of loop</a:t>
            </a:r>
          </a:p>
          <a:p>
            <a:pPr marL="0" indent="0">
              <a:buNone/>
            </a:pPr>
            <a:endParaRPr lang="en-GB" dirty="0">
              <a:solidFill>
                <a:schemeClr val="bg1"/>
              </a:solidFill>
            </a:endParaRPr>
          </a:p>
          <a:p>
            <a:pPr marL="0" indent="0">
              <a:buNone/>
            </a:pPr>
            <a:r>
              <a:rPr lang="en-GB" sz="1200" dirty="0">
                <a:solidFill>
                  <a:schemeClr val="bg1"/>
                </a:solidFill>
              </a:rPr>
              <a:t>Remember the body of the loop must update the counter after each iteration, for example by increasing its value by one, if you wish to avoid an infinite loop.</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a:t>
            </a:fld>
            <a:endParaRPr lang="en-GB"/>
          </a:p>
        </p:txBody>
      </p:sp>
    </p:spTree>
    <p:extLst>
      <p:ext uri="{BB962C8B-B14F-4D97-AF65-F5344CB8AC3E}">
        <p14:creationId xmlns:p14="http://schemas.microsoft.com/office/powerpoint/2010/main" val="3504839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a count-controlled loop using a while statement.</a:t>
            </a:r>
          </a:p>
        </p:txBody>
      </p:sp>
      <p:sp>
        <p:nvSpPr>
          <p:cNvPr id="4" name="Slide Number Placeholder 3"/>
          <p:cNvSpPr>
            <a:spLocks noGrp="1"/>
          </p:cNvSpPr>
          <p:nvPr>
            <p:ph type="sldNum" sz="quarter" idx="5"/>
          </p:nvPr>
        </p:nvSpPr>
        <p:spPr/>
        <p:txBody>
          <a:bodyPr/>
          <a:lstStyle/>
          <a:p>
            <a:fld id="{A4FE44AB-7B20-4170-86AF-9650BEEDDEA1}" type="slidenum">
              <a:rPr lang="en-GB" smtClean="0"/>
              <a:t>4</a:t>
            </a:fld>
            <a:endParaRPr lang="en-GB"/>
          </a:p>
        </p:txBody>
      </p:sp>
    </p:spTree>
    <p:extLst>
      <p:ext uri="{BB962C8B-B14F-4D97-AF65-F5344CB8AC3E}">
        <p14:creationId xmlns:p14="http://schemas.microsoft.com/office/powerpoint/2010/main" val="381572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In the program above, the variable </a:t>
            </a:r>
            <a:r>
              <a:rPr lang="en-GB" sz="1200" b="1" dirty="0" err="1">
                <a:solidFill>
                  <a:srgbClr val="FFC000"/>
                </a:solidFill>
              </a:rPr>
              <a:t>val</a:t>
            </a:r>
            <a:r>
              <a:rPr lang="en-GB" sz="1200" dirty="0">
                <a:solidFill>
                  <a:schemeClr val="bg1"/>
                </a:solidFill>
              </a:rPr>
              <a:t> is our counter, and we want to repeat the loop exactly three times. </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5</a:t>
            </a:fld>
            <a:endParaRPr lang="en-GB"/>
          </a:p>
        </p:txBody>
      </p:sp>
    </p:spTree>
    <p:extLst>
      <p:ext uri="{BB962C8B-B14F-4D97-AF65-F5344CB8AC3E}">
        <p14:creationId xmlns:p14="http://schemas.microsoft.com/office/powerpoint/2010/main" val="261311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First we need to initialise the counter </a:t>
            </a:r>
            <a:r>
              <a:rPr lang="en-GB" sz="1200" dirty="0" err="1">
                <a:solidFill>
                  <a:schemeClr val="bg1"/>
                </a:solidFill>
              </a:rPr>
              <a:t>val</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6</a:t>
            </a:fld>
            <a:endParaRPr lang="en-GB"/>
          </a:p>
        </p:txBody>
      </p:sp>
    </p:spTree>
    <p:extLst>
      <p:ext uri="{BB962C8B-B14F-4D97-AF65-F5344CB8AC3E}">
        <p14:creationId xmlns:p14="http://schemas.microsoft.com/office/powerpoint/2010/main" val="118012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give a termination condition to exit the loop. The condition should check that the counter satisfies some constraints. In our case it should be less of equal to 3.</a:t>
            </a:r>
          </a:p>
        </p:txBody>
      </p:sp>
      <p:sp>
        <p:nvSpPr>
          <p:cNvPr id="4" name="Slide Number Placeholder 3"/>
          <p:cNvSpPr>
            <a:spLocks noGrp="1"/>
          </p:cNvSpPr>
          <p:nvPr>
            <p:ph type="sldNum" sz="quarter" idx="5"/>
          </p:nvPr>
        </p:nvSpPr>
        <p:spPr/>
        <p:txBody>
          <a:bodyPr/>
          <a:lstStyle/>
          <a:p>
            <a:fld id="{A4FE44AB-7B20-4170-86AF-9650BEEDDEA1}" type="slidenum">
              <a:rPr lang="en-GB" smtClean="0"/>
              <a:t>7</a:t>
            </a:fld>
            <a:endParaRPr lang="en-GB"/>
          </a:p>
        </p:txBody>
      </p:sp>
    </p:spTree>
    <p:extLst>
      <p:ext uri="{BB962C8B-B14F-4D97-AF65-F5344CB8AC3E}">
        <p14:creationId xmlns:p14="http://schemas.microsoft.com/office/powerpoint/2010/main" val="46294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And finally, the body of the loop must contain a statement that update the counter, in this program it is incremented by 1</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8</a:t>
            </a:fld>
            <a:endParaRPr lang="en-GB"/>
          </a:p>
        </p:txBody>
      </p:sp>
    </p:spTree>
    <p:extLst>
      <p:ext uri="{BB962C8B-B14F-4D97-AF65-F5344CB8AC3E}">
        <p14:creationId xmlns:p14="http://schemas.microsoft.com/office/powerpoint/2010/main" val="399655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provides an alternative to the while loop, the for loop. Let’s look at this new control-flow structure.</a:t>
            </a:r>
          </a:p>
        </p:txBody>
      </p:sp>
      <p:sp>
        <p:nvSpPr>
          <p:cNvPr id="4" name="Slide Number Placeholder 3"/>
          <p:cNvSpPr>
            <a:spLocks noGrp="1"/>
          </p:cNvSpPr>
          <p:nvPr>
            <p:ph type="sldNum" sz="quarter" idx="5"/>
          </p:nvPr>
        </p:nvSpPr>
        <p:spPr/>
        <p:txBody>
          <a:bodyPr/>
          <a:lstStyle/>
          <a:p>
            <a:fld id="{A4FE44AB-7B20-4170-86AF-9650BEEDDEA1}" type="slidenum">
              <a:rPr lang="en-GB" smtClean="0"/>
              <a:t>9</a:t>
            </a:fld>
            <a:endParaRPr lang="en-GB"/>
          </a:p>
        </p:txBody>
      </p:sp>
    </p:spTree>
    <p:extLst>
      <p:ext uri="{BB962C8B-B14F-4D97-AF65-F5344CB8AC3E}">
        <p14:creationId xmlns:p14="http://schemas.microsoft.com/office/powerpoint/2010/main" val="157998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524000" y="1122363"/>
            <a:ext cx="9144000" cy="2387600"/>
          </a:xfrm>
        </p:spPr>
        <p:txBody>
          <a:bodyPr anchor="b"/>
          <a:lstStyle>
            <a:lvl1pPr algn="ctr">
              <a:defRPr sz="6000">
                <a:solidFill>
                  <a:schemeClr val="tx1">
                    <a:lumMod val="65000"/>
                    <a:lumOff val="35000"/>
                  </a:schemeClr>
                </a:solidFill>
              </a:defRPr>
            </a:lvl1pPr>
          </a:lstStyle>
          <a:p>
            <a:r>
              <a:rPr lang="en-US" dirty="0"/>
              <a:t>CLICK TO EDIT MASTER TITLE STYLE</a:t>
            </a:r>
            <a:endParaRPr lang="en-GB" dirty="0"/>
          </a:p>
        </p:txBody>
      </p:sp>
      <p:sp>
        <p:nvSpPr>
          <p:cNvPr id="3" name="Subtitle">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4116388" y="3602038"/>
            <a:ext cx="3959225" cy="511038"/>
          </a:xfrm>
          <a:ln w="19050">
            <a:solidFill>
              <a:schemeClr val="tx1">
                <a:lumMod val="65000"/>
                <a:lumOff val="35000"/>
              </a:schemeClr>
            </a:solidFill>
          </a:ln>
        </p:spPr>
        <p:txBody>
          <a:bodyPr anchor="ctr">
            <a:no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0909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 name="Text Placeholder 3">
            <a:extLst>
              <a:ext uri="{FF2B5EF4-FFF2-40B4-BE49-F238E27FC236}">
                <a16:creationId xmlns:a16="http://schemas.microsoft.com/office/drawing/2014/main" id="{B629A474-72DD-4980-ABAD-4E03C52E5A22}"/>
              </a:ext>
            </a:extLst>
          </p:cNvPr>
          <p:cNvSpPr>
            <a:spLocks noGrp="1"/>
          </p:cNvSpPr>
          <p:nvPr>
            <p:ph type="body" sz="quarter" idx="10"/>
          </p:nvPr>
        </p:nvSpPr>
        <p:spPr>
          <a:xfrm>
            <a:off x="1775520" y="1304764"/>
            <a:ext cx="8640960" cy="3564396"/>
          </a:xfrm>
        </p:spPr>
        <p:txBody>
          <a:bodyPr/>
          <a:lstStyle>
            <a:lvl1pPr marL="0" indent="0">
              <a:buNone/>
              <a:defRPr b="1">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p:txBody>
      </p:sp>
      <p:sp>
        <p:nvSpPr>
          <p:cNvPr id="5" name="TextBox 4">
            <a:extLst>
              <a:ext uri="{FF2B5EF4-FFF2-40B4-BE49-F238E27FC236}">
                <a16:creationId xmlns:a16="http://schemas.microsoft.com/office/drawing/2014/main" id="{EC9711A0-82B6-4E9A-82D5-584D06EF409D}"/>
              </a:ext>
            </a:extLst>
          </p:cNvPr>
          <p:cNvSpPr txBox="1"/>
          <p:nvPr userDrawn="1"/>
        </p:nvSpPr>
        <p:spPr>
          <a:xfrm>
            <a:off x="925586" y="108874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
        <p:nvSpPr>
          <p:cNvPr id="7" name="TextBox 6">
            <a:extLst>
              <a:ext uri="{FF2B5EF4-FFF2-40B4-BE49-F238E27FC236}">
                <a16:creationId xmlns:a16="http://schemas.microsoft.com/office/drawing/2014/main" id="{73807E36-0CFF-4349-B317-F41576C85E24}"/>
              </a:ext>
            </a:extLst>
          </p:cNvPr>
          <p:cNvSpPr txBox="1"/>
          <p:nvPr userDrawn="1"/>
        </p:nvSpPr>
        <p:spPr>
          <a:xfrm rot="10800000">
            <a:off x="10568787" y="378904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Tree>
    <p:extLst>
      <p:ext uri="{BB962C8B-B14F-4D97-AF65-F5344CB8AC3E}">
        <p14:creationId xmlns:p14="http://schemas.microsoft.com/office/powerpoint/2010/main" val="6782806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with comments">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0" y="5207"/>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 name="Text Placeholder 3">
            <a:extLst>
              <a:ext uri="{FF2B5EF4-FFF2-40B4-BE49-F238E27FC236}">
                <a16:creationId xmlns:a16="http://schemas.microsoft.com/office/drawing/2014/main" id="{B629A474-72DD-4980-ABAD-4E03C52E5A22}"/>
              </a:ext>
            </a:extLst>
          </p:cNvPr>
          <p:cNvSpPr>
            <a:spLocks noGrp="1"/>
          </p:cNvSpPr>
          <p:nvPr>
            <p:ph type="body" sz="quarter" idx="10"/>
          </p:nvPr>
        </p:nvSpPr>
        <p:spPr>
          <a:xfrm>
            <a:off x="1775520" y="1304764"/>
            <a:ext cx="8640960" cy="2844316"/>
          </a:xfrm>
        </p:spPr>
        <p:txBody>
          <a:bodyPr/>
          <a:lstStyle>
            <a:lvl1pPr marL="0" indent="0">
              <a:buNone/>
              <a:defRPr b="1">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p:txBody>
      </p:sp>
      <p:sp>
        <p:nvSpPr>
          <p:cNvPr id="5" name="TextBox 4">
            <a:extLst>
              <a:ext uri="{FF2B5EF4-FFF2-40B4-BE49-F238E27FC236}">
                <a16:creationId xmlns:a16="http://schemas.microsoft.com/office/drawing/2014/main" id="{EC9711A0-82B6-4E9A-82D5-584D06EF409D}"/>
              </a:ext>
            </a:extLst>
          </p:cNvPr>
          <p:cNvSpPr txBox="1"/>
          <p:nvPr userDrawn="1"/>
        </p:nvSpPr>
        <p:spPr>
          <a:xfrm>
            <a:off x="925586" y="108874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
        <p:nvSpPr>
          <p:cNvPr id="7" name="TextBox 6">
            <a:extLst>
              <a:ext uri="{FF2B5EF4-FFF2-40B4-BE49-F238E27FC236}">
                <a16:creationId xmlns:a16="http://schemas.microsoft.com/office/drawing/2014/main" id="{73807E36-0CFF-4349-B317-F41576C85E24}"/>
              </a:ext>
            </a:extLst>
          </p:cNvPr>
          <p:cNvSpPr txBox="1"/>
          <p:nvPr userDrawn="1"/>
        </p:nvSpPr>
        <p:spPr>
          <a:xfrm rot="10800000">
            <a:off x="10559530" y="306896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
        <p:nvSpPr>
          <p:cNvPr id="3" name="Text Placeholder 2">
            <a:extLst>
              <a:ext uri="{FF2B5EF4-FFF2-40B4-BE49-F238E27FC236}">
                <a16:creationId xmlns:a16="http://schemas.microsoft.com/office/drawing/2014/main" id="{EC60E403-F1F4-4747-BC3B-9A200874C234}"/>
              </a:ext>
            </a:extLst>
          </p:cNvPr>
          <p:cNvSpPr>
            <a:spLocks noGrp="1"/>
          </p:cNvSpPr>
          <p:nvPr>
            <p:ph type="body" sz="quarter" idx="11"/>
          </p:nvPr>
        </p:nvSpPr>
        <p:spPr>
          <a:xfrm>
            <a:off x="1775520" y="4905375"/>
            <a:ext cx="8568952" cy="719138"/>
          </a:xfrm>
        </p:spPr>
        <p:txBody>
          <a:bodyPr>
            <a:normAutofit/>
          </a:bodyPr>
          <a:lstStyle>
            <a:lvl1pPr marL="0" indent="0">
              <a:buNone/>
              <a:defRPr sz="2000">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p:txBody>
      </p:sp>
    </p:spTree>
    <p:extLst>
      <p:ext uri="{BB962C8B-B14F-4D97-AF65-F5344CB8AC3E}">
        <p14:creationId xmlns:p14="http://schemas.microsoft.com/office/powerpoint/2010/main" val="28039510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335361" y="368301"/>
            <a:ext cx="6840759" cy="6085035"/>
          </a:xfrm>
        </p:spPr>
        <p:txBody>
          <a:bodyPr anchor="ctr">
            <a:normAutofit/>
          </a:bodyPr>
          <a:lstStyle>
            <a:lvl1pPr algn="l">
              <a:defRPr sz="2000" b="0">
                <a:solidFill>
                  <a:schemeClr val="bg1"/>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225499709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12192000" cy="68849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375031"/>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5" name="Straight Connector 4">
            <a:extLst>
              <a:ext uri="{FF2B5EF4-FFF2-40B4-BE49-F238E27FC236}">
                <a16:creationId xmlns:a16="http://schemas.microsoft.com/office/drawing/2014/main" id="{618E7C7E-2291-44F2-A5A9-9433B19C4066}"/>
              </a:ext>
            </a:extLst>
          </p:cNvPr>
          <p:cNvCxnSpPr/>
          <p:nvPr userDrawn="1"/>
        </p:nvCxnSpPr>
        <p:spPr>
          <a:xfrm>
            <a:off x="874713" y="2139226"/>
            <a:ext cx="2701007" cy="0"/>
          </a:xfrm>
          <a:prstGeom prst="line">
            <a:avLst/>
          </a:prstGeom>
          <a:ln w="254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B0135F-9DD5-4160-A30A-BB137E90B383}"/>
              </a:ext>
            </a:extLst>
          </p:cNvPr>
          <p:cNvCxnSpPr>
            <a:cxnSpLocks/>
          </p:cNvCxnSpPr>
          <p:nvPr userDrawn="1"/>
        </p:nvCxnSpPr>
        <p:spPr>
          <a:xfrm flipV="1">
            <a:off x="4295775" y="375031"/>
            <a:ext cx="0" cy="6114669"/>
          </a:xfrm>
          <a:prstGeom prst="line">
            <a:avLst/>
          </a:prstGeom>
          <a:ln w="254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FF86E5E-B47B-4F42-93E2-A3161EE18735}"/>
              </a:ext>
            </a:extLst>
          </p:cNvPr>
          <p:cNvSpPr>
            <a:spLocks noGrp="1"/>
          </p:cNvSpPr>
          <p:nvPr>
            <p:ph type="body" sz="quarter" idx="11"/>
          </p:nvPr>
        </p:nvSpPr>
        <p:spPr>
          <a:xfrm>
            <a:off x="334963" y="2349500"/>
            <a:ext cx="3602037" cy="4175125"/>
          </a:xfrm>
        </p:spPr>
        <p:txBody>
          <a:bodyPr anchor="b"/>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148444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366916" y="1304763"/>
            <a:ext cx="5477056" cy="5184935"/>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Picture Placeholder 5">
            <a:extLst>
              <a:ext uri="{FF2B5EF4-FFF2-40B4-BE49-F238E27FC236}">
                <a16:creationId xmlns:a16="http://schemas.microsoft.com/office/drawing/2014/main" id="{E50B795D-D5B5-4A16-B701-AF5327EA0B2F}"/>
              </a:ext>
            </a:extLst>
          </p:cNvPr>
          <p:cNvSpPr>
            <a:spLocks noGrp="1"/>
          </p:cNvSpPr>
          <p:nvPr>
            <p:ph type="pic" sz="quarter" idx="11"/>
          </p:nvPr>
        </p:nvSpPr>
        <p:spPr>
          <a:xfrm>
            <a:off x="6383338" y="1304763"/>
            <a:ext cx="5441746" cy="5184937"/>
          </a:xfrm>
        </p:spPr>
        <p:txBody>
          <a:bodyPr/>
          <a:lstStyle/>
          <a:p>
            <a:r>
              <a:rPr lang="en-US"/>
              <a:t>Click icon to add picture</a:t>
            </a:r>
            <a:endParaRPr lang="en-GB"/>
          </a:p>
        </p:txBody>
      </p:sp>
    </p:spTree>
    <p:extLst>
      <p:ext uri="{BB962C8B-B14F-4D97-AF65-F5344CB8AC3E}">
        <p14:creationId xmlns:p14="http://schemas.microsoft.com/office/powerpoint/2010/main" val="156797689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iddle split">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12192000" cy="68849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B3B0135F-9DD5-4160-A30A-BB137E90B383}"/>
              </a:ext>
            </a:extLst>
          </p:cNvPr>
          <p:cNvCxnSpPr>
            <a:cxnSpLocks/>
          </p:cNvCxnSpPr>
          <p:nvPr userDrawn="1"/>
        </p:nvCxnSpPr>
        <p:spPr>
          <a:xfrm flipV="1">
            <a:off x="6096000" y="375031"/>
            <a:ext cx="0" cy="6114669"/>
          </a:xfrm>
          <a:prstGeom prst="line">
            <a:avLst/>
          </a:prstGeom>
          <a:ln w="254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9018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17602562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y-subtitle">
    <p:bg>
      <p:bgPr>
        <a:solidFill>
          <a:srgbClr val="262626"/>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105161"/>
            <a:ext cx="6119812" cy="1325563"/>
          </a:xfrm>
        </p:spPr>
        <p:txBody>
          <a:bodyPr anchor="b"/>
          <a:lstStyle>
            <a:lvl1pPr algn="ctr">
              <a:defRPr>
                <a:solidFill>
                  <a:schemeClr val="bg1">
                    <a:lumMod val="95000"/>
                  </a:schemeClr>
                </a:solidFill>
                <a:latin typeface="+mj-lt"/>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3036888" y="3631232"/>
            <a:ext cx="6119812" cy="877888"/>
          </a:xfrm>
        </p:spPr>
        <p:txBody>
          <a:bodyPr anchor="t"/>
          <a:lstStyle>
            <a:lvl1pPr marL="0" indent="0" algn="ctr">
              <a:buNone/>
              <a:defRPr>
                <a:solidFill>
                  <a:schemeClr val="bg1">
                    <a:lumMod val="95000"/>
                  </a:schemeClr>
                </a:solidFill>
              </a:defRPr>
            </a:lvl1pPr>
          </a:lstStyle>
          <a:p>
            <a:pPr lvl="0"/>
            <a:r>
              <a:rPr lang="en-GB" dirty="0"/>
              <a:t>Click to edit master subtitle</a:t>
            </a:r>
          </a:p>
        </p:txBody>
      </p: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3429000"/>
            <a:ext cx="396398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47034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green - Title">
    <p:bg>
      <p:bgPr>
        <a:solidFill>
          <a:srgbClr val="262626"/>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766218"/>
            <a:ext cx="6119812" cy="1325563"/>
          </a:xfrm>
          <a:ln>
            <a:solidFill>
              <a:schemeClr val="bg1">
                <a:lumMod val="95000"/>
              </a:schemeClr>
            </a:solidFill>
          </a:ln>
        </p:spPr>
        <p:txBody>
          <a:bodyPr anchor="ctr"/>
          <a:lstStyle>
            <a:lvl1pPr algn="ctr">
              <a:defRPr>
                <a:solidFill>
                  <a:schemeClr val="bg1">
                    <a:lumMod val="95000"/>
                  </a:schemeClr>
                </a:solidFill>
                <a:latin typeface="+mj-lt"/>
              </a:defRPr>
            </a:lvl1pPr>
          </a:lstStyle>
          <a:p>
            <a:r>
              <a:rPr lang="en-US" dirty="0"/>
              <a:t>CLICK TO EDIT MASTER TITLE STYLE</a:t>
            </a:r>
            <a:endParaRPr lang="en-GB" dirty="0"/>
          </a:p>
        </p:txBody>
      </p:sp>
      <p:cxnSp>
        <p:nvCxnSpPr>
          <p:cNvPr id="4" name="Straight Connector 3">
            <a:extLst>
              <a:ext uri="{FF2B5EF4-FFF2-40B4-BE49-F238E27FC236}">
                <a16:creationId xmlns:a16="http://schemas.microsoft.com/office/drawing/2014/main" id="{EAE82D44-642D-40AF-B8A9-AAF1EC970C35}"/>
              </a:ext>
            </a:extLst>
          </p:cNvPr>
          <p:cNvCxnSpPr/>
          <p:nvPr userDrawn="1"/>
        </p:nvCxnSpPr>
        <p:spPr>
          <a:xfrm>
            <a:off x="4117975" y="2744924"/>
            <a:ext cx="396398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4098834"/>
            <a:ext cx="396398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2033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2384884"/>
            <a:ext cx="10072688" cy="1274850"/>
          </a:xfrm>
        </p:spPr>
        <p:txBody>
          <a:bodyPr anchor="ctr">
            <a:noAutofit/>
          </a:bodyPr>
          <a:lstStyle>
            <a:lvl1pPr algn="ctr">
              <a:defRPr sz="11500" b="1">
                <a:solidFill>
                  <a:schemeClr val="tx1">
                    <a:lumMod val="85000"/>
                    <a:lumOff val="15000"/>
                  </a:schemeClr>
                </a:solidFill>
                <a:latin typeface="+mn-lt"/>
              </a:defRPr>
            </a:lvl1pPr>
          </a:lstStyle>
          <a:p>
            <a:r>
              <a:rPr lang="en-US" dirty="0"/>
              <a:t> EDIT TITLE</a:t>
            </a:r>
            <a:endParaRPr lang="en-GB" dirty="0"/>
          </a:p>
        </p:txBody>
      </p:sp>
      <p:sp>
        <p:nvSpPr>
          <p:cNvPr id="3" name="Rectangle 2">
            <a:extLst>
              <a:ext uri="{FF2B5EF4-FFF2-40B4-BE49-F238E27FC236}">
                <a16:creationId xmlns:a16="http://schemas.microsoft.com/office/drawing/2014/main" id="{D26C5262-E777-439E-A01B-E60F10CB3E5A}"/>
              </a:ext>
            </a:extLst>
          </p:cNvPr>
          <p:cNvSpPr/>
          <p:nvPr userDrawn="1"/>
        </p:nvSpPr>
        <p:spPr>
          <a:xfrm>
            <a:off x="0" y="3429000"/>
            <a:ext cx="12192000" cy="3429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7" name="subtitle">
            <a:extLst>
              <a:ext uri="{FF2B5EF4-FFF2-40B4-BE49-F238E27FC236}">
                <a16:creationId xmlns:a16="http://schemas.microsoft.com/office/drawing/2014/main" id="{AEBB0525-345A-4140-BB36-4706B2C1E717}"/>
              </a:ext>
            </a:extLst>
          </p:cNvPr>
          <p:cNvSpPr>
            <a:spLocks noGrp="1"/>
          </p:cNvSpPr>
          <p:nvPr>
            <p:ph type="body" sz="quarter" idx="10" hasCustomPrompt="1"/>
          </p:nvPr>
        </p:nvSpPr>
        <p:spPr>
          <a:xfrm>
            <a:off x="1241425" y="4135288"/>
            <a:ext cx="9731375" cy="877888"/>
          </a:xfrm>
        </p:spPr>
        <p:txBody>
          <a:bodyPr anchor="t"/>
          <a:lstStyle>
            <a:lvl1pPr marL="0" indent="0" algn="ctr">
              <a:buNone/>
              <a:defRPr>
                <a:solidFill>
                  <a:schemeClr val="bg1"/>
                </a:solidFill>
                <a:latin typeface="+mn-lt"/>
              </a:defRPr>
            </a:lvl1pPr>
          </a:lstStyle>
          <a:p>
            <a:pPr lvl="0"/>
            <a:r>
              <a:rPr lang="en-GB" dirty="0"/>
              <a:t>Click to edit master subtitle</a:t>
            </a:r>
          </a:p>
        </p:txBody>
      </p:sp>
    </p:spTree>
    <p:extLst>
      <p:ext uri="{BB962C8B-B14F-4D97-AF65-F5344CB8AC3E}">
        <p14:creationId xmlns:p14="http://schemas.microsoft.com/office/powerpoint/2010/main" val="33688155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rgbClr val="262626"/>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85000"/>
                    <a:lumOff val="1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3989643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userDrawn="1">
          <p15:clr>
            <a:srgbClr val="FBAE40"/>
          </p15:clr>
        </p15:guide>
        <p15:guide id="3" pos="551" userDrawn="1">
          <p15:clr>
            <a:srgbClr val="FBAE40"/>
          </p15:clr>
        </p15:guide>
        <p15:guide id="4" pos="2706" userDrawn="1">
          <p15:clr>
            <a:srgbClr val="FBAE40"/>
          </p15:clr>
        </p15:guide>
        <p15:guide id="5" pos="1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95000"/>
            </a:schemeClr>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bg1">
                    <a:lumMod val="9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3922401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81620"/>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285274743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1059656" y="1304764"/>
            <a:ext cx="10072688" cy="1224136"/>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763896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1656543"/>
          </a:xfrm>
        </p:spPr>
        <p:txBody>
          <a:bodyPr anchor="ctr">
            <a:normAutofit/>
          </a:bodyPr>
          <a:lstStyle>
            <a:lvl1pPr algn="l">
              <a:defRPr sz="2000" b="0">
                <a:solidFill>
                  <a:schemeClr val="bg1"/>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22431581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0E52F-F319-414B-880E-1DBFC7267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2BED16-4AE9-4BE0-8B63-BDED3CFF9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0044398"/>
      </p:ext>
    </p:extLst>
  </p:cSld>
  <p:clrMap bg1="lt1" tx1="dk1" bg2="lt2" tx2="dk2" accent1="accent1" accent2="accent2" accent3="accent3" accent4="accent4" accent5="accent5" accent6="accent6" hlink="hlink" folHlink="folHlink"/>
  <p:sldLayoutIdLst>
    <p:sldLayoutId id="2147483673" r:id="rId1"/>
    <p:sldLayoutId id="2147483660" r:id="rId2"/>
    <p:sldLayoutId id="2147483661" r:id="rId3"/>
    <p:sldLayoutId id="2147483689" r:id="rId4"/>
    <p:sldLayoutId id="2147483662" r:id="rId5"/>
    <p:sldLayoutId id="2147483697" r:id="rId6"/>
    <p:sldLayoutId id="2147483694" r:id="rId7"/>
    <p:sldLayoutId id="2147483695" r:id="rId8"/>
    <p:sldLayoutId id="2147483699" r:id="rId9"/>
    <p:sldLayoutId id="2147483701" r:id="rId10"/>
    <p:sldLayoutId id="2147483702" r:id="rId11"/>
    <p:sldLayoutId id="2147483700" r:id="rId12"/>
    <p:sldLayoutId id="2147483698" r:id="rId13"/>
    <p:sldLayoutId id="2147483696" r:id="rId14"/>
    <p:sldLayoutId id="2147483703" r:id="rId15"/>
    <p:sldLayoutId id="214748370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232" userDrawn="1">
          <p15:clr>
            <a:srgbClr val="F26B43"/>
          </p15:clr>
        </p15:guide>
        <p15:guide id="6" orient="horz" pos="4088" userDrawn="1">
          <p15:clr>
            <a:srgbClr val="F26B43"/>
          </p15:clr>
        </p15:guide>
        <p15:guide id="7" pos="2593" userDrawn="1">
          <p15:clr>
            <a:srgbClr val="F26B43"/>
          </p15:clr>
        </p15:guide>
        <p15:guide id="8" pos="5087" userDrawn="1">
          <p15:clr>
            <a:srgbClr val="F26B43"/>
          </p15:clr>
        </p15:guide>
        <p15:guide id="9" orient="horz" pos="1480" userDrawn="1">
          <p15:clr>
            <a:srgbClr val="F26B43"/>
          </p15:clr>
        </p15:guide>
        <p15:guide id="10" orient="horz" pos="2840" userDrawn="1">
          <p15:clr>
            <a:srgbClr val="F26B43"/>
          </p15:clr>
        </p15:guide>
        <p15:guide id="11" pos="662" userDrawn="1">
          <p15:clr>
            <a:srgbClr val="F26B43"/>
          </p15:clr>
        </p15:guide>
        <p15:guide id="12" pos="7007" userDrawn="1">
          <p15:clr>
            <a:srgbClr val="F26B43"/>
          </p15:clr>
        </p15:guide>
        <p15:guide id="13" orient="horz" pos="705" userDrawn="1">
          <p15:clr>
            <a:srgbClr val="F26B43"/>
          </p15:clr>
        </p15:guide>
        <p15:guide id="14" pos="2876" userDrawn="1">
          <p15:clr>
            <a:srgbClr val="F26B43"/>
          </p15:clr>
        </p15:guide>
        <p15:guide id="15" pos="4801" userDrawn="1">
          <p15:clr>
            <a:srgbClr val="F26B43"/>
          </p15:clr>
        </p15:guide>
        <p15:guide id="16" orient="horz" pos="1595" userDrawn="1">
          <p15:clr>
            <a:srgbClr val="F26B43"/>
          </p15:clr>
        </p15:guide>
        <p15:guide id="17" orient="horz" pos="1936" userDrawn="1">
          <p15:clr>
            <a:srgbClr val="F26B43"/>
          </p15:clr>
        </p15:guide>
        <p15:guide id="18" orient="horz" pos="2039" userDrawn="1">
          <p15:clr>
            <a:srgbClr val="F26B43"/>
          </p15:clr>
        </p15:guide>
        <p15:guide id="19" orient="horz" pos="3940" userDrawn="1">
          <p15:clr>
            <a:srgbClr val="F26B43"/>
          </p15:clr>
        </p15:guide>
        <p15:guide id="20" pos="782" userDrawn="1">
          <p15:clr>
            <a:srgbClr val="F26B43"/>
          </p15:clr>
        </p15:guide>
        <p15:guide id="21" pos="2480" userDrawn="1">
          <p15:clr>
            <a:srgbClr val="F26B43"/>
          </p15:clr>
        </p15:guide>
        <p15:guide id="22" pos="2989" userDrawn="1">
          <p15:clr>
            <a:srgbClr val="F26B43"/>
          </p15:clr>
        </p15:guide>
        <p15:guide id="23" pos="4690" userDrawn="1">
          <p15:clr>
            <a:srgbClr val="F26B43"/>
          </p15:clr>
        </p15:guide>
        <p15:guide id="24" pos="5193" userDrawn="1">
          <p15:clr>
            <a:srgbClr val="F26B43"/>
          </p15:clr>
        </p15:guide>
        <p15:guide id="25" pos="6912" userDrawn="1">
          <p15:clr>
            <a:srgbClr val="F26B43"/>
          </p15:clr>
        </p15:guide>
        <p15:guide id="26" pos="2256" userDrawn="1">
          <p15:clr>
            <a:srgbClr val="F26B43"/>
          </p15:clr>
        </p15:guide>
        <p15:guide id="27" pos="2832" userDrawn="1">
          <p15:clr>
            <a:srgbClr val="F26B43"/>
          </p15:clr>
        </p15:guide>
        <p15:guide id="28" pos="4876" userDrawn="1">
          <p15:clr>
            <a:srgbClr val="F26B43"/>
          </p15:clr>
        </p15:guide>
        <p15:guide id="29" pos="5440" userDrawn="1">
          <p15:clr>
            <a:srgbClr val="F26B43"/>
          </p15:clr>
        </p15:guide>
        <p15:guide id="30" orient="horz" pos="1055" userDrawn="1">
          <p15:clr>
            <a:srgbClr val="F26B43"/>
          </p15:clr>
        </p15:guide>
        <p15:guide id="31" orient="horz" pos="1330" userDrawn="1">
          <p15:clr>
            <a:srgbClr val="F26B43"/>
          </p15:clr>
        </p15:guide>
        <p15:guide id="32" pos="4084" userDrawn="1">
          <p15:clr>
            <a:srgbClr val="F26B43"/>
          </p15:clr>
        </p15:guide>
        <p15:guide id="33" pos="36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12FF1C-544F-486E-A8F0-5F5F637A9D3F}"/>
              </a:ext>
            </a:extLst>
          </p:cNvPr>
          <p:cNvSpPr>
            <a:spLocks noGrp="1"/>
          </p:cNvSpPr>
          <p:nvPr>
            <p:ph type="title"/>
          </p:nvPr>
        </p:nvSpPr>
        <p:spPr>
          <a:xfrm>
            <a:off x="1050925" y="2442182"/>
            <a:ext cx="10072688" cy="1274850"/>
          </a:xfrm>
        </p:spPr>
        <p:txBody>
          <a:bodyPr/>
          <a:lstStyle/>
          <a:p>
            <a:pPr algn="ctr"/>
            <a:r>
              <a:rPr lang="en-GB" sz="11500" b="0" dirty="0">
                <a:latin typeface="+mj-lt"/>
              </a:rPr>
              <a:t>FOR   LOOPS</a:t>
            </a:r>
          </a:p>
        </p:txBody>
      </p:sp>
      <p:sp>
        <p:nvSpPr>
          <p:cNvPr id="11" name="Text Placeholder 10">
            <a:extLst>
              <a:ext uri="{FF2B5EF4-FFF2-40B4-BE49-F238E27FC236}">
                <a16:creationId xmlns:a16="http://schemas.microsoft.com/office/drawing/2014/main" id="{6E7D741E-1E62-4E58-A7BA-9DD8C2037334}"/>
              </a:ext>
            </a:extLst>
          </p:cNvPr>
          <p:cNvSpPr>
            <a:spLocks noGrp="1"/>
          </p:cNvSpPr>
          <p:nvPr>
            <p:ph type="body" sz="quarter" idx="10"/>
          </p:nvPr>
        </p:nvSpPr>
        <p:spPr/>
        <p:txBody>
          <a:bodyPr>
            <a:normAutofit fontScale="85000" lnSpcReduction="20000"/>
          </a:bodyPr>
          <a:lstStyle/>
          <a:p>
            <a:r>
              <a:rPr lang="en-GB" sz="2400" dirty="0"/>
              <a:t>Count-Controlled Loop</a:t>
            </a:r>
          </a:p>
          <a:p>
            <a:r>
              <a:rPr lang="en-GB" sz="1400" dirty="0"/>
              <a:t>by</a:t>
            </a:r>
          </a:p>
          <a:p>
            <a:r>
              <a:rPr lang="en-GB" sz="1400" dirty="0"/>
              <a:t>Lilian Blot</a:t>
            </a:r>
            <a:endParaRPr lang="en-GB" sz="1400" dirty="0">
              <a:latin typeface="+mn-lt"/>
            </a:endParaRPr>
          </a:p>
        </p:txBody>
      </p:sp>
    </p:spTree>
    <p:extLst>
      <p:ext uri="{BB962C8B-B14F-4D97-AF65-F5344CB8AC3E}">
        <p14:creationId xmlns:p14="http://schemas.microsoft.com/office/powerpoint/2010/main" val="187520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B23F3-A419-4CE8-969F-91E4A1DB57B4}"/>
              </a:ext>
            </a:extLst>
          </p:cNvPr>
          <p:cNvSpPr txBox="1">
            <a:spLocks/>
          </p:cNvSpPr>
          <p:nvPr/>
        </p:nvSpPr>
        <p:spPr>
          <a:xfrm>
            <a:off x="767408" y="836712"/>
            <a:ext cx="10009112" cy="2165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For a </a:t>
            </a:r>
            <a:r>
              <a:rPr lang="en-GB" sz="2400" b="1" dirty="0">
                <a:solidFill>
                  <a:srgbClr val="FFC000"/>
                </a:solidFill>
              </a:rPr>
              <a:t>count-controlled loop </a:t>
            </a:r>
            <a:r>
              <a:rPr lang="en-GB" sz="2400" dirty="0">
                <a:solidFill>
                  <a:schemeClr val="bg1"/>
                </a:solidFill>
              </a:rPr>
              <a:t>Python has a better flow-control structure, the </a:t>
            </a:r>
            <a:r>
              <a:rPr lang="en-GB" sz="2400" b="1" dirty="0">
                <a:solidFill>
                  <a:srgbClr val="FFC000"/>
                </a:solidFill>
              </a:rPr>
              <a:t>for</a:t>
            </a:r>
            <a:r>
              <a:rPr lang="en-GB" sz="2400" dirty="0">
                <a:solidFill>
                  <a:schemeClr val="bg1"/>
                </a:solidFill>
              </a:rPr>
              <a:t> loop.</a:t>
            </a:r>
          </a:p>
          <a:p>
            <a:pPr marL="0" indent="0">
              <a:buNone/>
            </a:pPr>
            <a:endParaRPr lang="en-GB" sz="2400" dirty="0">
              <a:solidFill>
                <a:schemeClr val="bg1"/>
              </a:solidFill>
            </a:endParaRPr>
          </a:p>
          <a:p>
            <a:pPr marL="457200" lvl="1" indent="0">
              <a:buNone/>
            </a:pPr>
            <a:r>
              <a:rPr lang="en-GB" sz="2000" b="1" dirty="0">
                <a:solidFill>
                  <a:srgbClr val="FFC000"/>
                </a:solidFill>
                <a:latin typeface="Courier New" panose="02070309020205020404" pitchFamily="49" charset="0"/>
                <a:cs typeface="Courier New" panose="02070309020205020404" pitchFamily="49" charset="0"/>
              </a:rPr>
              <a:t>for</a:t>
            </a:r>
            <a:r>
              <a:rPr lang="en-GB" sz="2000" dirty="0">
                <a:solidFill>
                  <a:schemeClr val="bg1"/>
                </a:solidFill>
                <a:latin typeface="Courier New" panose="02070309020205020404" pitchFamily="49" charset="0"/>
                <a:cs typeface="Courier New" panose="02070309020205020404" pitchFamily="49" charset="0"/>
              </a:rPr>
              <a:t> counter </a:t>
            </a:r>
            <a:r>
              <a:rPr lang="en-GB" sz="2000" b="1" dirty="0">
                <a:solidFill>
                  <a:srgbClr val="FFC000"/>
                </a:solidFill>
                <a:latin typeface="Courier New" panose="02070309020205020404" pitchFamily="49" charset="0"/>
                <a:cs typeface="Courier New" panose="02070309020205020404" pitchFamily="49" charset="0"/>
              </a:rPr>
              <a:t>in</a:t>
            </a:r>
            <a:r>
              <a:rPr lang="en-GB" sz="2000" dirty="0">
                <a:solidFill>
                  <a:schemeClr val="bg1"/>
                </a:solidFill>
                <a:latin typeface="Courier New" panose="02070309020205020404" pitchFamily="49" charset="0"/>
                <a:cs typeface="Courier New" panose="02070309020205020404" pitchFamily="49" charset="0"/>
              </a:rPr>
              <a:t> </a:t>
            </a:r>
            <a:r>
              <a:rPr lang="en-GB" sz="2000" b="1" dirty="0">
                <a:solidFill>
                  <a:srgbClr val="FFC000"/>
                </a:solidFill>
                <a:latin typeface="Courier New" panose="02070309020205020404" pitchFamily="49" charset="0"/>
                <a:cs typeface="Courier New" panose="02070309020205020404" pitchFamily="49" charset="0"/>
              </a:rPr>
              <a:t>range</a:t>
            </a:r>
            <a:r>
              <a:rPr lang="en-GB" sz="2000" dirty="0">
                <a:solidFill>
                  <a:schemeClr val="bg1"/>
                </a:solidFill>
                <a:latin typeface="Courier New" panose="02070309020205020404" pitchFamily="49" charset="0"/>
                <a:cs typeface="Courier New" panose="02070309020205020404" pitchFamily="49" charset="0"/>
              </a:rPr>
              <a:t>(start, end, step) </a:t>
            </a:r>
            <a:r>
              <a:rPr lang="en-GB" sz="2000" b="1" dirty="0">
                <a:solidFill>
                  <a:schemeClr val="bg1"/>
                </a:solidFill>
                <a:latin typeface="Courier New" panose="02070309020205020404" pitchFamily="49" charset="0"/>
                <a:cs typeface="Courier New" panose="02070309020205020404" pitchFamily="49" charset="0"/>
              </a:rPr>
              <a:t>:</a:t>
            </a:r>
          </a:p>
          <a:p>
            <a:pPr marL="457200" lvl="1" indent="0">
              <a:buNone/>
            </a:pPr>
            <a:r>
              <a:rPr lang="en-GB" sz="2000" b="1" dirty="0">
                <a:solidFill>
                  <a:schemeClr val="bg1"/>
                </a:solidFill>
                <a:latin typeface="Courier New" panose="02070309020205020404" pitchFamily="49" charset="0"/>
                <a:cs typeface="Courier New" panose="02070309020205020404" pitchFamily="49" charset="0"/>
              </a:rPr>
              <a:t>    &lt;body of the loop&gt;</a:t>
            </a:r>
          </a:p>
        </p:txBody>
      </p:sp>
    </p:spTree>
    <p:extLst>
      <p:ext uri="{BB962C8B-B14F-4D97-AF65-F5344CB8AC3E}">
        <p14:creationId xmlns:p14="http://schemas.microsoft.com/office/powerpoint/2010/main" val="390548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3645024"/>
            <a:ext cx="995132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 square of</a:t>
              </a:r>
              <a:r>
                <a:rPr lang="en-GB" dirty="0">
                  <a:solidFill>
                    <a:schemeClr val="bg1"/>
                  </a:solidFill>
                  <a:latin typeface="Courier New" pitchFamily="49" charset="0"/>
                  <a:cs typeface="Courier New" pitchFamily="49" charset="0"/>
                </a:rPr>
                <a:t>’, </a:t>
              </a:r>
              <a:r>
                <a:rPr lang="en-GB" b="1" dirty="0">
                  <a:solidFill>
                    <a:schemeClr val="bg1"/>
                  </a:solidFill>
                  <a:latin typeface="Courier New" pitchFamily="49" charset="0"/>
                  <a:cs typeface="Courier New" pitchFamily="49" charset="0"/>
                </a:rPr>
                <a:t>str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val</a:t>
              </a:r>
              <a:r>
                <a:rPr lang="en-GB" dirty="0">
                  <a:solidFill>
                    <a:schemeClr val="bg1"/>
                  </a:solidFill>
                  <a:latin typeface="Courier New" pitchFamily="49" charset="0"/>
                  <a:cs typeface="Courier New" pitchFamily="49" charset="0"/>
                </a:rPr>
                <a:t>), </a:t>
              </a:r>
              <a:r>
                <a:rPr lang="en-GB" dirty="0">
                  <a:solidFill>
                    <a:srgbClr val="00B050"/>
                  </a:solidFill>
                  <a:latin typeface="Courier New" pitchFamily="49" charset="0"/>
                  <a:cs typeface="Courier New" pitchFamily="49" charset="0"/>
                </a:rPr>
                <a:t>‘</a:t>
              </a:r>
              <a:r>
                <a:rPr lang="en-GB" dirty="0" err="1">
                  <a:solidFill>
                    <a:srgbClr val="00B050"/>
                  </a:solidFill>
                  <a:latin typeface="Courier New" pitchFamily="49" charset="0"/>
                  <a:cs typeface="Courier New" pitchFamily="49" charset="0"/>
                </a:rPr>
                <a:t>is’</a:t>
              </a:r>
              <a:r>
                <a:rPr lang="en-GB" dirty="0" err="1">
                  <a:solidFill>
                    <a:schemeClr val="bg1"/>
                  </a:solidFill>
                  <a:latin typeface="Courier New" pitchFamily="49" charset="0"/>
                  <a:cs typeface="Courier New" pitchFamily="49" charset="0"/>
                </a:rPr>
                <a:t>,s</a:t>
              </a:r>
              <a:r>
                <a:rPr lang="en-GB" b="1" dirty="0" err="1">
                  <a:solidFill>
                    <a:schemeClr val="bg1"/>
                  </a:solidFill>
                  <a:latin typeface="Courier New" pitchFamily="49" charset="0"/>
                  <a:cs typeface="Courier New" pitchFamily="49" charset="0"/>
                </a:rPr>
                <a:t>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square_val</a:t>
              </a:r>
              <a:r>
                <a:rPr lang="en-GB" dirty="0">
                  <a:solidFill>
                    <a:schemeClr val="bg1"/>
                  </a:solidFill>
                  <a:latin typeface="Courier New" pitchFamily="49" charset="0"/>
                  <a:cs typeface="Courier New" pitchFamily="49" charset="0"/>
                </a:rPr>
                <a:t>))</a:t>
              </a:r>
              <a:endParaRPr lang="en-GB" dirty="0">
                <a:solidFill>
                  <a:srgbClr val="00B050"/>
                </a:solidFill>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3" name="Content Placeholder 2">
            <a:extLst>
              <a:ext uri="{FF2B5EF4-FFF2-40B4-BE49-F238E27FC236}">
                <a16:creationId xmlns:a16="http://schemas.microsoft.com/office/drawing/2014/main" id="{FFAEF760-CD50-4846-ACBD-A5F5E6AA417F}"/>
              </a:ext>
            </a:extLst>
          </p:cNvPr>
          <p:cNvSpPr txBox="1">
            <a:spLocks/>
          </p:cNvSpPr>
          <p:nvPr/>
        </p:nvSpPr>
        <p:spPr>
          <a:xfrm>
            <a:off x="767408" y="836712"/>
            <a:ext cx="10009112" cy="2165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For a </a:t>
            </a:r>
            <a:r>
              <a:rPr lang="en-GB" sz="2400" b="1" dirty="0">
                <a:solidFill>
                  <a:srgbClr val="FFC000"/>
                </a:solidFill>
              </a:rPr>
              <a:t>count-controlled loop </a:t>
            </a:r>
            <a:r>
              <a:rPr lang="en-GB" sz="2400" dirty="0">
                <a:solidFill>
                  <a:schemeClr val="bg1"/>
                </a:solidFill>
              </a:rPr>
              <a:t>Python has a better flow-control structure, the </a:t>
            </a:r>
            <a:r>
              <a:rPr lang="en-GB" sz="2400" b="1" dirty="0">
                <a:solidFill>
                  <a:srgbClr val="FFC000"/>
                </a:solidFill>
              </a:rPr>
              <a:t>for</a:t>
            </a:r>
            <a:r>
              <a:rPr lang="en-GB" sz="2400" dirty="0">
                <a:solidFill>
                  <a:schemeClr val="bg1"/>
                </a:solidFill>
              </a:rPr>
              <a:t> loop.</a:t>
            </a:r>
          </a:p>
          <a:p>
            <a:pPr marL="0" indent="0">
              <a:buNone/>
            </a:pPr>
            <a:endParaRPr lang="en-GB" sz="2400" dirty="0">
              <a:solidFill>
                <a:schemeClr val="bg1"/>
              </a:solidFill>
            </a:endParaRPr>
          </a:p>
          <a:p>
            <a:pPr marL="457200" lvl="1" indent="0">
              <a:buNone/>
            </a:pPr>
            <a:r>
              <a:rPr lang="en-GB" sz="2000" b="1" dirty="0">
                <a:solidFill>
                  <a:srgbClr val="FFC000"/>
                </a:solidFill>
                <a:latin typeface="Courier New" panose="02070309020205020404" pitchFamily="49" charset="0"/>
                <a:cs typeface="Courier New" panose="02070309020205020404" pitchFamily="49" charset="0"/>
              </a:rPr>
              <a:t>for</a:t>
            </a:r>
            <a:r>
              <a:rPr lang="en-GB" sz="2000" dirty="0">
                <a:solidFill>
                  <a:schemeClr val="bg1"/>
                </a:solidFill>
                <a:latin typeface="Courier New" panose="02070309020205020404" pitchFamily="49" charset="0"/>
                <a:cs typeface="Courier New" panose="02070309020205020404" pitchFamily="49" charset="0"/>
              </a:rPr>
              <a:t> counter </a:t>
            </a:r>
            <a:r>
              <a:rPr lang="en-GB" sz="2000" b="1" dirty="0">
                <a:solidFill>
                  <a:srgbClr val="FFC000"/>
                </a:solidFill>
                <a:latin typeface="Courier New" panose="02070309020205020404" pitchFamily="49" charset="0"/>
                <a:cs typeface="Courier New" panose="02070309020205020404" pitchFamily="49" charset="0"/>
              </a:rPr>
              <a:t>in</a:t>
            </a:r>
            <a:r>
              <a:rPr lang="en-GB" sz="2000" dirty="0">
                <a:solidFill>
                  <a:schemeClr val="bg1"/>
                </a:solidFill>
                <a:latin typeface="Courier New" panose="02070309020205020404" pitchFamily="49" charset="0"/>
                <a:cs typeface="Courier New" panose="02070309020205020404" pitchFamily="49" charset="0"/>
              </a:rPr>
              <a:t> </a:t>
            </a:r>
            <a:r>
              <a:rPr lang="en-GB" sz="2000" b="1" dirty="0">
                <a:solidFill>
                  <a:srgbClr val="FFC000"/>
                </a:solidFill>
                <a:latin typeface="Courier New" panose="02070309020205020404" pitchFamily="49" charset="0"/>
                <a:cs typeface="Courier New" panose="02070309020205020404" pitchFamily="49" charset="0"/>
              </a:rPr>
              <a:t>range</a:t>
            </a:r>
            <a:r>
              <a:rPr lang="en-GB" sz="2000" dirty="0">
                <a:solidFill>
                  <a:schemeClr val="bg1"/>
                </a:solidFill>
                <a:latin typeface="Courier New" panose="02070309020205020404" pitchFamily="49" charset="0"/>
                <a:cs typeface="Courier New" panose="02070309020205020404" pitchFamily="49" charset="0"/>
              </a:rPr>
              <a:t>(start, end, step) </a:t>
            </a:r>
            <a:r>
              <a:rPr lang="en-GB" sz="2000" b="1" dirty="0">
                <a:solidFill>
                  <a:schemeClr val="bg1"/>
                </a:solidFill>
                <a:latin typeface="Courier New" panose="02070309020205020404" pitchFamily="49" charset="0"/>
                <a:cs typeface="Courier New" panose="02070309020205020404" pitchFamily="49" charset="0"/>
              </a:rPr>
              <a:t>:</a:t>
            </a:r>
          </a:p>
          <a:p>
            <a:pPr marL="457200" lvl="1" indent="0">
              <a:buNone/>
            </a:pPr>
            <a:r>
              <a:rPr lang="en-GB" sz="2000" b="1" dirty="0">
                <a:solidFill>
                  <a:schemeClr val="bg1"/>
                </a:solidFill>
                <a:latin typeface="Courier New" panose="02070309020205020404" pitchFamily="49" charset="0"/>
                <a:cs typeface="Courier New" panose="02070309020205020404" pitchFamily="49" charset="0"/>
              </a:rPr>
              <a:t>    &lt;body of the loop&gt;</a:t>
            </a:r>
          </a:p>
        </p:txBody>
      </p:sp>
    </p:spTree>
    <p:extLst>
      <p:ext uri="{BB962C8B-B14F-4D97-AF65-F5344CB8AC3E}">
        <p14:creationId xmlns:p14="http://schemas.microsoft.com/office/powerpoint/2010/main" val="28416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Tree>
    <p:extLst>
      <p:ext uri="{BB962C8B-B14F-4D97-AF65-F5344CB8AC3E}">
        <p14:creationId xmlns:p14="http://schemas.microsoft.com/office/powerpoint/2010/main" val="1099162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33">
            <a:extLst>
              <a:ext uri="{FF2B5EF4-FFF2-40B4-BE49-F238E27FC236}">
                <a16:creationId xmlns:a16="http://schemas.microsoft.com/office/drawing/2014/main" id="{4E2E4C2C-D373-4DC2-85B1-C6A9EB637FF3}"/>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 name="Right Arrow 2">
            <a:extLst>
              <a:ext uri="{FF2B5EF4-FFF2-40B4-BE49-F238E27FC236}">
                <a16:creationId xmlns:a16="http://schemas.microsoft.com/office/drawing/2014/main" id="{F7B74F3A-E39D-4588-A4CE-207E079AF186}"/>
              </a:ext>
            </a:extLst>
          </p:cNvPr>
          <p:cNvSpPr/>
          <p:nvPr/>
        </p:nvSpPr>
        <p:spPr>
          <a:xfrm>
            <a:off x="428920" y="980728"/>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046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33">
            <a:extLst>
              <a:ext uri="{FF2B5EF4-FFF2-40B4-BE49-F238E27FC236}">
                <a16:creationId xmlns:a16="http://schemas.microsoft.com/office/drawing/2014/main" id="{47D37323-9ADE-4ECE-915B-940D00A4BDF1}"/>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28920" y="126876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a:extLst>
              <a:ext uri="{FF2B5EF4-FFF2-40B4-BE49-F238E27FC236}">
                <a16:creationId xmlns:a16="http://schemas.microsoft.com/office/drawing/2014/main" id="{D2E09470-E20D-45FA-BEAB-6253BE4A5E74}"/>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F2707D50-0522-49A7-817D-249C4F7F5C7E}"/>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CB85B5D-EEE7-49FC-8EF6-14254E2AC055}"/>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9781199F-AFC2-4309-8810-0B62930AD929}"/>
                </a:ext>
              </a:extLst>
            </p:cNvPr>
            <p:cNvSpPr/>
            <p:nvPr/>
          </p:nvSpPr>
          <p:spPr>
            <a:xfrm>
              <a:off x="7413748"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A0D1F8DF-DE39-4B7D-A32F-5AB043082B16}"/>
                </a:ext>
              </a:extLst>
            </p:cNvPr>
            <p:cNvSpPr/>
            <p:nvPr/>
          </p:nvSpPr>
          <p:spPr>
            <a:xfrm>
              <a:off x="7022445"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49558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3">
            <a:extLst>
              <a:ext uri="{FF2B5EF4-FFF2-40B4-BE49-F238E27FC236}">
                <a16:creationId xmlns:a16="http://schemas.microsoft.com/office/drawing/2014/main" id="{29698528-5D1D-4CAF-9D6E-BB49756ED06D}"/>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p:cNvCxnSpPr>
          <p:nvPr/>
        </p:nvCxnSpPr>
        <p:spPr>
          <a:xfrm rot="10800000" flipV="1">
            <a:off x="7197724" y="2963270"/>
            <a:ext cx="2855084" cy="375942"/>
          </a:xfrm>
          <a:prstGeom prst="bentConnector3">
            <a:avLst>
              <a:gd name="adj1" fmla="val 100166"/>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28920" y="126876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8308859A-2FAF-42EF-88F2-DCB88ABB0617}"/>
              </a:ext>
            </a:extLst>
          </p:cNvPr>
          <p:cNvGrpSpPr/>
          <p:nvPr/>
        </p:nvGrpSpPr>
        <p:grpSpPr>
          <a:xfrm>
            <a:off x="6990788" y="3339212"/>
            <a:ext cx="1196478" cy="433926"/>
            <a:chOff x="7022445" y="2422979"/>
            <a:chExt cx="1196478" cy="433926"/>
          </a:xfrm>
        </p:grpSpPr>
        <p:cxnSp>
          <p:nvCxnSpPr>
            <p:cNvPr id="23" name="Straight Arrow Connector 22">
              <a:extLst>
                <a:ext uri="{FF2B5EF4-FFF2-40B4-BE49-F238E27FC236}">
                  <a16:creationId xmlns:a16="http://schemas.microsoft.com/office/drawing/2014/main" id="{C49FF6C5-C913-4063-8C8E-A7F4C7FBD9EA}"/>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0EDA043-FE61-4963-B892-AF5A8ED4297A}"/>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5" name="Rectangle 24">
              <a:extLst>
                <a:ext uri="{FF2B5EF4-FFF2-40B4-BE49-F238E27FC236}">
                  <a16:creationId xmlns:a16="http://schemas.microsoft.com/office/drawing/2014/main" id="{CDD68C9E-12B4-4DE8-9E60-466CFE8D52E6}"/>
                </a:ext>
              </a:extLst>
            </p:cNvPr>
            <p:cNvSpPr/>
            <p:nvPr/>
          </p:nvSpPr>
          <p:spPr>
            <a:xfrm>
              <a:off x="7413748"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7" name="Rectangle 26">
              <a:extLst>
                <a:ext uri="{FF2B5EF4-FFF2-40B4-BE49-F238E27FC236}">
                  <a16:creationId xmlns:a16="http://schemas.microsoft.com/office/drawing/2014/main" id="{0986498E-20E4-461A-825E-343820F384E1}"/>
                </a:ext>
              </a:extLst>
            </p:cNvPr>
            <p:cNvSpPr/>
            <p:nvPr/>
          </p:nvSpPr>
          <p:spPr>
            <a:xfrm>
              <a:off x="7022445"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3913099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7056312" y="3922433"/>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470184" y="3567496"/>
            <a:ext cx="2622260" cy="58158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43372" y="155679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ctor: Elbow 19">
            <a:extLst>
              <a:ext uri="{FF2B5EF4-FFF2-40B4-BE49-F238E27FC236}">
                <a16:creationId xmlns:a16="http://schemas.microsoft.com/office/drawing/2014/main" id="{6881015F-9CEC-4EF0-B281-791D5EE6DFC9}"/>
              </a:ext>
            </a:extLst>
          </p:cNvPr>
          <p:cNvCxnSpPr>
            <a:cxnSpLocks/>
          </p:cNvCxnSpPr>
          <p:nvPr/>
        </p:nvCxnSpPr>
        <p:spPr>
          <a:xfrm rot="10800000" flipV="1">
            <a:off x="7197724" y="2963270"/>
            <a:ext cx="2855084" cy="375942"/>
          </a:xfrm>
          <a:prstGeom prst="bentConnector3">
            <a:avLst>
              <a:gd name="adj1" fmla="val 100166"/>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CA4F0891-23E1-4B93-AF28-BED8C3FC238A}"/>
              </a:ext>
            </a:extLst>
          </p:cNvPr>
          <p:cNvGrpSpPr/>
          <p:nvPr/>
        </p:nvGrpSpPr>
        <p:grpSpPr>
          <a:xfrm>
            <a:off x="6990788" y="3339212"/>
            <a:ext cx="1196478" cy="433926"/>
            <a:chOff x="7022445" y="2422979"/>
            <a:chExt cx="1196478" cy="433926"/>
          </a:xfrm>
        </p:grpSpPr>
        <p:cxnSp>
          <p:nvCxnSpPr>
            <p:cNvPr id="23" name="Straight Arrow Connector 22">
              <a:extLst>
                <a:ext uri="{FF2B5EF4-FFF2-40B4-BE49-F238E27FC236}">
                  <a16:creationId xmlns:a16="http://schemas.microsoft.com/office/drawing/2014/main" id="{F1707729-D9CA-4E0B-B894-07798845919C}"/>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6F9CC94-82DC-4B29-BD81-0F39A5411D7E}"/>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5" name="Rectangle 24">
              <a:extLst>
                <a:ext uri="{FF2B5EF4-FFF2-40B4-BE49-F238E27FC236}">
                  <a16:creationId xmlns:a16="http://schemas.microsoft.com/office/drawing/2014/main" id="{26A5FC17-C762-472E-8A3C-EB657D1B23C9}"/>
                </a:ext>
              </a:extLst>
            </p:cNvPr>
            <p:cNvSpPr/>
            <p:nvPr/>
          </p:nvSpPr>
          <p:spPr>
            <a:xfrm>
              <a:off x="7413748"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7" name="Rectangle 26">
              <a:extLst>
                <a:ext uri="{FF2B5EF4-FFF2-40B4-BE49-F238E27FC236}">
                  <a16:creationId xmlns:a16="http://schemas.microsoft.com/office/drawing/2014/main" id="{47C66A8D-6A5E-4F83-8D37-9FE0BAD57432}"/>
                </a:ext>
              </a:extLst>
            </p:cNvPr>
            <p:cNvSpPr/>
            <p:nvPr/>
          </p:nvSpPr>
          <p:spPr>
            <a:xfrm>
              <a:off x="7022445"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339712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7056312" y="3922433"/>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470184" y="3567496"/>
            <a:ext cx="2622260" cy="58158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28920" y="1772816"/>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ctor: Elbow 19">
            <a:extLst>
              <a:ext uri="{FF2B5EF4-FFF2-40B4-BE49-F238E27FC236}">
                <a16:creationId xmlns:a16="http://schemas.microsoft.com/office/drawing/2014/main" id="{C3BA2AFE-5D48-4D73-A515-FB660E3A4548}"/>
              </a:ext>
            </a:extLst>
          </p:cNvPr>
          <p:cNvCxnSpPr>
            <a:cxnSpLocks/>
          </p:cNvCxnSpPr>
          <p:nvPr/>
        </p:nvCxnSpPr>
        <p:spPr>
          <a:xfrm rot="10800000" flipV="1">
            <a:off x="7197724" y="2963270"/>
            <a:ext cx="2855084" cy="375942"/>
          </a:xfrm>
          <a:prstGeom prst="bentConnector3">
            <a:avLst>
              <a:gd name="adj1" fmla="val 100166"/>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24F05B3-1EDC-4C90-AA75-AB501EDB4B18}"/>
              </a:ext>
            </a:extLst>
          </p:cNvPr>
          <p:cNvGrpSpPr/>
          <p:nvPr/>
        </p:nvGrpSpPr>
        <p:grpSpPr>
          <a:xfrm>
            <a:off x="6990788" y="3339212"/>
            <a:ext cx="1196478" cy="433926"/>
            <a:chOff x="7022445" y="2422979"/>
            <a:chExt cx="1196478" cy="433926"/>
          </a:xfrm>
        </p:grpSpPr>
        <p:cxnSp>
          <p:nvCxnSpPr>
            <p:cNvPr id="23" name="Straight Arrow Connector 22">
              <a:extLst>
                <a:ext uri="{FF2B5EF4-FFF2-40B4-BE49-F238E27FC236}">
                  <a16:creationId xmlns:a16="http://schemas.microsoft.com/office/drawing/2014/main" id="{0A4D9359-2EB0-4C5D-B613-048CC9750E7C}"/>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890D1E4-C3AD-4512-9CF7-8DA5CB6425DF}"/>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5" name="Rectangle 24">
              <a:extLst>
                <a:ext uri="{FF2B5EF4-FFF2-40B4-BE49-F238E27FC236}">
                  <a16:creationId xmlns:a16="http://schemas.microsoft.com/office/drawing/2014/main" id="{E41D57A5-4F58-469F-9DA4-6B04B95E57F3}"/>
                </a:ext>
              </a:extLst>
            </p:cNvPr>
            <p:cNvSpPr/>
            <p:nvPr/>
          </p:nvSpPr>
          <p:spPr>
            <a:xfrm>
              <a:off x="7413748"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7" name="Rectangle 26">
              <a:extLst>
                <a:ext uri="{FF2B5EF4-FFF2-40B4-BE49-F238E27FC236}">
                  <a16:creationId xmlns:a16="http://schemas.microsoft.com/office/drawing/2014/main" id="{4CD41588-776E-4570-80D0-29CF6181248F}"/>
                </a:ext>
              </a:extLst>
            </p:cNvPr>
            <p:cNvSpPr/>
            <p:nvPr/>
          </p:nvSpPr>
          <p:spPr>
            <a:xfrm>
              <a:off x="7022445"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295041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7056312" y="3922433"/>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470184" y="3567496"/>
            <a:ext cx="2622260" cy="58158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28920" y="126876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DE64752E-0D1B-4583-883C-F47BBE5E4959}"/>
              </a:ext>
            </a:extLst>
          </p:cNvPr>
          <p:cNvCxnSpPr>
            <a:cxnSpLocks/>
            <a:endCxn id="27" idx="0"/>
          </p:cNvCxnSpPr>
          <p:nvPr/>
        </p:nvCxnSpPr>
        <p:spPr>
          <a:xfrm rot="10800000" flipV="1">
            <a:off x="7589028" y="2980952"/>
            <a:ext cx="2463783" cy="358260"/>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EE562D2C-BD55-4C8F-85F0-4931506B7E22}"/>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C2509DFA-7B20-4D8D-A228-9EDF70F7A328}"/>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AEC1E7-B7BF-4051-BA49-C740F52DB793}"/>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3DC4998D-D162-4B76-9BE8-4B9A0E001A47}"/>
                </a:ext>
              </a:extLst>
            </p:cNvPr>
            <p:cNvSpPr/>
            <p:nvPr/>
          </p:nvSpPr>
          <p:spPr>
            <a:xfrm>
              <a:off x="7413748"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F3FB66CE-73CA-4BF2-B900-D9AF96821DFC}"/>
                </a:ext>
              </a:extLst>
            </p:cNvPr>
            <p:cNvSpPr/>
            <p:nvPr/>
          </p:nvSpPr>
          <p:spPr>
            <a:xfrm>
              <a:off x="7022445"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47240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7932489" y="4028103"/>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4</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8346362" y="3567496"/>
            <a:ext cx="1746083" cy="68725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148478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B4F20BBB-8576-4F4B-9B44-D5A1AFF239AD}"/>
              </a:ext>
            </a:extLst>
          </p:cNvPr>
          <p:cNvCxnSpPr>
            <a:cxnSpLocks/>
            <a:endCxn id="27" idx="0"/>
          </p:cNvCxnSpPr>
          <p:nvPr/>
        </p:nvCxnSpPr>
        <p:spPr>
          <a:xfrm rot="10800000" flipV="1">
            <a:off x="7589028" y="2980952"/>
            <a:ext cx="2463783" cy="358260"/>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528C6BA2-E5E1-4940-8CD9-C63E0C971618}"/>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DDFB29FA-93AE-4F29-B64B-10161D6A73AD}"/>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28A7630-FAB7-4712-80ED-E0FADFD98030}"/>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2DBB0238-1A40-4E2F-AAAE-59CE8F1D29F1}"/>
                </a:ext>
              </a:extLst>
            </p:cNvPr>
            <p:cNvSpPr/>
            <p:nvPr/>
          </p:nvSpPr>
          <p:spPr>
            <a:xfrm>
              <a:off x="7413748"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5F6D98CD-37EA-4A0F-9126-83E8B12051F0}"/>
                </a:ext>
              </a:extLst>
            </p:cNvPr>
            <p:cNvSpPr/>
            <p:nvPr/>
          </p:nvSpPr>
          <p:spPr>
            <a:xfrm>
              <a:off x="7022445"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283739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7C3EEB3-F909-4236-BA57-CBD2006CD166}"/>
              </a:ext>
            </a:extLst>
          </p:cNvPr>
          <p:cNvGrpSpPr/>
          <p:nvPr/>
        </p:nvGrpSpPr>
        <p:grpSpPr>
          <a:xfrm>
            <a:off x="8824492" y="1268760"/>
            <a:ext cx="2636104" cy="4716524"/>
            <a:chOff x="8824492" y="1268760"/>
            <a:chExt cx="2636104" cy="4716524"/>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Content Placeholder 2">
            <a:extLst>
              <a:ext uri="{FF2B5EF4-FFF2-40B4-BE49-F238E27FC236}">
                <a16:creationId xmlns:a16="http://schemas.microsoft.com/office/drawing/2014/main" id="{661C58EA-1D51-441E-A9CC-B1E00E45F92A}"/>
              </a:ext>
            </a:extLst>
          </p:cNvPr>
          <p:cNvSpPr txBox="1">
            <a:spLocks/>
          </p:cNvSpPr>
          <p:nvPr/>
        </p:nvSpPr>
        <p:spPr>
          <a:xfrm>
            <a:off x="659395" y="1124747"/>
            <a:ext cx="7473209" cy="350499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A </a:t>
            </a:r>
            <a:r>
              <a:rPr lang="en-GB" sz="2400" b="1" dirty="0">
                <a:solidFill>
                  <a:srgbClr val="FFC000"/>
                </a:solidFill>
              </a:rPr>
              <a:t>count-controlled loop </a:t>
            </a:r>
            <a:r>
              <a:rPr lang="en-GB" sz="2400" dirty="0">
                <a:solidFill>
                  <a:schemeClr val="bg1"/>
                </a:solidFill>
              </a:rPr>
              <a:t>is so called because it uses a counter to keep track of how many times the algorithm has iterated. </a:t>
            </a:r>
          </a:p>
          <a:p>
            <a:pPr marL="0" indent="0">
              <a:buNone/>
            </a:pPr>
            <a:endParaRPr lang="en-GB" sz="2400" dirty="0">
              <a:solidFill>
                <a:schemeClr val="bg1"/>
              </a:solidFill>
            </a:endParaRPr>
          </a:p>
          <a:p>
            <a:pPr marL="0" indent="0">
              <a:buNone/>
            </a:pPr>
            <a:r>
              <a:rPr lang="en-GB" sz="2400" dirty="0">
                <a:solidFill>
                  <a:schemeClr val="bg1"/>
                </a:solidFill>
              </a:rPr>
              <a:t>The condition check if the counter has reached the predetermined value. </a:t>
            </a:r>
          </a:p>
          <a:p>
            <a:pPr marL="0" indent="0">
              <a:buNone/>
            </a:pPr>
            <a:endParaRPr lang="en-GB" sz="2400" dirty="0">
              <a:solidFill>
                <a:schemeClr val="bg1"/>
              </a:solidFill>
            </a:endParaRPr>
          </a:p>
        </p:txBody>
      </p:sp>
      <p:grpSp>
        <p:nvGrpSpPr>
          <p:cNvPr id="19" name="Group 18">
            <a:extLst>
              <a:ext uri="{FF2B5EF4-FFF2-40B4-BE49-F238E27FC236}">
                <a16:creationId xmlns:a16="http://schemas.microsoft.com/office/drawing/2014/main" id="{37817FF0-713B-4FBD-8A78-E635352E75EA}"/>
              </a:ext>
            </a:extLst>
          </p:cNvPr>
          <p:cNvGrpSpPr/>
          <p:nvPr/>
        </p:nvGrpSpPr>
        <p:grpSpPr>
          <a:xfrm>
            <a:off x="825533" y="4575407"/>
            <a:ext cx="7286691" cy="830997"/>
            <a:chOff x="825533" y="4575407"/>
            <a:chExt cx="7286691" cy="830997"/>
          </a:xfrm>
        </p:grpSpPr>
        <p:pic>
          <p:nvPicPr>
            <p:cNvPr id="17" name="Graphic 16" descr="Warning">
              <a:extLst>
                <a:ext uri="{FF2B5EF4-FFF2-40B4-BE49-F238E27FC236}">
                  <a16:creationId xmlns:a16="http://schemas.microsoft.com/office/drawing/2014/main" id="{37A60C17-74B9-4027-B6B5-9137491D76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533" y="4587920"/>
              <a:ext cx="805971" cy="805971"/>
            </a:xfrm>
            <a:prstGeom prst="rect">
              <a:avLst/>
            </a:prstGeom>
          </p:spPr>
        </p:pic>
        <p:sp>
          <p:nvSpPr>
            <p:cNvPr id="18" name="TextBox 17">
              <a:extLst>
                <a:ext uri="{FF2B5EF4-FFF2-40B4-BE49-F238E27FC236}">
                  <a16:creationId xmlns:a16="http://schemas.microsoft.com/office/drawing/2014/main" id="{06A02249-A14E-47A7-86C3-5A85C2850C7B}"/>
                </a:ext>
              </a:extLst>
            </p:cNvPr>
            <p:cNvSpPr txBox="1"/>
            <p:nvPr/>
          </p:nvSpPr>
          <p:spPr>
            <a:xfrm>
              <a:off x="1724685" y="4575407"/>
              <a:ext cx="6387539" cy="830997"/>
            </a:xfrm>
            <a:prstGeom prst="rect">
              <a:avLst/>
            </a:prstGeom>
            <a:noFill/>
          </p:spPr>
          <p:txBody>
            <a:bodyPr wrap="square" rtlCol="0">
              <a:spAutoFit/>
            </a:bodyPr>
            <a:lstStyle/>
            <a:p>
              <a:r>
                <a:rPr lang="en-GB" sz="2400" dirty="0">
                  <a:solidFill>
                    <a:schemeClr val="bg1"/>
                  </a:solidFill>
                </a:rPr>
                <a:t>You must ensure the counter is updated within the loop.</a:t>
              </a:r>
            </a:p>
          </p:txBody>
        </p:sp>
      </p:grpSp>
    </p:spTree>
    <p:extLst>
      <p:ext uri="{BB962C8B-B14F-4D97-AF65-F5344CB8AC3E}">
        <p14:creationId xmlns:p14="http://schemas.microsoft.com/office/powerpoint/2010/main" val="405731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r>
                <a:rPr lang="en-GB" dirty="0">
                  <a:solidFill>
                    <a:srgbClr val="CCFFCC"/>
                  </a:solidFill>
                  <a:latin typeface="Courier New" pitchFamily="49" charset="0"/>
                  <a:cs typeface="Courier New" pitchFamily="49" charset="0"/>
                </a:rPr>
                <a:t>--&gt; inside loop: square of 2 is 4</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7932489" y="4028103"/>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4</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8346362" y="3567496"/>
            <a:ext cx="1746083" cy="68725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1772816"/>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B61B0109-C76E-4A32-A87D-DDA44D3D75F7}"/>
              </a:ext>
            </a:extLst>
          </p:cNvPr>
          <p:cNvCxnSpPr>
            <a:cxnSpLocks/>
            <a:endCxn id="27" idx="0"/>
          </p:cNvCxnSpPr>
          <p:nvPr/>
        </p:nvCxnSpPr>
        <p:spPr>
          <a:xfrm rot="10800000" flipV="1">
            <a:off x="7589028" y="2980952"/>
            <a:ext cx="2463783" cy="358260"/>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60E4861-095B-4073-913B-AF7CC5283206}"/>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A139CC1A-7BB4-4DEA-8281-AB477FAB7645}"/>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CC055A3-8646-4966-A72C-6E8EFE7283A0}"/>
                </a:ext>
              </a:extLst>
            </p:cNvPr>
            <p:cNvSpPr/>
            <p:nvPr/>
          </p:nvSpPr>
          <p:spPr>
            <a:xfrm>
              <a:off x="7805051"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B1BD55E5-4BAC-4D04-B03E-DD5531EDCC7C}"/>
                </a:ext>
              </a:extLst>
            </p:cNvPr>
            <p:cNvSpPr/>
            <p:nvPr/>
          </p:nvSpPr>
          <p:spPr>
            <a:xfrm>
              <a:off x="7413748"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3BC72CF2-5A53-4E66-87AB-2C5DB026FD15}"/>
                </a:ext>
              </a:extLst>
            </p:cNvPr>
            <p:cNvSpPr/>
            <p:nvPr/>
          </p:nvSpPr>
          <p:spPr>
            <a:xfrm>
              <a:off x="7022445" y="2422979"/>
              <a:ext cx="413872" cy="433926"/>
            </a:xfrm>
            <a:prstGeom prst="rect">
              <a:avLst/>
            </a:prstGeom>
            <a:solidFill>
              <a:schemeClr val="bg2">
                <a:lumMod val="7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237942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r>
                <a:rPr lang="en-GB" dirty="0">
                  <a:solidFill>
                    <a:srgbClr val="CCFFCC"/>
                  </a:solidFill>
                  <a:latin typeface="Courier New" pitchFamily="49" charset="0"/>
                  <a:cs typeface="Courier New" pitchFamily="49" charset="0"/>
                </a:rPr>
                <a:t>--&gt; inside loop: square of 2 is 4</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7932489" y="4028103"/>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4</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8346362" y="3567496"/>
            <a:ext cx="1746083" cy="68725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126876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13A28180-9E8D-47BF-9175-0D7CB0565078}"/>
              </a:ext>
            </a:extLst>
          </p:cNvPr>
          <p:cNvCxnSpPr>
            <a:cxnSpLocks/>
            <a:endCxn id="25" idx="0"/>
          </p:cNvCxnSpPr>
          <p:nvPr/>
        </p:nvCxnSpPr>
        <p:spPr>
          <a:xfrm rot="10800000" flipV="1">
            <a:off x="7980330" y="2980950"/>
            <a:ext cx="2072482" cy="358262"/>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F3278C5-3A75-41C4-89BA-1F9C2CA9D123}"/>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B97A1D07-2770-46E2-AD87-56538805AD03}"/>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AF9C09F-5294-49A0-AC3D-6A437A880A31}"/>
                </a:ext>
              </a:extLst>
            </p:cNvPr>
            <p:cNvSpPr/>
            <p:nvPr/>
          </p:nvSpPr>
          <p:spPr>
            <a:xfrm>
              <a:off x="7805051"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09D54DA2-4B1C-423A-995C-2A82771702FA}"/>
                </a:ext>
              </a:extLst>
            </p:cNvPr>
            <p:cNvSpPr/>
            <p:nvPr/>
          </p:nvSpPr>
          <p:spPr>
            <a:xfrm>
              <a:off x="7413748"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359015A4-B9B5-4CFD-BCBB-2B3CC5A11637}"/>
                </a:ext>
              </a:extLst>
            </p:cNvPr>
            <p:cNvSpPr/>
            <p:nvPr/>
          </p:nvSpPr>
          <p:spPr>
            <a:xfrm>
              <a:off x="7022445"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261538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r>
                <a:rPr lang="en-GB" dirty="0">
                  <a:solidFill>
                    <a:srgbClr val="CCFFCC"/>
                  </a:solidFill>
                  <a:latin typeface="Courier New" pitchFamily="49" charset="0"/>
                  <a:cs typeface="Courier New" pitchFamily="49" charset="0"/>
                </a:rPr>
                <a:t>--&gt; inside loop: square of 2 is 4</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90041" y="4635284"/>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9</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203914" y="3567495"/>
            <a:ext cx="2888531" cy="1294435"/>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155679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D5B29D37-D0CE-43ED-A9A2-C51A469D87AE}"/>
              </a:ext>
            </a:extLst>
          </p:cNvPr>
          <p:cNvCxnSpPr>
            <a:cxnSpLocks/>
            <a:endCxn id="25" idx="0"/>
          </p:cNvCxnSpPr>
          <p:nvPr/>
        </p:nvCxnSpPr>
        <p:spPr>
          <a:xfrm rot="10800000" flipV="1">
            <a:off x="7980330" y="2980950"/>
            <a:ext cx="2072482" cy="358262"/>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2466FAB2-06CD-46DA-9E2A-546A35DC15FF}"/>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E6AD56B9-E591-4CCE-BCC3-8B974C7A31EA}"/>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C2A1F83-414C-407C-AA29-507D1971A9D3}"/>
                </a:ext>
              </a:extLst>
            </p:cNvPr>
            <p:cNvSpPr/>
            <p:nvPr/>
          </p:nvSpPr>
          <p:spPr>
            <a:xfrm>
              <a:off x="7805051"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C90BB620-C2A5-4AE3-9FBD-667EF2D82D13}"/>
                </a:ext>
              </a:extLst>
            </p:cNvPr>
            <p:cNvSpPr/>
            <p:nvPr/>
          </p:nvSpPr>
          <p:spPr>
            <a:xfrm>
              <a:off x="7413748"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33F27754-E34F-4487-8287-7965C260F4AF}"/>
                </a:ext>
              </a:extLst>
            </p:cNvPr>
            <p:cNvSpPr/>
            <p:nvPr/>
          </p:nvSpPr>
          <p:spPr>
            <a:xfrm>
              <a:off x="7022445"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10532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r>
                <a:rPr lang="en-GB" dirty="0">
                  <a:solidFill>
                    <a:srgbClr val="CCFFCC"/>
                  </a:solidFill>
                  <a:latin typeface="Courier New" pitchFamily="49" charset="0"/>
                  <a:cs typeface="Courier New" pitchFamily="49" charset="0"/>
                </a:rPr>
                <a:t>--&gt; inside loop: square of 2 is 4</a:t>
              </a:r>
            </a:p>
            <a:p>
              <a:r>
                <a:rPr lang="en-GB" dirty="0">
                  <a:solidFill>
                    <a:srgbClr val="CCFFCC"/>
                  </a:solidFill>
                  <a:latin typeface="Courier New" pitchFamily="49" charset="0"/>
                  <a:cs typeface="Courier New" pitchFamily="49" charset="0"/>
                </a:rPr>
                <a:t>--&gt; inside loop: square of 3 is 9</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90041" y="4635284"/>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9</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203914" y="3567495"/>
            <a:ext cx="2888531" cy="1294435"/>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1772816"/>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7C5DA6B6-C2B3-4E3D-8425-3E5391EE831E}"/>
              </a:ext>
            </a:extLst>
          </p:cNvPr>
          <p:cNvCxnSpPr>
            <a:cxnSpLocks/>
            <a:endCxn id="25" idx="0"/>
          </p:cNvCxnSpPr>
          <p:nvPr/>
        </p:nvCxnSpPr>
        <p:spPr>
          <a:xfrm rot="10800000" flipV="1">
            <a:off x="7980330" y="2980950"/>
            <a:ext cx="2072482" cy="358262"/>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2FA9365A-B192-4C88-B320-21A95F152484}"/>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5C53D8BD-9F97-4E7A-B803-E2E0F4E5F491}"/>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8CBA4E-2865-4839-A51C-1F8D7E9953C9}"/>
                </a:ext>
              </a:extLst>
            </p:cNvPr>
            <p:cNvSpPr/>
            <p:nvPr/>
          </p:nvSpPr>
          <p:spPr>
            <a:xfrm>
              <a:off x="7805051" y="2422979"/>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1302BE7D-935F-4DFB-8228-6A8F45078FAD}"/>
                </a:ext>
              </a:extLst>
            </p:cNvPr>
            <p:cNvSpPr/>
            <p:nvPr/>
          </p:nvSpPr>
          <p:spPr>
            <a:xfrm>
              <a:off x="7413748"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EA340C0E-F3CB-44CA-BEED-DB4BC15A643C}"/>
                </a:ext>
              </a:extLst>
            </p:cNvPr>
            <p:cNvSpPr/>
            <p:nvPr/>
          </p:nvSpPr>
          <p:spPr>
            <a:xfrm>
              <a:off x="7022445"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3623112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r>
                <a:rPr lang="en-GB" dirty="0">
                  <a:solidFill>
                    <a:srgbClr val="CCFFCC"/>
                  </a:solidFill>
                  <a:latin typeface="Courier New" pitchFamily="49" charset="0"/>
                  <a:cs typeface="Courier New" pitchFamily="49" charset="0"/>
                </a:rPr>
                <a:t>--&gt; inside loop: square of 2 is 4</a:t>
              </a:r>
            </a:p>
            <a:p>
              <a:r>
                <a:rPr lang="en-GB" dirty="0">
                  <a:solidFill>
                    <a:srgbClr val="CCFFCC"/>
                  </a:solidFill>
                  <a:latin typeface="Courier New" pitchFamily="49" charset="0"/>
                  <a:cs typeface="Courier New" pitchFamily="49" charset="0"/>
                </a:rPr>
                <a:t>--&gt; inside loop: square of 3 is 9</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90041" y="4635284"/>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9</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203914" y="3567495"/>
            <a:ext cx="2888531" cy="1294435"/>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126876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6456A6DD-DA6D-42D8-8657-1813F9FEF015}"/>
              </a:ext>
            </a:extLst>
          </p:cNvPr>
          <p:cNvCxnSpPr>
            <a:cxnSpLocks/>
            <a:endCxn id="25" idx="0"/>
          </p:cNvCxnSpPr>
          <p:nvPr/>
        </p:nvCxnSpPr>
        <p:spPr>
          <a:xfrm rot="10800000" flipV="1">
            <a:off x="7980330" y="2980950"/>
            <a:ext cx="2072482" cy="358262"/>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FFBAD268-DDC8-49E3-8E7C-798FB679C7F3}"/>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0405AE13-BA7B-4EE0-BBD2-471B02DEC0ED}"/>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524E9D-57A6-40A0-B626-2FC092C360BE}"/>
                </a:ext>
              </a:extLst>
            </p:cNvPr>
            <p:cNvSpPr/>
            <p:nvPr/>
          </p:nvSpPr>
          <p:spPr>
            <a:xfrm>
              <a:off x="7805051"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9D5A8002-866F-4B14-8101-7FE49AF47429}"/>
                </a:ext>
              </a:extLst>
            </p:cNvPr>
            <p:cNvSpPr/>
            <p:nvPr/>
          </p:nvSpPr>
          <p:spPr>
            <a:xfrm>
              <a:off x="7413748"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4A334E17-15B8-481B-B426-423C8712416D}"/>
                </a:ext>
              </a:extLst>
            </p:cNvPr>
            <p:cNvSpPr/>
            <p:nvPr/>
          </p:nvSpPr>
          <p:spPr>
            <a:xfrm>
              <a:off x="7022445"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1441089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067278"/>
            <a:chOff x="673739" y="4772232"/>
            <a:chExt cx="4919637" cy="2067278"/>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(1,4,1):</a:t>
              </a:r>
              <a:endParaRPr lang="en-GB" b="1"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481396"/>
            <a:ext cx="4919637" cy="1785105"/>
            <a:chOff x="664869" y="4772233"/>
            <a:chExt cx="4919637" cy="1785105"/>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477328"/>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Before the for loop</a:t>
              </a:r>
            </a:p>
            <a:p>
              <a:r>
                <a:rPr lang="en-GB" dirty="0">
                  <a:solidFill>
                    <a:srgbClr val="CCFFCC"/>
                  </a:solidFill>
                  <a:latin typeface="Courier New" pitchFamily="49" charset="0"/>
                  <a:cs typeface="Courier New" pitchFamily="49" charset="0"/>
                </a:rPr>
                <a:t>--&gt; inside loop: square of 1 is 1</a:t>
              </a:r>
            </a:p>
            <a:p>
              <a:r>
                <a:rPr lang="en-GB" dirty="0">
                  <a:solidFill>
                    <a:srgbClr val="CCFFCC"/>
                  </a:solidFill>
                  <a:latin typeface="Courier New" pitchFamily="49" charset="0"/>
                  <a:cs typeface="Courier New" pitchFamily="49" charset="0"/>
                </a:rPr>
                <a:t>--&gt; inside loop: square of 2 is 4</a:t>
              </a:r>
            </a:p>
            <a:p>
              <a:r>
                <a:rPr lang="en-GB" dirty="0">
                  <a:solidFill>
                    <a:srgbClr val="CCFFCC"/>
                  </a:solidFill>
                  <a:latin typeface="Courier New" pitchFamily="49" charset="0"/>
                  <a:cs typeface="Courier New" pitchFamily="49" charset="0"/>
                </a:rPr>
                <a:t>--&gt; inside loop: square of 3 is 9</a:t>
              </a:r>
            </a:p>
            <a:p>
              <a:r>
                <a:rPr lang="en-GB" dirty="0">
                  <a:solidFill>
                    <a:srgbClr val="CCFFCC"/>
                  </a:solidFill>
                  <a:latin typeface="Courier New" pitchFamily="49" charset="0"/>
                  <a:cs typeface="Courier New" pitchFamily="49" charset="0"/>
                </a:rPr>
                <a:t>After the for loop</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90041" y="4635284"/>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9</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10092444" y="3382830"/>
            <a:ext cx="1563249"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square_val</a:t>
            </a:r>
            <a:endParaRPr lang="en-GB" b="1" dirty="0">
              <a:solidFill>
                <a:schemeClr val="bg1">
                  <a:lumMod val="95000"/>
                </a:schemeClr>
              </a:solidFill>
              <a:latin typeface="Courier New" pitchFamily="49" charset="0"/>
              <a:cs typeface="Courier New" pitchFamily="49" charset="0"/>
            </a:endParaRP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203914" y="3567495"/>
            <a:ext cx="2888531" cy="1294435"/>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10052808" y="2778604"/>
            <a:ext cx="598241" cy="369332"/>
          </a:xfrm>
          <a:prstGeom prst="rect">
            <a:avLst/>
          </a:prstGeom>
          <a:noFill/>
          <a:ln w="19050">
            <a:noFill/>
          </a:ln>
        </p:spPr>
        <p:txBody>
          <a:bodyPr wrap="none" rtlCol="0">
            <a:spAutoFit/>
          </a:bodyPr>
          <a:lstStyle/>
          <a:p>
            <a:pPr algn="ctr"/>
            <a:r>
              <a:rPr lang="en-GB" b="1" dirty="0" err="1">
                <a:solidFill>
                  <a:schemeClr val="bg1">
                    <a:lumMod val="95000"/>
                  </a:schemeClr>
                </a:solidFill>
                <a:latin typeface="Courier New" pitchFamily="49" charset="0"/>
                <a:cs typeface="Courier New" pitchFamily="49" charset="0"/>
              </a:rPr>
              <a:t>val</a:t>
            </a:r>
            <a:endParaRPr lang="en-GB" b="1" dirty="0">
              <a:solidFill>
                <a:schemeClr val="bg1">
                  <a:lumMod val="95000"/>
                </a:schemeClr>
              </a:solidFill>
              <a:latin typeface="Courier New" pitchFamily="49" charset="0"/>
              <a:cs typeface="Courier New" pitchFamily="49" charset="0"/>
            </a:endParaRP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452242" y="234888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6456A6DD-DA6D-42D8-8657-1813F9FEF015}"/>
              </a:ext>
            </a:extLst>
          </p:cNvPr>
          <p:cNvCxnSpPr>
            <a:cxnSpLocks/>
            <a:endCxn id="25" idx="0"/>
          </p:cNvCxnSpPr>
          <p:nvPr/>
        </p:nvCxnSpPr>
        <p:spPr>
          <a:xfrm rot="10800000" flipV="1">
            <a:off x="7980330" y="2980950"/>
            <a:ext cx="2072482" cy="358262"/>
          </a:xfrm>
          <a:prstGeom prst="bentConnector2">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FFBAD268-DDC8-49E3-8E7C-798FB679C7F3}"/>
              </a:ext>
            </a:extLst>
          </p:cNvPr>
          <p:cNvGrpSpPr/>
          <p:nvPr/>
        </p:nvGrpSpPr>
        <p:grpSpPr>
          <a:xfrm>
            <a:off x="6990788" y="3339212"/>
            <a:ext cx="1196478" cy="433926"/>
            <a:chOff x="7022445" y="2422979"/>
            <a:chExt cx="1196478" cy="433926"/>
          </a:xfrm>
        </p:grpSpPr>
        <p:cxnSp>
          <p:nvCxnSpPr>
            <p:cNvPr id="24" name="Straight Arrow Connector 23">
              <a:extLst>
                <a:ext uri="{FF2B5EF4-FFF2-40B4-BE49-F238E27FC236}">
                  <a16:creationId xmlns:a16="http://schemas.microsoft.com/office/drawing/2014/main" id="{0405AE13-BA7B-4EE0-BBD2-471B02DEC0ED}"/>
                </a:ext>
              </a:extLst>
            </p:cNvPr>
            <p:cNvCxnSpPr>
              <a:cxnSpLocks/>
            </p:cNvCxnSpPr>
            <p:nvPr/>
          </p:nvCxnSpPr>
          <p:spPr>
            <a:xfrm flipH="1" flipV="1">
              <a:off x="7589027" y="2495926"/>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524E9D-57A6-40A0-B626-2FC092C360BE}"/>
                </a:ext>
              </a:extLst>
            </p:cNvPr>
            <p:cNvSpPr/>
            <p:nvPr/>
          </p:nvSpPr>
          <p:spPr>
            <a:xfrm>
              <a:off x="7805051"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7" name="Rectangle 26">
              <a:extLst>
                <a:ext uri="{FF2B5EF4-FFF2-40B4-BE49-F238E27FC236}">
                  <a16:creationId xmlns:a16="http://schemas.microsoft.com/office/drawing/2014/main" id="{9D5A8002-866F-4B14-8101-7FE49AF47429}"/>
                </a:ext>
              </a:extLst>
            </p:cNvPr>
            <p:cNvSpPr/>
            <p:nvPr/>
          </p:nvSpPr>
          <p:spPr>
            <a:xfrm>
              <a:off x="7413748"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8" name="Rectangle 27">
              <a:extLst>
                <a:ext uri="{FF2B5EF4-FFF2-40B4-BE49-F238E27FC236}">
                  <a16:creationId xmlns:a16="http://schemas.microsoft.com/office/drawing/2014/main" id="{4A334E17-15B8-481B-B426-423C8712416D}"/>
                </a:ext>
              </a:extLst>
            </p:cNvPr>
            <p:cNvSpPr/>
            <p:nvPr/>
          </p:nvSpPr>
          <p:spPr>
            <a:xfrm>
              <a:off x="7022445" y="2422979"/>
              <a:ext cx="413872" cy="433926"/>
            </a:xfrm>
            <a:prstGeom prst="rect">
              <a:avLst/>
            </a:prstGeom>
            <a:solidFill>
              <a:schemeClr val="bg1">
                <a:lumMod val="65000"/>
              </a:schemeClr>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grpSp>
    </p:spTree>
    <p:extLst>
      <p:ext uri="{BB962C8B-B14F-4D97-AF65-F5344CB8AC3E}">
        <p14:creationId xmlns:p14="http://schemas.microsoft.com/office/powerpoint/2010/main" val="678717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74712" y="1664806"/>
            <a:ext cx="4465637" cy="1764195"/>
          </a:xfrm>
        </p:spPr>
        <p:txBody>
          <a:bodyPr anchor="b">
            <a:normAutofit/>
          </a:bodyPr>
          <a:lstStyle/>
          <a:p>
            <a:r>
              <a:rPr lang="en-GB" dirty="0"/>
              <a:t>Nested Loops</a:t>
            </a:r>
          </a:p>
        </p:txBody>
      </p:sp>
      <p:sp>
        <p:nvSpPr>
          <p:cNvPr id="6" name="Slide Number Placeholder 5"/>
          <p:cNvSpPr>
            <a:spLocks noGrp="1"/>
          </p:cNvSpPr>
          <p:nvPr>
            <p:ph type="sldNum" sz="quarter" idx="4294967295"/>
          </p:nvPr>
        </p:nvSpPr>
        <p:spPr>
          <a:xfrm>
            <a:off x="0" y="0"/>
            <a:ext cx="0" cy="0"/>
          </a:xfrm>
        </p:spPr>
        <p:txBody>
          <a:bodyPr/>
          <a:lstStyle/>
          <a:p>
            <a:pPr algn="ctr" eaLnBrk="1" latinLnBrk="0" hangingPunct="1">
              <a:spcAft>
                <a:spcPts val="600"/>
              </a:spcAft>
            </a:pPr>
            <a:fld id="{2C6B1FF6-39B9-40F5-8B67-33C6354A3D4F}" type="slidenum">
              <a:rPr kumimoji="0" lang="en-US" smtClean="0"/>
              <a:pPr algn="ctr" eaLnBrk="1" latinLnBrk="0" hangingPunct="1">
                <a:spcAft>
                  <a:spcPts val="600"/>
                </a:spcAft>
              </a:pPr>
              <a:t>26</a:t>
            </a:fld>
            <a:endParaRPr lang="en-US" sz="1600">
              <a:solidFill>
                <a:schemeClr val="accent3">
                  <a:shade val="75000"/>
                </a:schemeClr>
              </a:solidFill>
            </a:endParaRPr>
          </a:p>
        </p:txBody>
      </p:sp>
      <p:sp>
        <p:nvSpPr>
          <p:cNvPr id="3" name="Picture Placeholder 2">
            <a:extLst>
              <a:ext uri="{FF2B5EF4-FFF2-40B4-BE49-F238E27FC236}">
                <a16:creationId xmlns:a16="http://schemas.microsoft.com/office/drawing/2014/main" id="{81DACCEA-986E-47D7-A0BE-F74F69478245}"/>
              </a:ext>
            </a:extLst>
          </p:cNvPr>
          <p:cNvSpPr>
            <a:spLocks noGrp="1"/>
          </p:cNvSpPr>
          <p:nvPr>
            <p:ph type="pic" sz="quarter" idx="10"/>
          </p:nvPr>
        </p:nvSpPr>
        <p:spPr/>
      </p:sp>
      <p:pic>
        <p:nvPicPr>
          <p:cNvPr id="8" name="Content Placeholder 12" descr="Output of a program, representing concentric squares">
            <a:extLst>
              <a:ext uri="{FF2B5EF4-FFF2-40B4-BE49-F238E27FC236}">
                <a16:creationId xmlns:a16="http://schemas.microsoft.com/office/drawing/2014/main" id="{5FDBCFCB-E105-4DDA-AC31-AB76F2316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912" y="0"/>
            <a:ext cx="6888088" cy="6900868"/>
          </a:xfrm>
          <a:prstGeom prst="rect">
            <a:avLst/>
          </a:prstGeom>
        </p:spPr>
      </p:pic>
    </p:spTree>
    <p:extLst>
      <p:ext uri="{BB962C8B-B14F-4D97-AF65-F5344CB8AC3E}">
        <p14:creationId xmlns:p14="http://schemas.microsoft.com/office/powerpoint/2010/main" val="1067101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DDF4CC-D776-42A4-8CBA-2D02FC2993C6}"/>
              </a:ext>
            </a:extLst>
          </p:cNvPr>
          <p:cNvSpPr txBox="1">
            <a:spLocks/>
          </p:cNvSpPr>
          <p:nvPr/>
        </p:nvSpPr>
        <p:spPr>
          <a:xfrm>
            <a:off x="407368" y="1266486"/>
            <a:ext cx="5400600" cy="94583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To draw a square of size length, we can use a </a:t>
            </a:r>
            <a:r>
              <a:rPr lang="en-GB" sz="2400" b="1" dirty="0">
                <a:solidFill>
                  <a:srgbClr val="FFC000"/>
                </a:solidFill>
              </a:rPr>
              <a:t>for</a:t>
            </a:r>
            <a:r>
              <a:rPr lang="en-GB" sz="2400" dirty="0">
                <a:solidFill>
                  <a:schemeClr val="bg1"/>
                </a:solidFill>
              </a:rPr>
              <a:t> loop.</a:t>
            </a:r>
          </a:p>
        </p:txBody>
      </p:sp>
      <p:grpSp>
        <p:nvGrpSpPr>
          <p:cNvPr id="6" name="Group 5">
            <a:extLst>
              <a:ext uri="{FF2B5EF4-FFF2-40B4-BE49-F238E27FC236}">
                <a16:creationId xmlns:a16="http://schemas.microsoft.com/office/drawing/2014/main" id="{68E36C9C-5297-45D8-A596-0201B7B9B673}"/>
              </a:ext>
            </a:extLst>
          </p:cNvPr>
          <p:cNvGrpSpPr/>
          <p:nvPr/>
        </p:nvGrpSpPr>
        <p:grpSpPr>
          <a:xfrm>
            <a:off x="6335116" y="1112598"/>
            <a:ext cx="5593534" cy="1236282"/>
            <a:chOff x="673739" y="4772232"/>
            <a:chExt cx="4919637" cy="1236282"/>
          </a:xfrm>
        </p:grpSpPr>
        <p:sp>
          <p:nvSpPr>
            <p:cNvPr id="7" name="TextBox 6">
              <a:extLst>
                <a:ext uri="{FF2B5EF4-FFF2-40B4-BE49-F238E27FC236}">
                  <a16:creationId xmlns:a16="http://schemas.microsoft.com/office/drawing/2014/main" id="{BCB4984F-0FDA-4016-9266-B5C8775817AA}"/>
                </a:ext>
              </a:extLst>
            </p:cNvPr>
            <p:cNvSpPr txBox="1"/>
            <p:nvPr/>
          </p:nvSpPr>
          <p:spPr>
            <a:xfrm>
              <a:off x="673739" y="5085184"/>
              <a:ext cx="4919637" cy="923330"/>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i</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(4):</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turtle.forward</a:t>
              </a:r>
              <a:r>
                <a:rPr lang="en-GB" dirty="0">
                  <a:solidFill>
                    <a:schemeClr val="bg1">
                      <a:lumMod val="95000"/>
                    </a:schemeClr>
                  </a:solidFill>
                  <a:latin typeface="Courier New" pitchFamily="49" charset="0"/>
                  <a:cs typeface="Courier New" pitchFamily="49" charset="0"/>
                </a:rPr>
                <a:t>(length)</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turtle.right</a:t>
              </a:r>
              <a:r>
                <a:rPr lang="en-GB" dirty="0">
                  <a:solidFill>
                    <a:schemeClr val="bg1">
                      <a:lumMod val="95000"/>
                    </a:schemeClr>
                  </a:solidFill>
                  <a:latin typeface="Courier New" pitchFamily="49" charset="0"/>
                  <a:cs typeface="Courier New" pitchFamily="49" charset="0"/>
                </a:rPr>
                <a:t>(90)</a:t>
              </a:r>
            </a:p>
          </p:txBody>
        </p:sp>
        <p:sp>
          <p:nvSpPr>
            <p:cNvPr id="8" name="TextBox 7">
              <a:extLst>
                <a:ext uri="{FF2B5EF4-FFF2-40B4-BE49-F238E27FC236}">
                  <a16:creationId xmlns:a16="http://schemas.microsoft.com/office/drawing/2014/main" id="{0A4D3E59-EDFE-47EA-8871-BD8BA4A4EF64}"/>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12" name="Group 11">
            <a:extLst>
              <a:ext uri="{FF2B5EF4-FFF2-40B4-BE49-F238E27FC236}">
                <a16:creationId xmlns:a16="http://schemas.microsoft.com/office/drawing/2014/main" id="{F0DEB345-20CB-4674-BF3E-2D5F9FD22C1F}"/>
              </a:ext>
            </a:extLst>
          </p:cNvPr>
          <p:cNvGrpSpPr/>
          <p:nvPr/>
        </p:nvGrpSpPr>
        <p:grpSpPr>
          <a:xfrm>
            <a:off x="6335115" y="2564904"/>
            <a:ext cx="5593534" cy="4006271"/>
            <a:chOff x="673739" y="4772232"/>
            <a:chExt cx="4919637" cy="4006271"/>
          </a:xfrm>
        </p:grpSpPr>
        <p:sp>
          <p:nvSpPr>
            <p:cNvPr id="13" name="TextBox 12">
              <a:extLst>
                <a:ext uri="{FF2B5EF4-FFF2-40B4-BE49-F238E27FC236}">
                  <a16:creationId xmlns:a16="http://schemas.microsoft.com/office/drawing/2014/main" id="{351CD011-FD91-4C36-AC8F-25E0C6F7F8A3}"/>
                </a:ext>
              </a:extLst>
            </p:cNvPr>
            <p:cNvSpPr txBox="1"/>
            <p:nvPr/>
          </p:nvSpPr>
          <p:spPr>
            <a:xfrm>
              <a:off x="673739" y="5085184"/>
              <a:ext cx="4919637" cy="3693319"/>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n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(20): </a:t>
              </a:r>
            </a:p>
            <a:p>
              <a:r>
                <a:rPr lang="en-GB" dirty="0">
                  <a:solidFill>
                    <a:schemeClr val="bg1">
                      <a:lumMod val="95000"/>
                    </a:schemeClr>
                  </a:solidFill>
                  <a:latin typeface="Courier New" pitchFamily="49" charset="0"/>
                  <a:cs typeface="Courier New" pitchFamily="49" charset="0"/>
                </a:rPr>
                <a:t>   </a:t>
              </a:r>
              <a:r>
                <a:rPr lang="en-GB" dirty="0">
                  <a:solidFill>
                    <a:srgbClr val="CCFFCC"/>
                  </a:solidFill>
                  <a:latin typeface="Courier New" pitchFamily="49" charset="0"/>
                  <a:cs typeface="Courier New" pitchFamily="49" charset="0"/>
                </a:rPr>
                <a:t># move cursor (square’s top-left</a:t>
              </a:r>
            </a:p>
            <a:p>
              <a:r>
                <a:rPr lang="en-GB" dirty="0">
                  <a:solidFill>
                    <a:srgbClr val="CCFFCC"/>
                  </a:solidFill>
                  <a:latin typeface="Courier New" pitchFamily="49" charset="0"/>
                  <a:cs typeface="Courier New" pitchFamily="49" charset="0"/>
                </a:rPr>
                <a:t>   # corner) to the right position</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turtle.penup</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turtle.goto</a:t>
              </a:r>
              <a:r>
                <a:rPr lang="en-GB" dirty="0">
                  <a:solidFill>
                    <a:schemeClr val="bg1">
                      <a:lumMod val="95000"/>
                    </a:schemeClr>
                  </a:solidFill>
                  <a:latin typeface="Courier New" pitchFamily="49" charset="0"/>
                  <a:cs typeface="Courier New" pitchFamily="49" charset="0"/>
                </a:rPr>
                <a:t>(-length/2, length/2)</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turtle.pendown</a:t>
              </a:r>
              <a:r>
                <a:rPr lang="en-GB" dirty="0">
                  <a:solidFill>
                    <a:schemeClr val="bg1">
                      <a:lumMod val="95000"/>
                    </a:schemeClr>
                  </a:solidFill>
                  <a:latin typeface="Courier New" pitchFamily="49" charset="0"/>
                  <a:cs typeface="Courier New" pitchFamily="49" charset="0"/>
                </a:rPr>
                <a:t>()  </a:t>
              </a:r>
            </a:p>
            <a:p>
              <a:r>
                <a:rPr lang="en-GB" dirty="0">
                  <a:solidFill>
                    <a:schemeClr val="bg1">
                      <a:lumMod val="95000"/>
                    </a:schemeClr>
                  </a:solidFill>
                  <a:latin typeface="Courier New" pitchFamily="49" charset="0"/>
                  <a:cs typeface="Courier New" pitchFamily="49" charset="0"/>
                </a:rPr>
                <a:t>   </a:t>
              </a:r>
              <a:r>
                <a:rPr lang="en-GB" dirty="0">
                  <a:solidFill>
                    <a:srgbClr val="CCFFCC"/>
                  </a:solidFill>
                  <a:latin typeface="Courier New" pitchFamily="49" charset="0"/>
                  <a:cs typeface="Courier New" pitchFamily="49" charset="0"/>
                </a:rPr>
                <a:t># draw a square </a:t>
              </a:r>
            </a:p>
            <a:p>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i</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(4):</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turtle.forward</a:t>
              </a:r>
              <a:r>
                <a:rPr lang="en-GB" dirty="0">
                  <a:solidFill>
                    <a:schemeClr val="bg1">
                      <a:lumMod val="95000"/>
                    </a:schemeClr>
                  </a:solidFill>
                  <a:latin typeface="Courier New" pitchFamily="49" charset="0"/>
                  <a:cs typeface="Courier New" pitchFamily="49" charset="0"/>
                </a:rPr>
                <a:t>(length)</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turtle.right</a:t>
              </a:r>
              <a:r>
                <a:rPr lang="en-GB" dirty="0">
                  <a:solidFill>
                    <a:schemeClr val="bg1">
                      <a:lumMod val="95000"/>
                    </a:schemeClr>
                  </a:solidFill>
                  <a:latin typeface="Courier New" pitchFamily="49" charset="0"/>
                  <a:cs typeface="Courier New" pitchFamily="49" charset="0"/>
                </a:rPr>
                <a:t>(90)</a:t>
              </a:r>
            </a:p>
            <a:p>
              <a:r>
                <a:rPr lang="en-GB" dirty="0">
                  <a:solidFill>
                    <a:schemeClr val="bg1">
                      <a:lumMod val="95000"/>
                    </a:schemeClr>
                  </a:solidFill>
                  <a:latin typeface="Courier New" pitchFamily="49" charset="0"/>
                  <a:cs typeface="Courier New" pitchFamily="49" charset="0"/>
                </a:rPr>
                <a:t>          </a:t>
              </a:r>
            </a:p>
            <a:p>
              <a:r>
                <a:rPr lang="en-GB" dirty="0">
                  <a:solidFill>
                    <a:schemeClr val="bg1">
                      <a:lumMod val="95000"/>
                    </a:schemeClr>
                  </a:solidFill>
                  <a:latin typeface="Courier New" pitchFamily="49" charset="0"/>
                  <a:cs typeface="Courier New" pitchFamily="49" charset="0"/>
                </a:rPr>
                <a:t>   </a:t>
              </a:r>
              <a:r>
                <a:rPr lang="en-GB" dirty="0">
                  <a:solidFill>
                    <a:srgbClr val="CCFFCC"/>
                  </a:solidFill>
                  <a:latin typeface="Courier New" pitchFamily="49" charset="0"/>
                  <a:cs typeface="Courier New" pitchFamily="49" charset="0"/>
                </a:rPr>
                <a:t># increase length of next square</a:t>
              </a:r>
            </a:p>
            <a:p>
              <a:r>
                <a:rPr lang="en-GB" dirty="0">
                  <a:solidFill>
                    <a:schemeClr val="bg1">
                      <a:lumMod val="95000"/>
                    </a:schemeClr>
                  </a:solidFill>
                  <a:latin typeface="Courier New" pitchFamily="49" charset="0"/>
                  <a:cs typeface="Courier New" pitchFamily="49" charset="0"/>
                </a:rPr>
                <a:t>   length = length + 10</a:t>
              </a:r>
            </a:p>
          </p:txBody>
        </p:sp>
        <p:sp>
          <p:nvSpPr>
            <p:cNvPr id="14" name="TextBox 13">
              <a:extLst>
                <a:ext uri="{FF2B5EF4-FFF2-40B4-BE49-F238E27FC236}">
                  <a16:creationId xmlns:a16="http://schemas.microsoft.com/office/drawing/2014/main" id="{E850D312-8EB5-4B90-962A-6EA4CB5EFED1}"/>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15" name="Content Placeholder 2">
            <a:extLst>
              <a:ext uri="{FF2B5EF4-FFF2-40B4-BE49-F238E27FC236}">
                <a16:creationId xmlns:a16="http://schemas.microsoft.com/office/drawing/2014/main" id="{02AE8CC7-77CA-471D-A1E3-592566636040}"/>
              </a:ext>
            </a:extLst>
          </p:cNvPr>
          <p:cNvSpPr txBox="1">
            <a:spLocks/>
          </p:cNvSpPr>
          <p:nvPr/>
        </p:nvSpPr>
        <p:spPr>
          <a:xfrm>
            <a:off x="407368" y="3573016"/>
            <a:ext cx="5400600" cy="94583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To draw a series of 20 concentric squares, we </a:t>
            </a:r>
            <a:r>
              <a:rPr lang="en-GB" sz="2400" b="1" dirty="0">
                <a:solidFill>
                  <a:srgbClr val="FFC000"/>
                </a:solidFill>
              </a:rPr>
              <a:t>nest</a:t>
            </a:r>
            <a:r>
              <a:rPr lang="en-GB" sz="2400" dirty="0">
                <a:solidFill>
                  <a:schemeClr val="bg1"/>
                </a:solidFill>
              </a:rPr>
              <a:t> a </a:t>
            </a:r>
            <a:r>
              <a:rPr lang="en-GB" sz="2400" b="1" dirty="0">
                <a:solidFill>
                  <a:srgbClr val="FFC000"/>
                </a:solidFill>
              </a:rPr>
              <a:t>for</a:t>
            </a:r>
            <a:r>
              <a:rPr lang="en-GB" sz="2400" dirty="0">
                <a:solidFill>
                  <a:schemeClr val="bg1"/>
                </a:solidFill>
              </a:rPr>
              <a:t> loop within another </a:t>
            </a:r>
            <a:r>
              <a:rPr lang="en-GB" sz="2400" b="1" dirty="0">
                <a:solidFill>
                  <a:srgbClr val="FFC000"/>
                </a:solidFill>
              </a:rPr>
              <a:t>for</a:t>
            </a:r>
            <a:r>
              <a:rPr lang="en-GB" sz="2400" dirty="0">
                <a:solidFill>
                  <a:schemeClr val="bg1"/>
                </a:solidFill>
              </a:rPr>
              <a:t> loop.</a:t>
            </a:r>
          </a:p>
        </p:txBody>
      </p:sp>
      <p:grpSp>
        <p:nvGrpSpPr>
          <p:cNvPr id="10" name="Group 9">
            <a:extLst>
              <a:ext uri="{FF2B5EF4-FFF2-40B4-BE49-F238E27FC236}">
                <a16:creationId xmlns:a16="http://schemas.microsoft.com/office/drawing/2014/main" id="{3136ED88-6749-4F15-9F96-CA396D604AC5}"/>
              </a:ext>
            </a:extLst>
          </p:cNvPr>
          <p:cNvGrpSpPr/>
          <p:nvPr/>
        </p:nvGrpSpPr>
        <p:grpSpPr>
          <a:xfrm>
            <a:off x="6384032" y="2924944"/>
            <a:ext cx="5472608" cy="3528392"/>
            <a:chOff x="6384032" y="3140968"/>
            <a:chExt cx="5472608" cy="3312368"/>
          </a:xfrm>
        </p:grpSpPr>
        <p:sp>
          <p:nvSpPr>
            <p:cNvPr id="11" name="Rectangle 10">
              <a:extLst>
                <a:ext uri="{FF2B5EF4-FFF2-40B4-BE49-F238E27FC236}">
                  <a16:creationId xmlns:a16="http://schemas.microsoft.com/office/drawing/2014/main" id="{834D17E8-D588-450C-B482-814242A99A50}"/>
                </a:ext>
              </a:extLst>
            </p:cNvPr>
            <p:cNvSpPr/>
            <p:nvPr/>
          </p:nvSpPr>
          <p:spPr>
            <a:xfrm>
              <a:off x="6384032" y="3140968"/>
              <a:ext cx="5472608" cy="3312368"/>
            </a:xfrm>
            <a:prstGeom prst="rect">
              <a:avLst/>
            </a:prstGeom>
            <a:solidFill>
              <a:srgbClr val="FFFF00">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sp>
          <p:nvSpPr>
            <p:cNvPr id="16" name="TextBox 15">
              <a:extLst>
                <a:ext uri="{FF2B5EF4-FFF2-40B4-BE49-F238E27FC236}">
                  <a16:creationId xmlns:a16="http://schemas.microsoft.com/office/drawing/2014/main" id="{F07CCF77-9DA9-4C99-80C0-FB14BD34991A}"/>
                </a:ext>
              </a:extLst>
            </p:cNvPr>
            <p:cNvSpPr txBox="1"/>
            <p:nvPr/>
          </p:nvSpPr>
          <p:spPr>
            <a:xfrm>
              <a:off x="9981804" y="3140968"/>
              <a:ext cx="1871025" cy="369332"/>
            </a:xfrm>
            <a:prstGeom prst="rect">
              <a:avLst/>
            </a:prstGeom>
            <a:solidFill>
              <a:srgbClr val="FFFF00">
                <a:alpha val="18824"/>
              </a:srgbClr>
            </a:solidFill>
          </p:spPr>
          <p:txBody>
            <a:bodyPr wrap="none" rtlCol="0">
              <a:spAutoFit/>
            </a:bodyPr>
            <a:lstStyle/>
            <a:p>
              <a:r>
                <a:rPr lang="en-GB" b="1" dirty="0">
                  <a:solidFill>
                    <a:srgbClr val="FFFF00"/>
                  </a:solidFill>
                </a:rPr>
                <a:t>Outer for loop</a:t>
              </a:r>
            </a:p>
          </p:txBody>
        </p:sp>
      </p:grpSp>
      <p:grpSp>
        <p:nvGrpSpPr>
          <p:cNvPr id="17" name="Group 16">
            <a:extLst>
              <a:ext uri="{FF2B5EF4-FFF2-40B4-BE49-F238E27FC236}">
                <a16:creationId xmlns:a16="http://schemas.microsoft.com/office/drawing/2014/main" id="{958153A0-3B1B-4D48-9FBD-900AF63A9FB5}"/>
              </a:ext>
            </a:extLst>
          </p:cNvPr>
          <p:cNvGrpSpPr/>
          <p:nvPr/>
        </p:nvGrpSpPr>
        <p:grpSpPr>
          <a:xfrm>
            <a:off x="6758534" y="4581128"/>
            <a:ext cx="5081986" cy="1233045"/>
            <a:chOff x="6758534" y="4427820"/>
            <a:chExt cx="5081986" cy="1233045"/>
          </a:xfrm>
          <a:solidFill>
            <a:srgbClr val="3399FF">
              <a:alpha val="20000"/>
            </a:srgbClr>
          </a:solidFill>
        </p:grpSpPr>
        <p:sp>
          <p:nvSpPr>
            <p:cNvPr id="18" name="Rectangle 17">
              <a:extLst>
                <a:ext uri="{FF2B5EF4-FFF2-40B4-BE49-F238E27FC236}">
                  <a16:creationId xmlns:a16="http://schemas.microsoft.com/office/drawing/2014/main" id="{4BC4EB1F-1E3B-4A61-84C3-1B66827B9E36}"/>
                </a:ext>
              </a:extLst>
            </p:cNvPr>
            <p:cNvSpPr/>
            <p:nvPr/>
          </p:nvSpPr>
          <p:spPr>
            <a:xfrm>
              <a:off x="6758534" y="4448875"/>
              <a:ext cx="5063651" cy="1211990"/>
            </a:xfrm>
            <a:prstGeom prst="rect">
              <a:avLst/>
            </a:prstGeom>
            <a:solidFill>
              <a:srgbClr val="FF0000">
                <a:alpha val="1882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66FF"/>
                </a:solidFill>
              </a:endParaRPr>
            </a:p>
          </p:txBody>
        </p:sp>
        <p:sp>
          <p:nvSpPr>
            <p:cNvPr id="19" name="TextBox 18">
              <a:extLst>
                <a:ext uri="{FF2B5EF4-FFF2-40B4-BE49-F238E27FC236}">
                  <a16:creationId xmlns:a16="http://schemas.microsoft.com/office/drawing/2014/main" id="{4756C898-01E3-40FE-BD87-8E68AB17A7DA}"/>
                </a:ext>
              </a:extLst>
            </p:cNvPr>
            <p:cNvSpPr txBox="1"/>
            <p:nvPr/>
          </p:nvSpPr>
          <p:spPr>
            <a:xfrm>
              <a:off x="9972701" y="4427820"/>
              <a:ext cx="1867819" cy="369332"/>
            </a:xfrm>
            <a:prstGeom prst="rect">
              <a:avLst/>
            </a:prstGeom>
            <a:solidFill>
              <a:srgbClr val="FF0000">
                <a:alpha val="14118"/>
              </a:srgbClr>
            </a:solidFill>
          </p:spPr>
          <p:txBody>
            <a:bodyPr wrap="none" rtlCol="0">
              <a:spAutoFit/>
            </a:bodyPr>
            <a:lstStyle/>
            <a:p>
              <a:r>
                <a:rPr lang="en-GB" b="1" dirty="0">
                  <a:solidFill>
                    <a:srgbClr val="4A262B"/>
                  </a:solidFill>
                </a:rPr>
                <a:t>Inner for loop</a:t>
              </a:r>
            </a:p>
          </p:txBody>
        </p:sp>
      </p:grpSp>
    </p:spTree>
    <p:extLst>
      <p:ext uri="{BB962C8B-B14F-4D97-AF65-F5344CB8AC3E}">
        <p14:creationId xmlns:p14="http://schemas.microsoft.com/office/powerpoint/2010/main" val="5766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BBC261D-6657-4A61-A6DC-D2EA1BEA5E68}"/>
              </a:ext>
            </a:extLst>
          </p:cNvPr>
          <p:cNvGrpSpPr/>
          <p:nvPr/>
        </p:nvGrpSpPr>
        <p:grpSpPr>
          <a:xfrm>
            <a:off x="6335115" y="2564904"/>
            <a:ext cx="5593534" cy="4006271"/>
            <a:chOff x="673739" y="4772232"/>
            <a:chExt cx="4919637" cy="4006271"/>
          </a:xfrm>
        </p:grpSpPr>
        <p:sp>
          <p:nvSpPr>
            <p:cNvPr id="20" name="TextBox 19">
              <a:extLst>
                <a:ext uri="{FF2B5EF4-FFF2-40B4-BE49-F238E27FC236}">
                  <a16:creationId xmlns:a16="http://schemas.microsoft.com/office/drawing/2014/main" id="{520AE3F2-126C-4383-B662-CDF0AFB01798}"/>
                </a:ext>
              </a:extLst>
            </p:cNvPr>
            <p:cNvSpPr txBox="1"/>
            <p:nvPr/>
          </p:nvSpPr>
          <p:spPr>
            <a:xfrm>
              <a:off x="673739" y="5085184"/>
              <a:ext cx="4919637" cy="3693319"/>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n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(20): </a:t>
              </a:r>
            </a:p>
            <a:p>
              <a:r>
                <a:rPr lang="en-GB" dirty="0">
                  <a:solidFill>
                    <a:schemeClr val="bg1">
                      <a:lumMod val="95000"/>
                    </a:schemeClr>
                  </a:solidFill>
                  <a:latin typeface="Courier New" pitchFamily="49" charset="0"/>
                  <a:cs typeface="Courier New" pitchFamily="49" charset="0"/>
                </a:rPr>
                <a:t>   </a:t>
              </a:r>
              <a:r>
                <a:rPr lang="en-GB" dirty="0">
                  <a:solidFill>
                    <a:srgbClr val="CCFFCC"/>
                  </a:solidFill>
                  <a:latin typeface="Courier New" pitchFamily="49" charset="0"/>
                  <a:cs typeface="Courier New" pitchFamily="49" charset="0"/>
                </a:rPr>
                <a:t># move cursor (square’s top-left</a:t>
              </a:r>
            </a:p>
            <a:p>
              <a:r>
                <a:rPr lang="en-GB" dirty="0">
                  <a:solidFill>
                    <a:srgbClr val="CCFFCC"/>
                  </a:solidFill>
                  <a:latin typeface="Courier New" pitchFamily="49" charset="0"/>
                  <a:cs typeface="Courier New" pitchFamily="49" charset="0"/>
                </a:rPr>
                <a:t>   # corner) to the right position</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turtle.penup</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turtle.goto</a:t>
              </a:r>
              <a:r>
                <a:rPr lang="en-GB" dirty="0">
                  <a:solidFill>
                    <a:schemeClr val="bg1">
                      <a:lumMod val="95000"/>
                    </a:schemeClr>
                  </a:solidFill>
                  <a:latin typeface="Courier New" pitchFamily="49" charset="0"/>
                  <a:cs typeface="Courier New" pitchFamily="49" charset="0"/>
                </a:rPr>
                <a:t>(-length/2, length/2)</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turtle.pendown</a:t>
              </a:r>
              <a:r>
                <a:rPr lang="en-GB" dirty="0">
                  <a:solidFill>
                    <a:schemeClr val="bg1">
                      <a:lumMod val="95000"/>
                    </a:schemeClr>
                  </a:solidFill>
                  <a:latin typeface="Courier New" pitchFamily="49" charset="0"/>
                  <a:cs typeface="Courier New" pitchFamily="49" charset="0"/>
                </a:rPr>
                <a:t>()  </a:t>
              </a:r>
            </a:p>
            <a:p>
              <a:r>
                <a:rPr lang="en-GB" dirty="0">
                  <a:solidFill>
                    <a:schemeClr val="bg1">
                      <a:lumMod val="95000"/>
                    </a:schemeClr>
                  </a:solidFill>
                  <a:latin typeface="Courier New" pitchFamily="49" charset="0"/>
                  <a:cs typeface="Courier New" pitchFamily="49" charset="0"/>
                </a:rPr>
                <a:t>   </a:t>
              </a:r>
              <a:r>
                <a:rPr lang="en-GB" dirty="0">
                  <a:solidFill>
                    <a:srgbClr val="CCFFCC"/>
                  </a:solidFill>
                  <a:latin typeface="Courier New" pitchFamily="49" charset="0"/>
                  <a:cs typeface="Courier New" pitchFamily="49" charset="0"/>
                </a:rPr>
                <a:t># draw a square </a:t>
              </a:r>
            </a:p>
            <a:p>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i</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(4):</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turtle.forward</a:t>
              </a:r>
              <a:r>
                <a:rPr lang="en-GB" dirty="0">
                  <a:solidFill>
                    <a:schemeClr val="bg1">
                      <a:lumMod val="95000"/>
                    </a:schemeClr>
                  </a:solidFill>
                  <a:latin typeface="Courier New" pitchFamily="49" charset="0"/>
                  <a:cs typeface="Courier New" pitchFamily="49" charset="0"/>
                </a:rPr>
                <a:t>(length)</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turtle.right</a:t>
              </a:r>
              <a:r>
                <a:rPr lang="en-GB" dirty="0">
                  <a:solidFill>
                    <a:schemeClr val="bg1">
                      <a:lumMod val="95000"/>
                    </a:schemeClr>
                  </a:solidFill>
                  <a:latin typeface="Courier New" pitchFamily="49" charset="0"/>
                  <a:cs typeface="Courier New" pitchFamily="49" charset="0"/>
                </a:rPr>
                <a:t>(90)</a:t>
              </a:r>
            </a:p>
            <a:p>
              <a:r>
                <a:rPr lang="en-GB" dirty="0">
                  <a:solidFill>
                    <a:schemeClr val="bg1">
                      <a:lumMod val="95000"/>
                    </a:schemeClr>
                  </a:solidFill>
                  <a:latin typeface="Courier New" pitchFamily="49" charset="0"/>
                  <a:cs typeface="Courier New" pitchFamily="49" charset="0"/>
                </a:rPr>
                <a:t>          </a:t>
              </a:r>
            </a:p>
            <a:p>
              <a:r>
                <a:rPr lang="en-GB" dirty="0">
                  <a:solidFill>
                    <a:schemeClr val="bg1">
                      <a:lumMod val="95000"/>
                    </a:schemeClr>
                  </a:solidFill>
                  <a:latin typeface="Courier New" pitchFamily="49" charset="0"/>
                  <a:cs typeface="Courier New" pitchFamily="49" charset="0"/>
                </a:rPr>
                <a:t>   </a:t>
              </a:r>
              <a:r>
                <a:rPr lang="en-GB" dirty="0">
                  <a:solidFill>
                    <a:srgbClr val="CCFFCC"/>
                  </a:solidFill>
                  <a:latin typeface="Courier New" pitchFamily="49" charset="0"/>
                  <a:cs typeface="Courier New" pitchFamily="49" charset="0"/>
                </a:rPr>
                <a:t># increase length of next square</a:t>
              </a:r>
            </a:p>
            <a:p>
              <a:r>
                <a:rPr lang="en-GB" dirty="0">
                  <a:solidFill>
                    <a:schemeClr val="bg1">
                      <a:lumMod val="95000"/>
                    </a:schemeClr>
                  </a:solidFill>
                  <a:latin typeface="Courier New" pitchFamily="49" charset="0"/>
                  <a:cs typeface="Courier New" pitchFamily="49" charset="0"/>
                </a:rPr>
                <a:t>   length = length + 10</a:t>
              </a:r>
            </a:p>
          </p:txBody>
        </p:sp>
        <p:sp>
          <p:nvSpPr>
            <p:cNvPr id="21" name="TextBox 20">
              <a:extLst>
                <a:ext uri="{FF2B5EF4-FFF2-40B4-BE49-F238E27FC236}">
                  <a16:creationId xmlns:a16="http://schemas.microsoft.com/office/drawing/2014/main" id="{DA75ADE9-EEC0-45EF-96F2-2E3F67344444}"/>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5" name="Content Placeholder 2">
            <a:extLst>
              <a:ext uri="{FF2B5EF4-FFF2-40B4-BE49-F238E27FC236}">
                <a16:creationId xmlns:a16="http://schemas.microsoft.com/office/drawing/2014/main" id="{63DDF4CC-D776-42A4-8CBA-2D02FC2993C6}"/>
              </a:ext>
            </a:extLst>
          </p:cNvPr>
          <p:cNvSpPr txBox="1">
            <a:spLocks/>
          </p:cNvSpPr>
          <p:nvPr/>
        </p:nvSpPr>
        <p:spPr>
          <a:xfrm>
            <a:off x="407368" y="1266486"/>
            <a:ext cx="5400600" cy="94583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To draw a square of size length, we can use a </a:t>
            </a:r>
            <a:r>
              <a:rPr lang="en-GB" sz="2400" b="1" dirty="0">
                <a:solidFill>
                  <a:srgbClr val="FFC000"/>
                </a:solidFill>
              </a:rPr>
              <a:t>for</a:t>
            </a:r>
            <a:r>
              <a:rPr lang="en-GB" sz="2400" dirty="0">
                <a:solidFill>
                  <a:schemeClr val="bg1"/>
                </a:solidFill>
              </a:rPr>
              <a:t> loop.</a:t>
            </a:r>
          </a:p>
        </p:txBody>
      </p:sp>
      <p:grpSp>
        <p:nvGrpSpPr>
          <p:cNvPr id="6" name="Group 5">
            <a:extLst>
              <a:ext uri="{FF2B5EF4-FFF2-40B4-BE49-F238E27FC236}">
                <a16:creationId xmlns:a16="http://schemas.microsoft.com/office/drawing/2014/main" id="{68E36C9C-5297-45D8-A596-0201B7B9B673}"/>
              </a:ext>
            </a:extLst>
          </p:cNvPr>
          <p:cNvGrpSpPr/>
          <p:nvPr/>
        </p:nvGrpSpPr>
        <p:grpSpPr>
          <a:xfrm>
            <a:off x="6335116" y="1112598"/>
            <a:ext cx="5593534" cy="1236282"/>
            <a:chOff x="673739" y="4772232"/>
            <a:chExt cx="4919637" cy="1236282"/>
          </a:xfrm>
        </p:grpSpPr>
        <p:sp>
          <p:nvSpPr>
            <p:cNvPr id="7" name="TextBox 6">
              <a:extLst>
                <a:ext uri="{FF2B5EF4-FFF2-40B4-BE49-F238E27FC236}">
                  <a16:creationId xmlns:a16="http://schemas.microsoft.com/office/drawing/2014/main" id="{BCB4984F-0FDA-4016-9266-B5C8775817AA}"/>
                </a:ext>
              </a:extLst>
            </p:cNvPr>
            <p:cNvSpPr txBox="1"/>
            <p:nvPr/>
          </p:nvSpPr>
          <p:spPr>
            <a:xfrm>
              <a:off x="673739" y="5085184"/>
              <a:ext cx="4919637" cy="923330"/>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i</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(4):</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turtle.forward</a:t>
              </a:r>
              <a:r>
                <a:rPr lang="en-GB" dirty="0">
                  <a:solidFill>
                    <a:schemeClr val="bg1">
                      <a:lumMod val="95000"/>
                    </a:schemeClr>
                  </a:solidFill>
                  <a:latin typeface="Courier New" pitchFamily="49" charset="0"/>
                  <a:cs typeface="Courier New" pitchFamily="49" charset="0"/>
                </a:rPr>
                <a:t>(length)</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turtle.right</a:t>
              </a:r>
              <a:r>
                <a:rPr lang="en-GB" dirty="0">
                  <a:solidFill>
                    <a:schemeClr val="bg1">
                      <a:lumMod val="95000"/>
                    </a:schemeClr>
                  </a:solidFill>
                  <a:latin typeface="Courier New" pitchFamily="49" charset="0"/>
                  <a:cs typeface="Courier New" pitchFamily="49" charset="0"/>
                </a:rPr>
                <a:t>(90)</a:t>
              </a:r>
            </a:p>
          </p:txBody>
        </p:sp>
        <p:sp>
          <p:nvSpPr>
            <p:cNvPr id="8" name="TextBox 7">
              <a:extLst>
                <a:ext uri="{FF2B5EF4-FFF2-40B4-BE49-F238E27FC236}">
                  <a16:creationId xmlns:a16="http://schemas.microsoft.com/office/drawing/2014/main" id="{0A4D3E59-EDFE-47EA-8871-BD8BA4A4EF64}"/>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15" name="Content Placeholder 2">
            <a:extLst>
              <a:ext uri="{FF2B5EF4-FFF2-40B4-BE49-F238E27FC236}">
                <a16:creationId xmlns:a16="http://schemas.microsoft.com/office/drawing/2014/main" id="{02AE8CC7-77CA-471D-A1E3-592566636040}"/>
              </a:ext>
            </a:extLst>
          </p:cNvPr>
          <p:cNvSpPr txBox="1">
            <a:spLocks/>
          </p:cNvSpPr>
          <p:nvPr/>
        </p:nvSpPr>
        <p:spPr>
          <a:xfrm>
            <a:off x="407368" y="3573016"/>
            <a:ext cx="5400600" cy="94583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To draw a series of 20 concentric squares, we </a:t>
            </a:r>
            <a:r>
              <a:rPr lang="en-GB" sz="2400" b="1" dirty="0">
                <a:solidFill>
                  <a:srgbClr val="FFC000"/>
                </a:solidFill>
              </a:rPr>
              <a:t>nest</a:t>
            </a:r>
            <a:r>
              <a:rPr lang="en-GB" sz="2400" dirty="0">
                <a:solidFill>
                  <a:schemeClr val="bg1"/>
                </a:solidFill>
              </a:rPr>
              <a:t> a </a:t>
            </a:r>
            <a:r>
              <a:rPr lang="en-GB" sz="2400" b="1" dirty="0">
                <a:solidFill>
                  <a:srgbClr val="FFC000"/>
                </a:solidFill>
              </a:rPr>
              <a:t>for</a:t>
            </a:r>
            <a:r>
              <a:rPr lang="en-GB" sz="2400" dirty="0">
                <a:solidFill>
                  <a:schemeClr val="bg1"/>
                </a:solidFill>
              </a:rPr>
              <a:t> loop within another </a:t>
            </a:r>
            <a:r>
              <a:rPr lang="en-GB" sz="2400" b="1" dirty="0">
                <a:solidFill>
                  <a:srgbClr val="FFC000"/>
                </a:solidFill>
              </a:rPr>
              <a:t>for</a:t>
            </a:r>
            <a:r>
              <a:rPr lang="en-GB" sz="2400" dirty="0">
                <a:solidFill>
                  <a:schemeClr val="bg1"/>
                </a:solidFill>
              </a:rPr>
              <a:t> loop.</a:t>
            </a:r>
          </a:p>
        </p:txBody>
      </p:sp>
    </p:spTree>
    <p:extLst>
      <p:ext uri="{BB962C8B-B14F-4D97-AF65-F5344CB8AC3E}">
        <p14:creationId xmlns:p14="http://schemas.microsoft.com/office/powerpoint/2010/main" val="3427220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258C83-1470-4D81-B256-D4563242B9C9}"/>
              </a:ext>
            </a:extLst>
          </p:cNvPr>
          <p:cNvGrpSpPr/>
          <p:nvPr/>
        </p:nvGrpSpPr>
        <p:grpSpPr>
          <a:xfrm>
            <a:off x="479376" y="2280100"/>
            <a:ext cx="5593534" cy="3729272"/>
            <a:chOff x="673739" y="4772232"/>
            <a:chExt cx="4919637" cy="3729272"/>
          </a:xfrm>
        </p:grpSpPr>
        <p:sp>
          <p:nvSpPr>
            <p:cNvPr id="3" name="TextBox 2">
              <a:extLst>
                <a:ext uri="{FF2B5EF4-FFF2-40B4-BE49-F238E27FC236}">
                  <a16:creationId xmlns:a16="http://schemas.microsoft.com/office/drawing/2014/main" id="{73C70438-9F3F-41F5-A276-557EFAC195EB}"/>
                </a:ext>
              </a:extLst>
            </p:cNvPr>
            <p:cNvSpPr txBox="1"/>
            <p:nvPr/>
          </p:nvSpPr>
          <p:spPr>
            <a:xfrm>
              <a:off x="673739" y="5085184"/>
              <a:ext cx="4919637" cy="3416320"/>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&lt;code before loop statements&gt;</a:t>
              </a:r>
            </a:p>
            <a:p>
              <a:endParaRPr lang="en-GB" dirty="0">
                <a:solidFill>
                  <a:schemeClr val="bg1">
                    <a:lumMod val="95000"/>
                  </a:schemeClr>
                </a:solidFill>
                <a:latin typeface="Courier New" pitchFamily="49" charset="0"/>
                <a:cs typeface="Courier New" pitchFamily="49" charset="0"/>
              </a:endParaRPr>
            </a:p>
            <a:p>
              <a:r>
                <a:rPr lang="en-GB" b="1" dirty="0">
                  <a:solidFill>
                    <a:srgbClr val="FFC000"/>
                  </a:solidFill>
                  <a:latin typeface="Courier New" pitchFamily="49" charset="0"/>
                  <a:cs typeface="Courier New" pitchFamily="49" charset="0"/>
                </a:rPr>
                <a:t>while</a:t>
              </a:r>
              <a:r>
                <a:rPr lang="en-GB" dirty="0">
                  <a:solidFill>
                    <a:schemeClr val="bg1">
                      <a:lumMod val="95000"/>
                    </a:schemeClr>
                  </a:solidFill>
                  <a:latin typeface="Courier New" pitchFamily="49" charset="0"/>
                  <a:cs typeface="Courier New" pitchFamily="49" charset="0"/>
                </a:rPr>
                <a:t> condition_1:</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while</a:t>
              </a:r>
              <a:r>
                <a:rPr lang="en-GB" dirty="0">
                  <a:solidFill>
                    <a:schemeClr val="bg1">
                      <a:lumMod val="95000"/>
                    </a:schemeClr>
                  </a:solidFill>
                  <a:latin typeface="Courier New" pitchFamily="49" charset="0"/>
                  <a:cs typeface="Courier New" pitchFamily="49" charset="0"/>
                </a:rPr>
                <a:t> condition_2:</a:t>
              </a:r>
            </a:p>
            <a:p>
              <a:r>
                <a:rPr lang="en-GB" dirty="0">
                  <a:solidFill>
                    <a:schemeClr val="bg1">
                      <a:lumMod val="95000"/>
                    </a:schemeClr>
                  </a:solidFill>
                  <a:latin typeface="Courier New" pitchFamily="49" charset="0"/>
                  <a:cs typeface="Courier New" pitchFamily="49" charset="0"/>
                </a:rPr>
                <a:t>        &lt;statements&gt;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&lt;code after outer loop&gt;</a:t>
              </a:r>
            </a:p>
          </p:txBody>
        </p:sp>
        <p:sp>
          <p:nvSpPr>
            <p:cNvPr id="4" name="TextBox 3">
              <a:extLst>
                <a:ext uri="{FF2B5EF4-FFF2-40B4-BE49-F238E27FC236}">
                  <a16:creationId xmlns:a16="http://schemas.microsoft.com/office/drawing/2014/main" id="{C8413048-6F86-4216-A4EB-07CF037354DF}"/>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5" name="Group 4">
            <a:extLst>
              <a:ext uri="{FF2B5EF4-FFF2-40B4-BE49-F238E27FC236}">
                <a16:creationId xmlns:a16="http://schemas.microsoft.com/office/drawing/2014/main" id="{2805AF7A-6CF0-4FE1-9914-F0256B9C747F}"/>
              </a:ext>
            </a:extLst>
          </p:cNvPr>
          <p:cNvGrpSpPr/>
          <p:nvPr/>
        </p:nvGrpSpPr>
        <p:grpSpPr>
          <a:xfrm>
            <a:off x="6312024" y="2280100"/>
            <a:ext cx="5593534" cy="3729272"/>
            <a:chOff x="673739" y="4772232"/>
            <a:chExt cx="4919637" cy="3729272"/>
          </a:xfrm>
        </p:grpSpPr>
        <p:sp>
          <p:nvSpPr>
            <p:cNvPr id="6" name="TextBox 5">
              <a:extLst>
                <a:ext uri="{FF2B5EF4-FFF2-40B4-BE49-F238E27FC236}">
                  <a16:creationId xmlns:a16="http://schemas.microsoft.com/office/drawing/2014/main" id="{3EC50A56-FD30-4F7B-9BFB-A2592E9DE748}"/>
                </a:ext>
              </a:extLst>
            </p:cNvPr>
            <p:cNvSpPr txBox="1"/>
            <p:nvPr/>
          </p:nvSpPr>
          <p:spPr>
            <a:xfrm>
              <a:off x="673739" y="5085184"/>
              <a:ext cx="4919637" cy="3416320"/>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&lt;code before loop statements&gt;</a:t>
              </a:r>
            </a:p>
            <a:p>
              <a:endParaRPr lang="en-GB" dirty="0">
                <a:solidFill>
                  <a:schemeClr val="bg1">
                    <a:lumMod val="95000"/>
                  </a:schemeClr>
                </a:solidFill>
                <a:latin typeface="Courier New" pitchFamily="49" charset="0"/>
                <a:cs typeface="Courier New" pitchFamily="49" charset="0"/>
              </a:endParaRP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counter_1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(x):</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counter_2 </a:t>
              </a:r>
              <a:r>
                <a:rPr lang="en-GB" b="1" dirty="0">
                  <a:solidFill>
                    <a:srgbClr val="FFC000"/>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(y):</a:t>
              </a:r>
            </a:p>
            <a:p>
              <a:r>
                <a:rPr lang="en-GB" dirty="0">
                  <a:solidFill>
                    <a:schemeClr val="bg1">
                      <a:lumMod val="95000"/>
                    </a:schemeClr>
                  </a:solidFill>
                  <a:latin typeface="Courier New" pitchFamily="49" charset="0"/>
                  <a:cs typeface="Courier New" pitchFamily="49" charset="0"/>
                </a:rPr>
                <a:t>        &lt;statements&gt;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&lt;code after outer loop&gt;</a:t>
              </a:r>
            </a:p>
          </p:txBody>
        </p:sp>
        <p:sp>
          <p:nvSpPr>
            <p:cNvPr id="7" name="TextBox 6">
              <a:extLst>
                <a:ext uri="{FF2B5EF4-FFF2-40B4-BE49-F238E27FC236}">
                  <a16:creationId xmlns:a16="http://schemas.microsoft.com/office/drawing/2014/main" id="{F6709CF2-FFFD-487E-81E4-A6305E33AE55}"/>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8" name="Text Placeholder 7">
            <a:extLst>
              <a:ext uri="{FF2B5EF4-FFF2-40B4-BE49-F238E27FC236}">
                <a16:creationId xmlns:a16="http://schemas.microsoft.com/office/drawing/2014/main" id="{2A0702D0-54FA-44A3-A55A-33CC55076A15}"/>
              </a:ext>
            </a:extLst>
          </p:cNvPr>
          <p:cNvSpPr txBox="1">
            <a:spLocks/>
          </p:cNvSpPr>
          <p:nvPr/>
        </p:nvSpPr>
        <p:spPr>
          <a:xfrm>
            <a:off x="1279777" y="1488012"/>
            <a:ext cx="3992732"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chemeClr val="bg1"/>
                </a:solidFill>
              </a:rPr>
              <a:t>Nested </a:t>
            </a:r>
            <a:r>
              <a:rPr lang="en-GB" b="1" dirty="0">
                <a:solidFill>
                  <a:srgbClr val="FFC000"/>
                </a:solidFill>
              </a:rPr>
              <a:t>while</a:t>
            </a:r>
            <a:r>
              <a:rPr lang="en-GB" dirty="0">
                <a:solidFill>
                  <a:schemeClr val="bg1"/>
                </a:solidFill>
              </a:rPr>
              <a:t> loops</a:t>
            </a:r>
          </a:p>
        </p:txBody>
      </p:sp>
      <p:sp>
        <p:nvSpPr>
          <p:cNvPr id="9" name="Text Placeholder 9">
            <a:extLst>
              <a:ext uri="{FF2B5EF4-FFF2-40B4-BE49-F238E27FC236}">
                <a16:creationId xmlns:a16="http://schemas.microsoft.com/office/drawing/2014/main" id="{8976C186-5603-4339-84C2-636B86097F42}"/>
              </a:ext>
            </a:extLst>
          </p:cNvPr>
          <p:cNvSpPr txBox="1">
            <a:spLocks/>
          </p:cNvSpPr>
          <p:nvPr/>
        </p:nvSpPr>
        <p:spPr>
          <a:xfrm>
            <a:off x="7109291" y="1484784"/>
            <a:ext cx="3999001"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chemeClr val="bg1"/>
                </a:solidFill>
              </a:rPr>
              <a:t>Nested </a:t>
            </a:r>
            <a:r>
              <a:rPr lang="en-GB" b="1" dirty="0">
                <a:solidFill>
                  <a:srgbClr val="FFC000"/>
                </a:solidFill>
              </a:rPr>
              <a:t>for</a:t>
            </a:r>
            <a:r>
              <a:rPr lang="en-GB" dirty="0">
                <a:solidFill>
                  <a:schemeClr val="bg1"/>
                </a:solidFill>
              </a:rPr>
              <a:t> loops</a:t>
            </a:r>
          </a:p>
        </p:txBody>
      </p:sp>
    </p:spTree>
    <p:extLst>
      <p:ext uri="{BB962C8B-B14F-4D97-AF65-F5344CB8AC3E}">
        <p14:creationId xmlns:p14="http://schemas.microsoft.com/office/powerpoint/2010/main" val="355567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Count-controlled loop can be implemented with a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r>
              <a:rPr lang="en-GB" sz="2400" dirty="0">
                <a:solidFill>
                  <a:schemeClr val="bg1"/>
                </a:solidFill>
                <a:latin typeface="Courier New" pitchFamily="49" charset="0"/>
                <a:cs typeface="Courier New" pitchFamily="49" charset="0"/>
              </a:rPr>
              <a:t>count = 0 </a:t>
            </a:r>
            <a:r>
              <a:rPr lang="en-GB" sz="2000" dirty="0">
                <a:solidFill>
                  <a:srgbClr val="92D050"/>
                </a:solidFill>
                <a:latin typeface="Courier New" pitchFamily="49" charset="0"/>
                <a:cs typeface="Courier New" pitchFamily="49" charset="0"/>
              </a:rPr>
              <a:t># initialise counter</a:t>
            </a:r>
            <a:endParaRPr lang="en-GB" sz="2400" dirty="0">
              <a:solidFill>
                <a:srgbClr val="92D050"/>
              </a:solidFill>
              <a:latin typeface="Courier New" pitchFamily="49" charset="0"/>
              <a:cs typeface="Courier New" pitchFamily="49" charset="0"/>
            </a:endParaRPr>
          </a:p>
          <a:p>
            <a:pPr marL="0"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 </a:t>
            </a:r>
            <a:r>
              <a:rPr lang="en-GB" sz="2000" dirty="0">
                <a:solidFill>
                  <a:srgbClr val="92D050"/>
                </a:solidFill>
                <a:latin typeface="Courier New" pitchFamily="49" charset="0"/>
                <a:cs typeface="Courier New" pitchFamily="49" charset="0"/>
              </a:rPr>
              <a:t># condition on  counter</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body of loop</a:t>
            </a:r>
          </a:p>
          <a:p>
            <a:pPr marL="0" indent="0">
              <a:buNone/>
            </a:pPr>
            <a:endParaRPr lang="en-GB" dirty="0">
              <a:solidFill>
                <a:schemeClr val="bg1"/>
              </a:solidFill>
            </a:endParaRPr>
          </a:p>
          <a:p>
            <a:pPr marL="0" indent="0">
              <a:buNone/>
            </a:pPr>
            <a:r>
              <a:rPr lang="en-GB" sz="2400" dirty="0">
                <a:solidFill>
                  <a:schemeClr val="bg1"/>
                </a:solidFill>
              </a:rPr>
              <a:t>Remember, the body of the loop must update the counter after each iteration.</a:t>
            </a:r>
          </a:p>
          <a:p>
            <a:pPr marL="457200" lvl="1" indent="0">
              <a:buNone/>
            </a:pPr>
            <a:endParaRPr lang="en-GB" dirty="0">
              <a:solidFill>
                <a:schemeClr val="bg1"/>
              </a:solidFill>
            </a:endParaRPr>
          </a:p>
        </p:txBody>
      </p:sp>
      <p:grpSp>
        <p:nvGrpSpPr>
          <p:cNvPr id="17" name="Group 16">
            <a:extLst>
              <a:ext uri="{FF2B5EF4-FFF2-40B4-BE49-F238E27FC236}">
                <a16:creationId xmlns:a16="http://schemas.microsoft.com/office/drawing/2014/main" id="{E08F30CD-4F57-4A3A-8508-86BF6895A4DE}"/>
              </a:ext>
            </a:extLst>
          </p:cNvPr>
          <p:cNvGrpSpPr/>
          <p:nvPr/>
        </p:nvGrpSpPr>
        <p:grpSpPr>
          <a:xfrm>
            <a:off x="8824492" y="1268760"/>
            <a:ext cx="2636104" cy="4716524"/>
            <a:chOff x="8824492" y="1268760"/>
            <a:chExt cx="2636104" cy="4716524"/>
          </a:xfrm>
        </p:grpSpPr>
        <p:sp>
          <p:nvSpPr>
            <p:cNvPr id="18" name="Diamond 17">
              <a:extLst>
                <a:ext uri="{FF2B5EF4-FFF2-40B4-BE49-F238E27FC236}">
                  <a16:creationId xmlns:a16="http://schemas.microsoft.com/office/drawing/2014/main" id="{46DD91D0-48A7-41D6-B8B6-0C40C1DB738F}"/>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19" name="Elbow Connector 10">
              <a:extLst>
                <a:ext uri="{FF2B5EF4-FFF2-40B4-BE49-F238E27FC236}">
                  <a16:creationId xmlns:a16="http://schemas.microsoft.com/office/drawing/2014/main" id="{AEC16BAA-E2CD-4B3F-B093-D5EC243BBB52}"/>
                </a:ext>
              </a:extLst>
            </p:cNvPr>
            <p:cNvCxnSpPr>
              <a:cxnSpLocks/>
              <a:stCxn id="18" idx="3"/>
              <a:endCxn id="29"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2">
              <a:extLst>
                <a:ext uri="{FF2B5EF4-FFF2-40B4-BE49-F238E27FC236}">
                  <a16:creationId xmlns:a16="http://schemas.microsoft.com/office/drawing/2014/main" id="{7C5C816A-5AB9-440C-866D-E1DC02BFC592}"/>
                </a:ext>
              </a:extLst>
            </p:cNvPr>
            <p:cNvCxnSpPr>
              <a:cxnSpLocks/>
              <a:stCxn id="21"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B33E51D-B875-4C8C-9944-35CC29761227}"/>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22" name="Straight Arrow Connector 21">
              <a:extLst>
                <a:ext uri="{FF2B5EF4-FFF2-40B4-BE49-F238E27FC236}">
                  <a16:creationId xmlns:a16="http://schemas.microsoft.com/office/drawing/2014/main" id="{DC6DFC28-1BC2-4016-879D-3447474D0010}"/>
                </a:ext>
              </a:extLst>
            </p:cNvPr>
            <p:cNvCxnSpPr>
              <a:cxnSpLocks/>
              <a:stCxn id="18" idx="2"/>
              <a:endCxn id="21"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E98857-D0ED-4041-9619-2E6B6BB308F1}"/>
                </a:ext>
              </a:extLst>
            </p:cNvPr>
            <p:cNvCxnSpPr>
              <a:cxnSpLocks/>
              <a:endCxn id="28"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E85D70-136F-4797-BF30-AB930DD03800}"/>
                </a:ext>
              </a:extLst>
            </p:cNvPr>
            <p:cNvCxnSpPr>
              <a:cxnSpLocks/>
              <a:endCxn id="28"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07DDE73-ABED-4D1C-9F59-70C4CD9CB2EB}"/>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26" name="TextBox 25">
              <a:extLst>
                <a:ext uri="{FF2B5EF4-FFF2-40B4-BE49-F238E27FC236}">
                  <a16:creationId xmlns:a16="http://schemas.microsoft.com/office/drawing/2014/main" id="{E9C94DC3-82A0-4BF4-A341-94BD8E45F8D5}"/>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27" name="TextBox 26">
              <a:extLst>
                <a:ext uri="{FF2B5EF4-FFF2-40B4-BE49-F238E27FC236}">
                  <a16:creationId xmlns:a16="http://schemas.microsoft.com/office/drawing/2014/main" id="{D18FB80F-E6AB-41C3-80BA-E873FE3CFE87}"/>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28" name="Oval 27">
              <a:extLst>
                <a:ext uri="{FF2B5EF4-FFF2-40B4-BE49-F238E27FC236}">
                  <a16:creationId xmlns:a16="http://schemas.microsoft.com/office/drawing/2014/main" id="{4FFAA565-5334-47F2-904C-ABA99FAEC118}"/>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A8449284-4FEE-4229-8229-B558D1FC9D9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13418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258C83-1470-4D81-B256-D4563242B9C9}"/>
              </a:ext>
            </a:extLst>
          </p:cNvPr>
          <p:cNvGrpSpPr/>
          <p:nvPr/>
        </p:nvGrpSpPr>
        <p:grpSpPr>
          <a:xfrm>
            <a:off x="479376" y="2276872"/>
            <a:ext cx="5593534" cy="3729272"/>
            <a:chOff x="673739" y="4772232"/>
            <a:chExt cx="4919637" cy="3729272"/>
          </a:xfrm>
        </p:grpSpPr>
        <p:sp>
          <p:nvSpPr>
            <p:cNvPr id="3" name="TextBox 2">
              <a:extLst>
                <a:ext uri="{FF2B5EF4-FFF2-40B4-BE49-F238E27FC236}">
                  <a16:creationId xmlns:a16="http://schemas.microsoft.com/office/drawing/2014/main" id="{73C70438-9F3F-41F5-A276-557EFAC195EB}"/>
                </a:ext>
              </a:extLst>
            </p:cNvPr>
            <p:cNvSpPr txBox="1"/>
            <p:nvPr/>
          </p:nvSpPr>
          <p:spPr>
            <a:xfrm>
              <a:off x="673739" y="5085184"/>
              <a:ext cx="4919637" cy="3416320"/>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&lt;code before loop statements&gt;</a:t>
              </a:r>
            </a:p>
            <a:p>
              <a:endParaRPr lang="en-GB" dirty="0">
                <a:solidFill>
                  <a:schemeClr val="bg1">
                    <a:lumMod val="95000"/>
                  </a:schemeClr>
                </a:solidFill>
                <a:latin typeface="Courier New" pitchFamily="49" charset="0"/>
                <a:cs typeface="Courier New" pitchFamily="49" charset="0"/>
              </a:endParaRPr>
            </a:p>
            <a:p>
              <a:r>
                <a:rPr lang="en-GB" b="1" dirty="0">
                  <a:solidFill>
                    <a:srgbClr val="FFC000"/>
                  </a:solidFill>
                  <a:latin typeface="Courier New" pitchFamily="49" charset="0"/>
                  <a:cs typeface="Courier New" pitchFamily="49" charset="0"/>
                </a:rPr>
                <a:t>while</a:t>
              </a:r>
              <a:r>
                <a:rPr lang="en-GB" dirty="0">
                  <a:solidFill>
                    <a:schemeClr val="bg1">
                      <a:lumMod val="95000"/>
                    </a:schemeClr>
                  </a:solidFill>
                  <a:latin typeface="Courier New" pitchFamily="49" charset="0"/>
                  <a:cs typeface="Courier New" pitchFamily="49" charset="0"/>
                </a:rPr>
                <a:t> condition_1:</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counter_2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(y):</a:t>
              </a:r>
            </a:p>
            <a:p>
              <a:r>
                <a:rPr lang="en-GB" dirty="0">
                  <a:solidFill>
                    <a:schemeClr val="bg1">
                      <a:lumMod val="95000"/>
                    </a:schemeClr>
                  </a:solidFill>
                  <a:latin typeface="Courier New" pitchFamily="49" charset="0"/>
                  <a:cs typeface="Courier New" pitchFamily="49" charset="0"/>
                </a:rPr>
                <a:t>        &lt;statements&gt;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&lt;code after outer loop&gt;</a:t>
              </a:r>
            </a:p>
          </p:txBody>
        </p:sp>
        <p:sp>
          <p:nvSpPr>
            <p:cNvPr id="4" name="TextBox 3">
              <a:extLst>
                <a:ext uri="{FF2B5EF4-FFF2-40B4-BE49-F238E27FC236}">
                  <a16:creationId xmlns:a16="http://schemas.microsoft.com/office/drawing/2014/main" id="{C8413048-6F86-4216-A4EB-07CF037354DF}"/>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5" name="Group 4">
            <a:extLst>
              <a:ext uri="{FF2B5EF4-FFF2-40B4-BE49-F238E27FC236}">
                <a16:creationId xmlns:a16="http://schemas.microsoft.com/office/drawing/2014/main" id="{2805AF7A-6CF0-4FE1-9914-F0256B9C747F}"/>
              </a:ext>
            </a:extLst>
          </p:cNvPr>
          <p:cNvGrpSpPr/>
          <p:nvPr/>
        </p:nvGrpSpPr>
        <p:grpSpPr>
          <a:xfrm>
            <a:off x="6312024" y="2276872"/>
            <a:ext cx="5593534" cy="3729272"/>
            <a:chOff x="673739" y="4772232"/>
            <a:chExt cx="4919637" cy="3729272"/>
          </a:xfrm>
        </p:grpSpPr>
        <p:sp>
          <p:nvSpPr>
            <p:cNvPr id="6" name="TextBox 5">
              <a:extLst>
                <a:ext uri="{FF2B5EF4-FFF2-40B4-BE49-F238E27FC236}">
                  <a16:creationId xmlns:a16="http://schemas.microsoft.com/office/drawing/2014/main" id="{3EC50A56-FD30-4F7B-9BFB-A2592E9DE748}"/>
                </a:ext>
              </a:extLst>
            </p:cNvPr>
            <p:cNvSpPr txBox="1"/>
            <p:nvPr/>
          </p:nvSpPr>
          <p:spPr>
            <a:xfrm>
              <a:off x="673739" y="5085184"/>
              <a:ext cx="4919637" cy="3416320"/>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&lt;code before loop statements&gt;</a:t>
              </a:r>
            </a:p>
            <a:p>
              <a:endParaRPr lang="en-GB" dirty="0">
                <a:solidFill>
                  <a:schemeClr val="bg1">
                    <a:lumMod val="95000"/>
                  </a:schemeClr>
                </a:solidFill>
                <a:latin typeface="Courier New" pitchFamily="49" charset="0"/>
                <a:cs typeface="Courier New" pitchFamily="49" charset="0"/>
              </a:endParaRPr>
            </a:p>
            <a:p>
              <a:r>
                <a:rPr lang="en-GB" b="1" dirty="0">
                  <a:solidFill>
                    <a:srgbClr val="FFC000"/>
                  </a:solidFill>
                  <a:latin typeface="Courier New" pitchFamily="49" charset="0"/>
                  <a:cs typeface="Courier New" pitchFamily="49" charset="0"/>
                </a:rPr>
                <a:t>for</a:t>
              </a:r>
              <a:r>
                <a:rPr lang="en-GB" dirty="0">
                  <a:solidFill>
                    <a:schemeClr val="bg1">
                      <a:lumMod val="95000"/>
                    </a:schemeClr>
                  </a:solidFill>
                  <a:latin typeface="Courier New" pitchFamily="49" charset="0"/>
                  <a:cs typeface="Courier New" pitchFamily="49" charset="0"/>
                </a:rPr>
                <a:t> counter_1 </a:t>
              </a:r>
              <a:r>
                <a:rPr lang="en-GB" b="1" dirty="0">
                  <a:solidFill>
                    <a:schemeClr val="bg1">
                      <a:lumMod val="95000"/>
                    </a:schemeClr>
                  </a:solidFill>
                  <a:latin typeface="Courier New" pitchFamily="49" charset="0"/>
                  <a:cs typeface="Courier New" pitchFamily="49" charset="0"/>
                </a:rPr>
                <a:t>in</a:t>
              </a:r>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range</a:t>
              </a:r>
              <a:r>
                <a:rPr lang="en-GB" dirty="0">
                  <a:solidFill>
                    <a:schemeClr val="bg1">
                      <a:lumMod val="95000"/>
                    </a:schemeClr>
                  </a:solidFill>
                  <a:latin typeface="Courier New" pitchFamily="49" charset="0"/>
                  <a:cs typeface="Courier New" pitchFamily="49" charset="0"/>
                </a:rPr>
                <a:t>(x):</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a:t>
              </a:r>
              <a:r>
                <a:rPr lang="en-GB" b="1" dirty="0">
                  <a:solidFill>
                    <a:srgbClr val="FFC000"/>
                  </a:solidFill>
                  <a:latin typeface="Courier New" pitchFamily="49" charset="0"/>
                  <a:cs typeface="Courier New" pitchFamily="49" charset="0"/>
                </a:rPr>
                <a:t>while</a:t>
              </a:r>
              <a:r>
                <a:rPr lang="en-GB" dirty="0">
                  <a:solidFill>
                    <a:schemeClr val="bg1">
                      <a:lumMod val="95000"/>
                    </a:schemeClr>
                  </a:solidFill>
                  <a:latin typeface="Courier New" pitchFamily="49" charset="0"/>
                  <a:cs typeface="Courier New" pitchFamily="49" charset="0"/>
                </a:rPr>
                <a:t> condition_2:</a:t>
              </a:r>
            </a:p>
            <a:p>
              <a:r>
                <a:rPr lang="en-GB" dirty="0">
                  <a:solidFill>
                    <a:schemeClr val="bg1">
                      <a:lumMod val="95000"/>
                    </a:schemeClr>
                  </a:solidFill>
                  <a:latin typeface="Courier New" pitchFamily="49" charset="0"/>
                  <a:cs typeface="Courier New" pitchFamily="49" charset="0"/>
                </a:rPr>
                <a:t>        &lt;statements&gt;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    &lt;optional statements&gt;</a:t>
              </a:r>
            </a:p>
            <a:p>
              <a:endParaRPr lang="en-GB" dirty="0">
                <a:solidFill>
                  <a:schemeClr val="bg1">
                    <a:lumMod val="95000"/>
                  </a:schemeClr>
                </a:solidFill>
                <a:latin typeface="Courier New" pitchFamily="49" charset="0"/>
                <a:cs typeface="Courier New" pitchFamily="49" charset="0"/>
              </a:endParaRPr>
            </a:p>
            <a:p>
              <a:r>
                <a:rPr lang="en-GB" dirty="0">
                  <a:solidFill>
                    <a:schemeClr val="bg1">
                      <a:lumMod val="95000"/>
                    </a:schemeClr>
                  </a:solidFill>
                  <a:latin typeface="Courier New" pitchFamily="49" charset="0"/>
                  <a:cs typeface="Courier New" pitchFamily="49" charset="0"/>
                </a:rPr>
                <a:t>&lt;code after outer loop&gt;</a:t>
              </a:r>
            </a:p>
          </p:txBody>
        </p:sp>
        <p:sp>
          <p:nvSpPr>
            <p:cNvPr id="7" name="TextBox 6">
              <a:extLst>
                <a:ext uri="{FF2B5EF4-FFF2-40B4-BE49-F238E27FC236}">
                  <a16:creationId xmlns:a16="http://schemas.microsoft.com/office/drawing/2014/main" id="{F6709CF2-FFFD-487E-81E4-A6305E33AE55}"/>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8" name="Text Placeholder 7">
            <a:extLst>
              <a:ext uri="{FF2B5EF4-FFF2-40B4-BE49-F238E27FC236}">
                <a16:creationId xmlns:a16="http://schemas.microsoft.com/office/drawing/2014/main" id="{2A0702D0-54FA-44A3-A55A-33CC55076A15}"/>
              </a:ext>
            </a:extLst>
          </p:cNvPr>
          <p:cNvSpPr txBox="1">
            <a:spLocks/>
          </p:cNvSpPr>
          <p:nvPr/>
        </p:nvSpPr>
        <p:spPr>
          <a:xfrm>
            <a:off x="4099634" y="1484784"/>
            <a:ext cx="3992732"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chemeClr val="bg1"/>
                </a:solidFill>
              </a:rPr>
              <a:t>Mixed nested loops</a:t>
            </a:r>
          </a:p>
        </p:txBody>
      </p:sp>
    </p:spTree>
    <p:extLst>
      <p:ext uri="{BB962C8B-B14F-4D97-AF65-F5344CB8AC3E}">
        <p14:creationId xmlns:p14="http://schemas.microsoft.com/office/powerpoint/2010/main" val="11463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075-6018-4E4A-BE63-A592D716CA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7F2478-2DC6-48B9-BA00-BB2BA5680D5C}"/>
              </a:ext>
            </a:extLst>
          </p:cNvPr>
          <p:cNvSpPr>
            <a:spLocks noGrp="1"/>
          </p:cNvSpPr>
          <p:nvPr>
            <p:ph type="body" sz="quarter" idx="10"/>
          </p:nvPr>
        </p:nvSpPr>
        <p:spPr>
          <a:xfrm>
            <a:off x="1059656" y="1304764"/>
            <a:ext cx="10072688" cy="4248472"/>
          </a:xfrm>
        </p:spPr>
        <p:txBody>
          <a:bodyPr anchor="ctr">
            <a:normAutofit/>
          </a:bodyPr>
          <a:lstStyle/>
          <a:p>
            <a:pPr marL="0" indent="0">
              <a:buNone/>
            </a:pPr>
            <a:r>
              <a:rPr lang="en-GB" dirty="0"/>
              <a:t>To make your code easier to read you should use a </a:t>
            </a:r>
            <a:r>
              <a:rPr lang="en-GB" b="1" dirty="0">
                <a:solidFill>
                  <a:srgbClr val="FFC000"/>
                </a:solidFill>
              </a:rPr>
              <a:t>for</a:t>
            </a:r>
            <a:r>
              <a:rPr lang="en-GB" dirty="0"/>
              <a:t> loop for </a:t>
            </a:r>
            <a:r>
              <a:rPr lang="en-GB" b="1" dirty="0">
                <a:solidFill>
                  <a:srgbClr val="FFC000"/>
                </a:solidFill>
              </a:rPr>
              <a:t>count-controlled</a:t>
            </a:r>
            <a:r>
              <a:rPr lang="en-GB" dirty="0"/>
              <a:t> loops and </a:t>
            </a:r>
            <a:r>
              <a:rPr lang="en-GB" b="1" dirty="0">
                <a:solidFill>
                  <a:srgbClr val="FFC000"/>
                </a:solidFill>
              </a:rPr>
              <a:t>while</a:t>
            </a:r>
            <a:r>
              <a:rPr lang="en-GB" dirty="0"/>
              <a:t> loop for </a:t>
            </a:r>
            <a:r>
              <a:rPr lang="en-GB" b="1" dirty="0">
                <a:solidFill>
                  <a:srgbClr val="FFC000"/>
                </a:solidFill>
              </a:rPr>
              <a:t>condition-controlled</a:t>
            </a:r>
            <a:r>
              <a:rPr lang="en-GB" dirty="0"/>
              <a:t> loops.</a:t>
            </a:r>
          </a:p>
          <a:p>
            <a:pPr marL="0" indent="0">
              <a:buNone/>
            </a:pPr>
            <a:endParaRPr lang="en-GB" dirty="0"/>
          </a:p>
        </p:txBody>
      </p:sp>
    </p:spTree>
    <p:extLst>
      <p:ext uri="{BB962C8B-B14F-4D97-AF65-F5344CB8AC3E}">
        <p14:creationId xmlns:p14="http://schemas.microsoft.com/office/powerpoint/2010/main" val="1576118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075-6018-4E4A-BE63-A592D716CA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7F2478-2DC6-48B9-BA00-BB2BA5680D5C}"/>
              </a:ext>
            </a:extLst>
          </p:cNvPr>
          <p:cNvSpPr>
            <a:spLocks noGrp="1"/>
          </p:cNvSpPr>
          <p:nvPr>
            <p:ph type="body" sz="quarter" idx="10"/>
          </p:nvPr>
        </p:nvSpPr>
        <p:spPr>
          <a:xfrm>
            <a:off x="1059656" y="1304764"/>
            <a:ext cx="10072688" cy="4248472"/>
          </a:xfrm>
        </p:spPr>
        <p:txBody>
          <a:bodyPr anchor="ctr">
            <a:normAutofit/>
          </a:bodyPr>
          <a:lstStyle/>
          <a:p>
            <a:pPr marL="0" indent="0">
              <a:buNone/>
            </a:pPr>
            <a:r>
              <a:rPr lang="en-GB" dirty="0"/>
              <a:t>At this stage, we have all the structures we need to write complex programs. In fact you could write a program to solve any given computable problem.</a:t>
            </a:r>
          </a:p>
          <a:p>
            <a:pPr marL="0" indent="0">
              <a:buNone/>
            </a:pPr>
            <a:endParaRPr lang="en-GB" dirty="0"/>
          </a:p>
          <a:p>
            <a:pPr marL="0" indent="0">
              <a:buNone/>
            </a:pPr>
            <a:r>
              <a:rPr lang="en-GB" dirty="0"/>
              <a:t>However, the code will be difficult to read, to debug, to reuse and to maintain.</a:t>
            </a:r>
          </a:p>
        </p:txBody>
      </p:sp>
    </p:spTree>
    <p:extLst>
      <p:ext uri="{BB962C8B-B14F-4D97-AF65-F5344CB8AC3E}">
        <p14:creationId xmlns:p14="http://schemas.microsoft.com/office/powerpoint/2010/main" val="374620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9951327" cy="2621276"/>
            <a:chOff x="673739" y="4772232"/>
            <a:chExt cx="4919637" cy="2621276"/>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308324"/>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r>
                <a:rPr lang="en-GB" b="1" dirty="0">
                  <a:solidFill>
                    <a:schemeClr val="bg1">
                      <a:lumMod val="95000"/>
                    </a:schemeClr>
                  </a:solidFill>
                  <a:latin typeface="Courier New" pitchFamily="49" charset="0"/>
                  <a:cs typeface="Courier New" pitchFamily="49" charset="0"/>
                </a:rPr>
                <a:t>while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&lt;= 3</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 square of</a:t>
              </a:r>
              <a:r>
                <a:rPr lang="en-GB" dirty="0">
                  <a:solidFill>
                    <a:schemeClr val="bg1"/>
                  </a:solidFill>
                  <a:latin typeface="Courier New" pitchFamily="49" charset="0"/>
                  <a:cs typeface="Courier New" pitchFamily="49" charset="0"/>
                </a:rPr>
                <a:t>’, </a:t>
              </a:r>
              <a:r>
                <a:rPr lang="en-GB" b="1" dirty="0">
                  <a:solidFill>
                    <a:schemeClr val="bg1"/>
                  </a:solidFill>
                  <a:latin typeface="Courier New" pitchFamily="49" charset="0"/>
                  <a:cs typeface="Courier New" pitchFamily="49" charset="0"/>
                </a:rPr>
                <a:t>str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val</a:t>
              </a:r>
              <a:r>
                <a:rPr lang="en-GB" dirty="0">
                  <a:solidFill>
                    <a:schemeClr val="bg1"/>
                  </a:solidFill>
                  <a:latin typeface="Courier New" pitchFamily="49" charset="0"/>
                  <a:cs typeface="Courier New" pitchFamily="49" charset="0"/>
                </a:rPr>
                <a:t>), </a:t>
              </a:r>
              <a:r>
                <a:rPr lang="en-GB" dirty="0">
                  <a:solidFill>
                    <a:srgbClr val="00B050"/>
                  </a:solidFill>
                  <a:latin typeface="Courier New" pitchFamily="49" charset="0"/>
                  <a:cs typeface="Courier New" pitchFamily="49" charset="0"/>
                </a:rPr>
                <a:t>‘</a:t>
              </a:r>
              <a:r>
                <a:rPr lang="en-GB" dirty="0" err="1">
                  <a:solidFill>
                    <a:srgbClr val="00B050"/>
                  </a:solidFill>
                  <a:latin typeface="Courier New" pitchFamily="49" charset="0"/>
                  <a:cs typeface="Courier New" pitchFamily="49" charset="0"/>
                </a:rPr>
                <a:t>is’</a:t>
              </a:r>
              <a:r>
                <a:rPr lang="en-GB" dirty="0" err="1">
                  <a:solidFill>
                    <a:schemeClr val="bg1"/>
                  </a:solidFill>
                  <a:latin typeface="Courier New" pitchFamily="49" charset="0"/>
                  <a:cs typeface="Courier New" pitchFamily="49" charset="0"/>
                </a:rPr>
                <a:t>,s</a:t>
              </a:r>
              <a:r>
                <a:rPr lang="en-GB" b="1" dirty="0" err="1">
                  <a:solidFill>
                    <a:schemeClr val="bg1"/>
                  </a:solidFill>
                  <a:latin typeface="Courier New" pitchFamily="49" charset="0"/>
                  <a:cs typeface="Courier New" pitchFamily="49" charset="0"/>
                </a:rPr>
                <a:t>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square_val</a:t>
              </a:r>
              <a:r>
                <a:rPr lang="en-GB" dirty="0">
                  <a:solidFill>
                    <a:schemeClr val="bg1"/>
                  </a:solidFill>
                  <a:latin typeface="Courier New" pitchFamily="49" charset="0"/>
                  <a:cs typeface="Courier New" pitchFamily="49" charset="0"/>
                </a:rPr>
                <a:t>))</a:t>
              </a:r>
              <a:endParaRPr lang="en-GB" dirty="0">
                <a:solidFill>
                  <a:srgbClr val="00B050"/>
                </a:solidFill>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Tree>
    <p:extLst>
      <p:ext uri="{BB962C8B-B14F-4D97-AF65-F5344CB8AC3E}">
        <p14:creationId xmlns:p14="http://schemas.microsoft.com/office/powerpoint/2010/main" val="409944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9951327" cy="2621276"/>
            <a:chOff x="673739" y="4772232"/>
            <a:chExt cx="4919637" cy="2621276"/>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308324"/>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r>
                <a:rPr lang="en-GB" b="1" dirty="0">
                  <a:solidFill>
                    <a:schemeClr val="bg1">
                      <a:lumMod val="95000"/>
                    </a:schemeClr>
                  </a:solidFill>
                  <a:latin typeface="Courier New" pitchFamily="49" charset="0"/>
                  <a:cs typeface="Courier New" pitchFamily="49" charset="0"/>
                </a:rPr>
                <a:t>while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&lt;= 3</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 square of</a:t>
              </a:r>
              <a:r>
                <a:rPr lang="en-GB" dirty="0">
                  <a:solidFill>
                    <a:schemeClr val="bg1"/>
                  </a:solidFill>
                  <a:latin typeface="Courier New" pitchFamily="49" charset="0"/>
                  <a:cs typeface="Courier New" pitchFamily="49" charset="0"/>
                </a:rPr>
                <a:t>’, </a:t>
              </a:r>
              <a:r>
                <a:rPr lang="en-GB" b="1" dirty="0">
                  <a:solidFill>
                    <a:schemeClr val="bg1"/>
                  </a:solidFill>
                  <a:latin typeface="Courier New" pitchFamily="49" charset="0"/>
                  <a:cs typeface="Courier New" pitchFamily="49" charset="0"/>
                </a:rPr>
                <a:t>str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val</a:t>
              </a:r>
              <a:r>
                <a:rPr lang="en-GB" dirty="0">
                  <a:solidFill>
                    <a:schemeClr val="bg1"/>
                  </a:solidFill>
                  <a:latin typeface="Courier New" pitchFamily="49" charset="0"/>
                  <a:cs typeface="Courier New" pitchFamily="49" charset="0"/>
                </a:rPr>
                <a:t>), </a:t>
              </a:r>
              <a:r>
                <a:rPr lang="en-GB" dirty="0">
                  <a:solidFill>
                    <a:srgbClr val="00B050"/>
                  </a:solidFill>
                  <a:latin typeface="Courier New" pitchFamily="49" charset="0"/>
                  <a:cs typeface="Courier New" pitchFamily="49" charset="0"/>
                </a:rPr>
                <a:t>‘</a:t>
              </a:r>
              <a:r>
                <a:rPr lang="en-GB" dirty="0" err="1">
                  <a:solidFill>
                    <a:srgbClr val="00B050"/>
                  </a:solidFill>
                  <a:latin typeface="Courier New" pitchFamily="49" charset="0"/>
                  <a:cs typeface="Courier New" pitchFamily="49" charset="0"/>
                </a:rPr>
                <a:t>is’</a:t>
              </a:r>
              <a:r>
                <a:rPr lang="en-GB" dirty="0" err="1">
                  <a:solidFill>
                    <a:schemeClr val="bg1"/>
                  </a:solidFill>
                  <a:latin typeface="Courier New" pitchFamily="49" charset="0"/>
                  <a:cs typeface="Courier New" pitchFamily="49" charset="0"/>
                </a:rPr>
                <a:t>,s</a:t>
              </a:r>
              <a:r>
                <a:rPr lang="en-GB" b="1" dirty="0" err="1">
                  <a:solidFill>
                    <a:schemeClr val="bg1"/>
                  </a:solidFill>
                  <a:latin typeface="Courier New" pitchFamily="49" charset="0"/>
                  <a:cs typeface="Courier New" pitchFamily="49" charset="0"/>
                </a:rPr>
                <a:t>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square_val</a:t>
              </a:r>
              <a:r>
                <a:rPr lang="en-GB" dirty="0">
                  <a:solidFill>
                    <a:schemeClr val="bg1"/>
                  </a:solidFill>
                  <a:latin typeface="Courier New" pitchFamily="49" charset="0"/>
                  <a:cs typeface="Courier New" pitchFamily="49" charset="0"/>
                </a:rPr>
                <a:t>))</a:t>
              </a:r>
              <a:endParaRPr lang="en-GB" dirty="0">
                <a:solidFill>
                  <a:srgbClr val="00B050"/>
                </a:solidFill>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2" name="Content Placeholder 2">
            <a:extLst>
              <a:ext uri="{FF2B5EF4-FFF2-40B4-BE49-F238E27FC236}">
                <a16:creationId xmlns:a16="http://schemas.microsoft.com/office/drawing/2014/main" id="{78558296-D476-4E00-A4EF-1BC2422CE5C3}"/>
              </a:ext>
            </a:extLst>
          </p:cNvPr>
          <p:cNvSpPr txBox="1">
            <a:spLocks/>
          </p:cNvSpPr>
          <p:nvPr/>
        </p:nvSpPr>
        <p:spPr>
          <a:xfrm>
            <a:off x="767408" y="3501008"/>
            <a:ext cx="10009112" cy="2165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 the program above, the variable </a:t>
            </a:r>
            <a:r>
              <a:rPr lang="en-GB" sz="2400" b="1" dirty="0" err="1">
                <a:solidFill>
                  <a:srgbClr val="FFC000"/>
                </a:solidFill>
              </a:rPr>
              <a:t>val</a:t>
            </a:r>
            <a:r>
              <a:rPr lang="en-GB" sz="2400" dirty="0">
                <a:solidFill>
                  <a:schemeClr val="bg1"/>
                </a:solidFill>
              </a:rPr>
              <a:t> is our counter, and we want to repeat the loop exactly three times.</a:t>
            </a:r>
          </a:p>
        </p:txBody>
      </p:sp>
    </p:spTree>
    <p:extLst>
      <p:ext uri="{BB962C8B-B14F-4D97-AF65-F5344CB8AC3E}">
        <p14:creationId xmlns:p14="http://schemas.microsoft.com/office/powerpoint/2010/main" val="341749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9951327" cy="2621276"/>
            <a:chOff x="673739" y="4772232"/>
            <a:chExt cx="4919637" cy="2621276"/>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308324"/>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b="1" dirty="0" err="1">
                  <a:solidFill>
                    <a:srgbClr val="FFC000"/>
                  </a:solidFill>
                  <a:latin typeface="Courier New" pitchFamily="49" charset="0"/>
                  <a:cs typeface="Courier New" pitchFamily="49" charset="0"/>
                </a:rPr>
                <a:t>val</a:t>
              </a:r>
              <a:r>
                <a:rPr lang="en-GB" b="1" dirty="0">
                  <a:solidFill>
                    <a:srgbClr val="FFC000"/>
                  </a:solidFill>
                  <a:latin typeface="Courier New" pitchFamily="49" charset="0"/>
                  <a:cs typeface="Courier New" pitchFamily="49" charset="0"/>
                </a:rPr>
                <a:t> = 1</a:t>
              </a:r>
            </a:p>
            <a:p>
              <a:r>
                <a:rPr lang="en-GB" b="1" dirty="0">
                  <a:solidFill>
                    <a:schemeClr val="bg1">
                      <a:lumMod val="95000"/>
                    </a:schemeClr>
                  </a:solidFill>
                  <a:latin typeface="Courier New" pitchFamily="49" charset="0"/>
                  <a:cs typeface="Courier New" pitchFamily="49" charset="0"/>
                </a:rPr>
                <a:t>while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&lt;= 3</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 square of</a:t>
              </a:r>
              <a:r>
                <a:rPr lang="en-GB" dirty="0">
                  <a:solidFill>
                    <a:schemeClr val="bg1"/>
                  </a:solidFill>
                  <a:latin typeface="Courier New" pitchFamily="49" charset="0"/>
                  <a:cs typeface="Courier New" pitchFamily="49" charset="0"/>
                </a:rPr>
                <a:t>’, </a:t>
              </a:r>
              <a:r>
                <a:rPr lang="en-GB" b="1" dirty="0">
                  <a:solidFill>
                    <a:schemeClr val="bg1"/>
                  </a:solidFill>
                  <a:latin typeface="Courier New" pitchFamily="49" charset="0"/>
                  <a:cs typeface="Courier New" pitchFamily="49" charset="0"/>
                </a:rPr>
                <a:t>str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val</a:t>
              </a:r>
              <a:r>
                <a:rPr lang="en-GB" dirty="0">
                  <a:solidFill>
                    <a:schemeClr val="bg1"/>
                  </a:solidFill>
                  <a:latin typeface="Courier New" pitchFamily="49" charset="0"/>
                  <a:cs typeface="Courier New" pitchFamily="49" charset="0"/>
                </a:rPr>
                <a:t>), </a:t>
              </a:r>
              <a:r>
                <a:rPr lang="en-GB" dirty="0">
                  <a:solidFill>
                    <a:srgbClr val="00B050"/>
                  </a:solidFill>
                  <a:latin typeface="Courier New" pitchFamily="49" charset="0"/>
                  <a:cs typeface="Courier New" pitchFamily="49" charset="0"/>
                </a:rPr>
                <a:t>‘</a:t>
              </a:r>
              <a:r>
                <a:rPr lang="en-GB" dirty="0" err="1">
                  <a:solidFill>
                    <a:srgbClr val="00B050"/>
                  </a:solidFill>
                  <a:latin typeface="Courier New" pitchFamily="49" charset="0"/>
                  <a:cs typeface="Courier New" pitchFamily="49" charset="0"/>
                </a:rPr>
                <a:t>is’</a:t>
              </a:r>
              <a:r>
                <a:rPr lang="en-GB" dirty="0" err="1">
                  <a:solidFill>
                    <a:schemeClr val="bg1"/>
                  </a:solidFill>
                  <a:latin typeface="Courier New" pitchFamily="49" charset="0"/>
                  <a:cs typeface="Courier New" pitchFamily="49" charset="0"/>
                </a:rPr>
                <a:t>,s</a:t>
              </a:r>
              <a:r>
                <a:rPr lang="en-GB" b="1" dirty="0" err="1">
                  <a:solidFill>
                    <a:schemeClr val="bg1"/>
                  </a:solidFill>
                  <a:latin typeface="Courier New" pitchFamily="49" charset="0"/>
                  <a:cs typeface="Courier New" pitchFamily="49" charset="0"/>
                </a:rPr>
                <a:t>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square_val</a:t>
              </a:r>
              <a:r>
                <a:rPr lang="en-GB" dirty="0">
                  <a:solidFill>
                    <a:schemeClr val="bg1"/>
                  </a:solidFill>
                  <a:latin typeface="Courier New" pitchFamily="49" charset="0"/>
                  <a:cs typeface="Courier New" pitchFamily="49" charset="0"/>
                </a:rPr>
                <a:t>))</a:t>
              </a:r>
              <a:endParaRPr lang="en-GB" dirty="0">
                <a:solidFill>
                  <a:srgbClr val="00B050"/>
                </a:solidFill>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2" name="Content Placeholder 2">
            <a:extLst>
              <a:ext uri="{FF2B5EF4-FFF2-40B4-BE49-F238E27FC236}">
                <a16:creationId xmlns:a16="http://schemas.microsoft.com/office/drawing/2014/main" id="{78558296-D476-4E00-A4EF-1BC2422CE5C3}"/>
              </a:ext>
            </a:extLst>
          </p:cNvPr>
          <p:cNvSpPr txBox="1">
            <a:spLocks/>
          </p:cNvSpPr>
          <p:nvPr/>
        </p:nvSpPr>
        <p:spPr>
          <a:xfrm>
            <a:off x="767408" y="3501008"/>
            <a:ext cx="10009112" cy="2165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 the program above, the variable </a:t>
            </a:r>
            <a:r>
              <a:rPr lang="en-GB" sz="2400" b="1" dirty="0" err="1">
                <a:solidFill>
                  <a:srgbClr val="FFC000"/>
                </a:solidFill>
              </a:rPr>
              <a:t>val</a:t>
            </a:r>
            <a:r>
              <a:rPr lang="en-GB" sz="2400" dirty="0">
                <a:solidFill>
                  <a:schemeClr val="bg1"/>
                </a:solidFill>
              </a:rPr>
              <a:t> is our counter, and we want to repeat the loop exactly three times.</a:t>
            </a:r>
          </a:p>
        </p:txBody>
      </p:sp>
    </p:spTree>
    <p:extLst>
      <p:ext uri="{BB962C8B-B14F-4D97-AF65-F5344CB8AC3E}">
        <p14:creationId xmlns:p14="http://schemas.microsoft.com/office/powerpoint/2010/main" val="63104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9951327" cy="2621276"/>
            <a:chOff x="673739" y="4772232"/>
            <a:chExt cx="4919637" cy="2621276"/>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308324"/>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r>
                <a:rPr lang="en-GB" b="1" dirty="0">
                  <a:solidFill>
                    <a:schemeClr val="bg1">
                      <a:lumMod val="95000"/>
                    </a:schemeClr>
                  </a:solidFill>
                  <a:latin typeface="Courier New" pitchFamily="49" charset="0"/>
                  <a:cs typeface="Courier New" pitchFamily="49" charset="0"/>
                </a:rPr>
                <a:t>while </a:t>
              </a:r>
              <a:r>
                <a:rPr lang="en-GB" b="1" dirty="0" err="1">
                  <a:solidFill>
                    <a:srgbClr val="FFC000"/>
                  </a:solidFill>
                  <a:latin typeface="Courier New" pitchFamily="49" charset="0"/>
                  <a:cs typeface="Courier New" pitchFamily="49" charset="0"/>
                </a:rPr>
                <a:t>val</a:t>
              </a:r>
              <a:r>
                <a:rPr lang="en-GB" b="1" dirty="0">
                  <a:solidFill>
                    <a:srgbClr val="FFC000"/>
                  </a:solidFill>
                  <a:latin typeface="Courier New" pitchFamily="49" charset="0"/>
                  <a:cs typeface="Courier New" pitchFamily="49" charset="0"/>
                </a:rPr>
                <a:t> &lt;= 3</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 square of</a:t>
              </a:r>
              <a:r>
                <a:rPr lang="en-GB" dirty="0">
                  <a:solidFill>
                    <a:schemeClr val="bg1"/>
                  </a:solidFill>
                  <a:latin typeface="Courier New" pitchFamily="49" charset="0"/>
                  <a:cs typeface="Courier New" pitchFamily="49" charset="0"/>
                </a:rPr>
                <a:t>’, </a:t>
              </a:r>
              <a:r>
                <a:rPr lang="en-GB" b="1" dirty="0">
                  <a:solidFill>
                    <a:schemeClr val="bg1"/>
                  </a:solidFill>
                  <a:latin typeface="Courier New" pitchFamily="49" charset="0"/>
                  <a:cs typeface="Courier New" pitchFamily="49" charset="0"/>
                </a:rPr>
                <a:t>str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val</a:t>
              </a:r>
              <a:r>
                <a:rPr lang="en-GB" dirty="0">
                  <a:solidFill>
                    <a:schemeClr val="bg1"/>
                  </a:solidFill>
                  <a:latin typeface="Courier New" pitchFamily="49" charset="0"/>
                  <a:cs typeface="Courier New" pitchFamily="49" charset="0"/>
                </a:rPr>
                <a:t>), </a:t>
              </a:r>
              <a:r>
                <a:rPr lang="en-GB" dirty="0">
                  <a:solidFill>
                    <a:srgbClr val="00B050"/>
                  </a:solidFill>
                  <a:latin typeface="Courier New" pitchFamily="49" charset="0"/>
                  <a:cs typeface="Courier New" pitchFamily="49" charset="0"/>
                </a:rPr>
                <a:t>‘</a:t>
              </a:r>
              <a:r>
                <a:rPr lang="en-GB" dirty="0" err="1">
                  <a:solidFill>
                    <a:srgbClr val="00B050"/>
                  </a:solidFill>
                  <a:latin typeface="Courier New" pitchFamily="49" charset="0"/>
                  <a:cs typeface="Courier New" pitchFamily="49" charset="0"/>
                </a:rPr>
                <a:t>is’</a:t>
              </a:r>
              <a:r>
                <a:rPr lang="en-GB" dirty="0" err="1">
                  <a:solidFill>
                    <a:schemeClr val="bg1"/>
                  </a:solidFill>
                  <a:latin typeface="Courier New" pitchFamily="49" charset="0"/>
                  <a:cs typeface="Courier New" pitchFamily="49" charset="0"/>
                </a:rPr>
                <a:t>,s</a:t>
              </a:r>
              <a:r>
                <a:rPr lang="en-GB" b="1" dirty="0" err="1">
                  <a:solidFill>
                    <a:schemeClr val="bg1"/>
                  </a:solidFill>
                  <a:latin typeface="Courier New" pitchFamily="49" charset="0"/>
                  <a:cs typeface="Courier New" pitchFamily="49" charset="0"/>
                </a:rPr>
                <a:t>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square_val</a:t>
              </a:r>
              <a:r>
                <a:rPr lang="en-GB" dirty="0">
                  <a:solidFill>
                    <a:schemeClr val="bg1"/>
                  </a:solidFill>
                  <a:latin typeface="Courier New" pitchFamily="49" charset="0"/>
                  <a:cs typeface="Courier New" pitchFamily="49" charset="0"/>
                </a:rPr>
                <a:t>))</a:t>
              </a:r>
              <a:endParaRPr lang="en-GB" dirty="0">
                <a:solidFill>
                  <a:srgbClr val="00B050"/>
                </a:solidFill>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2" name="Content Placeholder 2">
            <a:extLst>
              <a:ext uri="{FF2B5EF4-FFF2-40B4-BE49-F238E27FC236}">
                <a16:creationId xmlns:a16="http://schemas.microsoft.com/office/drawing/2014/main" id="{78558296-D476-4E00-A4EF-1BC2422CE5C3}"/>
              </a:ext>
            </a:extLst>
          </p:cNvPr>
          <p:cNvSpPr txBox="1">
            <a:spLocks/>
          </p:cNvSpPr>
          <p:nvPr/>
        </p:nvSpPr>
        <p:spPr>
          <a:xfrm>
            <a:off x="767408" y="3501008"/>
            <a:ext cx="10009112" cy="2165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 the program above, the variable </a:t>
            </a:r>
            <a:r>
              <a:rPr lang="en-GB" sz="2400" b="1" dirty="0" err="1">
                <a:solidFill>
                  <a:srgbClr val="FFC000"/>
                </a:solidFill>
              </a:rPr>
              <a:t>val</a:t>
            </a:r>
            <a:r>
              <a:rPr lang="en-GB" sz="2400" dirty="0">
                <a:solidFill>
                  <a:schemeClr val="bg1"/>
                </a:solidFill>
              </a:rPr>
              <a:t> is our counter, and we want to repeat the loop exactly three times.</a:t>
            </a:r>
          </a:p>
        </p:txBody>
      </p:sp>
    </p:spTree>
    <p:extLst>
      <p:ext uri="{BB962C8B-B14F-4D97-AF65-F5344CB8AC3E}">
        <p14:creationId xmlns:p14="http://schemas.microsoft.com/office/powerpoint/2010/main" val="157864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9951327" cy="2621276"/>
            <a:chOff x="673739" y="4772232"/>
            <a:chExt cx="4919637" cy="2621276"/>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308324"/>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‘Before the for loop’</a:t>
              </a:r>
              <a:r>
                <a:rPr lang="en-GB" dirty="0">
                  <a:solidFill>
                    <a:schemeClr val="bg1">
                      <a:lumMod val="95000"/>
                    </a:schemeClr>
                  </a:solidFill>
                  <a:latin typeface="Courier New" pitchFamily="49" charset="0"/>
                  <a:cs typeface="Courier New" pitchFamily="49" charset="0"/>
                </a:rPr>
                <a:t>)</a:t>
              </a:r>
            </a:p>
            <a:p>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1</a:t>
              </a:r>
            </a:p>
            <a:p>
              <a:r>
                <a:rPr lang="en-GB" b="1" dirty="0">
                  <a:solidFill>
                    <a:schemeClr val="bg1">
                      <a:lumMod val="95000"/>
                    </a:schemeClr>
                  </a:solidFill>
                  <a:latin typeface="Courier New" pitchFamily="49" charset="0"/>
                  <a:cs typeface="Courier New" pitchFamily="49" charset="0"/>
                </a:rPr>
                <a:t>while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&lt;= 3</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dirty="0" err="1">
                  <a:solidFill>
                    <a:schemeClr val="bg1">
                      <a:lumMod val="95000"/>
                    </a:schemeClr>
                  </a:solidFill>
                  <a:latin typeface="Courier New" pitchFamily="49" charset="0"/>
                  <a:cs typeface="Courier New" pitchFamily="49" charset="0"/>
                </a:rPr>
                <a:t>square_val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r>
                <a:rPr lang="en-GB" dirty="0">
                  <a:solidFill>
                    <a:schemeClr val="bg1">
                      <a:lumMod val="95000"/>
                    </a:schemeClr>
                  </a:solidFill>
                  <a:latin typeface="Courier New" pitchFamily="49" charset="0"/>
                  <a:cs typeface="Courier New" pitchFamily="49" charset="0"/>
                </a:rPr>
                <a:t> * </a:t>
              </a:r>
              <a:r>
                <a:rPr lang="en-GB" dirty="0" err="1">
                  <a:solidFill>
                    <a:schemeClr val="bg1">
                      <a:lumMod val="95000"/>
                    </a:schemeClr>
                  </a:solidFill>
                  <a:latin typeface="Courier New" pitchFamily="49" charset="0"/>
                  <a:cs typeface="Courier New" pitchFamily="49" charset="0"/>
                </a:rPr>
                <a:t>val</a:t>
              </a:r>
              <a:endParaRPr lang="en-GB" dirty="0">
                <a:solidFill>
                  <a:schemeClr val="bg1">
                    <a:lumMod val="95000"/>
                  </a:schemeClr>
                </a:solidFill>
                <a:latin typeface="Courier New" pitchFamily="49" charset="0"/>
                <a:cs typeface="Courier New" pitchFamily="49" charset="0"/>
              </a:endParaRPr>
            </a:p>
            <a:p>
              <a:r>
                <a:rPr lang="en-GB" dirty="0">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‘--&gt; inside loop: square of</a:t>
              </a:r>
              <a:r>
                <a:rPr lang="en-GB" dirty="0">
                  <a:solidFill>
                    <a:schemeClr val="bg1"/>
                  </a:solidFill>
                  <a:latin typeface="Courier New" pitchFamily="49" charset="0"/>
                  <a:cs typeface="Courier New" pitchFamily="49" charset="0"/>
                </a:rPr>
                <a:t>’, </a:t>
              </a:r>
              <a:r>
                <a:rPr lang="en-GB" b="1" dirty="0">
                  <a:solidFill>
                    <a:schemeClr val="bg1"/>
                  </a:solidFill>
                  <a:latin typeface="Courier New" pitchFamily="49" charset="0"/>
                  <a:cs typeface="Courier New" pitchFamily="49" charset="0"/>
                </a:rPr>
                <a:t>str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val</a:t>
              </a:r>
              <a:r>
                <a:rPr lang="en-GB" dirty="0">
                  <a:solidFill>
                    <a:schemeClr val="bg1"/>
                  </a:solidFill>
                  <a:latin typeface="Courier New" pitchFamily="49" charset="0"/>
                  <a:cs typeface="Courier New" pitchFamily="49" charset="0"/>
                </a:rPr>
                <a:t>), </a:t>
              </a:r>
              <a:r>
                <a:rPr lang="en-GB" dirty="0">
                  <a:solidFill>
                    <a:srgbClr val="00B050"/>
                  </a:solidFill>
                  <a:latin typeface="Courier New" pitchFamily="49" charset="0"/>
                  <a:cs typeface="Courier New" pitchFamily="49" charset="0"/>
                </a:rPr>
                <a:t>‘</a:t>
              </a:r>
              <a:r>
                <a:rPr lang="en-GB" dirty="0" err="1">
                  <a:solidFill>
                    <a:srgbClr val="00B050"/>
                  </a:solidFill>
                  <a:latin typeface="Courier New" pitchFamily="49" charset="0"/>
                  <a:cs typeface="Courier New" pitchFamily="49" charset="0"/>
                </a:rPr>
                <a:t>is’</a:t>
              </a:r>
              <a:r>
                <a:rPr lang="en-GB" dirty="0" err="1">
                  <a:solidFill>
                    <a:schemeClr val="bg1"/>
                  </a:solidFill>
                  <a:latin typeface="Courier New" pitchFamily="49" charset="0"/>
                  <a:cs typeface="Courier New" pitchFamily="49" charset="0"/>
                </a:rPr>
                <a:t>,s</a:t>
              </a:r>
              <a:r>
                <a:rPr lang="en-GB" b="1" dirty="0" err="1">
                  <a:solidFill>
                    <a:schemeClr val="bg1"/>
                  </a:solidFill>
                  <a:latin typeface="Courier New" pitchFamily="49" charset="0"/>
                  <a:cs typeface="Courier New" pitchFamily="49" charset="0"/>
                </a:rPr>
                <a:t>tr</a:t>
              </a:r>
              <a:r>
                <a:rPr lang="en-GB" dirty="0">
                  <a:solidFill>
                    <a:schemeClr val="bg1"/>
                  </a:solidFill>
                  <a:latin typeface="Courier New" pitchFamily="49" charset="0"/>
                  <a:cs typeface="Courier New" pitchFamily="49" charset="0"/>
                </a:rPr>
                <a:t>(</a:t>
              </a:r>
              <a:r>
                <a:rPr lang="en-GB" dirty="0" err="1">
                  <a:solidFill>
                    <a:schemeClr val="bg1"/>
                  </a:solidFill>
                  <a:latin typeface="Courier New" pitchFamily="49" charset="0"/>
                  <a:cs typeface="Courier New" pitchFamily="49" charset="0"/>
                </a:rPr>
                <a:t>square_val</a:t>
              </a:r>
              <a:r>
                <a:rPr lang="en-GB" dirty="0">
                  <a:solidFill>
                    <a:schemeClr val="bg1"/>
                  </a:solidFill>
                  <a:latin typeface="Courier New" pitchFamily="49" charset="0"/>
                  <a:cs typeface="Courier New" pitchFamily="49" charset="0"/>
                </a:rPr>
                <a:t>))</a:t>
              </a:r>
              <a:endParaRPr lang="en-GB" dirty="0">
                <a:solidFill>
                  <a:srgbClr val="00B050"/>
                </a:solidFill>
                <a:latin typeface="Courier New" pitchFamily="49" charset="0"/>
                <a:cs typeface="Courier New" pitchFamily="49" charset="0"/>
              </a:endParaRPr>
            </a:p>
            <a:p>
              <a:r>
                <a:rPr lang="en-GB" dirty="0">
                  <a:solidFill>
                    <a:srgbClr val="00B050"/>
                  </a:solidFill>
                  <a:latin typeface="Courier New" pitchFamily="49" charset="0"/>
                  <a:cs typeface="Courier New" pitchFamily="49" charset="0"/>
                </a:rPr>
                <a:t>    </a:t>
              </a:r>
              <a:r>
                <a:rPr lang="en-GB" b="1" dirty="0" err="1">
                  <a:solidFill>
                    <a:srgbClr val="FFC000"/>
                  </a:solidFill>
                  <a:latin typeface="Courier New" pitchFamily="49" charset="0"/>
                  <a:cs typeface="Courier New" pitchFamily="49" charset="0"/>
                </a:rPr>
                <a:t>val</a:t>
              </a:r>
              <a:r>
                <a:rPr lang="en-GB" b="1" dirty="0">
                  <a:solidFill>
                    <a:srgbClr val="FFC000"/>
                  </a:solidFill>
                  <a:latin typeface="Courier New" pitchFamily="49" charset="0"/>
                  <a:cs typeface="Courier New" pitchFamily="49" charset="0"/>
                </a:rPr>
                <a:t> = </a:t>
              </a:r>
              <a:r>
                <a:rPr lang="en-GB" b="1" dirty="0" err="1">
                  <a:solidFill>
                    <a:srgbClr val="FFC000"/>
                  </a:solidFill>
                  <a:latin typeface="Courier New" pitchFamily="49" charset="0"/>
                  <a:cs typeface="Courier New" pitchFamily="49" charset="0"/>
                </a:rPr>
                <a:t>val</a:t>
              </a:r>
              <a:r>
                <a:rPr lang="en-GB" b="1" dirty="0">
                  <a:solidFill>
                    <a:srgbClr val="FFC000"/>
                  </a:solidFill>
                  <a:latin typeface="Courier New" pitchFamily="49" charset="0"/>
                  <a:cs typeface="Courier New" pitchFamily="49" charset="0"/>
                </a:rPr>
                <a:t> + 1</a:t>
              </a:r>
            </a:p>
            <a:p>
              <a:endParaRPr lang="en-GB" dirty="0">
                <a:solidFill>
                  <a:schemeClr val="bg1">
                    <a:lumMod val="95000"/>
                  </a:schemeClr>
                </a:solidFill>
                <a:latin typeface="Courier New" pitchFamily="49" charset="0"/>
                <a:cs typeface="Courier New" pitchFamily="49" charset="0"/>
              </a:endParaRPr>
            </a:p>
            <a:p>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a:t>
              </a:r>
              <a:r>
                <a:rPr lang="en-GB" dirty="0">
                  <a:solidFill>
                    <a:srgbClr val="00B050"/>
                  </a:solidFill>
                  <a:latin typeface="Courier New" pitchFamily="49" charset="0"/>
                  <a:cs typeface="Courier New" pitchFamily="49" charset="0"/>
                </a:rPr>
                <a:t>‘After the for loop’</a:t>
              </a:r>
              <a:r>
                <a:rPr lang="en-GB" dirty="0">
                  <a:solidFill>
                    <a:schemeClr val="bg1">
                      <a:lumMod val="95000"/>
                    </a:schemeClr>
                  </a:solidFill>
                  <a:latin typeface="Courier New" pitchFamily="49" charset="0"/>
                  <a:cs typeface="Courier New" pitchFamily="49" charset="0"/>
                </a:rPr>
                <a:t>)</a:t>
              </a: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sp>
        <p:nvSpPr>
          <p:cNvPr id="2" name="Content Placeholder 2">
            <a:extLst>
              <a:ext uri="{FF2B5EF4-FFF2-40B4-BE49-F238E27FC236}">
                <a16:creationId xmlns:a16="http://schemas.microsoft.com/office/drawing/2014/main" id="{78558296-D476-4E00-A4EF-1BC2422CE5C3}"/>
              </a:ext>
            </a:extLst>
          </p:cNvPr>
          <p:cNvSpPr txBox="1">
            <a:spLocks/>
          </p:cNvSpPr>
          <p:nvPr/>
        </p:nvSpPr>
        <p:spPr>
          <a:xfrm>
            <a:off x="767408" y="3501008"/>
            <a:ext cx="10009112" cy="2165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 the program above, the variable </a:t>
            </a:r>
            <a:r>
              <a:rPr lang="en-GB" sz="2400" b="1" dirty="0" err="1">
                <a:solidFill>
                  <a:srgbClr val="FFC000"/>
                </a:solidFill>
              </a:rPr>
              <a:t>val</a:t>
            </a:r>
            <a:r>
              <a:rPr lang="en-GB" sz="2400" dirty="0">
                <a:solidFill>
                  <a:schemeClr val="bg1"/>
                </a:solidFill>
              </a:rPr>
              <a:t> is our counter, and we want to repeat the loop exactly three times.</a:t>
            </a:r>
          </a:p>
        </p:txBody>
      </p:sp>
    </p:spTree>
    <p:extLst>
      <p:ext uri="{BB962C8B-B14F-4D97-AF65-F5344CB8AC3E}">
        <p14:creationId xmlns:p14="http://schemas.microsoft.com/office/powerpoint/2010/main" val="24185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2C179A9-277F-4676-815E-251AABDDD25D}"/>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11000"/>
                    </a14:imgEffect>
                    <a14:imgEffect>
                      <a14:colorTemperature colorTemp="8027"/>
                    </a14:imgEffect>
                    <a14:imgEffect>
                      <a14:saturation sat="70000"/>
                    </a14:imgEffect>
                    <a14:imgEffect>
                      <a14:brightnessContrast bright="-16000" contrast="22000"/>
                    </a14:imgEffect>
                  </a14:imgLayer>
                </a14:imgProps>
              </a:ext>
              <a:ext uri="{28A0092B-C50C-407E-A947-70E740481C1C}">
                <a14:useLocalDpi xmlns:a14="http://schemas.microsoft.com/office/drawing/2010/main" val="0"/>
              </a:ext>
            </a:extLst>
          </a:blip>
          <a:srcRect l="22024" t="2141" r="41417" b="2141"/>
          <a:stretch/>
        </p:blipFill>
        <p:spPr>
          <a:xfrm>
            <a:off x="6096000" y="0"/>
            <a:ext cx="6096000" cy="6858000"/>
          </a:xfrm>
        </p:spPr>
      </p:pic>
      <p:sp>
        <p:nvSpPr>
          <p:cNvPr id="3" name="Title 2">
            <a:extLst>
              <a:ext uri="{FF2B5EF4-FFF2-40B4-BE49-F238E27FC236}">
                <a16:creationId xmlns:a16="http://schemas.microsoft.com/office/drawing/2014/main" id="{7A6318A3-9C33-4056-AADC-962AFD048848}"/>
              </a:ext>
            </a:extLst>
          </p:cNvPr>
          <p:cNvSpPr>
            <a:spLocks noGrp="1"/>
          </p:cNvSpPr>
          <p:nvPr>
            <p:ph type="title"/>
          </p:nvPr>
        </p:nvSpPr>
        <p:spPr/>
        <p:txBody>
          <a:bodyPr>
            <a:normAutofit/>
          </a:bodyPr>
          <a:lstStyle/>
          <a:p>
            <a:r>
              <a:rPr lang="en-GB" sz="3600" dirty="0"/>
              <a:t>The </a:t>
            </a:r>
            <a:r>
              <a:rPr lang="en-GB" sz="3600" dirty="0">
                <a:solidFill>
                  <a:srgbClr val="FFC000"/>
                </a:solidFill>
              </a:rPr>
              <a:t>for</a:t>
            </a:r>
            <a:r>
              <a:rPr lang="en-GB" sz="3600" dirty="0"/>
              <a:t> Loop</a:t>
            </a:r>
          </a:p>
        </p:txBody>
      </p:sp>
    </p:spTree>
    <p:extLst>
      <p:ext uri="{BB962C8B-B14F-4D97-AF65-F5344CB8AC3E}">
        <p14:creationId xmlns:p14="http://schemas.microsoft.com/office/powerpoint/2010/main" val="237330059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serrat">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chemeClr val="bg1">
              <a:lumMod val="9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nlineVideoLectures.potx" id="{E1EA80EA-6236-4868-A43B-B20A1D9EEEBE}" vid="{A293F4D0-0605-49E7-AAB7-019A2BD27E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OnlineVideoLectures</Template>
  <TotalTime>990</TotalTime>
  <Words>2979</Words>
  <Application>Microsoft Office PowerPoint</Application>
  <PresentationFormat>Widescreen</PresentationFormat>
  <Paragraphs>519</Paragraphs>
  <Slides>32</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Aqua Grotesque</vt:lpstr>
      <vt:lpstr>Arial</vt:lpstr>
      <vt:lpstr>Calibri</vt:lpstr>
      <vt:lpstr>Courier New</vt:lpstr>
      <vt:lpstr>Montserrat</vt:lpstr>
      <vt:lpstr>Montserrat Light</vt:lpstr>
      <vt:lpstr>Montserrat SemiBold</vt:lpstr>
      <vt:lpstr>Office Theme</vt:lpstr>
      <vt:lpstr>FOR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for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Loops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LOOPS</dc:title>
  <dc:creator>Lilian Blot</dc:creator>
  <cp:lastModifiedBy>Lilian Blot</cp:lastModifiedBy>
  <cp:revision>37</cp:revision>
  <dcterms:created xsi:type="dcterms:W3CDTF">2020-08-09T06:32:49Z</dcterms:created>
  <dcterms:modified xsi:type="dcterms:W3CDTF">2020-10-07T11:30:50Z</dcterms:modified>
</cp:coreProperties>
</file>