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77" r:id="rId3"/>
    <p:sldId id="261" r:id="rId4"/>
    <p:sldId id="271" r:id="rId5"/>
    <p:sldId id="279" r:id="rId6"/>
    <p:sldId id="275" r:id="rId7"/>
    <p:sldId id="267" r:id="rId8"/>
    <p:sldId id="264" r:id="rId9"/>
    <p:sldId id="27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913"/>
    <p:restoredTop sz="94645"/>
  </p:normalViewPr>
  <p:slideViewPr>
    <p:cSldViewPr snapToGrid="0" snapToObjects="1">
      <p:cViewPr>
        <p:scale>
          <a:sx n="129" d="100"/>
          <a:sy n="129" d="100"/>
        </p:scale>
        <p:origin x="248" y="2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3D432-8C1D-C349-BFCC-9FCA3E65C47E}" type="datetimeFigureOut">
              <a:rPr lang="en-US" smtClean="0"/>
              <a:t>11/5/23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2358A-7807-1142-91CE-63A2F4FCE1A0}" type="slidenum">
              <a:rPr lang="en-US" smtClean="0"/>
              <a:t>‹#›</a:t>
            </a:fld>
            <a:endParaRPr lang="en-US"/>
          </a:p>
        </p:txBody>
      </p:sp>
    </p:spTree>
    <p:extLst>
      <p:ext uri="{BB962C8B-B14F-4D97-AF65-F5344CB8AC3E}">
        <p14:creationId xmlns:p14="http://schemas.microsoft.com/office/powerpoint/2010/main" val="156973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787278-B5CE-574F-8D81-69CBFEC21701}" type="slidenum">
              <a:rPr lang="en-US" smtClean="0"/>
              <a:t>9</a:t>
            </a:fld>
            <a:endParaRPr lang="en-US"/>
          </a:p>
        </p:txBody>
      </p:sp>
    </p:spTree>
    <p:extLst>
      <p:ext uri="{BB962C8B-B14F-4D97-AF65-F5344CB8AC3E}">
        <p14:creationId xmlns:p14="http://schemas.microsoft.com/office/powerpoint/2010/main" val="3096979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CD4FF02-04D8-6F45-BAC1-DED4D1805549}" type="datetimeFigureOut">
              <a:rPr lang="en-US" smtClean="0"/>
              <a:t>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233660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CD4FF02-04D8-6F45-BAC1-DED4D1805549}" type="datetimeFigureOut">
              <a:rPr lang="en-US" smtClean="0"/>
              <a:t>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307892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CD4FF02-04D8-6F45-BAC1-DED4D1805549}" type="datetimeFigureOut">
              <a:rPr lang="en-US" smtClean="0"/>
              <a:t>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281455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CD4FF02-04D8-6F45-BAC1-DED4D1805549}" type="datetimeFigureOut">
              <a:rPr lang="en-US" smtClean="0"/>
              <a:t>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252589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CD4FF02-04D8-6F45-BAC1-DED4D1805549}" type="datetimeFigureOut">
              <a:rPr lang="en-US" smtClean="0"/>
              <a:t>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269137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3CD4FF02-04D8-6F45-BAC1-DED4D1805549}" type="datetimeFigureOut">
              <a:rPr lang="en-US" smtClean="0"/>
              <a:t>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278733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3CD4FF02-04D8-6F45-BAC1-DED4D1805549}" type="datetimeFigureOut">
              <a:rPr lang="en-US" smtClean="0"/>
              <a:t>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169296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3CD4FF02-04D8-6F45-BAC1-DED4D1805549}" type="datetimeFigureOut">
              <a:rPr lang="en-US" smtClean="0"/>
              <a:t>11/5/23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296309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4FF02-04D8-6F45-BAC1-DED4D1805549}" type="datetimeFigureOut">
              <a:rPr lang="en-US" smtClean="0"/>
              <a:t>11/5/23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209243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CD4FF02-04D8-6F45-BAC1-DED4D1805549}" type="datetimeFigureOut">
              <a:rPr lang="en-US" smtClean="0"/>
              <a:t>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412388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CD4FF02-04D8-6F45-BAC1-DED4D1805549}" type="datetimeFigureOut">
              <a:rPr lang="en-US" smtClean="0"/>
              <a:t>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C4418-18D1-DC46-BFD1-2F55FEDB3DBF}" type="slidenum">
              <a:rPr lang="en-US" smtClean="0"/>
              <a:t>‹#›</a:t>
            </a:fld>
            <a:endParaRPr lang="en-US"/>
          </a:p>
        </p:txBody>
      </p:sp>
    </p:spTree>
    <p:extLst>
      <p:ext uri="{BB962C8B-B14F-4D97-AF65-F5344CB8AC3E}">
        <p14:creationId xmlns:p14="http://schemas.microsoft.com/office/powerpoint/2010/main" val="1121154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4FF02-04D8-6F45-BAC1-DED4D1805549}" type="datetimeFigureOut">
              <a:rPr lang="en-US" smtClean="0"/>
              <a:t>11/5/23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4418-18D1-DC46-BFD1-2F55FEDB3DBF}" type="slidenum">
              <a:rPr lang="en-US" smtClean="0"/>
              <a:t>‹#›</a:t>
            </a:fld>
            <a:endParaRPr lang="en-US"/>
          </a:p>
        </p:txBody>
      </p:sp>
    </p:spTree>
    <p:extLst>
      <p:ext uri="{BB962C8B-B14F-4D97-AF65-F5344CB8AC3E}">
        <p14:creationId xmlns:p14="http://schemas.microsoft.com/office/powerpoint/2010/main" val="3479765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ragos-gruia/MSc-TranslationalNeuroscience-Module3"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package" Target="../embeddings/Microsoft_Word_Document.docx"/><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5107"/>
            <a:ext cx="7772400" cy="614202"/>
          </a:xfrm>
        </p:spPr>
        <p:txBody>
          <a:bodyPr>
            <a:normAutofit fontScale="90000"/>
          </a:bodyPr>
          <a:lstStyle/>
          <a:p>
            <a:r>
              <a:rPr lang="en-US" sz="3200" dirty="0"/>
              <a:t>Module 3</a:t>
            </a:r>
            <a:br>
              <a:rPr lang="en-US" sz="3200" dirty="0"/>
            </a:br>
            <a:br>
              <a:rPr lang="en-US" sz="3200" dirty="0"/>
            </a:br>
            <a:r>
              <a:rPr lang="en-US" sz="3200" dirty="0"/>
              <a:t>Introduction to Computation for Brain Sciences</a:t>
            </a:r>
            <a:br>
              <a:rPr lang="en-US" sz="3200" dirty="0"/>
            </a:br>
            <a:br>
              <a:rPr lang="en-US" sz="3200" dirty="0"/>
            </a:br>
            <a:r>
              <a:rPr lang="en-US" sz="2700" dirty="0"/>
              <a:t>Professor Adam Hampshire</a:t>
            </a:r>
          </a:p>
        </p:txBody>
      </p:sp>
      <p:sp>
        <p:nvSpPr>
          <p:cNvPr id="5" name="TextBox 4"/>
          <p:cNvSpPr txBox="1"/>
          <p:nvPr/>
        </p:nvSpPr>
        <p:spPr>
          <a:xfrm>
            <a:off x="1177889" y="1331402"/>
            <a:ext cx="6698601" cy="584775"/>
          </a:xfrm>
          <a:prstGeom prst="rect">
            <a:avLst/>
          </a:prstGeom>
          <a:noFill/>
        </p:spPr>
        <p:txBody>
          <a:bodyPr wrap="square" rtlCol="0">
            <a:spAutoFit/>
          </a:bodyPr>
          <a:lstStyle/>
          <a:p>
            <a:endParaRPr lang="en-US" sz="1600" dirty="0"/>
          </a:p>
          <a:p>
            <a:endParaRPr lang="en-US" sz="1600" dirty="0"/>
          </a:p>
        </p:txBody>
      </p:sp>
      <p:sp>
        <p:nvSpPr>
          <p:cNvPr id="7" name="TextBox 6">
            <a:extLst>
              <a:ext uri="{FF2B5EF4-FFF2-40B4-BE49-F238E27FC236}">
                <a16:creationId xmlns:a16="http://schemas.microsoft.com/office/drawing/2014/main" id="{0AC7E64E-890F-2AFB-CF88-7D3F61ED873E}"/>
              </a:ext>
            </a:extLst>
          </p:cNvPr>
          <p:cNvSpPr txBox="1"/>
          <p:nvPr/>
        </p:nvSpPr>
        <p:spPr>
          <a:xfrm>
            <a:off x="1077686" y="6138284"/>
            <a:ext cx="7380514" cy="369332"/>
          </a:xfrm>
          <a:prstGeom prst="rect">
            <a:avLst/>
          </a:prstGeom>
          <a:noFill/>
        </p:spPr>
        <p:txBody>
          <a:bodyPr wrap="square">
            <a:spAutoFit/>
          </a:bodyPr>
          <a:lstStyle/>
          <a:p>
            <a:r>
              <a:rPr lang="en-GB" b="0" i="0" u="none" strike="noStrike" dirty="0">
                <a:effectLst/>
                <a:latin typeface="Slack-Lato"/>
                <a:hlinkClick r:id="rId2"/>
              </a:rPr>
              <a:t>https://github.com/dragos-gruia/MSc-TranslationalNeuroscience-Module3</a:t>
            </a:r>
            <a:endParaRPr lang="en-US" dirty="0"/>
          </a:p>
        </p:txBody>
      </p:sp>
    </p:spTree>
    <p:extLst>
      <p:ext uri="{BB962C8B-B14F-4D97-AF65-F5344CB8AC3E}">
        <p14:creationId xmlns:p14="http://schemas.microsoft.com/office/powerpoint/2010/main" val="161120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9466"/>
            <a:ext cx="7772400" cy="614202"/>
          </a:xfrm>
        </p:spPr>
        <p:txBody>
          <a:bodyPr>
            <a:normAutofit fontScale="90000"/>
          </a:bodyPr>
          <a:lstStyle/>
          <a:p>
            <a:r>
              <a:rPr lang="en-US" sz="3200" dirty="0"/>
              <a:t>Module Aims</a:t>
            </a:r>
            <a:br>
              <a:rPr lang="en-US" sz="3200" dirty="0"/>
            </a:br>
            <a:endParaRPr lang="en-US" sz="2700" dirty="0"/>
          </a:p>
        </p:txBody>
      </p:sp>
      <p:sp>
        <p:nvSpPr>
          <p:cNvPr id="5" name="TextBox 4"/>
          <p:cNvSpPr txBox="1"/>
          <p:nvPr/>
        </p:nvSpPr>
        <p:spPr>
          <a:xfrm>
            <a:off x="1222699" y="1033668"/>
            <a:ext cx="6698601" cy="5262979"/>
          </a:xfrm>
          <a:prstGeom prst="rect">
            <a:avLst/>
          </a:prstGeom>
          <a:noFill/>
        </p:spPr>
        <p:txBody>
          <a:bodyPr wrap="square" rtlCol="0">
            <a:spAutoFit/>
          </a:bodyPr>
          <a:lstStyle/>
          <a:p>
            <a:r>
              <a:rPr lang="en-US" sz="1600" dirty="0"/>
              <a:t>Introduction to the types of computational techniques used in brain sciences </a:t>
            </a:r>
          </a:p>
          <a:p>
            <a:pPr marL="285750" indent="-285750">
              <a:buFontTx/>
              <a:buChar char="-"/>
            </a:pPr>
            <a:r>
              <a:rPr lang="en-US" sz="1600" dirty="0"/>
              <a:t>Lift the hood /  demystify (beware the black box)</a:t>
            </a:r>
          </a:p>
          <a:p>
            <a:pPr marL="285750" indent="-285750">
              <a:buFontTx/>
              <a:buChar char="-"/>
            </a:pPr>
            <a:r>
              <a:rPr lang="en-US" sz="1600" dirty="0"/>
              <a:t>Practical focus (doing as opposed to listening)</a:t>
            </a:r>
          </a:p>
          <a:p>
            <a:endParaRPr lang="en-US" sz="1600" dirty="0"/>
          </a:p>
          <a:p>
            <a:r>
              <a:rPr lang="en-US" sz="1600" dirty="0"/>
              <a:t>Learn about the relationship between brain function and cognition</a:t>
            </a:r>
          </a:p>
          <a:p>
            <a:pPr marL="285750" indent="-285750">
              <a:buFontTx/>
              <a:buChar char="-"/>
            </a:pPr>
            <a:r>
              <a:rPr lang="en-US" sz="1600" dirty="0"/>
              <a:t>Network science / network dynamics</a:t>
            </a:r>
          </a:p>
          <a:p>
            <a:pPr marL="285750" indent="-285750">
              <a:buFontTx/>
              <a:buChar char="-"/>
            </a:pPr>
            <a:r>
              <a:rPr lang="en-US" sz="1600" dirty="0"/>
              <a:t>Normal and abnormal brain function</a:t>
            </a:r>
          </a:p>
          <a:p>
            <a:pPr marL="285750" indent="-285750">
              <a:buFontTx/>
              <a:buChar char="-"/>
            </a:pPr>
            <a:r>
              <a:rPr lang="en-US" sz="1600" dirty="0"/>
              <a:t>Inter-Individual differences</a:t>
            </a:r>
          </a:p>
          <a:p>
            <a:endParaRPr lang="en-US" sz="1600" dirty="0"/>
          </a:p>
          <a:p>
            <a:r>
              <a:rPr lang="en-US" sz="1600" dirty="0"/>
              <a:t>Gain foundation skills in Python programming</a:t>
            </a:r>
          </a:p>
          <a:p>
            <a:pPr marL="285750" indent="-285750">
              <a:buFontTx/>
              <a:buChar char="-"/>
            </a:pPr>
            <a:r>
              <a:rPr lang="en-US" sz="1600" dirty="0"/>
              <a:t>Fundamentals of programming</a:t>
            </a:r>
          </a:p>
          <a:p>
            <a:pPr marL="285750" indent="-285750">
              <a:buFontTx/>
              <a:buChar char="-"/>
            </a:pPr>
            <a:r>
              <a:rPr lang="en-US" sz="1600" dirty="0"/>
              <a:t>Data handling</a:t>
            </a:r>
          </a:p>
          <a:p>
            <a:pPr marL="285750" indent="-285750">
              <a:buFontTx/>
              <a:buChar char="-"/>
            </a:pPr>
            <a:r>
              <a:rPr lang="en-US" sz="1600" dirty="0"/>
              <a:t>Pipeline development</a:t>
            </a:r>
          </a:p>
          <a:p>
            <a:endParaRPr lang="en-US" sz="1600" dirty="0"/>
          </a:p>
          <a:p>
            <a:r>
              <a:rPr lang="en-US" sz="1600" dirty="0"/>
              <a:t>Improve scientific writing skills </a:t>
            </a:r>
          </a:p>
          <a:p>
            <a:pPr marL="285750" indent="-285750">
              <a:buFontTx/>
              <a:buChar char="-"/>
            </a:pPr>
            <a:r>
              <a:rPr lang="en-US" sz="1600" dirty="0"/>
              <a:t>hypothesis formulation &amp; testing</a:t>
            </a:r>
          </a:p>
          <a:p>
            <a:pPr marL="285750" indent="-285750">
              <a:buFontTx/>
              <a:buChar char="-"/>
            </a:pPr>
            <a:r>
              <a:rPr lang="en-US" sz="1600" dirty="0"/>
              <a:t>inference</a:t>
            </a:r>
          </a:p>
          <a:p>
            <a:endParaRPr lang="en-US" sz="1600" dirty="0"/>
          </a:p>
          <a:p>
            <a:r>
              <a:rPr lang="en-US" sz="1600" dirty="0"/>
              <a:t>Leads particularly well into computational project/workstream, but skills gained are more broadly transferable</a:t>
            </a:r>
          </a:p>
          <a:p>
            <a:endParaRPr lang="en-US" sz="1600" dirty="0"/>
          </a:p>
        </p:txBody>
      </p:sp>
    </p:spTree>
    <p:extLst>
      <p:ext uri="{BB962C8B-B14F-4D97-AF65-F5344CB8AC3E}">
        <p14:creationId xmlns:p14="http://schemas.microsoft.com/office/powerpoint/2010/main" val="57491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7922"/>
            <a:ext cx="7772400" cy="778176"/>
          </a:xfrm>
        </p:spPr>
        <p:txBody>
          <a:bodyPr>
            <a:normAutofit/>
          </a:bodyPr>
          <a:lstStyle/>
          <a:p>
            <a:r>
              <a:rPr lang="en-US" sz="3600" dirty="0"/>
              <a:t>Python Tutorials</a:t>
            </a:r>
          </a:p>
        </p:txBody>
      </p:sp>
      <p:sp>
        <p:nvSpPr>
          <p:cNvPr id="3" name="TextBox 2"/>
          <p:cNvSpPr txBox="1"/>
          <p:nvPr/>
        </p:nvSpPr>
        <p:spPr>
          <a:xfrm>
            <a:off x="259885" y="1227218"/>
            <a:ext cx="8198315" cy="4832092"/>
          </a:xfrm>
          <a:prstGeom prst="rect">
            <a:avLst/>
          </a:prstGeom>
          <a:noFill/>
        </p:spPr>
        <p:txBody>
          <a:bodyPr wrap="square" rtlCol="0">
            <a:spAutoFit/>
          </a:bodyPr>
          <a:lstStyle/>
          <a:p>
            <a:pPr lvl="0"/>
            <a:r>
              <a:rPr lang="en-GB" sz="1400" dirty="0"/>
              <a:t>Each day is a stand alone workshop</a:t>
            </a:r>
          </a:p>
          <a:p>
            <a:pPr lvl="0"/>
            <a:endParaRPr lang="en-GB" sz="1400" dirty="0"/>
          </a:p>
          <a:p>
            <a:pPr lvl="0"/>
            <a:r>
              <a:rPr lang="en-GB" sz="1400" dirty="0"/>
              <a:t>The focus is on learning through application</a:t>
            </a:r>
          </a:p>
          <a:p>
            <a:pPr lvl="0"/>
            <a:endParaRPr lang="en-GB" sz="1400" dirty="0"/>
          </a:p>
          <a:p>
            <a:pPr lvl="0"/>
            <a:r>
              <a:rPr lang="en-GB" sz="1400" dirty="0"/>
              <a:t>Workshop structure</a:t>
            </a:r>
          </a:p>
          <a:p>
            <a:pPr lvl="0"/>
            <a:endParaRPr lang="en-GB" sz="1400" dirty="0"/>
          </a:p>
          <a:p>
            <a:pPr marL="285750" lvl="0" indent="-285750">
              <a:buFontTx/>
              <a:buChar char="-"/>
            </a:pPr>
            <a:r>
              <a:rPr lang="en-GB" sz="1400" dirty="0"/>
              <a:t>Brief morning introduction to the workshop</a:t>
            </a:r>
          </a:p>
          <a:p>
            <a:pPr marL="285750" lvl="0" indent="-285750">
              <a:buFontTx/>
              <a:buChar char="-"/>
            </a:pPr>
            <a:endParaRPr lang="en-GB" sz="1400" dirty="0"/>
          </a:p>
          <a:p>
            <a:pPr marL="285750" lvl="0" indent="-285750">
              <a:buFontTx/>
              <a:buChar char="-"/>
            </a:pPr>
            <a:r>
              <a:rPr lang="en-GB" sz="1400" dirty="0"/>
              <a:t>Tutorial walkthroughs in the morning, learning how to program code for handling different datatypes</a:t>
            </a:r>
          </a:p>
          <a:p>
            <a:pPr lvl="1"/>
            <a:endParaRPr lang="en-GB" sz="1400" dirty="0"/>
          </a:p>
          <a:p>
            <a:pPr marL="285750" indent="-285750">
              <a:buFontTx/>
              <a:buChar char="-"/>
            </a:pPr>
            <a:r>
              <a:rPr lang="en-GB" sz="1400" dirty="0"/>
              <a:t>Afternoon session – apply what you have learnt to a new dataset/problem</a:t>
            </a:r>
          </a:p>
          <a:p>
            <a:pPr marL="742950" lvl="1" indent="-285750">
              <a:buFontTx/>
              <a:buChar char="-"/>
            </a:pPr>
            <a:r>
              <a:rPr lang="en-GB" sz="1400" dirty="0"/>
              <a:t>Code unsupervised</a:t>
            </a:r>
          </a:p>
          <a:p>
            <a:pPr marL="742950" lvl="1" indent="-285750">
              <a:buFontTx/>
              <a:buChar char="-"/>
            </a:pPr>
            <a:r>
              <a:rPr lang="en-GB" sz="1400" dirty="0"/>
              <a:t>TAs will be in person to answers Qs</a:t>
            </a:r>
          </a:p>
          <a:p>
            <a:pPr lvl="1"/>
            <a:endParaRPr lang="en-GB" sz="1400" dirty="0"/>
          </a:p>
          <a:p>
            <a:pPr marL="285750" indent="-285750">
              <a:buFontTx/>
              <a:buChar char="-"/>
            </a:pPr>
            <a:r>
              <a:rPr lang="en-GB" sz="1400" dirty="0"/>
              <a:t>Please make the most use possible of your TAs and ask them difficult questions</a:t>
            </a:r>
          </a:p>
          <a:p>
            <a:pPr marL="285750" indent="-285750">
              <a:buFontTx/>
              <a:buChar char="-"/>
            </a:pPr>
            <a:endParaRPr lang="en-GB" sz="1400" dirty="0"/>
          </a:p>
          <a:p>
            <a:pPr lvl="0"/>
            <a:r>
              <a:rPr lang="en-GB" sz="1400" dirty="0"/>
              <a:t>T</a:t>
            </a:r>
            <a:r>
              <a:rPr lang="en-GB" sz="1400" u="sng" dirty="0"/>
              <a:t>wo</a:t>
            </a:r>
            <a:r>
              <a:rPr lang="en-GB" sz="1400" dirty="0"/>
              <a:t> out of 7 workshops (not day 1) to write up and hand in</a:t>
            </a:r>
          </a:p>
          <a:p>
            <a:pPr marL="742950" lvl="1" indent="-285750">
              <a:buFontTx/>
              <a:buChar char="-"/>
            </a:pPr>
            <a:r>
              <a:rPr lang="en-GB" sz="1400" dirty="0"/>
              <a:t>Write up must be undertaken independently -  text will be compared</a:t>
            </a:r>
          </a:p>
          <a:p>
            <a:pPr lvl="0"/>
            <a:endParaRPr lang="en-GB" sz="1400" dirty="0"/>
          </a:p>
          <a:p>
            <a:pPr lvl="0"/>
            <a:r>
              <a:rPr lang="en-GB" sz="1400" dirty="0"/>
              <a:t>Tutorials are all in Python (</a:t>
            </a:r>
            <a:r>
              <a:rPr lang="en-GB" sz="1400" dirty="0" err="1"/>
              <a:t>Jupyter</a:t>
            </a:r>
            <a:r>
              <a:rPr lang="en-GB" sz="1400" dirty="0"/>
              <a:t> notebook) and are available from the links on </a:t>
            </a:r>
            <a:r>
              <a:rPr lang="en-GB" sz="1400" dirty="0" err="1"/>
              <a:t>BlackBoard</a:t>
            </a:r>
            <a:r>
              <a:rPr lang="en-GB" sz="1400" dirty="0"/>
              <a:t>. </a:t>
            </a:r>
          </a:p>
          <a:p>
            <a:pPr lvl="0"/>
            <a:endParaRPr lang="en-GB" sz="1400" dirty="0"/>
          </a:p>
          <a:p>
            <a:pPr lvl="0"/>
            <a:r>
              <a:rPr lang="en-GB" sz="1400" dirty="0"/>
              <a:t>Extensive materials on Python are available on the internet</a:t>
            </a:r>
          </a:p>
        </p:txBody>
      </p:sp>
    </p:spTree>
    <p:extLst>
      <p:ext uri="{BB962C8B-B14F-4D97-AF65-F5344CB8AC3E}">
        <p14:creationId xmlns:p14="http://schemas.microsoft.com/office/powerpoint/2010/main" val="1526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17FC56-634F-1E8B-8E76-E6DC2ABDB804}"/>
              </a:ext>
            </a:extLst>
          </p:cNvPr>
          <p:cNvPicPr>
            <a:picLocks noChangeAspect="1"/>
          </p:cNvPicPr>
          <p:nvPr/>
        </p:nvPicPr>
        <p:blipFill>
          <a:blip r:embed="rId2"/>
          <a:stretch>
            <a:fillRect/>
          </a:stretch>
        </p:blipFill>
        <p:spPr>
          <a:xfrm>
            <a:off x="225631" y="124768"/>
            <a:ext cx="8752113" cy="6653604"/>
          </a:xfrm>
          <a:prstGeom prst="rect">
            <a:avLst/>
          </a:prstGeom>
        </p:spPr>
      </p:pic>
    </p:spTree>
    <p:extLst>
      <p:ext uri="{BB962C8B-B14F-4D97-AF65-F5344CB8AC3E}">
        <p14:creationId xmlns:p14="http://schemas.microsoft.com/office/powerpoint/2010/main" val="259229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6CA42F-6F4A-6247-6784-059152444FD7}"/>
              </a:ext>
            </a:extLst>
          </p:cNvPr>
          <p:cNvPicPr>
            <a:picLocks noChangeAspect="1"/>
          </p:cNvPicPr>
          <p:nvPr/>
        </p:nvPicPr>
        <p:blipFill>
          <a:blip r:embed="rId2"/>
          <a:stretch>
            <a:fillRect/>
          </a:stretch>
        </p:blipFill>
        <p:spPr>
          <a:xfrm>
            <a:off x="115739" y="783771"/>
            <a:ext cx="8922523" cy="5296395"/>
          </a:xfrm>
          <a:prstGeom prst="rect">
            <a:avLst/>
          </a:prstGeom>
        </p:spPr>
      </p:pic>
    </p:spTree>
    <p:extLst>
      <p:ext uri="{BB962C8B-B14F-4D97-AF65-F5344CB8AC3E}">
        <p14:creationId xmlns:p14="http://schemas.microsoft.com/office/powerpoint/2010/main" val="633113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6946"/>
            <a:ext cx="7772400" cy="522137"/>
          </a:xfrm>
        </p:spPr>
        <p:txBody>
          <a:bodyPr>
            <a:normAutofit fontScale="90000"/>
          </a:bodyPr>
          <a:lstStyle/>
          <a:p>
            <a:r>
              <a:rPr lang="en-US" sz="3600" dirty="0"/>
              <a:t>Assessment</a:t>
            </a:r>
          </a:p>
        </p:txBody>
      </p:sp>
      <p:sp>
        <p:nvSpPr>
          <p:cNvPr id="27" name="TextBox 26">
            <a:extLst>
              <a:ext uri="{FF2B5EF4-FFF2-40B4-BE49-F238E27FC236}">
                <a16:creationId xmlns:a16="http://schemas.microsoft.com/office/drawing/2014/main" id="{798A1825-9D50-BE49-8BC2-20A1F3989601}"/>
              </a:ext>
            </a:extLst>
          </p:cNvPr>
          <p:cNvSpPr txBox="1"/>
          <p:nvPr/>
        </p:nvSpPr>
        <p:spPr>
          <a:xfrm>
            <a:off x="313168" y="1176944"/>
            <a:ext cx="7937454" cy="3539430"/>
          </a:xfrm>
          <a:prstGeom prst="rect">
            <a:avLst/>
          </a:prstGeom>
          <a:noFill/>
        </p:spPr>
        <p:txBody>
          <a:bodyPr wrap="square" rtlCol="0">
            <a:spAutoFit/>
          </a:bodyPr>
          <a:lstStyle/>
          <a:p>
            <a:endParaRPr lang="en-US" sz="1400" dirty="0"/>
          </a:p>
          <a:p>
            <a:r>
              <a:rPr lang="en-US" sz="1400" dirty="0"/>
              <a:t>Workshop write ups (60%)</a:t>
            </a:r>
          </a:p>
          <a:p>
            <a:pPr marL="285750" indent="-285750">
              <a:buFontTx/>
              <a:buChar char="-"/>
            </a:pPr>
            <a:r>
              <a:rPr lang="en-US" sz="1400" dirty="0"/>
              <a:t>Assess understanding of how computational methods can be applied to answer translational neuroscience research questions</a:t>
            </a:r>
          </a:p>
          <a:p>
            <a:pPr marL="285750" indent="-285750">
              <a:buFontTx/>
              <a:buChar char="-"/>
            </a:pPr>
            <a:r>
              <a:rPr lang="en-US" sz="1400" dirty="0"/>
              <a:t>2 out of 7 workshops (not day 1)</a:t>
            </a:r>
          </a:p>
          <a:p>
            <a:pPr marL="285750" indent="-285750">
              <a:buFontTx/>
              <a:buChar char="-"/>
            </a:pPr>
            <a:r>
              <a:rPr lang="en-US" sz="1400" dirty="0"/>
              <a:t>3 pages including figures, 11 font &amp; 2 cm margins</a:t>
            </a:r>
          </a:p>
          <a:p>
            <a:pPr marL="285750" indent="-285750">
              <a:buFontTx/>
              <a:buChar char="-"/>
            </a:pPr>
            <a:r>
              <a:rPr lang="en-US" sz="1400" dirty="0"/>
              <a:t>State hypothesis, explain concisely what you did, what your results were, and interpret, including contextualizing with background literature</a:t>
            </a:r>
          </a:p>
          <a:p>
            <a:endParaRPr lang="en-US" sz="1400" dirty="0"/>
          </a:p>
          <a:p>
            <a:r>
              <a:rPr lang="en-US" sz="1400" dirty="0"/>
              <a:t>Hackathon (40%)</a:t>
            </a:r>
          </a:p>
          <a:p>
            <a:pPr marL="285750" indent="-285750">
              <a:buFontTx/>
              <a:buChar char="-"/>
            </a:pPr>
            <a:r>
              <a:rPr lang="en-US" sz="1400" dirty="0"/>
              <a:t>Assess performance when solving a computational research problem under time pressure</a:t>
            </a:r>
          </a:p>
          <a:p>
            <a:pPr marL="285750" indent="-285750">
              <a:buFontTx/>
              <a:buChar char="-"/>
            </a:pPr>
            <a:r>
              <a:rPr lang="en-US" sz="1400" dirty="0"/>
              <a:t>Mixture of group and individual work, with individual assessment</a:t>
            </a:r>
          </a:p>
          <a:p>
            <a:pPr marL="285750" indent="-285750">
              <a:buFontTx/>
              <a:buChar char="-"/>
            </a:pPr>
            <a:r>
              <a:rPr lang="en-US" sz="1400" dirty="0"/>
              <a:t>Define the hypothesis</a:t>
            </a:r>
          </a:p>
          <a:p>
            <a:pPr marL="285750" indent="-285750">
              <a:buFontTx/>
              <a:buChar char="-"/>
            </a:pPr>
            <a:r>
              <a:rPr lang="en-US" sz="1400" dirty="0"/>
              <a:t>Design the analysis pipeline</a:t>
            </a:r>
          </a:p>
          <a:p>
            <a:pPr marL="285750" indent="-285750">
              <a:buFontTx/>
              <a:buChar char="-"/>
            </a:pPr>
            <a:r>
              <a:rPr lang="en-US" sz="1400" dirty="0"/>
              <a:t>Implement it</a:t>
            </a:r>
          </a:p>
          <a:p>
            <a:pPr marL="285750" indent="-285750">
              <a:buFontTx/>
              <a:buChar char="-"/>
            </a:pPr>
            <a:r>
              <a:rPr lang="en-US" sz="1400" dirty="0"/>
              <a:t>Interpret and critically evaluate</a:t>
            </a:r>
          </a:p>
        </p:txBody>
      </p:sp>
    </p:spTree>
    <p:extLst>
      <p:ext uri="{BB962C8B-B14F-4D97-AF65-F5344CB8AC3E}">
        <p14:creationId xmlns:p14="http://schemas.microsoft.com/office/powerpoint/2010/main" val="231318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6946"/>
            <a:ext cx="7772400" cy="522137"/>
          </a:xfrm>
        </p:spPr>
        <p:txBody>
          <a:bodyPr>
            <a:normAutofit fontScale="90000"/>
          </a:bodyPr>
          <a:lstStyle/>
          <a:p>
            <a:r>
              <a:rPr lang="en-US" sz="3600" dirty="0"/>
              <a:t>Assessment – Lab Reports (2) </a:t>
            </a:r>
          </a:p>
        </p:txBody>
      </p:sp>
      <p:sp>
        <p:nvSpPr>
          <p:cNvPr id="3" name="TextBox 2"/>
          <p:cNvSpPr txBox="1"/>
          <p:nvPr/>
        </p:nvSpPr>
        <p:spPr>
          <a:xfrm>
            <a:off x="163880" y="1213760"/>
            <a:ext cx="3373023" cy="4832092"/>
          </a:xfrm>
          <a:prstGeom prst="rect">
            <a:avLst/>
          </a:prstGeom>
          <a:noFill/>
        </p:spPr>
        <p:txBody>
          <a:bodyPr wrap="square" rtlCol="0">
            <a:spAutoFit/>
          </a:bodyPr>
          <a:lstStyle/>
          <a:p>
            <a:r>
              <a:rPr lang="en-US" sz="1400" dirty="0"/>
              <a:t>Example from day 2.</a:t>
            </a:r>
          </a:p>
          <a:p>
            <a:endParaRPr lang="en-US" sz="1400" dirty="0"/>
          </a:p>
          <a:p>
            <a:pPr marL="342900" indent="-342900">
              <a:buAutoNum type="arabicParenR"/>
            </a:pPr>
            <a:r>
              <a:rPr lang="en-US" sz="1400" dirty="0"/>
              <a:t>Explore the functional connectivity of the data: try at least three spatially different 'seed' voxels and produce maps of how they are connected to the rest of the brain. Briefly, what can you infer from the statistical maps?</a:t>
            </a:r>
          </a:p>
          <a:p>
            <a:pPr marL="342900" indent="-342900">
              <a:buAutoNum type="arabicParenR"/>
            </a:pPr>
            <a:endParaRPr lang="en-US" sz="1400" dirty="0"/>
          </a:p>
          <a:p>
            <a:pPr marL="342900" indent="-342900">
              <a:buAutoNum type="arabicParenR"/>
            </a:pPr>
            <a:r>
              <a:rPr lang="en-US" sz="1400" dirty="0"/>
              <a:t>As well as functional connectivity, produce a statistical map for head motion? Briefly, what are the implications of this for functional connectivity?</a:t>
            </a:r>
          </a:p>
          <a:p>
            <a:pPr marL="342900" indent="-342900">
              <a:buAutoNum type="arabicParenR"/>
            </a:pPr>
            <a:endParaRPr lang="en-US" sz="1400" dirty="0"/>
          </a:p>
          <a:p>
            <a:pPr marL="342900" indent="-342900">
              <a:buAutoNum type="arabicParenR"/>
            </a:pPr>
            <a:r>
              <a:rPr lang="en-US" sz="1400" dirty="0"/>
              <a:t>Which brain regions activate during the task?</a:t>
            </a:r>
          </a:p>
          <a:p>
            <a:pPr marL="342900" indent="-342900">
              <a:buAutoNum type="arabicParenR"/>
            </a:pPr>
            <a:endParaRPr lang="en-US" sz="1400" dirty="0"/>
          </a:p>
          <a:p>
            <a:r>
              <a:rPr lang="en-US" sz="1400" dirty="0"/>
              <a:t>You should prepare a </a:t>
            </a:r>
            <a:r>
              <a:rPr lang="en-US" sz="1400" b="1" dirty="0"/>
              <a:t>brief</a:t>
            </a:r>
            <a:r>
              <a:rPr lang="en-US" sz="1400" dirty="0"/>
              <a:t> report (no longer than 3 pages in 11-point font 2cm margins) of these analyses, containing figures of statistical maps as appropriate.</a:t>
            </a:r>
          </a:p>
        </p:txBody>
      </p:sp>
      <p:graphicFrame>
        <p:nvGraphicFramePr>
          <p:cNvPr id="10" name="Object 9"/>
          <p:cNvGraphicFramePr>
            <a:graphicFrameLocks noChangeAspect="1"/>
          </p:cNvGraphicFramePr>
          <p:nvPr>
            <p:extLst>
              <p:ext uri="{D42A27DB-BD31-4B8C-83A1-F6EECF244321}">
                <p14:modId xmlns:p14="http://schemas.microsoft.com/office/powerpoint/2010/main" val="3807918617"/>
              </p:ext>
            </p:extLst>
          </p:nvPr>
        </p:nvGraphicFramePr>
        <p:xfrm>
          <a:off x="4022566" y="1217358"/>
          <a:ext cx="6651120" cy="4755022"/>
        </p:xfrm>
        <a:graphic>
          <a:graphicData uri="http://schemas.openxmlformats.org/presentationml/2006/ole">
            <mc:AlternateContent xmlns:mc="http://schemas.openxmlformats.org/markup-compatibility/2006">
              <mc:Choice xmlns:v="urn:schemas-microsoft-com:vml" Requires="v">
                <p:oleObj name="Document" r:id="rId2" imgW="6273800" imgH="4076700" progId="Word.Document.12">
                  <p:embed/>
                </p:oleObj>
              </mc:Choice>
              <mc:Fallback>
                <p:oleObj name="Document" r:id="rId2" imgW="6273800" imgH="4076700" progId="Word.Document.12">
                  <p:embed/>
                  <p:pic>
                    <p:nvPicPr>
                      <p:cNvPr id="0" name=""/>
                      <p:cNvPicPr/>
                      <p:nvPr/>
                    </p:nvPicPr>
                    <p:blipFill>
                      <a:blip r:embed="rId3"/>
                      <a:stretch>
                        <a:fillRect/>
                      </a:stretch>
                    </p:blipFill>
                    <p:spPr>
                      <a:xfrm>
                        <a:off x="4022566" y="1217358"/>
                        <a:ext cx="6651120" cy="4755022"/>
                      </a:xfrm>
                      <a:prstGeom prst="rect">
                        <a:avLst/>
                      </a:prstGeom>
                    </p:spPr>
                  </p:pic>
                </p:oleObj>
              </mc:Fallback>
            </mc:AlternateContent>
          </a:graphicData>
        </a:graphic>
      </p:graphicFrame>
      <p:cxnSp>
        <p:nvCxnSpPr>
          <p:cNvPr id="12" name="Straight Connector 11"/>
          <p:cNvCxnSpPr/>
          <p:nvPr/>
        </p:nvCxnSpPr>
        <p:spPr>
          <a:xfrm>
            <a:off x="3641857" y="1003672"/>
            <a:ext cx="0" cy="536756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8158592" y="1290830"/>
            <a:ext cx="872091" cy="74544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84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6946"/>
            <a:ext cx="7772400" cy="522137"/>
          </a:xfrm>
        </p:spPr>
        <p:txBody>
          <a:bodyPr>
            <a:normAutofit fontScale="90000"/>
          </a:bodyPr>
          <a:lstStyle/>
          <a:p>
            <a:r>
              <a:rPr lang="en-US" sz="3600" dirty="0"/>
              <a:t>Assessment – Hackathon</a:t>
            </a:r>
          </a:p>
        </p:txBody>
      </p:sp>
      <p:cxnSp>
        <p:nvCxnSpPr>
          <p:cNvPr id="12" name="Straight Connector 11"/>
          <p:cNvCxnSpPr>
            <a:cxnSpLocks/>
          </p:cNvCxnSpPr>
          <p:nvPr/>
        </p:nvCxnSpPr>
        <p:spPr>
          <a:xfrm>
            <a:off x="2112580" y="4153552"/>
            <a:ext cx="448075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DA468722-181D-1444-9AB6-0BA62A046622}"/>
              </a:ext>
            </a:extLst>
          </p:cNvPr>
          <p:cNvPicPr>
            <a:picLocks noChangeAspect="1"/>
          </p:cNvPicPr>
          <p:nvPr/>
        </p:nvPicPr>
        <p:blipFill>
          <a:blip r:embed="rId2"/>
          <a:stretch>
            <a:fillRect/>
          </a:stretch>
        </p:blipFill>
        <p:spPr>
          <a:xfrm>
            <a:off x="0" y="4576439"/>
            <a:ext cx="9144000" cy="2056402"/>
          </a:xfrm>
          <a:prstGeom prst="rect">
            <a:avLst/>
          </a:prstGeom>
        </p:spPr>
      </p:pic>
      <p:sp>
        <p:nvSpPr>
          <p:cNvPr id="27" name="TextBox 26">
            <a:extLst>
              <a:ext uri="{FF2B5EF4-FFF2-40B4-BE49-F238E27FC236}">
                <a16:creationId xmlns:a16="http://schemas.microsoft.com/office/drawing/2014/main" id="{798A1825-9D50-BE49-8BC2-20A1F3989601}"/>
              </a:ext>
            </a:extLst>
          </p:cNvPr>
          <p:cNvSpPr txBox="1"/>
          <p:nvPr/>
        </p:nvSpPr>
        <p:spPr>
          <a:xfrm>
            <a:off x="134491" y="913230"/>
            <a:ext cx="8706851" cy="2462213"/>
          </a:xfrm>
          <a:prstGeom prst="rect">
            <a:avLst/>
          </a:prstGeom>
          <a:noFill/>
        </p:spPr>
        <p:txBody>
          <a:bodyPr wrap="square" rtlCol="0">
            <a:spAutoFit/>
          </a:bodyPr>
          <a:lstStyle/>
          <a:p>
            <a:r>
              <a:rPr lang="en-US" sz="1400" dirty="0"/>
              <a:t>Assessed on performance when solving a computational research problem under time pressure</a:t>
            </a:r>
          </a:p>
          <a:p>
            <a:endParaRPr lang="en-US" sz="1400" dirty="0"/>
          </a:p>
          <a:p>
            <a:r>
              <a:rPr lang="en-US" sz="1400" dirty="0"/>
              <a:t>Mixture of group and individual work, with individual assessment</a:t>
            </a:r>
          </a:p>
          <a:p>
            <a:endParaRPr lang="en-US" sz="1400" dirty="0"/>
          </a:p>
          <a:p>
            <a:pPr marL="285750" indent="-285750">
              <a:buFont typeface="Arial" panose="020B0604020202020204" pitchFamily="34" charset="0"/>
              <a:buChar char="•"/>
            </a:pPr>
            <a:r>
              <a:rPr lang="en-US" sz="1400" dirty="0"/>
              <a:t>Define the hypothesis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Design the analysis pipeline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Implement it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Interpret and critically evaluate</a:t>
            </a:r>
          </a:p>
        </p:txBody>
      </p:sp>
    </p:spTree>
    <p:extLst>
      <p:ext uri="{BB962C8B-B14F-4D97-AF65-F5344CB8AC3E}">
        <p14:creationId xmlns:p14="http://schemas.microsoft.com/office/powerpoint/2010/main" val="21015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DE92-57BC-F449-BAD6-FE09D0649948}"/>
              </a:ext>
            </a:extLst>
          </p:cNvPr>
          <p:cNvSpPr>
            <a:spLocks noGrp="1"/>
          </p:cNvSpPr>
          <p:nvPr>
            <p:ph type="ctrTitle"/>
          </p:nvPr>
        </p:nvSpPr>
        <p:spPr>
          <a:xfrm>
            <a:off x="1143000" y="401607"/>
            <a:ext cx="6858000" cy="761517"/>
          </a:xfrm>
        </p:spPr>
        <p:txBody>
          <a:bodyPr>
            <a:normAutofit/>
          </a:bodyPr>
          <a:lstStyle/>
          <a:p>
            <a:r>
              <a:rPr lang="en-US" sz="2700" dirty="0"/>
              <a:t>Example Hackathon Mission</a:t>
            </a:r>
          </a:p>
        </p:txBody>
      </p:sp>
      <p:sp>
        <p:nvSpPr>
          <p:cNvPr id="3" name="Subtitle 2">
            <a:extLst>
              <a:ext uri="{FF2B5EF4-FFF2-40B4-BE49-F238E27FC236}">
                <a16:creationId xmlns:a16="http://schemas.microsoft.com/office/drawing/2014/main" id="{733816AC-80B7-174C-A1F3-F996C5ABBDE5}"/>
              </a:ext>
            </a:extLst>
          </p:cNvPr>
          <p:cNvSpPr>
            <a:spLocks noGrp="1"/>
          </p:cNvSpPr>
          <p:nvPr>
            <p:ph type="subTitle" idx="1"/>
          </p:nvPr>
        </p:nvSpPr>
        <p:spPr>
          <a:xfrm>
            <a:off x="244367" y="1554235"/>
            <a:ext cx="4051739" cy="3798818"/>
          </a:xfrm>
        </p:spPr>
        <p:txBody>
          <a:bodyPr>
            <a:noAutofit/>
          </a:bodyPr>
          <a:lstStyle/>
          <a:p>
            <a:pPr algn="l">
              <a:lnSpc>
                <a:spcPct val="120000"/>
              </a:lnSpc>
            </a:pPr>
            <a:r>
              <a:rPr lang="en-US" sz="975" dirty="0">
                <a:solidFill>
                  <a:schemeClr val="tx1"/>
                </a:solidFill>
              </a:rPr>
              <a:t>Longitudinal questionnaire data have been collected from &gt;20,000 people at two timepoints. Half the participants were surveyed early in 2020 and then in Christmas 2020-21. The other half were surveyed in May 2020, mid lockdown, and then again in Christmas 2021, mid resurgence. A subset of the measures taken have been curated for you to </a:t>
            </a:r>
            <a:r>
              <a:rPr lang="en-US" sz="975" dirty="0" err="1">
                <a:solidFill>
                  <a:schemeClr val="tx1"/>
                </a:solidFill>
              </a:rPr>
              <a:t>analyse</a:t>
            </a:r>
            <a:r>
              <a:rPr lang="en-US" sz="975" dirty="0">
                <a:solidFill>
                  <a:schemeClr val="tx1"/>
                </a:solidFill>
              </a:rPr>
              <a:t>.</a:t>
            </a:r>
          </a:p>
          <a:p>
            <a:pPr algn="l">
              <a:lnSpc>
                <a:spcPct val="120000"/>
              </a:lnSpc>
            </a:pPr>
            <a:endParaRPr lang="en-US" sz="975" dirty="0">
              <a:solidFill>
                <a:schemeClr val="tx1"/>
              </a:solidFill>
            </a:endParaRPr>
          </a:p>
          <a:p>
            <a:pPr algn="l">
              <a:lnSpc>
                <a:spcPct val="120000"/>
              </a:lnSpc>
            </a:pPr>
            <a:r>
              <a:rPr lang="en-US" sz="975" dirty="0">
                <a:solidFill>
                  <a:schemeClr val="tx1"/>
                </a:solidFill>
              </a:rPr>
              <a:t>Work in groups to address scientific questions from the data</a:t>
            </a:r>
          </a:p>
          <a:p>
            <a:pPr marL="257175" indent="-257175" algn="l">
              <a:lnSpc>
                <a:spcPct val="120000"/>
              </a:lnSpc>
              <a:buFontTx/>
              <a:buChar char="-"/>
            </a:pPr>
            <a:r>
              <a:rPr lang="en-US" sz="975" dirty="0">
                <a:solidFill>
                  <a:schemeClr val="tx1"/>
                </a:solidFill>
              </a:rPr>
              <a:t>Select a combination of questions to address </a:t>
            </a:r>
          </a:p>
          <a:p>
            <a:pPr marL="257175" indent="-257175" algn="l">
              <a:lnSpc>
                <a:spcPct val="120000"/>
              </a:lnSpc>
              <a:buFontTx/>
              <a:buChar char="-"/>
            </a:pPr>
            <a:r>
              <a:rPr lang="en-US" sz="975" dirty="0">
                <a:solidFill>
                  <a:schemeClr val="tx1"/>
                </a:solidFill>
              </a:rPr>
              <a:t>Marks will relate to the number and difficulty of questions answered</a:t>
            </a:r>
          </a:p>
          <a:p>
            <a:pPr marL="257175" indent="-257175" algn="l">
              <a:lnSpc>
                <a:spcPct val="120000"/>
              </a:lnSpc>
              <a:buFontTx/>
              <a:buChar char="-"/>
            </a:pPr>
            <a:r>
              <a:rPr lang="en-US" sz="975" dirty="0">
                <a:solidFill>
                  <a:schemeClr val="tx1"/>
                </a:solidFill>
              </a:rPr>
              <a:t>Recommendations include (</a:t>
            </a:r>
            <a:r>
              <a:rPr lang="en-US" sz="975" u="sng" dirty="0">
                <a:solidFill>
                  <a:schemeClr val="tx1"/>
                </a:solidFill>
              </a:rPr>
              <a:t>but are not limited to</a:t>
            </a:r>
            <a:r>
              <a:rPr lang="en-US" sz="975" dirty="0">
                <a:solidFill>
                  <a:schemeClr val="tx1"/>
                </a:solidFill>
              </a:rPr>
              <a:t>)</a:t>
            </a:r>
          </a:p>
          <a:p>
            <a:pPr algn="l">
              <a:lnSpc>
                <a:spcPct val="120000"/>
              </a:lnSpc>
            </a:pPr>
            <a:endParaRPr lang="en-US" sz="975" dirty="0">
              <a:solidFill>
                <a:schemeClr val="tx1"/>
              </a:solidFill>
            </a:endParaRPr>
          </a:p>
          <a:p>
            <a:pPr algn="l">
              <a:lnSpc>
                <a:spcPct val="120000"/>
              </a:lnSpc>
            </a:pPr>
            <a:r>
              <a:rPr lang="en-US" sz="975" b="1" dirty="0">
                <a:solidFill>
                  <a:schemeClr val="tx1"/>
                </a:solidFill>
              </a:rPr>
              <a:t>Easy | </a:t>
            </a:r>
            <a:r>
              <a:rPr lang="en-US" sz="975" dirty="0">
                <a:solidFill>
                  <a:schemeClr val="tx1"/>
                </a:solidFill>
              </a:rPr>
              <a:t>What demographic has been sampled in this study?</a:t>
            </a:r>
          </a:p>
          <a:p>
            <a:pPr algn="l">
              <a:lnSpc>
                <a:spcPct val="120000"/>
              </a:lnSpc>
            </a:pPr>
            <a:r>
              <a:rPr lang="en-US" sz="975" b="1" dirty="0">
                <a:solidFill>
                  <a:schemeClr val="tx1"/>
                </a:solidFill>
              </a:rPr>
              <a:t>Intermediate | </a:t>
            </a:r>
            <a:r>
              <a:rPr lang="en-US" sz="975" dirty="0">
                <a:solidFill>
                  <a:schemeClr val="tx1"/>
                </a:solidFill>
              </a:rPr>
              <a:t>How does mental health relate to age &amp; other variables at baseline or during the pandemic?</a:t>
            </a:r>
          </a:p>
          <a:p>
            <a:pPr algn="l">
              <a:lnSpc>
                <a:spcPct val="120000"/>
              </a:lnSpc>
            </a:pPr>
            <a:r>
              <a:rPr lang="en-US" sz="975" b="1" dirty="0">
                <a:solidFill>
                  <a:schemeClr val="tx1"/>
                </a:solidFill>
              </a:rPr>
              <a:t>Intermediate | </a:t>
            </a:r>
            <a:r>
              <a:rPr lang="en-US" sz="975" dirty="0">
                <a:solidFill>
                  <a:schemeClr val="tx1"/>
                </a:solidFill>
              </a:rPr>
              <a:t>Has mental health changed during the pandemic?</a:t>
            </a:r>
          </a:p>
          <a:p>
            <a:pPr algn="l">
              <a:lnSpc>
                <a:spcPct val="120000"/>
              </a:lnSpc>
            </a:pPr>
            <a:r>
              <a:rPr lang="en-US" sz="975" b="1" dirty="0">
                <a:solidFill>
                  <a:schemeClr val="tx1"/>
                </a:solidFill>
              </a:rPr>
              <a:t>Difficult | </a:t>
            </a:r>
            <a:r>
              <a:rPr lang="en-US" sz="975" dirty="0">
                <a:solidFill>
                  <a:schemeClr val="tx1"/>
                </a:solidFill>
              </a:rPr>
              <a:t>Which sub-populations have been most affected?</a:t>
            </a:r>
          </a:p>
          <a:p>
            <a:pPr algn="l">
              <a:lnSpc>
                <a:spcPct val="120000"/>
              </a:lnSpc>
            </a:pPr>
            <a:r>
              <a:rPr lang="en-US" sz="975" b="1" dirty="0">
                <a:solidFill>
                  <a:schemeClr val="tx1"/>
                </a:solidFill>
              </a:rPr>
              <a:t>Advanced | </a:t>
            </a:r>
            <a:r>
              <a:rPr lang="en-US" sz="975" dirty="0">
                <a:solidFill>
                  <a:schemeClr val="tx1"/>
                </a:solidFill>
              </a:rPr>
              <a:t>To what degree can mental health be predicted from demographic and lifestyle variables?</a:t>
            </a:r>
          </a:p>
          <a:p>
            <a:pPr algn="l">
              <a:lnSpc>
                <a:spcPct val="170000"/>
              </a:lnSpc>
            </a:pPr>
            <a:r>
              <a:rPr lang="en-US" sz="975" dirty="0">
                <a:solidFill>
                  <a:schemeClr val="tx1"/>
                </a:solidFill>
              </a:rPr>
              <a:t>You have full access to the Internet, the website and your notes during this assessment </a:t>
            </a:r>
            <a:r>
              <a:rPr lang="en-US" sz="975" b="1" i="1" dirty="0">
                <a:solidFill>
                  <a:schemeClr val="tx1"/>
                </a:solidFill>
              </a:rPr>
              <a:t>but should not work across groups</a:t>
            </a:r>
          </a:p>
          <a:p>
            <a:pPr algn="l">
              <a:lnSpc>
                <a:spcPct val="170000"/>
              </a:lnSpc>
              <a:spcBef>
                <a:spcPts val="300"/>
              </a:spcBef>
            </a:pPr>
            <a:r>
              <a:rPr lang="en-US" sz="975" b="1" i="1" dirty="0">
                <a:solidFill>
                  <a:schemeClr val="tx1"/>
                </a:solidFill>
              </a:rPr>
              <a:t>You can grab food/drinks/coffee at any point</a:t>
            </a:r>
          </a:p>
        </p:txBody>
      </p:sp>
      <p:sp>
        <p:nvSpPr>
          <p:cNvPr id="15" name="Subtitle 2">
            <a:extLst>
              <a:ext uri="{FF2B5EF4-FFF2-40B4-BE49-F238E27FC236}">
                <a16:creationId xmlns:a16="http://schemas.microsoft.com/office/drawing/2014/main" id="{8DE2A113-1FB0-654E-B328-DBBC23FE255D}"/>
              </a:ext>
            </a:extLst>
          </p:cNvPr>
          <p:cNvSpPr txBox="1">
            <a:spLocks/>
          </p:cNvSpPr>
          <p:nvPr/>
        </p:nvSpPr>
        <p:spPr>
          <a:xfrm>
            <a:off x="4863663" y="1398401"/>
            <a:ext cx="4193626" cy="42488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200" b="1" dirty="0"/>
              <a:t>Schedule</a:t>
            </a:r>
          </a:p>
        </p:txBody>
      </p:sp>
      <p:cxnSp>
        <p:nvCxnSpPr>
          <p:cNvPr id="16" name="Straight Connector 15">
            <a:extLst>
              <a:ext uri="{FF2B5EF4-FFF2-40B4-BE49-F238E27FC236}">
                <a16:creationId xmlns:a16="http://schemas.microsoft.com/office/drawing/2014/main" id="{B7E0D077-A217-6843-B921-2A2885D01F6A}"/>
              </a:ext>
            </a:extLst>
          </p:cNvPr>
          <p:cNvCxnSpPr>
            <a:cxnSpLocks/>
          </p:cNvCxnSpPr>
          <p:nvPr/>
        </p:nvCxnSpPr>
        <p:spPr>
          <a:xfrm>
            <a:off x="4579883" y="1610842"/>
            <a:ext cx="0" cy="41810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1D2CAAB2-F7DB-F442-B57F-943CF63A9302}"/>
              </a:ext>
            </a:extLst>
          </p:cNvPr>
          <p:cNvSpPr txBox="1">
            <a:spLocks/>
          </p:cNvSpPr>
          <p:nvPr/>
        </p:nvSpPr>
        <p:spPr>
          <a:xfrm>
            <a:off x="158130" y="1155479"/>
            <a:ext cx="4193626" cy="42488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200" b="1" dirty="0"/>
              <a:t>Questions</a:t>
            </a:r>
          </a:p>
        </p:txBody>
      </p:sp>
      <p:sp>
        <p:nvSpPr>
          <p:cNvPr id="19" name="Subtitle 2">
            <a:extLst>
              <a:ext uri="{FF2B5EF4-FFF2-40B4-BE49-F238E27FC236}">
                <a16:creationId xmlns:a16="http://schemas.microsoft.com/office/drawing/2014/main" id="{640B9EDB-1012-DB44-B0E4-087B3BA9967C}"/>
              </a:ext>
            </a:extLst>
          </p:cNvPr>
          <p:cNvSpPr txBox="1">
            <a:spLocks/>
          </p:cNvSpPr>
          <p:nvPr/>
        </p:nvSpPr>
        <p:spPr>
          <a:xfrm>
            <a:off x="3888295" y="5588148"/>
            <a:ext cx="5168994" cy="524133"/>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US" sz="1050" dirty="0" err="1"/>
              <a:t>a.hampshire@imperial.ac.uk</a:t>
            </a:r>
            <a:endParaRPr lang="en-US" sz="1050" dirty="0"/>
          </a:p>
          <a:p>
            <a:pPr algn="r">
              <a:lnSpc>
                <a:spcPct val="100000"/>
              </a:lnSpc>
              <a:spcBef>
                <a:spcPts val="0"/>
              </a:spcBef>
            </a:pPr>
            <a:r>
              <a:rPr lang="en-US" sz="1050" b="1" i="1" dirty="0" err="1"/>
              <a:t>group_stage_name.ppt</a:t>
            </a:r>
            <a:r>
              <a:rPr lang="en-US" sz="1050" b="1" i="1" dirty="0"/>
              <a:t> in filenames                      </a:t>
            </a:r>
            <a:r>
              <a:rPr lang="en-US" sz="1050" dirty="0" err="1"/>
              <a:t>nirg@imperial.ac.uk</a:t>
            </a:r>
            <a:endParaRPr lang="en-US" sz="1050" dirty="0"/>
          </a:p>
        </p:txBody>
      </p:sp>
      <p:sp>
        <p:nvSpPr>
          <p:cNvPr id="30" name="Subtitle 2">
            <a:extLst>
              <a:ext uri="{FF2B5EF4-FFF2-40B4-BE49-F238E27FC236}">
                <a16:creationId xmlns:a16="http://schemas.microsoft.com/office/drawing/2014/main" id="{B3C7F360-8DBB-CB46-A308-355E0F67A1A1}"/>
              </a:ext>
            </a:extLst>
          </p:cNvPr>
          <p:cNvSpPr txBox="1">
            <a:spLocks/>
          </p:cNvSpPr>
          <p:nvPr/>
        </p:nvSpPr>
        <p:spPr>
          <a:xfrm>
            <a:off x="3064060" y="4185965"/>
            <a:ext cx="1797269" cy="524133"/>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US" sz="1200" dirty="0"/>
              <a:t>3</a:t>
            </a:r>
          </a:p>
        </p:txBody>
      </p:sp>
      <p:sp>
        <p:nvSpPr>
          <p:cNvPr id="31" name="Subtitle 2">
            <a:extLst>
              <a:ext uri="{FF2B5EF4-FFF2-40B4-BE49-F238E27FC236}">
                <a16:creationId xmlns:a16="http://schemas.microsoft.com/office/drawing/2014/main" id="{5130D70F-79F1-E946-93BE-0B0F2A1EDB82}"/>
              </a:ext>
            </a:extLst>
          </p:cNvPr>
          <p:cNvSpPr txBox="1">
            <a:spLocks/>
          </p:cNvSpPr>
          <p:nvPr/>
        </p:nvSpPr>
        <p:spPr>
          <a:xfrm>
            <a:off x="2969468" y="3525154"/>
            <a:ext cx="1886976" cy="5538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US" sz="1200" dirty="0"/>
              <a:t>2</a:t>
            </a:r>
          </a:p>
        </p:txBody>
      </p:sp>
      <p:sp>
        <p:nvSpPr>
          <p:cNvPr id="32" name="Subtitle 2">
            <a:extLst>
              <a:ext uri="{FF2B5EF4-FFF2-40B4-BE49-F238E27FC236}">
                <a16:creationId xmlns:a16="http://schemas.microsoft.com/office/drawing/2014/main" id="{80B70FCA-777B-6A4E-B46E-BA67C4FFD41B}"/>
              </a:ext>
            </a:extLst>
          </p:cNvPr>
          <p:cNvSpPr txBox="1">
            <a:spLocks/>
          </p:cNvSpPr>
          <p:nvPr/>
        </p:nvSpPr>
        <p:spPr>
          <a:xfrm>
            <a:off x="3059176" y="2224037"/>
            <a:ext cx="1797269" cy="524133"/>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US" sz="1200" dirty="0"/>
              <a:t>1</a:t>
            </a:r>
          </a:p>
        </p:txBody>
      </p:sp>
      <p:sp>
        <p:nvSpPr>
          <p:cNvPr id="33" name="Subtitle 2">
            <a:extLst>
              <a:ext uri="{FF2B5EF4-FFF2-40B4-BE49-F238E27FC236}">
                <a16:creationId xmlns:a16="http://schemas.microsoft.com/office/drawing/2014/main" id="{0E8D0D36-F252-F948-9C95-AE6341525954}"/>
              </a:ext>
            </a:extLst>
          </p:cNvPr>
          <p:cNvSpPr txBox="1">
            <a:spLocks/>
          </p:cNvSpPr>
          <p:nvPr/>
        </p:nvSpPr>
        <p:spPr>
          <a:xfrm>
            <a:off x="3064060" y="4815837"/>
            <a:ext cx="1797269" cy="524133"/>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US" sz="1200" dirty="0"/>
              <a:t>4</a:t>
            </a:r>
          </a:p>
        </p:txBody>
      </p:sp>
      <p:sp>
        <p:nvSpPr>
          <p:cNvPr id="34" name="Rectangle 33">
            <a:extLst>
              <a:ext uri="{FF2B5EF4-FFF2-40B4-BE49-F238E27FC236}">
                <a16:creationId xmlns:a16="http://schemas.microsoft.com/office/drawing/2014/main" id="{DA2941D4-3272-46FA-9094-900C7F4B0AD2}"/>
              </a:ext>
            </a:extLst>
          </p:cNvPr>
          <p:cNvSpPr/>
          <p:nvPr/>
        </p:nvSpPr>
        <p:spPr>
          <a:xfrm>
            <a:off x="5319918" y="1823283"/>
            <a:ext cx="3281119" cy="42488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t>Stage 1 | Individual planning brainstorm</a:t>
            </a:r>
          </a:p>
          <a:p>
            <a:r>
              <a:rPr lang="en-US" sz="900" dirty="0"/>
              <a:t>Produce up to </a:t>
            </a:r>
            <a:r>
              <a:rPr lang="en-US" sz="900" u="sng" dirty="0"/>
              <a:t>2 slides </a:t>
            </a:r>
            <a:r>
              <a:rPr lang="en-US" sz="900" dirty="0"/>
              <a:t>defining your (1) </a:t>
            </a:r>
            <a:r>
              <a:rPr lang="en-US" sz="900" u="sng" dirty="0"/>
              <a:t>scientific question/s</a:t>
            </a:r>
            <a:r>
              <a:rPr lang="en-US" sz="900" dirty="0"/>
              <a:t>, (2) </a:t>
            </a:r>
            <a:r>
              <a:rPr lang="en-US" sz="900" u="sng" dirty="0"/>
              <a:t>hypothesis/es</a:t>
            </a:r>
            <a:r>
              <a:rPr lang="en-US" sz="900" dirty="0"/>
              <a:t>, and (3)</a:t>
            </a:r>
            <a:r>
              <a:rPr lang="en-US" sz="900" u="sng" dirty="0"/>
              <a:t> proposed analysis approach/steps</a:t>
            </a:r>
            <a:endParaRPr lang="en-US" sz="900" dirty="0"/>
          </a:p>
        </p:txBody>
      </p:sp>
      <p:sp>
        <p:nvSpPr>
          <p:cNvPr id="35" name="Rectangle 34">
            <a:extLst>
              <a:ext uri="{FF2B5EF4-FFF2-40B4-BE49-F238E27FC236}">
                <a16:creationId xmlns:a16="http://schemas.microsoft.com/office/drawing/2014/main" id="{6D749BF5-ACDC-4425-B0C4-C63B1DD1840C}"/>
              </a:ext>
            </a:extLst>
          </p:cNvPr>
          <p:cNvSpPr/>
          <p:nvPr/>
        </p:nvSpPr>
        <p:spPr>
          <a:xfrm>
            <a:off x="5319918" y="2473606"/>
            <a:ext cx="3281119" cy="424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t>Stage 2 | Group planning brainstorm</a:t>
            </a:r>
          </a:p>
          <a:p>
            <a:r>
              <a:rPr lang="en-US" sz="900" dirty="0"/>
              <a:t>Agree </a:t>
            </a:r>
            <a:r>
              <a:rPr lang="en-US" sz="900" u="sng" dirty="0"/>
              <a:t>scientific question/s</a:t>
            </a:r>
            <a:r>
              <a:rPr lang="en-US" sz="900" dirty="0"/>
              <a:t>, </a:t>
            </a:r>
            <a:r>
              <a:rPr lang="en-US" sz="900" u="sng" dirty="0"/>
              <a:t>hypothesis/es</a:t>
            </a:r>
            <a:r>
              <a:rPr lang="en-US" sz="900" dirty="0"/>
              <a:t>, and </a:t>
            </a:r>
            <a:r>
              <a:rPr lang="en-US" sz="900" u="sng" dirty="0"/>
              <a:t>analysis steps/approach</a:t>
            </a:r>
            <a:r>
              <a:rPr lang="en-US" sz="900" dirty="0"/>
              <a:t> to implement. </a:t>
            </a:r>
          </a:p>
        </p:txBody>
      </p:sp>
      <p:sp>
        <p:nvSpPr>
          <p:cNvPr id="36" name="Rectangle 35">
            <a:extLst>
              <a:ext uri="{FF2B5EF4-FFF2-40B4-BE49-F238E27FC236}">
                <a16:creationId xmlns:a16="http://schemas.microsoft.com/office/drawing/2014/main" id="{536BD8A6-D787-428C-8488-A3855B4BA8E7}"/>
              </a:ext>
            </a:extLst>
          </p:cNvPr>
          <p:cNvSpPr/>
          <p:nvPr/>
        </p:nvSpPr>
        <p:spPr>
          <a:xfrm>
            <a:off x="5319918" y="3131812"/>
            <a:ext cx="3281119" cy="424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t>Stage 3 | Implementation</a:t>
            </a:r>
          </a:p>
          <a:p>
            <a:r>
              <a:rPr lang="en-US" sz="900" dirty="0"/>
              <a:t>Undertake the analyses, Make (commented) code, Make slides with aims/pipeline and results (</a:t>
            </a:r>
            <a:r>
              <a:rPr lang="en-US" sz="900" u="sng" dirty="0"/>
              <a:t>6 slides max</a:t>
            </a:r>
            <a:r>
              <a:rPr lang="en-US" sz="900" dirty="0"/>
              <a:t>!)</a:t>
            </a:r>
          </a:p>
        </p:txBody>
      </p:sp>
      <p:sp>
        <p:nvSpPr>
          <p:cNvPr id="37" name="Rectangle 36">
            <a:extLst>
              <a:ext uri="{FF2B5EF4-FFF2-40B4-BE49-F238E27FC236}">
                <a16:creationId xmlns:a16="http://schemas.microsoft.com/office/drawing/2014/main" id="{039B0539-96EE-45B2-91BD-9844EBB3A82A}"/>
              </a:ext>
            </a:extLst>
          </p:cNvPr>
          <p:cNvSpPr/>
          <p:nvPr/>
        </p:nvSpPr>
        <p:spPr>
          <a:xfrm>
            <a:off x="5319918" y="3790018"/>
            <a:ext cx="3281119" cy="42488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t>Stage 4 | Individual interpretation brainstorm</a:t>
            </a:r>
          </a:p>
          <a:p>
            <a:r>
              <a:rPr lang="en-US" sz="900" dirty="0"/>
              <a:t>Produce </a:t>
            </a:r>
            <a:r>
              <a:rPr lang="en-US" sz="900" u="sng" dirty="0"/>
              <a:t>2 slides </a:t>
            </a:r>
            <a:r>
              <a:rPr lang="en-US" sz="900" dirty="0"/>
              <a:t>with (1) </a:t>
            </a:r>
            <a:r>
              <a:rPr lang="en-US" sz="900" u="sng" dirty="0"/>
              <a:t>key implications </a:t>
            </a:r>
            <a:r>
              <a:rPr lang="en-US" sz="900" dirty="0"/>
              <a:t>and (2) </a:t>
            </a:r>
            <a:r>
              <a:rPr lang="en-US" sz="900" u="sng" dirty="0"/>
              <a:t>limitations / future directions</a:t>
            </a:r>
            <a:r>
              <a:rPr lang="en-US" sz="900" dirty="0"/>
              <a:t>, both in bullet point form.</a:t>
            </a:r>
          </a:p>
        </p:txBody>
      </p:sp>
      <p:sp>
        <p:nvSpPr>
          <p:cNvPr id="38" name="Rectangle 37">
            <a:extLst>
              <a:ext uri="{FF2B5EF4-FFF2-40B4-BE49-F238E27FC236}">
                <a16:creationId xmlns:a16="http://schemas.microsoft.com/office/drawing/2014/main" id="{5A0B5191-1B41-4FC9-82F9-E7FBDE03524B}"/>
              </a:ext>
            </a:extLst>
          </p:cNvPr>
          <p:cNvSpPr/>
          <p:nvPr/>
        </p:nvSpPr>
        <p:spPr>
          <a:xfrm>
            <a:off x="5319918" y="4424577"/>
            <a:ext cx="3281119" cy="424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t>Stage 5 | Group implications brainstorm &amp; presentation</a:t>
            </a:r>
          </a:p>
          <a:p>
            <a:r>
              <a:rPr lang="en-US" sz="900" dirty="0"/>
              <a:t>Agree final 2 slides for implications, create</a:t>
            </a:r>
            <a:r>
              <a:rPr lang="en-US" sz="900" u="sng" dirty="0"/>
              <a:t> 10 min group presentation </a:t>
            </a:r>
          </a:p>
        </p:txBody>
      </p:sp>
      <p:sp>
        <p:nvSpPr>
          <p:cNvPr id="39" name="Rectangle 38">
            <a:extLst>
              <a:ext uri="{FF2B5EF4-FFF2-40B4-BE49-F238E27FC236}">
                <a16:creationId xmlns:a16="http://schemas.microsoft.com/office/drawing/2014/main" id="{AC5B6BBE-6A91-48F0-AB3F-A6F0D6F9202D}"/>
              </a:ext>
            </a:extLst>
          </p:cNvPr>
          <p:cNvSpPr/>
          <p:nvPr/>
        </p:nvSpPr>
        <p:spPr>
          <a:xfrm>
            <a:off x="5319918" y="5091057"/>
            <a:ext cx="3281119" cy="424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t>Stage 6 | Group presentation</a:t>
            </a:r>
          </a:p>
          <a:p>
            <a:r>
              <a:rPr lang="en-US" sz="900" dirty="0"/>
              <a:t>Present your results to the other groups. 10 minutes per group. Slides as above.</a:t>
            </a:r>
          </a:p>
        </p:txBody>
      </p:sp>
      <p:cxnSp>
        <p:nvCxnSpPr>
          <p:cNvPr id="40" name="Straight Arrow Connector 39">
            <a:extLst>
              <a:ext uri="{FF2B5EF4-FFF2-40B4-BE49-F238E27FC236}">
                <a16:creationId xmlns:a16="http://schemas.microsoft.com/office/drawing/2014/main" id="{00B3DA28-C5B5-46AA-B1B7-4633D72F8308}"/>
              </a:ext>
            </a:extLst>
          </p:cNvPr>
          <p:cNvCxnSpPr>
            <a:stCxn id="34" idx="2"/>
            <a:endCxn id="35" idx="0"/>
          </p:cNvCxnSpPr>
          <p:nvPr/>
        </p:nvCxnSpPr>
        <p:spPr>
          <a:xfrm>
            <a:off x="6960477" y="2248164"/>
            <a:ext cx="0" cy="22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1B91ECC-E873-4FB9-87F0-DC879A8CFDBE}"/>
              </a:ext>
            </a:extLst>
          </p:cNvPr>
          <p:cNvCxnSpPr>
            <a:stCxn id="35" idx="2"/>
            <a:endCxn id="36" idx="0"/>
          </p:cNvCxnSpPr>
          <p:nvPr/>
        </p:nvCxnSpPr>
        <p:spPr>
          <a:xfrm>
            <a:off x="6960477" y="2898488"/>
            <a:ext cx="0" cy="23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69364CF-8084-411A-B6CF-A12F81413A77}"/>
              </a:ext>
            </a:extLst>
          </p:cNvPr>
          <p:cNvCxnSpPr>
            <a:stCxn id="36" idx="2"/>
            <a:endCxn id="37" idx="0"/>
          </p:cNvCxnSpPr>
          <p:nvPr/>
        </p:nvCxnSpPr>
        <p:spPr>
          <a:xfrm>
            <a:off x="6960477" y="3556694"/>
            <a:ext cx="0" cy="233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0556D7-5C4D-4E3F-81C2-20EACFD6F84B}"/>
              </a:ext>
            </a:extLst>
          </p:cNvPr>
          <p:cNvCxnSpPr>
            <a:stCxn id="37" idx="2"/>
            <a:endCxn id="38" idx="0"/>
          </p:cNvCxnSpPr>
          <p:nvPr/>
        </p:nvCxnSpPr>
        <p:spPr>
          <a:xfrm>
            <a:off x="6960477" y="4214900"/>
            <a:ext cx="0" cy="209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E194E40-AAA4-416B-8E46-EAED2454F162}"/>
              </a:ext>
            </a:extLst>
          </p:cNvPr>
          <p:cNvCxnSpPr>
            <a:stCxn id="38" idx="2"/>
            <a:endCxn id="39" idx="0"/>
          </p:cNvCxnSpPr>
          <p:nvPr/>
        </p:nvCxnSpPr>
        <p:spPr>
          <a:xfrm>
            <a:off x="6960477" y="4849458"/>
            <a:ext cx="0" cy="24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Subtitle 2">
            <a:extLst>
              <a:ext uri="{FF2B5EF4-FFF2-40B4-BE49-F238E27FC236}">
                <a16:creationId xmlns:a16="http://schemas.microsoft.com/office/drawing/2014/main" id="{88A56291-DBF8-4BC7-B4C5-F3BF7CE30755}"/>
              </a:ext>
            </a:extLst>
          </p:cNvPr>
          <p:cNvSpPr txBox="1">
            <a:spLocks/>
          </p:cNvSpPr>
          <p:nvPr/>
        </p:nvSpPr>
        <p:spPr>
          <a:xfrm>
            <a:off x="7155467" y="2263929"/>
            <a:ext cx="1513488" cy="3177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sz="1200" dirty="0"/>
              <a:t>10:40-14:00</a:t>
            </a:r>
          </a:p>
        </p:txBody>
      </p:sp>
      <p:sp>
        <p:nvSpPr>
          <p:cNvPr id="46" name="Subtitle 2">
            <a:extLst>
              <a:ext uri="{FF2B5EF4-FFF2-40B4-BE49-F238E27FC236}">
                <a16:creationId xmlns:a16="http://schemas.microsoft.com/office/drawing/2014/main" id="{334E43F3-A58A-4F24-8066-F0B366273DB6}"/>
              </a:ext>
            </a:extLst>
          </p:cNvPr>
          <p:cNvSpPr txBox="1">
            <a:spLocks/>
          </p:cNvSpPr>
          <p:nvPr/>
        </p:nvSpPr>
        <p:spPr>
          <a:xfrm>
            <a:off x="7155467" y="3580731"/>
            <a:ext cx="1513488" cy="3177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sz="1200" dirty="0"/>
              <a:t>14:00-14:20</a:t>
            </a:r>
          </a:p>
        </p:txBody>
      </p:sp>
      <p:sp>
        <p:nvSpPr>
          <p:cNvPr id="47" name="Subtitle 2">
            <a:extLst>
              <a:ext uri="{FF2B5EF4-FFF2-40B4-BE49-F238E27FC236}">
                <a16:creationId xmlns:a16="http://schemas.microsoft.com/office/drawing/2014/main" id="{720107C6-10B0-40DE-94D3-4016778390EA}"/>
              </a:ext>
            </a:extLst>
          </p:cNvPr>
          <p:cNvSpPr txBox="1">
            <a:spLocks/>
          </p:cNvSpPr>
          <p:nvPr/>
        </p:nvSpPr>
        <p:spPr>
          <a:xfrm>
            <a:off x="7127875" y="4229988"/>
            <a:ext cx="1513488" cy="3177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sz="1200" dirty="0"/>
              <a:t>14:20-15:00</a:t>
            </a:r>
          </a:p>
        </p:txBody>
      </p:sp>
      <p:sp>
        <p:nvSpPr>
          <p:cNvPr id="48" name="Subtitle 2">
            <a:extLst>
              <a:ext uri="{FF2B5EF4-FFF2-40B4-BE49-F238E27FC236}">
                <a16:creationId xmlns:a16="http://schemas.microsoft.com/office/drawing/2014/main" id="{39D9776A-4ED6-4855-BE1F-5013C1BE2181}"/>
              </a:ext>
            </a:extLst>
          </p:cNvPr>
          <p:cNvSpPr txBox="1">
            <a:spLocks/>
          </p:cNvSpPr>
          <p:nvPr/>
        </p:nvSpPr>
        <p:spPr>
          <a:xfrm>
            <a:off x="7135318" y="4885189"/>
            <a:ext cx="1513488" cy="3177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sz="1200" dirty="0"/>
              <a:t>15:30-17:00</a:t>
            </a:r>
          </a:p>
        </p:txBody>
      </p:sp>
      <p:sp>
        <p:nvSpPr>
          <p:cNvPr id="49" name="Subtitle 2">
            <a:extLst>
              <a:ext uri="{FF2B5EF4-FFF2-40B4-BE49-F238E27FC236}">
                <a16:creationId xmlns:a16="http://schemas.microsoft.com/office/drawing/2014/main" id="{EA89035F-FC5C-4A6C-9459-5585018ABA9B}"/>
              </a:ext>
            </a:extLst>
          </p:cNvPr>
          <p:cNvSpPr txBox="1">
            <a:spLocks/>
          </p:cNvSpPr>
          <p:nvPr/>
        </p:nvSpPr>
        <p:spPr>
          <a:xfrm>
            <a:off x="7155467" y="1627688"/>
            <a:ext cx="1513488" cy="317715"/>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en-US" sz="1200" dirty="0"/>
              <a:t>10:20-10:40</a:t>
            </a:r>
          </a:p>
        </p:txBody>
      </p:sp>
      <p:cxnSp>
        <p:nvCxnSpPr>
          <p:cNvPr id="50" name="Elbow Connector 27">
            <a:extLst>
              <a:ext uri="{FF2B5EF4-FFF2-40B4-BE49-F238E27FC236}">
                <a16:creationId xmlns:a16="http://schemas.microsoft.com/office/drawing/2014/main" id="{D1FBC174-0DEC-4449-9455-D90864F5CF6E}"/>
              </a:ext>
            </a:extLst>
          </p:cNvPr>
          <p:cNvCxnSpPr>
            <a:cxnSpLocks/>
          </p:cNvCxnSpPr>
          <p:nvPr/>
        </p:nvCxnSpPr>
        <p:spPr>
          <a:xfrm rot="5400000">
            <a:off x="5833637" y="1221630"/>
            <a:ext cx="98927" cy="21519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35">
            <a:extLst>
              <a:ext uri="{FF2B5EF4-FFF2-40B4-BE49-F238E27FC236}">
                <a16:creationId xmlns:a16="http://schemas.microsoft.com/office/drawing/2014/main" id="{04B9C5AE-C611-441E-9065-C8722AE08014}"/>
              </a:ext>
            </a:extLst>
          </p:cNvPr>
          <p:cNvCxnSpPr/>
          <p:nvPr/>
        </p:nvCxnSpPr>
        <p:spPr>
          <a:xfrm rot="5400000">
            <a:off x="5838964" y="3183775"/>
            <a:ext cx="98927" cy="21519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36">
            <a:extLst>
              <a:ext uri="{FF2B5EF4-FFF2-40B4-BE49-F238E27FC236}">
                <a16:creationId xmlns:a16="http://schemas.microsoft.com/office/drawing/2014/main" id="{2BAF1673-33C0-47CE-8964-70019654ED0D}"/>
              </a:ext>
            </a:extLst>
          </p:cNvPr>
          <p:cNvCxnSpPr/>
          <p:nvPr/>
        </p:nvCxnSpPr>
        <p:spPr>
          <a:xfrm rot="5400000">
            <a:off x="5833637" y="2525566"/>
            <a:ext cx="98927" cy="21519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39">
            <a:extLst>
              <a:ext uri="{FF2B5EF4-FFF2-40B4-BE49-F238E27FC236}">
                <a16:creationId xmlns:a16="http://schemas.microsoft.com/office/drawing/2014/main" id="{A75EB088-91C9-4391-94DA-EDA10A7CF88B}"/>
              </a:ext>
            </a:extLst>
          </p:cNvPr>
          <p:cNvCxnSpPr/>
          <p:nvPr/>
        </p:nvCxnSpPr>
        <p:spPr>
          <a:xfrm rot="5400000">
            <a:off x="5836635" y="3813429"/>
            <a:ext cx="98927" cy="21519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EE7501F-D326-45D3-8A3F-12F18BD66AB1}"/>
              </a:ext>
            </a:extLst>
          </p:cNvPr>
          <p:cNvCxnSpPr/>
          <p:nvPr/>
        </p:nvCxnSpPr>
        <p:spPr>
          <a:xfrm>
            <a:off x="8655269" y="2348738"/>
            <a:ext cx="0" cy="11863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546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3018</TotalTime>
  <Words>907</Words>
  <Application>Microsoft Macintosh PowerPoint</Application>
  <PresentationFormat>On-screen Show (4:3)</PresentationFormat>
  <Paragraphs>123</Paragraphs>
  <Slides>9</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Slack-Lato</vt:lpstr>
      <vt:lpstr>Office Theme</vt:lpstr>
      <vt:lpstr>Document</vt:lpstr>
      <vt:lpstr>Module 3  Introduction to Computation for Brain Sciences  Professor Adam Hampshire</vt:lpstr>
      <vt:lpstr>Module Aims </vt:lpstr>
      <vt:lpstr>Python Tutorials</vt:lpstr>
      <vt:lpstr>PowerPoint Presentation</vt:lpstr>
      <vt:lpstr>PowerPoint Presentation</vt:lpstr>
      <vt:lpstr>Assessment</vt:lpstr>
      <vt:lpstr>Assessment – Lab Reports (2) </vt:lpstr>
      <vt:lpstr>Assessment – Hackathon</vt:lpstr>
      <vt:lpstr>Example Hackathon Mission</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neuroimaging</dc:title>
  <dc:creator>Adam Hamphsire</dc:creator>
  <cp:lastModifiedBy>Adam Hampshire</cp:lastModifiedBy>
  <cp:revision>126</cp:revision>
  <dcterms:created xsi:type="dcterms:W3CDTF">2017-01-30T16:20:36Z</dcterms:created>
  <dcterms:modified xsi:type="dcterms:W3CDTF">2023-11-05T14:32:32Z</dcterms:modified>
</cp:coreProperties>
</file>