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62" r:id="rId4"/>
    <p:sldId id="263" r:id="rId5"/>
    <p:sldId id="259" r:id="rId6"/>
    <p:sldId id="260" r:id="rId7"/>
    <p:sldId id="269" r:id="rId8"/>
    <p:sldId id="280" r:id="rId9"/>
    <p:sldId id="281"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CC61F-3DB1-4B98-8087-066C636E362E}" v="10" dt="2022-05-01T09:27:44.269"/>
    <p1510:client id="{5FA5EEC7-3C73-ECC6-01A3-16975A14B60D}" v="223" dt="2022-05-03T08:56:02.420"/>
    <p1510:client id="{DD6E77AE-02BD-A93A-5E0B-BCEE13ADC72A}" v="140" dt="2022-05-01T11:51:25.025"/>
    <p1510:client id="{EFF580DE-F6A4-45BF-9A00-4C1238367828}" v="332" dt="2022-05-03T08:39:15.135"/>
    <p1510:client id="{FB61F1A9-1DEA-49E4-AB4F-60518A8D0585}" v="741" dt="2022-05-04T07:21:34.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56" d="100"/>
          <a:sy n="156" d="100"/>
        </p:scale>
        <p:origin x="112"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5/4/2022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96752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91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54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89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21742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48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12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32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44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34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15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5/4/2022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549962651"/>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uhttps:/github.com/dragos-ismana/GoingDeclarat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eclarative_programm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Close-up of intersecting railway tracks">
            <a:extLst>
              <a:ext uri="{FF2B5EF4-FFF2-40B4-BE49-F238E27FC236}">
                <a16:creationId xmlns:a16="http://schemas.microsoft.com/office/drawing/2014/main" id="{C11C34D3-6F03-4744-348C-C29B1B5B7105}"/>
              </a:ext>
            </a:extLst>
          </p:cNvPr>
          <p:cNvPicPr>
            <a:picLocks noChangeAspect="1"/>
          </p:cNvPicPr>
          <p:nvPr/>
        </p:nvPicPr>
        <p:blipFill rotWithShape="1">
          <a:blip r:embed="rId2"/>
          <a:srcRect l="32775" r="17538" b="-1"/>
          <a:stretch/>
        </p:blipFill>
        <p:spPr>
          <a:xfrm>
            <a:off x="20" y="10"/>
            <a:ext cx="5104813" cy="6857990"/>
          </a:xfrm>
          <a:custGeom>
            <a:avLst/>
            <a:gdLst/>
            <a:ahLst/>
            <a:cxnLst/>
            <a:rect l="l" t="t" r="r" b="b"/>
            <a:pathLst>
              <a:path w="5104833" h="6858000">
                <a:moveTo>
                  <a:pt x="0" y="0"/>
                </a:moveTo>
                <a:lnTo>
                  <a:pt x="3707702" y="0"/>
                </a:lnTo>
                <a:lnTo>
                  <a:pt x="3707702" y="1375489"/>
                </a:lnTo>
                <a:lnTo>
                  <a:pt x="5104833" y="1375489"/>
                </a:lnTo>
                <a:lnTo>
                  <a:pt x="5104833" y="6858000"/>
                </a:lnTo>
                <a:lnTo>
                  <a:pt x="0" y="6858000"/>
                </a:lnTo>
                <a:close/>
              </a:path>
            </a:pathLst>
          </a:custGeom>
        </p:spPr>
      </p:pic>
      <p:sp>
        <p:nvSpPr>
          <p:cNvPr id="42" name="Rectangle 36">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Rectangle 38">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5562033" y="1247140"/>
            <a:ext cx="5657899" cy="3450844"/>
          </a:xfrm>
        </p:spPr>
        <p:txBody>
          <a:bodyPr>
            <a:normAutofit/>
          </a:bodyPr>
          <a:lstStyle/>
          <a:p>
            <a:r>
              <a:rPr lang="en-US">
                <a:cs typeface="Calibri Light"/>
              </a:rPr>
              <a:t>Going declarative</a:t>
            </a:r>
            <a:endParaRPr lang="en-US"/>
          </a:p>
        </p:txBody>
      </p:sp>
      <p:sp>
        <p:nvSpPr>
          <p:cNvPr id="3" name="Subtitle 2"/>
          <p:cNvSpPr>
            <a:spLocks noGrp="1"/>
          </p:cNvSpPr>
          <p:nvPr>
            <p:ph type="subTitle" idx="1"/>
          </p:nvPr>
        </p:nvSpPr>
        <p:spPr>
          <a:xfrm>
            <a:off x="5562033" y="4639531"/>
            <a:ext cx="5657899" cy="983235"/>
          </a:xfrm>
        </p:spPr>
        <p:txBody>
          <a:bodyPr>
            <a:normAutofit/>
          </a:bodyPr>
          <a:lstStyle/>
          <a:p>
            <a:r>
              <a:rPr lang="en-US" dirty="0"/>
              <a:t>From low level to high level code</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F086-D9B0-4493-1EE1-3C236B6A449F}"/>
              </a:ext>
            </a:extLst>
          </p:cNvPr>
          <p:cNvSpPr>
            <a:spLocks noGrp="1"/>
          </p:cNvSpPr>
          <p:nvPr>
            <p:ph type="title"/>
          </p:nvPr>
        </p:nvSpPr>
        <p:spPr/>
        <p:txBody>
          <a:bodyPr>
            <a:normAutofit/>
          </a:bodyPr>
          <a:lstStyle/>
          <a:p>
            <a:r>
              <a:rPr lang="en-US" dirty="0"/>
              <a:t>Callouts</a:t>
            </a:r>
            <a:br>
              <a:rPr lang="en-US" dirty="0"/>
            </a:br>
            <a:endParaRPr lang="en-US" b="0"/>
          </a:p>
        </p:txBody>
      </p:sp>
      <p:sp>
        <p:nvSpPr>
          <p:cNvPr id="3" name="Content Placeholder 2">
            <a:extLst>
              <a:ext uri="{FF2B5EF4-FFF2-40B4-BE49-F238E27FC236}">
                <a16:creationId xmlns:a16="http://schemas.microsoft.com/office/drawing/2014/main" id="{F1FC6783-9BA0-0C11-61C3-B5F603753611}"/>
              </a:ext>
            </a:extLst>
          </p:cNvPr>
          <p:cNvSpPr>
            <a:spLocks noGrp="1"/>
          </p:cNvSpPr>
          <p:nvPr>
            <p:ph idx="1"/>
          </p:nvPr>
        </p:nvSpPr>
        <p:spPr/>
        <p:txBody>
          <a:bodyPr vert="horz" lIns="91440" tIns="45720" rIns="91440" bIns="45720" rtlCol="0" anchor="t">
            <a:normAutofit/>
          </a:bodyPr>
          <a:lstStyle/>
          <a:p>
            <a:pPr marL="0" indent="0">
              <a:lnSpc>
                <a:spcPct val="100000"/>
              </a:lnSpc>
              <a:spcBef>
                <a:spcPct val="0"/>
              </a:spcBef>
              <a:buNone/>
            </a:pPr>
            <a:br>
              <a:rPr lang="en-US" dirty="0">
                <a:ea typeface="+mn-lt"/>
                <a:cs typeface="+mn-lt"/>
              </a:rPr>
            </a:br>
            <a:r>
              <a:rPr lang="en-US" dirty="0">
                <a:ea typeface="+mn-lt"/>
                <a:cs typeface="+mn-lt"/>
              </a:rPr>
              <a:t>Join #hub-dotnet</a:t>
            </a:r>
          </a:p>
          <a:p>
            <a:pPr marL="0" indent="0">
              <a:lnSpc>
                <a:spcPct val="100000"/>
              </a:lnSpc>
              <a:spcBef>
                <a:spcPct val="0"/>
              </a:spcBef>
              <a:buNone/>
            </a:pPr>
            <a:endParaRPr lang="en-US" dirty="0"/>
          </a:p>
          <a:p>
            <a:pPr marL="0" indent="0">
              <a:lnSpc>
                <a:spcPct val="100000"/>
              </a:lnSpc>
              <a:spcBef>
                <a:spcPct val="0"/>
              </a:spcBef>
              <a:buNone/>
            </a:pPr>
            <a:endParaRPr lang="en-US" dirty="0"/>
          </a:p>
          <a:p>
            <a:pPr marL="0" indent="0">
              <a:lnSpc>
                <a:spcPct val="100000"/>
              </a:lnSpc>
              <a:spcBef>
                <a:spcPct val="0"/>
              </a:spcBef>
              <a:buNone/>
            </a:pPr>
            <a:endParaRPr lang="en-US" dirty="0"/>
          </a:p>
          <a:p>
            <a:pPr marL="0" indent="0">
              <a:lnSpc>
                <a:spcPct val="100000"/>
              </a:lnSpc>
              <a:spcBef>
                <a:spcPct val="0"/>
              </a:spcBef>
              <a:buNone/>
            </a:pPr>
            <a:endParaRPr lang="en-US" dirty="0"/>
          </a:p>
          <a:p>
            <a:pPr marL="0" indent="0">
              <a:lnSpc>
                <a:spcPct val="100000"/>
              </a:lnSpc>
              <a:spcBef>
                <a:spcPct val="0"/>
              </a:spcBef>
              <a:buNone/>
            </a:pPr>
            <a:endParaRPr lang="en-US" dirty="0"/>
          </a:p>
          <a:p>
            <a:pPr marL="0" indent="0">
              <a:lnSpc>
                <a:spcPct val="100000"/>
              </a:lnSpc>
              <a:spcBef>
                <a:spcPct val="0"/>
              </a:spcBef>
              <a:buNone/>
            </a:pPr>
            <a:r>
              <a:rPr lang="en-US" dirty="0"/>
              <a:t>Source code: </a:t>
            </a:r>
            <a:r>
              <a:rPr lang="en-US" dirty="0">
                <a:hlinkClick r:id="rId2"/>
              </a:rPr>
              <a:t>https://github.com/dragos-ismana/GoingDeclarative</a:t>
            </a:r>
            <a:endParaRPr lang="en-US" dirty="0">
              <a:ea typeface="+mn-lt"/>
              <a:cs typeface="+mn-lt"/>
              <a:hlinkClick r:id="" action="ppaction://noaction"/>
            </a:endParaRPr>
          </a:p>
          <a:p>
            <a:endParaRPr lang="en-US" dirty="0"/>
          </a:p>
        </p:txBody>
      </p:sp>
    </p:spTree>
    <p:extLst>
      <p:ext uri="{BB962C8B-B14F-4D97-AF65-F5344CB8AC3E}">
        <p14:creationId xmlns:p14="http://schemas.microsoft.com/office/powerpoint/2010/main" val="186224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2F70-44DF-8E43-BF2E-BC539B34A31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D4B972F-B2CE-75BF-33FC-5969B16449B2}"/>
              </a:ext>
            </a:extLst>
          </p:cNvPr>
          <p:cNvSpPr>
            <a:spLocks noGrp="1"/>
          </p:cNvSpPr>
          <p:nvPr>
            <p:ph idx="1"/>
          </p:nvPr>
        </p:nvSpPr>
        <p:spPr/>
        <p:txBody>
          <a:bodyPr vert="horz" lIns="91440" tIns="45720" rIns="91440" bIns="45720" rtlCol="0" anchor="t">
            <a:normAutofit/>
          </a:bodyPr>
          <a:lstStyle/>
          <a:p>
            <a:r>
              <a:rPr lang="en-US" dirty="0"/>
              <a:t>What is declarative programming</a:t>
            </a:r>
          </a:p>
          <a:p>
            <a:r>
              <a:rPr lang="en-US" dirty="0"/>
              <a:t>Statements vs Expressions</a:t>
            </a:r>
          </a:p>
          <a:p>
            <a:r>
              <a:rPr lang="en-US" dirty="0"/>
              <a:t>Domain language</a:t>
            </a:r>
          </a:p>
          <a:p>
            <a:r>
              <a:rPr lang="en-US" dirty="0"/>
              <a:t>Types</a:t>
            </a:r>
          </a:p>
          <a:p>
            <a:r>
              <a:rPr lang="en-US" dirty="0"/>
              <a:t>Extending types to support </a:t>
            </a:r>
            <a:r>
              <a:rPr lang="en-US" dirty="0" err="1"/>
              <a:t>Linq</a:t>
            </a:r>
            <a:r>
              <a:rPr lang="en-US" dirty="0"/>
              <a:t> and/or Async</a:t>
            </a:r>
          </a:p>
          <a:p>
            <a:r>
              <a:rPr lang="en-US" dirty="0"/>
              <a:t>Rant on code comments</a:t>
            </a:r>
          </a:p>
          <a:p>
            <a:pPr marL="0" indent="0">
              <a:buNone/>
            </a:pPr>
            <a:endParaRPr lang="en-US" dirty="0"/>
          </a:p>
        </p:txBody>
      </p:sp>
    </p:spTree>
    <p:extLst>
      <p:ext uri="{BB962C8B-B14F-4D97-AF65-F5344CB8AC3E}">
        <p14:creationId xmlns:p14="http://schemas.microsoft.com/office/powerpoint/2010/main" val="190522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801B-956F-78A2-2C0B-D9FD3BDB1934}"/>
              </a:ext>
            </a:extLst>
          </p:cNvPr>
          <p:cNvSpPr>
            <a:spLocks noGrp="1"/>
          </p:cNvSpPr>
          <p:nvPr>
            <p:ph type="title"/>
          </p:nvPr>
        </p:nvSpPr>
        <p:spPr>
          <a:xfrm>
            <a:off x="1587710" y="455362"/>
            <a:ext cx="9486690" cy="1112419"/>
          </a:xfrm>
        </p:spPr>
        <p:txBody>
          <a:bodyPr>
            <a:normAutofit fontScale="90000"/>
          </a:bodyPr>
          <a:lstStyle/>
          <a:p>
            <a:r>
              <a:rPr lang="en-US"/>
              <a:t>What is declarative programming?</a:t>
            </a:r>
          </a:p>
        </p:txBody>
      </p:sp>
      <p:sp>
        <p:nvSpPr>
          <p:cNvPr id="3" name="Content Placeholder 2">
            <a:extLst>
              <a:ext uri="{FF2B5EF4-FFF2-40B4-BE49-F238E27FC236}">
                <a16:creationId xmlns:a16="http://schemas.microsoft.com/office/drawing/2014/main" id="{70918A4B-4255-3029-194D-D7E6B8B5D559}"/>
              </a:ext>
            </a:extLst>
          </p:cNvPr>
          <p:cNvSpPr>
            <a:spLocks noGrp="1"/>
          </p:cNvSpPr>
          <p:nvPr>
            <p:ph idx="1"/>
          </p:nvPr>
        </p:nvSpPr>
        <p:spPr>
          <a:xfrm>
            <a:off x="1587710" y="2034016"/>
            <a:ext cx="9486690" cy="4052152"/>
          </a:xfrm>
        </p:spPr>
        <p:txBody>
          <a:bodyPr vert="horz" lIns="91440" tIns="45720" rIns="91440" bIns="45720" rtlCol="0" anchor="t">
            <a:normAutofit fontScale="92500"/>
          </a:bodyPr>
          <a:lstStyle/>
          <a:p>
            <a:pPr marL="0" indent="0">
              <a:buNone/>
            </a:pPr>
            <a:r>
              <a:rPr lang="en-US" dirty="0">
                <a:ea typeface="+mn-lt"/>
                <a:cs typeface="+mn-lt"/>
              </a:rPr>
              <a:t>  In computer science, </a:t>
            </a:r>
            <a:r>
              <a:rPr lang="en-US" b="1" dirty="0">
                <a:ea typeface="+mn-lt"/>
                <a:cs typeface="+mn-lt"/>
              </a:rPr>
              <a:t>declarative programming</a:t>
            </a:r>
            <a:r>
              <a:rPr lang="en-US" dirty="0">
                <a:ea typeface="+mn-lt"/>
                <a:cs typeface="+mn-lt"/>
              </a:rPr>
              <a:t> is a programming paradigm—a style of building the structure and elements of computer programs—that </a:t>
            </a:r>
            <a:r>
              <a:rPr lang="en-US">
                <a:ea typeface="+mn-lt"/>
                <a:cs typeface="+mn-lt"/>
              </a:rPr>
              <a:t>expresses the logic of a computation without describing its control flow.</a:t>
            </a:r>
            <a:endParaRPr lang="en-US"/>
          </a:p>
          <a:p>
            <a:pPr marL="0" indent="0">
              <a:buNone/>
            </a:pPr>
            <a:r>
              <a:rPr lang="en-US" dirty="0">
                <a:ea typeface="+mn-lt"/>
                <a:cs typeface="+mn-lt"/>
              </a:rPr>
              <a:t>- Lloyd, J.W., </a:t>
            </a:r>
            <a:r>
              <a:rPr lang="en-US" i="1" dirty="0">
                <a:ea typeface="+mn-lt"/>
                <a:cs typeface="+mn-lt"/>
              </a:rPr>
              <a:t>Practical Advantages of Declarative Programming</a:t>
            </a:r>
            <a:endParaRPr lang="en-US" dirty="0">
              <a:ea typeface="+mn-lt"/>
              <a:cs typeface="+mn-lt"/>
            </a:endParaRPr>
          </a:p>
          <a:p>
            <a:pPr marL="0" indent="0">
              <a:buNone/>
            </a:pPr>
            <a:endParaRPr lang="en-US" dirty="0">
              <a:ea typeface="+mn-lt"/>
              <a:cs typeface="+mn-lt"/>
            </a:endParaRPr>
          </a:p>
          <a:p>
            <a:pPr marL="0" indent="0">
              <a:lnSpc>
                <a:spcPct val="100000"/>
              </a:lnSpc>
              <a:spcBef>
                <a:spcPct val="0"/>
              </a:spcBef>
              <a:buNone/>
            </a:pPr>
            <a:endParaRPr lang="en-US" b="1" dirty="0">
              <a:ea typeface="+mn-lt"/>
              <a:cs typeface="+mn-lt"/>
            </a:endParaRPr>
          </a:p>
          <a:p>
            <a:pPr marL="0" indent="0">
              <a:lnSpc>
                <a:spcPct val="100000"/>
              </a:lnSpc>
              <a:spcBef>
                <a:spcPct val="0"/>
              </a:spcBef>
              <a:buNone/>
            </a:pPr>
            <a:r>
              <a:rPr lang="en-US" b="1">
                <a:ea typeface="+mn-lt"/>
                <a:cs typeface="+mn-lt"/>
              </a:rPr>
              <a:t>Control flow represents the order in which statements are executed  or evaluated.</a:t>
            </a:r>
            <a:endParaRPr lang="en-US">
              <a:ea typeface="+mn-lt"/>
              <a:cs typeface="+mn-lt"/>
            </a:endParaRPr>
          </a:p>
          <a:p>
            <a:pPr marL="0" indent="0">
              <a:buNone/>
            </a:pPr>
            <a:endParaRPr lang="en-US" dirty="0">
              <a:ea typeface="+mn-lt"/>
              <a:cs typeface="+mn-lt"/>
            </a:endParaRPr>
          </a:p>
          <a:p>
            <a:pPr marL="0" indent="0">
              <a:buNone/>
            </a:pPr>
            <a:r>
              <a:rPr lang="en-US" dirty="0">
                <a:ea typeface="+mn-lt"/>
                <a:cs typeface="+mn-lt"/>
                <a:hlinkClick r:id="rId2"/>
              </a:rPr>
              <a:t>Declarative programming - Wikipedia</a:t>
            </a:r>
            <a:endParaRPr lang="en-US"/>
          </a:p>
        </p:txBody>
      </p:sp>
    </p:spTree>
    <p:extLst>
      <p:ext uri="{BB962C8B-B14F-4D97-AF65-F5344CB8AC3E}">
        <p14:creationId xmlns:p14="http://schemas.microsoft.com/office/powerpoint/2010/main" val="230707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2D81-62E7-3C2A-32FD-2216729EEF18}"/>
              </a:ext>
            </a:extLst>
          </p:cNvPr>
          <p:cNvSpPr>
            <a:spLocks noGrp="1"/>
          </p:cNvSpPr>
          <p:nvPr>
            <p:ph type="title"/>
          </p:nvPr>
        </p:nvSpPr>
        <p:spPr>
          <a:xfrm>
            <a:off x="1725710" y="579730"/>
            <a:ext cx="9147690" cy="5591629"/>
          </a:xfrm>
        </p:spPr>
        <p:txBody>
          <a:bodyPr>
            <a:normAutofit/>
          </a:bodyPr>
          <a:lstStyle/>
          <a:p>
            <a:br>
              <a:rPr lang="en-US" sz="2400" dirty="0"/>
            </a:br>
            <a:r>
              <a:rPr lang="en-US" sz="2400" dirty="0"/>
              <a:t>	The main goal of this presentation is to show some patterns we can use to create more expressive and declarative programs.</a:t>
            </a:r>
            <a:br>
              <a:rPr lang="en-US" sz="2400" dirty="0"/>
            </a:br>
            <a:br>
              <a:rPr lang="en-US" sz="2400" dirty="0"/>
            </a:br>
            <a:br>
              <a:rPr lang="en-US" sz="2400" dirty="0"/>
            </a:br>
            <a:r>
              <a:rPr lang="en-US" sz="2400" dirty="0"/>
              <a:t>	Control flows are the building blocks of programs but should be encapsulated through abstractions at different levels.</a:t>
            </a:r>
            <a:br>
              <a:rPr lang="en-US" sz="2400" dirty="0"/>
            </a:br>
            <a:br>
              <a:rPr lang="en-US" sz="2400" dirty="0"/>
            </a:br>
            <a:br>
              <a:rPr lang="en-US" sz="2400" dirty="0"/>
            </a:br>
            <a:r>
              <a:rPr lang="en-US" sz="2400" dirty="0"/>
              <a:t>	Application logic should be visible at a high level without any care about control flows.</a:t>
            </a:r>
            <a:br>
              <a:rPr lang="en-US" sz="2400" dirty="0"/>
            </a:br>
            <a:endParaRPr lang="en-US" sz="2400" dirty="0"/>
          </a:p>
        </p:txBody>
      </p:sp>
    </p:spTree>
    <p:extLst>
      <p:ext uri="{BB962C8B-B14F-4D97-AF65-F5344CB8AC3E}">
        <p14:creationId xmlns:p14="http://schemas.microsoft.com/office/powerpoint/2010/main" val="134578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48D7-CCB2-193C-B83B-6A1FF8EDB4C0}"/>
              </a:ext>
            </a:extLst>
          </p:cNvPr>
          <p:cNvSpPr>
            <a:spLocks noGrp="1"/>
          </p:cNvSpPr>
          <p:nvPr>
            <p:ph type="title"/>
          </p:nvPr>
        </p:nvSpPr>
        <p:spPr/>
        <p:txBody>
          <a:bodyPr/>
          <a:lstStyle/>
          <a:p>
            <a:r>
              <a:rPr lang="en-US" dirty="0"/>
              <a:t>Rant on comments</a:t>
            </a:r>
          </a:p>
        </p:txBody>
      </p:sp>
      <p:sp>
        <p:nvSpPr>
          <p:cNvPr id="3" name="Content Placeholder 2">
            <a:extLst>
              <a:ext uri="{FF2B5EF4-FFF2-40B4-BE49-F238E27FC236}">
                <a16:creationId xmlns:a16="http://schemas.microsoft.com/office/drawing/2014/main" id="{A6A98448-9D37-D705-C480-51D69521F91A}"/>
              </a:ext>
            </a:extLst>
          </p:cNvPr>
          <p:cNvSpPr>
            <a:spLocks noGrp="1"/>
          </p:cNvSpPr>
          <p:nvPr>
            <p:ph idx="1"/>
          </p:nvPr>
        </p:nvSpPr>
        <p:spPr/>
        <p:txBody>
          <a:bodyPr vert="horz" lIns="91440" tIns="45720" rIns="91440" bIns="45720" rtlCol="0" anchor="t">
            <a:normAutofit/>
          </a:bodyPr>
          <a:lstStyle/>
          <a:p>
            <a:r>
              <a:rPr lang="en-US" dirty="0">
                <a:ea typeface="+mn-lt"/>
                <a:cs typeface="+mn-lt"/>
              </a:rPr>
              <a:t>Comments are technical debt.</a:t>
            </a:r>
            <a:endParaRPr lang="en-US" dirty="0"/>
          </a:p>
          <a:p>
            <a:pPr lvl="1"/>
            <a:r>
              <a:rPr lang="en-US" dirty="0">
                <a:ea typeface="+mn-lt"/>
                <a:cs typeface="+mn-lt"/>
              </a:rPr>
              <a:t>A comment tries to clarify something that is not obvious in code.</a:t>
            </a:r>
          </a:p>
          <a:p>
            <a:r>
              <a:rPr lang="en-US" dirty="0">
                <a:ea typeface="+mn-lt"/>
                <a:cs typeface="+mn-lt"/>
              </a:rPr>
              <a:t>Comments make room for bad names.</a:t>
            </a:r>
          </a:p>
          <a:p>
            <a:r>
              <a:rPr lang="en-US" dirty="0">
                <a:ea typeface="+mn-lt"/>
                <a:cs typeface="+mn-lt"/>
              </a:rPr>
              <a:t>Neither the programmer nor the compiler read them.</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36678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6DF6-739F-3E3B-E893-493D84F7CFE0}"/>
              </a:ext>
            </a:extLst>
          </p:cNvPr>
          <p:cNvSpPr>
            <a:spLocks noGrp="1"/>
          </p:cNvSpPr>
          <p:nvPr>
            <p:ph type="title"/>
          </p:nvPr>
        </p:nvSpPr>
        <p:spPr>
          <a:xfrm>
            <a:off x="1587710" y="455362"/>
            <a:ext cx="9486690" cy="688156"/>
          </a:xfrm>
        </p:spPr>
        <p:txBody>
          <a:bodyPr/>
          <a:lstStyle/>
          <a:p>
            <a:r>
              <a:rPr lang="en-US" sz="3600"/>
              <a:t>A comment is not necessary when</a:t>
            </a:r>
            <a:endParaRPr lang="en-US" sz="3600" dirty="0"/>
          </a:p>
        </p:txBody>
      </p:sp>
      <p:sp>
        <p:nvSpPr>
          <p:cNvPr id="3" name="Content Placeholder 2">
            <a:extLst>
              <a:ext uri="{FF2B5EF4-FFF2-40B4-BE49-F238E27FC236}">
                <a16:creationId xmlns:a16="http://schemas.microsoft.com/office/drawing/2014/main" id="{D6CFF3BB-DDCB-6CBD-7F06-AA1806707782}"/>
              </a:ext>
            </a:extLst>
          </p:cNvPr>
          <p:cNvSpPr>
            <a:spLocks noGrp="1"/>
          </p:cNvSpPr>
          <p:nvPr>
            <p:ph idx="1"/>
          </p:nvPr>
        </p:nvSpPr>
        <p:spPr>
          <a:xfrm>
            <a:off x="1587710" y="1638648"/>
            <a:ext cx="9486690" cy="4603520"/>
          </a:xfrm>
        </p:spPr>
        <p:txBody>
          <a:bodyPr vert="horz" lIns="91440" tIns="45720" rIns="91440" bIns="45720" rtlCol="0" anchor="t">
            <a:normAutofit fontScale="92500" lnSpcReduction="10000"/>
          </a:bodyPr>
          <a:lstStyle/>
          <a:p>
            <a:r>
              <a:rPr lang="en-US" dirty="0">
                <a:ea typeface="+mn-lt"/>
                <a:cs typeface="+mn-lt"/>
              </a:rPr>
              <a:t>The operation obvious</a:t>
            </a:r>
            <a:endParaRPr lang="en-US" dirty="0"/>
          </a:p>
          <a:p>
            <a:r>
              <a:rPr lang="en-US" dirty="0">
                <a:ea typeface="+mn-lt"/>
                <a:cs typeface="+mn-lt"/>
              </a:rPr>
              <a:t>It explains what a variable does → use the comment as the name of the variable (</a:t>
            </a:r>
            <a:r>
              <a:rPr lang="en-US" i="1" dirty="0">
                <a:ea typeface="+mn-lt"/>
                <a:cs typeface="+mn-lt"/>
              </a:rPr>
              <a:t>keep it short</a:t>
            </a:r>
            <a:r>
              <a:rPr lang="en-US" dirty="0">
                <a:ea typeface="+mn-lt"/>
                <a:cs typeface="+mn-lt"/>
              </a:rPr>
              <a:t>);</a:t>
            </a:r>
            <a:endParaRPr lang="en-US" dirty="0"/>
          </a:p>
          <a:p>
            <a:r>
              <a:rPr lang="en-US" dirty="0">
                <a:ea typeface="+mn-lt"/>
                <a:cs typeface="+mn-lt"/>
              </a:rPr>
              <a:t>It explains what a function returns → change the name of the variable to reflect that.</a:t>
            </a:r>
            <a:endParaRPr lang="en-US" dirty="0"/>
          </a:p>
          <a:p>
            <a:r>
              <a:rPr lang="en-US" dirty="0">
                <a:ea typeface="+mn-lt"/>
                <a:cs typeface="+mn-lt"/>
              </a:rPr>
              <a:t>It explains why a function is used  → change the function name to the explanation</a:t>
            </a:r>
          </a:p>
          <a:p>
            <a:r>
              <a:rPr lang="en-US" dirty="0">
                <a:ea typeface="+mn-lt"/>
                <a:cs typeface="+mn-lt"/>
              </a:rPr>
              <a:t>It explains business logic → Your code and unit tests explain business logic.</a:t>
            </a:r>
          </a:p>
          <a:p>
            <a:r>
              <a:rPr lang="en-US" dirty="0">
                <a:ea typeface="+mn-lt"/>
                <a:cs typeface="+mn-lt"/>
              </a:rPr>
              <a:t>A comment does not account for or mentions bugs</a:t>
            </a:r>
          </a:p>
          <a:p>
            <a:r>
              <a:rPr lang="en-US" dirty="0">
                <a:ea typeface="+mn-lt"/>
                <a:cs typeface="+mn-lt"/>
              </a:rPr>
              <a:t>The comment will probably be wrong in 3 months; Funnily enough, most of the time comments do not get updated when the code gets updated</a:t>
            </a:r>
            <a:endParaRPr lang="en-US" dirty="0"/>
          </a:p>
          <a:p>
            <a:endParaRPr lang="en-US" dirty="0"/>
          </a:p>
          <a:p>
            <a:endParaRPr lang="en-US" dirty="0"/>
          </a:p>
        </p:txBody>
      </p:sp>
    </p:spTree>
    <p:extLst>
      <p:ext uri="{BB962C8B-B14F-4D97-AF65-F5344CB8AC3E}">
        <p14:creationId xmlns:p14="http://schemas.microsoft.com/office/powerpoint/2010/main" val="51287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F086-D9B0-4493-1EE1-3C236B6A449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F1FC6783-9BA0-0C11-61C3-B5F603753611}"/>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Don't comment your code – Unit test your code </a:t>
            </a:r>
            <a:endParaRPr lang="en-US" dirty="0"/>
          </a:p>
          <a:p>
            <a:pPr lvl="1"/>
            <a:r>
              <a:rPr lang="en-US" dirty="0">
                <a:ea typeface="+mn-lt"/>
                <a:cs typeface="+mn-lt"/>
              </a:rPr>
              <a:t>Business logic must be defined as the name of a test case.</a:t>
            </a:r>
          </a:p>
          <a:p>
            <a:pPr lvl="1"/>
            <a:r>
              <a:rPr lang="en-US" dirty="0">
                <a:ea typeface="+mn-lt"/>
                <a:cs typeface="+mn-lt"/>
              </a:rPr>
              <a:t>Running the unit tests would at least verify the validity of the test case.</a:t>
            </a:r>
          </a:p>
          <a:p>
            <a:pPr lvl="1"/>
            <a:r>
              <a:rPr lang="en-US" dirty="0">
                <a:ea typeface="+mn-lt"/>
                <a:cs typeface="+mn-lt"/>
              </a:rPr>
              <a:t>Comments can be replaced with better named variables and functions.</a:t>
            </a:r>
            <a:endParaRPr lang="en-US" dirty="0"/>
          </a:p>
        </p:txBody>
      </p:sp>
    </p:spTree>
    <p:extLst>
      <p:ext uri="{BB962C8B-B14F-4D97-AF65-F5344CB8AC3E}">
        <p14:creationId xmlns:p14="http://schemas.microsoft.com/office/powerpoint/2010/main" val="14984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1FF7-A522-7FD4-796B-FCC3C638B1AF}"/>
              </a:ext>
            </a:extLst>
          </p:cNvPr>
          <p:cNvSpPr>
            <a:spLocks noGrp="1"/>
          </p:cNvSpPr>
          <p:nvPr>
            <p:ph type="title"/>
          </p:nvPr>
        </p:nvSpPr>
        <p:spPr/>
        <p:txBody>
          <a:bodyPr/>
          <a:lstStyle/>
          <a:p>
            <a:r>
              <a:rPr lang="en-US"/>
              <a:t>Examples</a:t>
            </a:r>
          </a:p>
        </p:txBody>
      </p:sp>
    </p:spTree>
    <p:extLst>
      <p:ext uri="{BB962C8B-B14F-4D97-AF65-F5344CB8AC3E}">
        <p14:creationId xmlns:p14="http://schemas.microsoft.com/office/powerpoint/2010/main" val="7210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7">
            <a:extLst>
              <a:ext uri="{FF2B5EF4-FFF2-40B4-BE49-F238E27FC236}">
                <a16:creationId xmlns:a16="http://schemas.microsoft.com/office/drawing/2014/main" id="{A52C53A8-68DD-1D14-7446-4C024BE69E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5686" y="1045373"/>
            <a:ext cx="9837055" cy="3340012"/>
          </a:xfrm>
          <a:prstGeom prst="rect">
            <a:avLst/>
          </a:prstGeom>
        </p:spPr>
      </p:pic>
    </p:spTree>
    <p:extLst>
      <p:ext uri="{BB962C8B-B14F-4D97-AF65-F5344CB8AC3E}">
        <p14:creationId xmlns:p14="http://schemas.microsoft.com/office/powerpoint/2010/main" val="3928900861"/>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168</TotalTime>
  <Words>388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Neue Haas Grotesk Text Pro</vt:lpstr>
      <vt:lpstr>InterweaveVTI</vt:lpstr>
      <vt:lpstr>Going declarative</vt:lpstr>
      <vt:lpstr>Summary</vt:lpstr>
      <vt:lpstr>What is declarative programming?</vt:lpstr>
      <vt:lpstr>  The main goal of this presentation is to show some patterns we can use to create more expressive and declarative programs.    Control flows are the building blocks of programs but should be encapsulated through abstractions at different levels.    Application logic should be visible at a high level without any care about control flows. </vt:lpstr>
      <vt:lpstr>Rant on comments</vt:lpstr>
      <vt:lpstr>A comment is not necessary when</vt:lpstr>
      <vt:lpstr>Conclusion</vt:lpstr>
      <vt:lpstr>Examples</vt:lpstr>
      <vt:lpstr>PowerPoint Presentation</vt:lpstr>
      <vt:lpstr>Callouts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Dragos Ismana</cp:lastModifiedBy>
  <cp:revision>354</cp:revision>
  <dcterms:created xsi:type="dcterms:W3CDTF">2022-05-01T09:26:04Z</dcterms:created>
  <dcterms:modified xsi:type="dcterms:W3CDTF">2022-05-04T12:12:23Z</dcterms:modified>
</cp:coreProperties>
</file>