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63" r:id="rId5"/>
    <p:sldId id="259" r:id="rId6"/>
    <p:sldId id="269" r:id="rId7"/>
    <p:sldId id="260" r:id="rId8"/>
    <p:sldId id="261" r:id="rId9"/>
    <p:sldId id="262" r:id="rId10"/>
    <p:sldId id="268" r:id="rId11"/>
    <p:sldId id="266" r:id="rId12"/>
    <p:sldId id="264" r:id="rId13"/>
    <p:sldId id="267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DE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QuickBooks # students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  <c:pt idx="6">
                  <c:v>2014–15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128</c:v>
                </c:pt>
                <c:pt idx="1">
                  <c:v>119</c:v>
                </c:pt>
                <c:pt idx="2">
                  <c:v>136</c:v>
                </c:pt>
                <c:pt idx="3">
                  <c:v>136</c:v>
                </c:pt>
                <c:pt idx="4">
                  <c:v>151</c:v>
                </c:pt>
                <c:pt idx="5">
                  <c:v>149</c:v>
                </c:pt>
                <c:pt idx="6">
                  <c:v>151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QuickBooks # FTE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  <c:pt idx="6">
                  <c:v>2014–15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124</c:v>
                </c:pt>
                <c:pt idx="1">
                  <c:v>115</c:v>
                </c:pt>
                <c:pt idx="2">
                  <c:v>132</c:v>
                </c:pt>
                <c:pt idx="3">
                  <c:v>127</c:v>
                </c:pt>
                <c:pt idx="4">
                  <c:v>143</c:v>
                </c:pt>
                <c:pt idx="5">
                  <c:v>143</c:v>
                </c:pt>
                <c:pt idx="6">
                  <c:v>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64235664"/>
        <c:axId val="364232528"/>
      </c:barChart>
      <c:catAx>
        <c:axId val="36423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2528"/>
        <c:crosses val="autoZero"/>
        <c:auto val="1"/>
        <c:lblAlgn val="ctr"/>
        <c:lblOffset val="100"/>
        <c:noMultiLvlLbl val="0"/>
      </c:catAx>
      <c:valAx>
        <c:axId val="364232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5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accent1">
              <a:shade val="86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37943045005236E-2"/>
          <c:y val="2.0435481444426896E-2"/>
          <c:w val="0.9455024606299212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2014–15</c:v>
                </c:pt>
                <c:pt idx="1">
                  <c:v>2015–16</c:v>
                </c:pt>
                <c:pt idx="2">
                  <c:v>2016–17</c:v>
                </c:pt>
                <c:pt idx="3">
                  <c:v>2017–18</c:v>
                </c:pt>
              </c:strCache>
            </c:strRef>
          </c:cat>
          <c:val>
            <c:numRef>
              <c:f>Sheet1!$B$2:$B$5</c:f>
              <c:numCache>
                <c:formatCode>_("$"* #,##0_);_("$"* \(#,##0\);_("$"* "-"??_);_(@_)</c:formatCode>
                <c:ptCount val="4"/>
                <c:pt idx="0">
                  <c:v>-192495</c:v>
                </c:pt>
                <c:pt idx="1">
                  <c:v>40690</c:v>
                </c:pt>
                <c:pt idx="2">
                  <c:v>193834</c:v>
                </c:pt>
                <c:pt idx="3">
                  <c:v>317631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295096"/>
        <c:axId val="365295488"/>
      </c:barChart>
      <c:catAx>
        <c:axId val="36529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5488"/>
        <c:crosses val="autoZero"/>
        <c:auto val="1"/>
        <c:lblAlgn val="ctr"/>
        <c:lblOffset val="100"/>
        <c:noMultiLvlLbl val="0"/>
      </c:catAx>
      <c:valAx>
        <c:axId val="365295488"/>
        <c:scaling>
          <c:orientation val="minMax"/>
          <c:min val="-2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5096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489788385826773E-2"/>
          <c:y val="2.4404390970054417E-2"/>
          <c:w val="0.92751021161417324"/>
          <c:h val="0.77457964939896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2008–09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2009–10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2010–11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2011–12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2012–13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143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2013–14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143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2014–15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2015–16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2016–17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160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2017–18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# FTE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80"/>
        <c:axId val="364232136"/>
        <c:axId val="364230176"/>
      </c:barChart>
      <c:catAx>
        <c:axId val="36423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0176"/>
        <c:crosses val="autoZero"/>
        <c:auto val="1"/>
        <c:lblAlgn val="ctr"/>
        <c:lblOffset val="100"/>
        <c:noMultiLvlLbl val="0"/>
      </c:catAx>
      <c:valAx>
        <c:axId val="36423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47018218501055"/>
          <c:y val="3.4479433634585548E-2"/>
          <c:w val="0.81900429256381335"/>
          <c:h val="0.76419680945235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Tuition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 </c:v>
                </c:pt>
              </c:strCache>
            </c:strRef>
          </c:cat>
          <c:val>
            <c:numRef>
              <c:f>Sheet1!$B$2:$B$7</c:f>
              <c:numCache>
                <c:formatCode>_("$"* #,##0_);_("$"* \(#,##0\);_("$"* "-"??_);_(@_)</c:formatCode>
                <c:ptCount val="6"/>
                <c:pt idx="0">
                  <c:v>1224324</c:v>
                </c:pt>
                <c:pt idx="1">
                  <c:v>1134287</c:v>
                </c:pt>
                <c:pt idx="2">
                  <c:v>1431826</c:v>
                </c:pt>
                <c:pt idx="3">
                  <c:v>1492265</c:v>
                </c:pt>
                <c:pt idx="4">
                  <c:v>1549686</c:v>
                </c:pt>
                <c:pt idx="5">
                  <c:v>1672650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Individual Donations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 </c:v>
                </c:pt>
              </c:strCache>
            </c:strRef>
          </c:cat>
          <c:val>
            <c:numRef>
              <c:f>Sheet1!$C$2:$C$7</c:f>
              <c:numCache>
                <c:formatCode>_("$"* #,##0_);_("$"* \(#,##0\);_("$"* "-"??_);_(@_)</c:formatCode>
                <c:ptCount val="6"/>
                <c:pt idx="0">
                  <c:v>437328</c:v>
                </c:pt>
                <c:pt idx="1">
                  <c:v>662851</c:v>
                </c:pt>
                <c:pt idx="2">
                  <c:v>696229</c:v>
                </c:pt>
                <c:pt idx="3">
                  <c:v>503332</c:v>
                </c:pt>
                <c:pt idx="4">
                  <c:v>94909</c:v>
                </c:pt>
                <c:pt idx="5">
                  <c:v>1960284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Fund-Raising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 </c:v>
                </c:pt>
              </c:strCache>
            </c:strRef>
          </c:cat>
          <c:val>
            <c:numRef>
              <c:f>Sheet1!$D$2:$D$7</c:f>
              <c:numCache>
                <c:formatCode>_("$"* #,##0_);_("$"* \(#,##0\);_("$"* "-"??_);_(@_)</c:formatCode>
                <c:ptCount val="6"/>
                <c:pt idx="0">
                  <c:v>40181</c:v>
                </c:pt>
                <c:pt idx="1">
                  <c:v>27292</c:v>
                </c:pt>
                <c:pt idx="2">
                  <c:v>65480</c:v>
                </c:pt>
                <c:pt idx="3">
                  <c:v>12293</c:v>
                </c:pt>
                <c:pt idx="4">
                  <c:v>13422</c:v>
                </c:pt>
                <c:pt idx="5">
                  <c:v>17906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In-Kind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 </c:v>
                </c:pt>
              </c:strCache>
            </c:strRef>
          </c:cat>
          <c:val>
            <c:numRef>
              <c:f>Sheet1!$E$2:$E$7</c:f>
              <c:numCache>
                <c:formatCode>_("$"* #,##0_);_("$"* \(#,##0\);_("$"* "-"??_);_(@_)</c:formatCode>
                <c:ptCount val="6"/>
                <c:pt idx="0">
                  <c:v>62750</c:v>
                </c:pt>
                <c:pt idx="1">
                  <c:v>47110</c:v>
                </c:pt>
                <c:pt idx="2">
                  <c:v>48729</c:v>
                </c:pt>
                <c:pt idx="3">
                  <c:v>42484</c:v>
                </c:pt>
                <c:pt idx="4">
                  <c:v>24680</c:v>
                </c:pt>
                <c:pt idx="5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 Revenue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 </c:v>
                </c:pt>
              </c:strCache>
            </c:strRef>
          </c:cat>
          <c:val>
            <c:numRef>
              <c:f>Sheet1!$F$2:$F$7</c:f>
              <c:numCache>
                <c:formatCode>_("$"* #,##0_);_("$"* \(#,##0\);_("$"* "-"??_);_(@_)</c:formatCode>
                <c:ptCount val="6"/>
                <c:pt idx="0">
                  <c:v>1764583</c:v>
                </c:pt>
                <c:pt idx="1">
                  <c:v>1871540</c:v>
                </c:pt>
                <c:pt idx="2">
                  <c:v>2242264</c:v>
                </c:pt>
                <c:pt idx="3">
                  <c:v>2050374</c:v>
                </c:pt>
                <c:pt idx="4">
                  <c:v>1682697</c:v>
                </c:pt>
                <c:pt idx="5">
                  <c:v>3690840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231744"/>
        <c:axId val="364230568"/>
      </c:barChart>
      <c:catAx>
        <c:axId val="36423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0568"/>
        <c:crosses val="autoZero"/>
        <c:auto val="1"/>
        <c:lblAlgn val="ctr"/>
        <c:lblOffset val="100"/>
        <c:noMultiLvlLbl val="0"/>
      </c:catAx>
      <c:valAx>
        <c:axId val="36423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1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2008–09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_("$"* #,##0_);_("$"* \(#,##0\);_("$"* "-"??_);_(@_)</c:formatCode>
                <c:ptCount val="1"/>
                <c:pt idx="0">
                  <c:v>1224324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2009–10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_("$"* #,##0_);_("$"* \(#,##0\);_("$"* "-"??_);_(@_)</c:formatCode>
                <c:ptCount val="1"/>
                <c:pt idx="0">
                  <c:v>1134287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2010–11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_("$"* #,##0_);_("$"* \(#,##0\);_("$"* "-"??_);_(@_)</c:formatCode>
                <c:ptCount val="1"/>
                <c:pt idx="0">
                  <c:v>1431826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2011–12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_("$"* #,##0_);_("$"* \(#,##0\);_("$"* "-"??_);_(@_)</c:formatCode>
                <c:ptCount val="1"/>
                <c:pt idx="0">
                  <c:v>1492265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2012–13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_("$"* #,##0_);_("$"* \(#,##0\);_("$"* "-"??_);_(@_)</c:formatCode>
                <c:ptCount val="1"/>
                <c:pt idx="0">
                  <c:v>1549686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2013–14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_("$"* #,##0_);_("$"* \(#,##0\);_("$"* "-"??_);_(@_)</c:formatCode>
                <c:ptCount val="1"/>
                <c:pt idx="0">
                  <c:v>1672650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229000"/>
        <c:axId val="364233704"/>
      </c:barChart>
      <c:catAx>
        <c:axId val="364229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3704"/>
        <c:crosses val="autoZero"/>
        <c:auto val="1"/>
        <c:lblAlgn val="ctr"/>
        <c:lblOffset val="100"/>
        <c:noMultiLvlLbl val="0"/>
      </c:catAx>
      <c:valAx>
        <c:axId val="36423370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2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93237231946917"/>
          <c:y val="7.9981389090388835E-2"/>
          <c:w val="0.80869867718624766"/>
          <c:h val="0.74668884841153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2008–09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_("$"* #,##0_);_("$"* \(#,##0\);_("$"* "-"??_);_(@_)</c:formatCode>
                <c:ptCount val="1"/>
                <c:pt idx="0">
                  <c:v>540259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2009–10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_("$"* #,##0_);_("$"* \(#,##0\);_("$"* "-"??_);_(@_)</c:formatCode>
                <c:ptCount val="1"/>
                <c:pt idx="0">
                  <c:v>737253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2010–11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_("$"* #,##0_);_("$"* \(#,##0\);_("$"* "-"??_);_(@_)</c:formatCode>
                <c:ptCount val="1"/>
                <c:pt idx="0">
                  <c:v>810428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2011–12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_("$"* #,##0_);_("$"* \(#,##0\);_("$"* "-"??_);_(@_)</c:formatCode>
                <c:ptCount val="1"/>
                <c:pt idx="0">
                  <c:v>564109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2012–13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_("$"* #,##0_);_("$"* \(#,##0\);_("$"* "-"??_);_(@_)</c:formatCode>
                <c:ptCount val="1"/>
                <c:pt idx="0">
                  <c:v>133011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2013–14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_("$"* #,##0_);_("$"* \(#,##0\);_("$"* "-"??_);_(@_)</c:formatCode>
                <c:ptCount val="1"/>
                <c:pt idx="0">
                  <c:v>2018190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234880"/>
        <c:axId val="364231352"/>
      </c:barChart>
      <c:catAx>
        <c:axId val="364234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1352"/>
        <c:crosses val="autoZero"/>
        <c:auto val="1"/>
        <c:lblAlgn val="ctr"/>
        <c:lblOffset val="100"/>
        <c:noMultiLvlLbl val="0"/>
      </c:catAx>
      <c:valAx>
        <c:axId val="364231352"/>
        <c:scaling>
          <c:orientation val="minMax"/>
          <c:max val="2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4880"/>
        <c:crosses val="autoZero"/>
        <c:crossBetween val="between"/>
        <c:majorUnit val="200000"/>
        <c:minorUnit val="40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55111371673479E-2"/>
          <c:y val="3.8695092358738178E-2"/>
          <c:w val="0.90787146284644782"/>
          <c:h val="0.78781211310850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 Donor(s)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Sheet1!$B$2:$B$7</c:f>
              <c:numCache>
                <c:formatCode>_("$"* #,##0_);_("$"* \(#,##0\);_("$"* "-"??_);_(@_)</c:formatCode>
                <c:ptCount val="6"/>
                <c:pt idx="0">
                  <c:v>360000</c:v>
                </c:pt>
                <c:pt idx="1">
                  <c:v>519119</c:v>
                </c:pt>
                <c:pt idx="2">
                  <c:v>552000</c:v>
                </c:pt>
                <c:pt idx="3">
                  <c:v>450000</c:v>
                </c:pt>
                <c:pt idx="4">
                  <c:v>0</c:v>
                </c:pt>
                <c:pt idx="5">
                  <c:v>1890024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Annual Fund (net)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Sheet1!$C$2:$C$7</c:f>
              <c:numCache>
                <c:formatCode>_("$"* #,##0_);_("$"* \(#,##0\);_("$"* "-"??_);_(@_)</c:formatCode>
                <c:ptCount val="6"/>
                <c:pt idx="0">
                  <c:v>44716</c:v>
                </c:pt>
                <c:pt idx="1">
                  <c:v>125799</c:v>
                </c:pt>
                <c:pt idx="2">
                  <c:v>122751</c:v>
                </c:pt>
                <c:pt idx="3">
                  <c:v>22374</c:v>
                </c:pt>
                <c:pt idx="4">
                  <c:v>71917</c:v>
                </c:pt>
                <c:pt idx="5">
                  <c:v>56156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Auction/Event (net)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Sheet1!$D$2:$D$7</c:f>
              <c:numCache>
                <c:formatCode>_("$"* #,##0_);_("$"* \(#,##0\);_("$"* "-"??_);_(@_)</c:formatCode>
                <c:ptCount val="6"/>
                <c:pt idx="0">
                  <c:v>40181</c:v>
                </c:pt>
                <c:pt idx="1">
                  <c:v>27292</c:v>
                </c:pt>
                <c:pt idx="2">
                  <c:v>65480</c:v>
                </c:pt>
                <c:pt idx="3">
                  <c:v>12023</c:v>
                </c:pt>
                <c:pt idx="4">
                  <c:v>13422</c:v>
                </c:pt>
                <c:pt idx="5">
                  <c:v>17906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AF Corp Match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Sheet1!$E$2:$E$7</c:f>
              <c:numCache>
                <c:formatCode>_("$"* #,##0_);_("$"* \(#,##0\);_("$"* "-"??_);_(@_)</c:formatCode>
                <c:ptCount val="6"/>
                <c:pt idx="0">
                  <c:v>23622</c:v>
                </c:pt>
                <c:pt idx="1">
                  <c:v>9858</c:v>
                </c:pt>
                <c:pt idx="2">
                  <c:v>15290</c:v>
                </c:pt>
                <c:pt idx="3">
                  <c:v>12023</c:v>
                </c:pt>
                <c:pt idx="4">
                  <c:v>19371</c:v>
                </c:pt>
                <c:pt idx="5">
                  <c:v>11061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Volunteer hours match - Unaudited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Sheet1!$F$2:$F$7</c:f>
              <c:numCache>
                <c:formatCode>_("$"* #,##0_);_("$"* \(#,##0\);_("$"* "-"??_);_(@_)</c:formatCode>
                <c:ptCount val="6"/>
                <c:pt idx="0">
                  <c:v>8990</c:v>
                </c:pt>
                <c:pt idx="1">
                  <c:v>8075</c:v>
                </c:pt>
                <c:pt idx="2">
                  <c:v>6188</c:v>
                </c:pt>
                <c:pt idx="3">
                  <c:v>18935</c:v>
                </c:pt>
                <c:pt idx="4">
                  <c:v>3621</c:v>
                </c:pt>
                <c:pt idx="5">
                  <c:v>3043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In-Kind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Sheet1!$G$2:$G$7</c:f>
              <c:numCache>
                <c:formatCode>_("$"* #,##0_);_("$"* \(#,##0\);_("$"* "-"??_);_(@_)</c:formatCode>
                <c:ptCount val="6"/>
                <c:pt idx="0">
                  <c:v>62750</c:v>
                </c:pt>
                <c:pt idx="1">
                  <c:v>47110</c:v>
                </c:pt>
                <c:pt idx="2">
                  <c:v>48729</c:v>
                </c:pt>
                <c:pt idx="3">
                  <c:v>42484</c:v>
                </c:pt>
                <c:pt idx="4">
                  <c:v>24680</c:v>
                </c:pt>
                <c:pt idx="5">
                  <c:v>40000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230960"/>
        <c:axId val="364234488"/>
      </c:barChart>
      <c:catAx>
        <c:axId val="36423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4488"/>
        <c:crosses val="autoZero"/>
        <c:auto val="1"/>
        <c:lblAlgn val="ctr"/>
        <c:lblOffset val="100"/>
        <c:noMultiLvlLbl val="0"/>
      </c:catAx>
      <c:valAx>
        <c:axId val="36423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09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68202587703645"/>
          <c:y val="3.8668065178531857E-2"/>
          <c:w val="0.80959343687316798"/>
          <c:h val="0.72251431949955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2008–09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_("$"* #,##0_);_("$"* \(#,##0\);_("$"* "-"??_);_(@_)</c:formatCode>
                <c:ptCount val="1"/>
                <c:pt idx="0">
                  <c:v>3210936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2009–10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_("$"* #,##0_);_("$"* \(#,##0\);_("$"* "-"??_);_(@_)</c:formatCode>
                <c:ptCount val="1"/>
                <c:pt idx="0">
                  <c:v>3254605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2010–11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_("$"* #,##0_);_("$"* \(#,##0\);_("$"* "-"??_);_(@_)</c:formatCode>
                <c:ptCount val="1"/>
                <c:pt idx="0">
                  <c:v>3582655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2011–12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_("$"* #,##0_);_("$"* \(#,##0\);_("$"* "-"??_);_(@_)</c:formatCode>
                <c:ptCount val="1"/>
                <c:pt idx="0">
                  <c:v>3601727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2012–13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_("$"* #,##0_);_("$"* \(#,##0\);_("$"* "-"??_);_(@_)</c:formatCode>
                <c:ptCount val="1"/>
                <c:pt idx="0">
                  <c:v>3160220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2013–14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_("$"* #,##0_);_("$"* \(#,##0\);_("$"* "-"??_);_(@_)</c:formatCode>
                <c:ptCount val="1"/>
                <c:pt idx="0">
                  <c:v>4743124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298624"/>
        <c:axId val="365293528"/>
      </c:barChart>
      <c:catAx>
        <c:axId val="36529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3528"/>
        <c:crosses val="autoZero"/>
        <c:auto val="1"/>
        <c:lblAlgn val="ctr"/>
        <c:lblOffset val="100"/>
        <c:noMultiLvlLbl val="0"/>
      </c:catAx>
      <c:valAx>
        <c:axId val="36529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8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92033680080111"/>
          <c:y val="7.5965321450226081E-2"/>
          <c:w val="0.81612474709284499"/>
          <c:h val="0.671550829701653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2008–09 — 3*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Donation</c:v>
                </c:pt>
                <c:pt idx="1">
                  <c:v>Loans </c:v>
                </c:pt>
                <c:pt idx="2">
                  <c:v>Bequest</c:v>
                </c:pt>
              </c:strCache>
            </c:strRef>
          </c:cat>
          <c:val>
            <c:numRef>
              <c:f>Sheet1!$B$2:$B$4</c:f>
              <c:numCache>
                <c:formatCode>_("$"* #,##0_);_("$"* \(#,##0\);_("$"* "-"??_);_(@_)</c:formatCode>
                <c:ptCount val="3"/>
                <c:pt idx="0">
                  <c:v>360000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2009–10 —2*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Donation</c:v>
                </c:pt>
                <c:pt idx="1">
                  <c:v>Loans </c:v>
                </c:pt>
                <c:pt idx="2">
                  <c:v>Bequest</c:v>
                </c:pt>
              </c:strCache>
            </c:strRef>
          </c:cat>
          <c:val>
            <c:numRef>
              <c:f>Sheet1!$C$2:$C$4</c:f>
              <c:numCache>
                <c:formatCode>_("$"* #,##0_);_("$"* \(#,##0\);_("$"* "-"??_);_(@_)</c:formatCode>
                <c:ptCount val="3"/>
                <c:pt idx="0">
                  <c:v>591119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2010–11 — 1*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Donation</c:v>
                </c:pt>
                <c:pt idx="1">
                  <c:v>Loans </c:v>
                </c:pt>
                <c:pt idx="2">
                  <c:v>Bequest</c:v>
                </c:pt>
              </c:strCache>
            </c:strRef>
          </c:cat>
          <c:val>
            <c:numRef>
              <c:f>Sheet1!$D$2:$D$4</c:f>
              <c:numCache>
                <c:formatCode>_("$"* #,##0_);_("$"* \(#,##0\);_("$"* "-"??_);_(@_)</c:formatCode>
                <c:ptCount val="3"/>
                <c:pt idx="0">
                  <c:v>552000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2011–12 — 1*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Donation</c:v>
                </c:pt>
                <c:pt idx="1">
                  <c:v>Loans </c:v>
                </c:pt>
                <c:pt idx="2">
                  <c:v>Bequest</c:v>
                </c:pt>
              </c:strCache>
            </c:strRef>
          </c:cat>
          <c:val>
            <c:numRef>
              <c:f>Sheet1!$E$2:$E$4</c:f>
              <c:numCache>
                <c:formatCode>_("$"* #,##0_);_("$"* \(#,##0\);_("$"* "-"??_);_(@_)</c:formatCode>
                <c:ptCount val="3"/>
                <c:pt idx="0">
                  <c:v>450000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2012–13 — 0*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Donation</c:v>
                </c:pt>
                <c:pt idx="1">
                  <c:v>Loans </c:v>
                </c:pt>
                <c:pt idx="2">
                  <c:v>Bequest</c:v>
                </c:pt>
              </c:strCache>
            </c:strRef>
          </c:cat>
          <c:val>
            <c:numRef>
              <c:f>Sheet1!$F$2:$F$4</c:f>
              <c:numCache>
                <c:formatCode>_("$"* #,##0_);_("$"* \(#,##0\);_("$"* "-"??_);_(@_)</c:formatCode>
                <c:ptCount val="3"/>
                <c:pt idx="0">
                  <c:v>0</c:v>
                </c:pt>
                <c:pt idx="1">
                  <c:v>500000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2013–14 — 1*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Donation</c:v>
                </c:pt>
                <c:pt idx="1">
                  <c:v>Loans </c:v>
                </c:pt>
                <c:pt idx="2">
                  <c:v>Bequest</c:v>
                </c:pt>
              </c:strCache>
            </c:strRef>
          </c:cat>
          <c:val>
            <c:numRef>
              <c:f>Sheet1!$G$2:$G$4</c:f>
              <c:numCache>
                <c:formatCode>_("$"* #,##0_);_("$"* \(#,##0\);_("$"* "-"??_);_(@_)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1890024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292352"/>
        <c:axId val="365299408"/>
      </c:barChart>
      <c:catAx>
        <c:axId val="36529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9408"/>
        <c:crosses val="autoZero"/>
        <c:auto val="1"/>
        <c:lblAlgn val="ctr"/>
        <c:lblOffset val="100"/>
        <c:noMultiLvlLbl val="0"/>
      </c:catAx>
      <c:valAx>
        <c:axId val="36529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2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33744097168248"/>
          <c:y val="2.4452014627878629E-2"/>
          <c:w val="0.8049872697158601"/>
          <c:h val="0.774139755543109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Expenses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Sheet1!$B$2:$B$7</c:f>
              <c:numCache>
                <c:formatCode>_("$"* #,##0_);_("$"* \(#,##0\);_("$"* "-"??_);_(@_)</c:formatCode>
                <c:ptCount val="6"/>
                <c:pt idx="0">
                  <c:v>1884837</c:v>
                </c:pt>
                <c:pt idx="1">
                  <c:v>1828281</c:v>
                </c:pt>
                <c:pt idx="2">
                  <c:v>1914302</c:v>
                </c:pt>
                <c:pt idx="3">
                  <c:v>2031491</c:v>
                </c:pt>
                <c:pt idx="4">
                  <c:v>2130220</c:v>
                </c:pt>
                <c:pt idx="5">
                  <c:v>2077197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Personnel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2008–09</c:v>
                </c:pt>
                <c:pt idx="1">
                  <c:v>2009–10</c:v>
                </c:pt>
                <c:pt idx="2">
                  <c:v>2010–11</c:v>
                </c:pt>
                <c:pt idx="3">
                  <c:v>2011–12</c:v>
                </c:pt>
                <c:pt idx="4">
                  <c:v>2012–13</c:v>
                </c:pt>
                <c:pt idx="5">
                  <c:v>2013–14</c:v>
                </c:pt>
              </c:strCache>
            </c:strRef>
          </c:cat>
          <c:val>
            <c:numRef>
              <c:f>Sheet1!$C$2:$C$7</c:f>
              <c:numCache>
                <c:formatCode>_("$"* #,##0_);_("$"* \(#,##0\);_("$"* "-"??_);_(@_)</c:formatCode>
                <c:ptCount val="6"/>
                <c:pt idx="0">
                  <c:v>1227791</c:v>
                </c:pt>
                <c:pt idx="1">
                  <c:v>1239979</c:v>
                </c:pt>
                <c:pt idx="2">
                  <c:v>1320138</c:v>
                </c:pt>
                <c:pt idx="3">
                  <c:v>1456445</c:v>
                </c:pt>
                <c:pt idx="4">
                  <c:v>1523777</c:v>
                </c:pt>
                <c:pt idx="5">
                  <c:v>1504260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298232"/>
        <c:axId val="365292744"/>
      </c:barChart>
      <c:catAx>
        <c:axId val="36529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2744"/>
        <c:crosses val="autoZero"/>
        <c:auto val="1"/>
        <c:lblAlgn val="ctr"/>
        <c:lblOffset val="100"/>
        <c:noMultiLvlLbl val="0"/>
      </c:catAx>
      <c:valAx>
        <c:axId val="36529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8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0.15526</cdr:x>
      <cdr:y>0.79147</cdr:y>
    </cdr:from>
    <cdr:to>
      <cdr:x>0.33619</cdr:x>
      <cdr:y>0.86019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66221" y="3593175"/>
          <a:ext cx="1592132" cy="311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Deficit</a:t>
          </a:r>
          <a:endParaRPr lang="en-US" sz="1200" dirty="0">
            <a:solidFill>
              <a:schemeClr val="tx1">
                <a:lumMod val="75000"/>
                <a:lumOff val="2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8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9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2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p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pa.com/" TargetMode="Externa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pa.com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pa.com/" TargetMode="Externa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pa.com/" TargetMode="Externa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pa.com/" TargetMode="Externa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scp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68" y="1506667"/>
            <a:ext cx="10226109" cy="2512674"/>
          </a:xfrm>
        </p:spPr>
        <p:txBody>
          <a:bodyPr/>
          <a:lstStyle/>
          <a:p>
            <a:r>
              <a:rPr lang="en-US" b="0" cap="none" dirty="0" smtClean="0"/>
              <a:t>Financial Position</a:t>
            </a:r>
            <a:endParaRPr lang="en-US" b="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897" y="4859467"/>
            <a:ext cx="10649281" cy="16459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69" y="892834"/>
            <a:ext cx="2354131" cy="667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3000" y="1965960"/>
            <a:ext cx="987266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1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 History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265151"/>
            <a:ext cx="2515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855001"/>
              </p:ext>
            </p:extLst>
          </p:nvPr>
        </p:nvGraphicFramePr>
        <p:xfrm>
          <a:off x="924448" y="2257405"/>
          <a:ext cx="10369899" cy="379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Multi-year Plan - Assumptions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Debt free  </a:t>
            </a:r>
          </a:p>
          <a:p>
            <a:r>
              <a:rPr lang="en-US" dirty="0" smtClean="0"/>
              <a:t> $800K operating cash and reserves as of 7/31/14</a:t>
            </a:r>
          </a:p>
          <a:p>
            <a:r>
              <a:rPr lang="en-US" dirty="0" smtClean="0"/>
              <a:t>5.2% increase invested in staffing appropriate to manage growth between 2014-15 and 2017-18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Enrollment growth based on current enrollment in preschool and kindergarten, and maintaining grades 1-8 class size</a:t>
            </a:r>
          </a:p>
          <a:p>
            <a:r>
              <a:rPr lang="en-US" dirty="0" smtClean="0"/>
              <a:t>Tuition flat in 2015-16 and 2017-18</a:t>
            </a:r>
          </a:p>
          <a:p>
            <a:r>
              <a:rPr lang="en-US" dirty="0" smtClean="0"/>
              <a:t> 1% tuition increase in 2016-17</a:t>
            </a:r>
          </a:p>
          <a:p>
            <a:r>
              <a:rPr lang="en-US" dirty="0" smtClean="0"/>
              <a:t>Fund-raising reflects the community’s demonstrated capacity to give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95074037"/>
              </p:ext>
            </p:extLst>
          </p:nvPr>
        </p:nvGraphicFramePr>
        <p:xfrm>
          <a:off x="1247887" y="1965960"/>
          <a:ext cx="8799755" cy="453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604351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Multi-Year Projected Operating Surplus/Deficit</a:t>
            </a:r>
            <a:br>
              <a:rPr lang="en-US" dirty="0" smtClean="0"/>
            </a:b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10/15/2014 approved budget assumptions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265151"/>
            <a:ext cx="5447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Executive Director multi-year budget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5049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TCWS  Commitment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Financial Key Performance Indicators are communicated clearly: </a:t>
            </a:r>
          </a:p>
          <a:p>
            <a:r>
              <a:rPr lang="en-US" dirty="0" smtClean="0"/>
              <a:t>Fall and Spring financial reporting to community - forums and/or written reports </a:t>
            </a:r>
          </a:p>
          <a:p>
            <a:pPr marL="45720" indent="0">
              <a:buNone/>
            </a:pPr>
            <a:r>
              <a:rPr lang="en-US" sz="2800" dirty="0"/>
              <a:t>Financial reporting </a:t>
            </a:r>
            <a:r>
              <a:rPr lang="en-US" sz="2800" smtClean="0"/>
              <a:t>to community includes</a:t>
            </a:r>
            <a:r>
              <a:rPr lang="en-US" sz="2800" dirty="0"/>
              <a:t>:  </a:t>
            </a:r>
          </a:p>
          <a:p>
            <a:r>
              <a:rPr lang="en-US" dirty="0" smtClean="0"/>
              <a:t>Budget projections/actual, balance sheet, profit/loss, 5 years comparisons </a:t>
            </a:r>
          </a:p>
          <a:p>
            <a:r>
              <a:rPr lang="en-US" dirty="0" smtClean="0"/>
              <a:t>Enrollment by classes: # of students, # of FTE, attrition, new students </a:t>
            </a:r>
          </a:p>
          <a:p>
            <a:r>
              <a:rPr lang="en-US" dirty="0" smtClean="0"/>
              <a:t>Fundraising goals: Annual fund, events, volunteer hours, corporate matches </a:t>
            </a:r>
          </a:p>
          <a:p>
            <a:r>
              <a:rPr lang="en-US" u="sng" dirty="0" smtClean="0"/>
              <a:t>Number</a:t>
            </a:r>
            <a:r>
              <a:rPr lang="en-US" dirty="0" smtClean="0"/>
              <a:t> of written concerns reported to the board </a:t>
            </a:r>
          </a:p>
          <a:p>
            <a:pPr marL="45720" indent="0">
              <a:buNone/>
            </a:pPr>
            <a:r>
              <a:rPr lang="en-US" sz="2800" dirty="0" smtClean="0"/>
              <a:t>Annual </a:t>
            </a:r>
            <a:r>
              <a:rPr lang="en-US" sz="2800" dirty="0"/>
              <a:t>anonymous survey of parents and employees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5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557495"/>
            <a:ext cx="9872663" cy="4662435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sz="2600" dirty="0"/>
              <a:t>Enrollment </a:t>
            </a:r>
            <a:r>
              <a:rPr lang="en-US" sz="2600" dirty="0" smtClean="0"/>
              <a:t>counts </a:t>
            </a:r>
            <a:r>
              <a:rPr lang="en-US" sz="2600" dirty="0"/>
              <a:t>published in previous </a:t>
            </a:r>
            <a:r>
              <a:rPr lang="en-US" sz="2600" dirty="0" smtClean="0"/>
              <a:t>reports were </a:t>
            </a:r>
            <a:r>
              <a:rPr lang="en-US" sz="2600" dirty="0"/>
              <a:t>obtained via:  </a:t>
            </a:r>
          </a:p>
          <a:p>
            <a:r>
              <a:rPr lang="en-US" sz="2600" dirty="0" smtClean="0"/>
              <a:t>Multi-year budget setup numbers provided prior to 2011–12</a:t>
            </a:r>
          </a:p>
          <a:p>
            <a:r>
              <a:rPr lang="en-US" sz="2600" dirty="0" smtClean="0"/>
              <a:t>Reports from Admissions staff 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sz="2600" dirty="0" smtClean="0"/>
              <a:t>Enrollment </a:t>
            </a:r>
            <a:r>
              <a:rPr lang="en-US" sz="2600" dirty="0"/>
              <a:t>count published in this report are obtained via: </a:t>
            </a:r>
          </a:p>
          <a:p>
            <a:r>
              <a:rPr lang="en-US" sz="2600" dirty="0" smtClean="0"/>
              <a:t>Accounting software—number of tuition agreements, reconciled with:</a:t>
            </a:r>
          </a:p>
          <a:p>
            <a:r>
              <a:rPr lang="en-US" sz="2600" dirty="0" smtClean="0"/>
              <a:t>Admissions spreadsheet numbers and multi-year budget</a:t>
            </a:r>
          </a:p>
          <a:p>
            <a:pPr marL="45720" indent="0">
              <a:buNone/>
            </a:pPr>
            <a:endParaRPr lang="en-US" sz="2600" dirty="0"/>
          </a:p>
          <a:p>
            <a:pPr marL="45720" indent="0">
              <a:buNone/>
            </a:pPr>
            <a:r>
              <a:rPr lang="en-US" sz="2600" dirty="0" smtClean="0"/>
              <a:t>FTE (Full-Time Equivalent): Half days (2-day and 3-day preschool) and half-day kindergarten spots are accounted for as a percentage of FTE, thus the difference between the number of students and the FTE number. </a:t>
            </a:r>
          </a:p>
        </p:txBody>
      </p:sp>
    </p:spTree>
    <p:extLst>
      <p:ext uri="{BB962C8B-B14F-4D97-AF65-F5344CB8AC3E}">
        <p14:creationId xmlns:p14="http://schemas.microsoft.com/office/powerpoint/2010/main" val="369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Since 2008–09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0" y="142640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Enrollment increase over 6 years </a:t>
            </a:r>
          </a:p>
          <a:p>
            <a:pPr algn="ctr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Actual up 17.97%  </a:t>
            </a:r>
            <a:r>
              <a:rPr lang="en-US" sz="2400" dirty="0" smtClean="0">
                <a:solidFill>
                  <a:schemeClr val="accent2"/>
                </a:solidFill>
              </a:rPr>
              <a:t>|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FTE up 16.13%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265151"/>
            <a:ext cx="2515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710586"/>
              </p:ext>
            </p:extLst>
          </p:nvPr>
        </p:nvGraphicFramePr>
        <p:xfrm>
          <a:off x="997909" y="2219023"/>
          <a:ext cx="9925562" cy="404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1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Enrollment History and Goals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0021925"/>
              </p:ext>
            </p:extLst>
          </p:nvPr>
        </p:nvGraphicFramePr>
        <p:xfrm>
          <a:off x="1075239" y="1792941"/>
          <a:ext cx="8128000" cy="422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6265151"/>
            <a:ext cx="2515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77556"/>
          </a:xfrm>
        </p:spPr>
        <p:txBody>
          <a:bodyPr/>
          <a:lstStyle/>
          <a:p>
            <a:r>
              <a:rPr lang="en-US" dirty="0" smtClean="0"/>
              <a:t>Revenue History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22063496"/>
              </p:ext>
            </p:extLst>
          </p:nvPr>
        </p:nvGraphicFramePr>
        <p:xfrm>
          <a:off x="1021338" y="1461402"/>
          <a:ext cx="9760543" cy="451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3772" y="17883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1959" y="1692514"/>
            <a:ext cx="2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History -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3000" y="1577816"/>
            <a:ext cx="4754563" cy="7762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Tuition 			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85370803"/>
              </p:ext>
            </p:extLst>
          </p:nvPr>
        </p:nvGraphicFramePr>
        <p:xfrm>
          <a:off x="1143000" y="2110154"/>
          <a:ext cx="9236947" cy="380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History – Details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3000" y="1808201"/>
            <a:ext cx="4754563" cy="7762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2999" y="1842936"/>
            <a:ext cx="6361981" cy="70681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Donations </a:t>
            </a:r>
            <a:r>
              <a:rPr lang="en-US" sz="2400" dirty="0" smtClean="0">
                <a:solidFill>
                  <a:schemeClr val="tx1"/>
                </a:solidFill>
              </a:rPr>
              <a:t>and fund-raising (net of expenses )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6240312"/>
              </p:ext>
            </p:extLst>
          </p:nvPr>
        </p:nvGraphicFramePr>
        <p:xfrm>
          <a:off x="1065125" y="2540459"/>
          <a:ext cx="10344577" cy="338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92379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Community Financial Contributions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6582161"/>
              </p:ext>
            </p:extLst>
          </p:nvPr>
        </p:nvGraphicFramePr>
        <p:xfrm>
          <a:off x="1247887" y="1613049"/>
          <a:ext cx="9872663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Assets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26372" y="1662054"/>
            <a:ext cx="4754563" cy="776287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Net assets 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09864515"/>
              </p:ext>
            </p:extLst>
          </p:nvPr>
        </p:nvGraphicFramePr>
        <p:xfrm>
          <a:off x="1226372" y="2471219"/>
          <a:ext cx="4496696" cy="353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845768" y="1675501"/>
            <a:ext cx="4754562" cy="77787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Cash to cover deficits secured by donations or loans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62980027"/>
              </p:ext>
            </p:extLst>
          </p:nvPr>
        </p:nvGraphicFramePr>
        <p:xfrm>
          <a:off x="6217920" y="2340656"/>
          <a:ext cx="5382410" cy="3728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70462" y="6002764"/>
            <a:ext cx="3449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Refers to number of major donors for each year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265151"/>
            <a:ext cx="716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Sources: TCWS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QuickBooks – Audits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Peterson Sullivan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LLP,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http://www.pscpa.com/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1570</TotalTime>
  <Words>437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Corbel</vt:lpstr>
      <vt:lpstr>Basis</vt:lpstr>
      <vt:lpstr>Financial Position</vt:lpstr>
      <vt:lpstr>Preliminary Notes </vt:lpstr>
      <vt:lpstr>Enrollment Since 2008–09</vt:lpstr>
      <vt:lpstr>Enrollment History and Goals</vt:lpstr>
      <vt:lpstr>Revenue History </vt:lpstr>
      <vt:lpstr>Revenue History - Details</vt:lpstr>
      <vt:lpstr>Revenue History – Details </vt:lpstr>
      <vt:lpstr>Community Financial Contributions History</vt:lpstr>
      <vt:lpstr>Financial Assets </vt:lpstr>
      <vt:lpstr>Expenses History </vt:lpstr>
      <vt:lpstr>Multi-year Plan - Assumptions</vt:lpstr>
      <vt:lpstr>Multi-Year Projected Operating Surplus/Deficit Based on 10/15/2014 approved budget assumptions</vt:lpstr>
      <vt:lpstr>Proposed TCWS  Commitment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POSITION</dc:title>
  <dc:creator>Geraldine Kline</dc:creator>
  <cp:lastModifiedBy>Geraldine Kline</cp:lastModifiedBy>
  <cp:revision>75</cp:revision>
  <cp:lastPrinted>2014-11-13T16:22:37Z</cp:lastPrinted>
  <dcterms:created xsi:type="dcterms:W3CDTF">2014-09-25T18:39:06Z</dcterms:created>
  <dcterms:modified xsi:type="dcterms:W3CDTF">2014-11-13T16:22:48Z</dcterms:modified>
</cp:coreProperties>
</file>