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1"/>
  </p:notesMasterIdLst>
  <p:sldIdLst>
    <p:sldId id="257" r:id="rId5"/>
    <p:sldId id="509" r:id="rId6"/>
    <p:sldId id="258" r:id="rId7"/>
    <p:sldId id="507" r:id="rId8"/>
    <p:sldId id="455" r:id="rId9"/>
    <p:sldId id="259" r:id="rId10"/>
    <p:sldId id="435" r:id="rId11"/>
    <p:sldId id="431" r:id="rId12"/>
    <p:sldId id="432" r:id="rId13"/>
    <p:sldId id="436" r:id="rId14"/>
    <p:sldId id="437" r:id="rId15"/>
    <p:sldId id="438" r:id="rId16"/>
    <p:sldId id="439" r:id="rId17"/>
    <p:sldId id="440" r:id="rId18"/>
    <p:sldId id="450" r:id="rId19"/>
    <p:sldId id="449" r:id="rId20"/>
    <p:sldId id="441" r:id="rId21"/>
    <p:sldId id="443" r:id="rId22"/>
    <p:sldId id="442" r:id="rId23"/>
    <p:sldId id="444" r:id="rId24"/>
    <p:sldId id="445" r:id="rId25"/>
    <p:sldId id="506" r:id="rId26"/>
    <p:sldId id="446" r:id="rId27"/>
    <p:sldId id="447" r:id="rId28"/>
    <p:sldId id="448" r:id="rId29"/>
    <p:sldId id="451" r:id="rId30"/>
    <p:sldId id="452" r:id="rId31"/>
    <p:sldId id="453" r:id="rId32"/>
    <p:sldId id="454" r:id="rId33"/>
    <p:sldId id="456" r:id="rId34"/>
    <p:sldId id="459" r:id="rId35"/>
    <p:sldId id="458" r:id="rId36"/>
    <p:sldId id="461" r:id="rId37"/>
    <p:sldId id="460" r:id="rId38"/>
    <p:sldId id="493" r:id="rId39"/>
    <p:sldId id="495" r:id="rId40"/>
    <p:sldId id="463" r:id="rId41"/>
    <p:sldId id="462" r:id="rId42"/>
    <p:sldId id="464" r:id="rId43"/>
    <p:sldId id="465" r:id="rId44"/>
    <p:sldId id="470" r:id="rId45"/>
    <p:sldId id="491" r:id="rId46"/>
    <p:sldId id="492" r:id="rId47"/>
    <p:sldId id="467" r:id="rId48"/>
    <p:sldId id="468" r:id="rId49"/>
    <p:sldId id="483" r:id="rId50"/>
    <p:sldId id="469" r:id="rId51"/>
    <p:sldId id="471" r:id="rId52"/>
    <p:sldId id="484" r:id="rId53"/>
    <p:sldId id="472" r:id="rId54"/>
    <p:sldId id="494" r:id="rId55"/>
    <p:sldId id="473" r:id="rId56"/>
    <p:sldId id="485" r:id="rId57"/>
    <p:sldId id="510" r:id="rId58"/>
    <p:sldId id="466" r:id="rId59"/>
    <p:sldId id="499" r:id="rId60"/>
    <p:sldId id="498" r:id="rId61"/>
    <p:sldId id="496" r:id="rId62"/>
    <p:sldId id="474" r:id="rId63"/>
    <p:sldId id="486" r:id="rId64"/>
    <p:sldId id="487" r:id="rId65"/>
    <p:sldId id="476" r:id="rId66"/>
    <p:sldId id="508" r:id="rId67"/>
    <p:sldId id="500" r:id="rId68"/>
    <p:sldId id="502" r:id="rId69"/>
    <p:sldId id="503" r:id="rId70"/>
    <p:sldId id="504" r:id="rId71"/>
    <p:sldId id="488" r:id="rId72"/>
    <p:sldId id="501" r:id="rId73"/>
    <p:sldId id="489" r:id="rId74"/>
    <p:sldId id="511" r:id="rId75"/>
    <p:sldId id="481" r:id="rId76"/>
    <p:sldId id="482" r:id="rId77"/>
    <p:sldId id="505" r:id="rId78"/>
    <p:sldId id="490" r:id="rId79"/>
    <p:sldId id="512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ED002-7447-463C-AD3C-6A0B6F37F2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7DB4B4-84BA-4BFF-8C2D-F4B93E2503D0}">
      <dgm:prSet/>
      <dgm:spPr/>
      <dgm:t>
        <a:bodyPr/>
        <a:lstStyle/>
        <a:p>
          <a:pPr rtl="0"/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Create and maintain templates for transferring data</a:t>
          </a:r>
        </a:p>
      </dgm:t>
    </dgm:pt>
    <dgm:pt modelId="{AED2A32C-FFD9-4E69-AAFF-73230711FAD9}" type="parTrans" cxnId="{EF7621A2-352C-48D0-82AE-6A30A04BDCA0}">
      <dgm:prSet/>
      <dgm:spPr/>
      <dgm:t>
        <a:bodyPr/>
        <a:lstStyle/>
        <a:p>
          <a:endParaRPr lang="en-GB"/>
        </a:p>
      </dgm:t>
    </dgm:pt>
    <dgm:pt modelId="{9A478967-0140-4756-B563-6EDA1C08AC3D}" type="sibTrans" cxnId="{EF7621A2-352C-48D0-82AE-6A30A04BDCA0}">
      <dgm:prSet/>
      <dgm:spPr/>
      <dgm:t>
        <a:bodyPr/>
        <a:lstStyle/>
        <a:p>
          <a:endParaRPr lang="en-GB"/>
        </a:p>
      </dgm:t>
    </dgm:pt>
    <dgm:pt modelId="{523A924B-1ED6-4AAA-B846-4BED59C6B95A}">
      <dgm:prSet/>
      <dgm:spPr/>
      <dgm:t>
        <a:bodyPr/>
        <a:lstStyle/>
        <a:p>
          <a:pPr rtl="0"/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Used for exporting (generation) and importing (consumption)</a:t>
          </a:r>
        </a:p>
      </dgm:t>
    </dgm:pt>
    <dgm:pt modelId="{252DE816-342D-407A-84AD-D69B68AC1736}" type="parTrans" cxnId="{76489545-8871-4E38-ADE4-0B7B6713F92E}">
      <dgm:prSet/>
      <dgm:spPr/>
      <dgm:t>
        <a:bodyPr/>
        <a:lstStyle/>
        <a:p>
          <a:endParaRPr lang="en-GB"/>
        </a:p>
      </dgm:t>
    </dgm:pt>
    <dgm:pt modelId="{83F8A7D3-B5AA-4D89-B979-55FD501A2E72}" type="sibTrans" cxnId="{76489545-8871-4E38-ADE4-0B7B6713F92E}">
      <dgm:prSet/>
      <dgm:spPr/>
      <dgm:t>
        <a:bodyPr/>
        <a:lstStyle/>
        <a:p>
          <a:endParaRPr lang="en-GB"/>
        </a:p>
      </dgm:t>
    </dgm:pt>
    <dgm:pt modelId="{A2AC6F58-5696-495E-A6E2-69176875A06A}">
      <dgm:prSet/>
      <dgm:spPr/>
      <dgm:t>
        <a:bodyPr/>
        <a:lstStyle/>
        <a:p>
          <a:pPr rtl="0"/>
          <a:r>
            <a:rPr lang="en-GB" baseline="0">
              <a:latin typeface="Arial" panose="020B0604020202020204" pitchFamily="34" charset="0"/>
            </a:rPr>
            <a:t>Can be XML or JSON format</a:t>
          </a:r>
        </a:p>
      </dgm:t>
    </dgm:pt>
    <dgm:pt modelId="{4D7CF5CA-E715-4F52-9F78-7F1808276666}" type="parTrans" cxnId="{16F603D0-AF87-4DF3-8A46-A114F151C7C5}">
      <dgm:prSet/>
      <dgm:spPr/>
      <dgm:t>
        <a:bodyPr/>
        <a:lstStyle/>
        <a:p>
          <a:endParaRPr lang="en-GB"/>
        </a:p>
      </dgm:t>
    </dgm:pt>
    <dgm:pt modelId="{E1EEBED4-34DF-4E9B-9986-D548070645EC}" type="sibTrans" cxnId="{16F603D0-AF87-4DF3-8A46-A114F151C7C5}">
      <dgm:prSet/>
      <dgm:spPr/>
      <dgm:t>
        <a:bodyPr/>
        <a:lstStyle/>
        <a:p>
          <a:endParaRPr lang="en-GB"/>
        </a:p>
      </dgm:t>
    </dgm:pt>
    <dgm:pt modelId="{F488F16E-6DBC-4CE9-9CFE-6EF0AD5BF409}">
      <dgm:prSet/>
      <dgm:spPr/>
      <dgm:t>
        <a:bodyPr/>
        <a:lstStyle/>
        <a:p>
          <a:pPr rtl="0"/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Entity- based but the ‘driving entity’ can have sub-entities</a:t>
          </a:r>
        </a:p>
      </dgm:t>
    </dgm:pt>
    <dgm:pt modelId="{12520994-F1C6-4A6C-8C1C-AA2B3C2721DE}" type="parTrans" cxnId="{B1A2F24C-0934-4BE2-AA8E-3750145597AD}">
      <dgm:prSet/>
      <dgm:spPr/>
      <dgm:t>
        <a:bodyPr/>
        <a:lstStyle/>
        <a:p>
          <a:endParaRPr lang="en-GB"/>
        </a:p>
      </dgm:t>
    </dgm:pt>
    <dgm:pt modelId="{1B357283-6F74-4755-A155-5AB89325EAE1}" type="sibTrans" cxnId="{B1A2F24C-0934-4BE2-AA8E-3750145597AD}">
      <dgm:prSet/>
      <dgm:spPr/>
      <dgm:t>
        <a:bodyPr/>
        <a:lstStyle/>
        <a:p>
          <a:endParaRPr lang="en-GB"/>
        </a:p>
      </dgm:t>
    </dgm:pt>
    <dgm:pt modelId="{35D79816-463E-4841-AB89-FAA87C6FC882}">
      <dgm:prSet/>
      <dgm:spPr/>
      <dgm:t>
        <a:bodyPr/>
        <a:lstStyle/>
        <a:p>
          <a:pPr rtl="0"/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Data can be formatted during export or import</a:t>
          </a:r>
        </a:p>
      </dgm:t>
    </dgm:pt>
    <dgm:pt modelId="{DE435266-997E-425C-AD4D-E2B6CEB5D6EC}" type="parTrans" cxnId="{F74F6BD7-6E35-43E1-AF14-6D00647A45B9}">
      <dgm:prSet/>
      <dgm:spPr/>
      <dgm:t>
        <a:bodyPr/>
        <a:lstStyle/>
        <a:p>
          <a:endParaRPr lang="en-GB"/>
        </a:p>
      </dgm:t>
    </dgm:pt>
    <dgm:pt modelId="{41E1D0F9-A2D2-4554-9948-35359E3B1135}" type="sibTrans" cxnId="{F74F6BD7-6E35-43E1-AF14-6D00647A45B9}">
      <dgm:prSet/>
      <dgm:spPr/>
      <dgm:t>
        <a:bodyPr/>
        <a:lstStyle/>
        <a:p>
          <a:endParaRPr lang="en-GB"/>
        </a:p>
      </dgm:t>
    </dgm:pt>
    <dgm:pt modelId="{A0B020BC-93AE-4CDC-9BE1-D25ACE16C5C4}">
      <dgm:prSet/>
      <dgm:spPr/>
      <dgm:t>
        <a:bodyPr/>
        <a:lstStyle/>
        <a:p>
          <a:pPr rtl="0"/>
          <a:r>
            <a:rPr lang="en-GB">
              <a:latin typeface="Arial" panose="020B0604020202020204" pitchFamily="34" charset="0"/>
              <a:cs typeface="Arial" panose="020B0604020202020204" pitchFamily="34" charset="0"/>
            </a:rPr>
            <a:t>Multiple versions of XET - All new build should be done using XET 2.0</a:t>
          </a:r>
        </a:p>
      </dgm:t>
    </dgm:pt>
    <dgm:pt modelId="{F8BF40F3-158C-41F6-B3D5-A5378BECBC07}" type="parTrans" cxnId="{0C45A211-1394-4EE4-AA54-34B4D25B1953}">
      <dgm:prSet/>
      <dgm:spPr/>
      <dgm:t>
        <a:bodyPr/>
        <a:lstStyle/>
        <a:p>
          <a:endParaRPr lang="en-GB"/>
        </a:p>
      </dgm:t>
    </dgm:pt>
    <dgm:pt modelId="{0E89E074-49DB-41B7-BB21-8DDB703EE0CC}" type="sibTrans" cxnId="{0C45A211-1394-4EE4-AA54-34B4D25B1953}">
      <dgm:prSet/>
      <dgm:spPr/>
      <dgm:t>
        <a:bodyPr/>
        <a:lstStyle/>
        <a:p>
          <a:endParaRPr lang="en-GB"/>
        </a:p>
      </dgm:t>
    </dgm:pt>
    <dgm:pt modelId="{2BCB20C9-4397-49E8-BFEA-9EC6E96ECED0}" type="pres">
      <dgm:prSet presAssocID="{D0FED002-7447-463C-AD3C-6A0B6F37F2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6CAFC71-6985-4E98-93C0-1FBB3E04B918}" type="pres">
      <dgm:prSet presAssocID="{EB7DB4B4-84BA-4BFF-8C2D-F4B93E2503D0}" presName="parentText" presStyleLbl="node1" presStyleIdx="0" presStyleCnt="6" custScaleY="1585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5CD5BD-EC09-46DE-9913-9DF69E22C574}" type="pres">
      <dgm:prSet presAssocID="{9A478967-0140-4756-B563-6EDA1C08AC3D}" presName="spacer" presStyleCnt="0"/>
      <dgm:spPr/>
    </dgm:pt>
    <dgm:pt modelId="{A0FA4132-2C9B-4DBC-A796-EAD5D25E2882}" type="pres">
      <dgm:prSet presAssocID="{523A924B-1ED6-4AAA-B846-4BED59C6B95A}" presName="parentText" presStyleLbl="node1" presStyleIdx="1" presStyleCnt="6" custScaleY="1585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BF41D9-BBF3-4095-B4BA-576A0AFE4010}" type="pres">
      <dgm:prSet presAssocID="{83F8A7D3-B5AA-4D89-B979-55FD501A2E72}" presName="spacer" presStyleCnt="0"/>
      <dgm:spPr/>
    </dgm:pt>
    <dgm:pt modelId="{7AE2DD65-BD94-4010-AE24-09B5A9E2CF8E}" type="pres">
      <dgm:prSet presAssocID="{A2AC6F58-5696-495E-A6E2-69176875A06A}" presName="parentText" presStyleLbl="node1" presStyleIdx="2" presStyleCnt="6" custScaleY="1585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A3451E-C944-4A14-B954-D1955BFEB8E1}" type="pres">
      <dgm:prSet presAssocID="{E1EEBED4-34DF-4E9B-9986-D548070645EC}" presName="spacer" presStyleCnt="0"/>
      <dgm:spPr/>
    </dgm:pt>
    <dgm:pt modelId="{E2CDC8E1-9122-40F1-8F7D-00AF2EADAC02}" type="pres">
      <dgm:prSet presAssocID="{F488F16E-6DBC-4CE9-9CFE-6EF0AD5BF409}" presName="parentText" presStyleLbl="node1" presStyleIdx="3" presStyleCnt="6" custScaleY="1585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78E4A4-0A1F-49B0-8D68-7034C5779B07}" type="pres">
      <dgm:prSet presAssocID="{1B357283-6F74-4755-A155-5AB89325EAE1}" presName="spacer" presStyleCnt="0"/>
      <dgm:spPr/>
    </dgm:pt>
    <dgm:pt modelId="{3383A64D-DDEC-4250-9D16-1623F2853F40}" type="pres">
      <dgm:prSet presAssocID="{35D79816-463E-4841-AB89-FAA87C6FC882}" presName="parentText" presStyleLbl="node1" presStyleIdx="4" presStyleCnt="6" custScaleY="1585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A51103-05EE-4F27-8B6F-0BADD1F7D6F8}" type="pres">
      <dgm:prSet presAssocID="{41E1D0F9-A2D2-4554-9948-35359E3B1135}" presName="spacer" presStyleCnt="0"/>
      <dgm:spPr/>
    </dgm:pt>
    <dgm:pt modelId="{996BFE5F-48F6-4DF0-B0BE-5108783241E9}" type="pres">
      <dgm:prSet presAssocID="{A0B020BC-93AE-4CDC-9BE1-D25ACE16C5C4}" presName="parentText" presStyleLbl="node1" presStyleIdx="5" presStyleCnt="6" custScaleY="15858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06E6B68-FA42-4466-BD33-90FCFADDF621}" type="presOf" srcId="{F488F16E-6DBC-4CE9-9CFE-6EF0AD5BF409}" destId="{E2CDC8E1-9122-40F1-8F7D-00AF2EADAC02}" srcOrd="0" destOrd="0" presId="urn:microsoft.com/office/officeart/2005/8/layout/vList2"/>
    <dgm:cxn modelId="{0C45A211-1394-4EE4-AA54-34B4D25B1953}" srcId="{D0FED002-7447-463C-AD3C-6A0B6F37F2A0}" destId="{A0B020BC-93AE-4CDC-9BE1-D25ACE16C5C4}" srcOrd="5" destOrd="0" parTransId="{F8BF40F3-158C-41F6-B3D5-A5378BECBC07}" sibTransId="{0E89E074-49DB-41B7-BB21-8DDB703EE0CC}"/>
    <dgm:cxn modelId="{147F23FF-5A66-4E67-B47A-8F68FD9E7BA2}" type="presOf" srcId="{523A924B-1ED6-4AAA-B846-4BED59C6B95A}" destId="{A0FA4132-2C9B-4DBC-A796-EAD5D25E2882}" srcOrd="0" destOrd="0" presId="urn:microsoft.com/office/officeart/2005/8/layout/vList2"/>
    <dgm:cxn modelId="{76489545-8871-4E38-ADE4-0B7B6713F92E}" srcId="{D0FED002-7447-463C-AD3C-6A0B6F37F2A0}" destId="{523A924B-1ED6-4AAA-B846-4BED59C6B95A}" srcOrd="1" destOrd="0" parTransId="{252DE816-342D-407A-84AD-D69B68AC1736}" sibTransId="{83F8A7D3-B5AA-4D89-B979-55FD501A2E72}"/>
    <dgm:cxn modelId="{F74F6BD7-6E35-43E1-AF14-6D00647A45B9}" srcId="{D0FED002-7447-463C-AD3C-6A0B6F37F2A0}" destId="{35D79816-463E-4841-AB89-FAA87C6FC882}" srcOrd="4" destOrd="0" parTransId="{DE435266-997E-425C-AD4D-E2B6CEB5D6EC}" sibTransId="{41E1D0F9-A2D2-4554-9948-35359E3B1135}"/>
    <dgm:cxn modelId="{CFFDEB8F-1A7D-4933-A6B4-71BA0AB296D0}" type="presOf" srcId="{A2AC6F58-5696-495E-A6E2-69176875A06A}" destId="{7AE2DD65-BD94-4010-AE24-09B5A9E2CF8E}" srcOrd="0" destOrd="0" presId="urn:microsoft.com/office/officeart/2005/8/layout/vList2"/>
    <dgm:cxn modelId="{1B6FBC52-6472-4FD0-A89A-C312CC711BDB}" type="presOf" srcId="{D0FED002-7447-463C-AD3C-6A0B6F37F2A0}" destId="{2BCB20C9-4397-49E8-BFEA-9EC6E96ECED0}" srcOrd="0" destOrd="0" presId="urn:microsoft.com/office/officeart/2005/8/layout/vList2"/>
    <dgm:cxn modelId="{16F603D0-AF87-4DF3-8A46-A114F151C7C5}" srcId="{D0FED002-7447-463C-AD3C-6A0B6F37F2A0}" destId="{A2AC6F58-5696-495E-A6E2-69176875A06A}" srcOrd="2" destOrd="0" parTransId="{4D7CF5CA-E715-4F52-9F78-7F1808276666}" sibTransId="{E1EEBED4-34DF-4E9B-9986-D548070645EC}"/>
    <dgm:cxn modelId="{B1A2F24C-0934-4BE2-AA8E-3750145597AD}" srcId="{D0FED002-7447-463C-AD3C-6A0B6F37F2A0}" destId="{F488F16E-6DBC-4CE9-9CFE-6EF0AD5BF409}" srcOrd="3" destOrd="0" parTransId="{12520994-F1C6-4A6C-8C1C-AA2B3C2721DE}" sibTransId="{1B357283-6F74-4755-A155-5AB89325EAE1}"/>
    <dgm:cxn modelId="{1759B026-760E-414F-88C4-48AA9FDE7071}" type="presOf" srcId="{EB7DB4B4-84BA-4BFF-8C2D-F4B93E2503D0}" destId="{B6CAFC71-6985-4E98-93C0-1FBB3E04B918}" srcOrd="0" destOrd="0" presId="urn:microsoft.com/office/officeart/2005/8/layout/vList2"/>
    <dgm:cxn modelId="{7D386799-3303-4FE2-B027-175C661CB9F1}" type="presOf" srcId="{A0B020BC-93AE-4CDC-9BE1-D25ACE16C5C4}" destId="{996BFE5F-48F6-4DF0-B0BE-5108783241E9}" srcOrd="0" destOrd="0" presId="urn:microsoft.com/office/officeart/2005/8/layout/vList2"/>
    <dgm:cxn modelId="{000793A9-C727-4294-9472-E43F4DD1E3E6}" type="presOf" srcId="{35D79816-463E-4841-AB89-FAA87C6FC882}" destId="{3383A64D-DDEC-4250-9D16-1623F2853F40}" srcOrd="0" destOrd="0" presId="urn:microsoft.com/office/officeart/2005/8/layout/vList2"/>
    <dgm:cxn modelId="{EF7621A2-352C-48D0-82AE-6A30A04BDCA0}" srcId="{D0FED002-7447-463C-AD3C-6A0B6F37F2A0}" destId="{EB7DB4B4-84BA-4BFF-8C2D-F4B93E2503D0}" srcOrd="0" destOrd="0" parTransId="{AED2A32C-FFD9-4E69-AAFF-73230711FAD9}" sibTransId="{9A478967-0140-4756-B563-6EDA1C08AC3D}"/>
    <dgm:cxn modelId="{E375AEFB-4B66-42B4-9C1B-447BBD1760CA}" type="presParOf" srcId="{2BCB20C9-4397-49E8-BFEA-9EC6E96ECED0}" destId="{B6CAFC71-6985-4E98-93C0-1FBB3E04B918}" srcOrd="0" destOrd="0" presId="urn:microsoft.com/office/officeart/2005/8/layout/vList2"/>
    <dgm:cxn modelId="{65C5AC5F-B103-4391-8B63-E6AC85BE9ADE}" type="presParOf" srcId="{2BCB20C9-4397-49E8-BFEA-9EC6E96ECED0}" destId="{605CD5BD-EC09-46DE-9913-9DF69E22C574}" srcOrd="1" destOrd="0" presId="urn:microsoft.com/office/officeart/2005/8/layout/vList2"/>
    <dgm:cxn modelId="{7BCBF245-342E-4F42-A593-DAC7EF510C87}" type="presParOf" srcId="{2BCB20C9-4397-49E8-BFEA-9EC6E96ECED0}" destId="{A0FA4132-2C9B-4DBC-A796-EAD5D25E2882}" srcOrd="2" destOrd="0" presId="urn:microsoft.com/office/officeart/2005/8/layout/vList2"/>
    <dgm:cxn modelId="{670845A8-633D-4D62-B4DC-105B04FFA8BB}" type="presParOf" srcId="{2BCB20C9-4397-49E8-BFEA-9EC6E96ECED0}" destId="{87BF41D9-BBF3-4095-B4BA-576A0AFE4010}" srcOrd="3" destOrd="0" presId="urn:microsoft.com/office/officeart/2005/8/layout/vList2"/>
    <dgm:cxn modelId="{E40FDE75-D9D9-476F-B31D-5A826209B811}" type="presParOf" srcId="{2BCB20C9-4397-49E8-BFEA-9EC6E96ECED0}" destId="{7AE2DD65-BD94-4010-AE24-09B5A9E2CF8E}" srcOrd="4" destOrd="0" presId="urn:microsoft.com/office/officeart/2005/8/layout/vList2"/>
    <dgm:cxn modelId="{8A4E3DD6-EA1D-491C-8908-E94747978331}" type="presParOf" srcId="{2BCB20C9-4397-49E8-BFEA-9EC6E96ECED0}" destId="{C4A3451E-C944-4A14-B954-D1955BFEB8E1}" srcOrd="5" destOrd="0" presId="urn:microsoft.com/office/officeart/2005/8/layout/vList2"/>
    <dgm:cxn modelId="{E74511F7-E3F7-4D5F-8226-3E1277CF48AA}" type="presParOf" srcId="{2BCB20C9-4397-49E8-BFEA-9EC6E96ECED0}" destId="{E2CDC8E1-9122-40F1-8F7D-00AF2EADAC02}" srcOrd="6" destOrd="0" presId="urn:microsoft.com/office/officeart/2005/8/layout/vList2"/>
    <dgm:cxn modelId="{19BFACF9-6F01-4F58-AD19-EE6AA598E281}" type="presParOf" srcId="{2BCB20C9-4397-49E8-BFEA-9EC6E96ECED0}" destId="{0178E4A4-0A1F-49B0-8D68-7034C5779B07}" srcOrd="7" destOrd="0" presId="urn:microsoft.com/office/officeart/2005/8/layout/vList2"/>
    <dgm:cxn modelId="{8721CA92-E3DB-4B0C-BEDF-B8D226375944}" type="presParOf" srcId="{2BCB20C9-4397-49E8-BFEA-9EC6E96ECED0}" destId="{3383A64D-DDEC-4250-9D16-1623F2853F40}" srcOrd="8" destOrd="0" presId="urn:microsoft.com/office/officeart/2005/8/layout/vList2"/>
    <dgm:cxn modelId="{BC1815BE-DC34-4916-A61F-35848F136714}" type="presParOf" srcId="{2BCB20C9-4397-49E8-BFEA-9EC6E96ECED0}" destId="{5EA51103-05EE-4F27-8B6F-0BADD1F7D6F8}" srcOrd="9" destOrd="0" presId="urn:microsoft.com/office/officeart/2005/8/layout/vList2"/>
    <dgm:cxn modelId="{99E2ACFE-C050-48AB-8147-0CC54877979C}" type="presParOf" srcId="{2BCB20C9-4397-49E8-BFEA-9EC6E96ECED0}" destId="{996BFE5F-48F6-4DF0-B0BE-5108783241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7AD4E-704D-423A-B632-FFD0092C50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A42DC7-295A-47C4-B40A-07C156AB7531}">
      <dgm:prSet phldrT="[Text]" custT="1"/>
      <dgm:spPr/>
      <dgm:t>
        <a:bodyPr/>
        <a:lstStyle/>
        <a:p>
          <a:r>
            <a:rPr lang="en-GB" sz="1400"/>
            <a:t>‘Ready for Generation’</a:t>
          </a:r>
        </a:p>
        <a:p>
          <a:r>
            <a:rPr lang="en-GB" sz="1400"/>
            <a:t>No Data</a:t>
          </a:r>
        </a:p>
      </dgm:t>
    </dgm:pt>
    <dgm:pt modelId="{3F0BF8E2-FA60-4675-8CAC-AD9F55BCDF9B}" type="parTrans" cxnId="{5EB93AE5-7FB0-41E3-B70E-0F189B769F24}">
      <dgm:prSet/>
      <dgm:spPr/>
      <dgm:t>
        <a:bodyPr/>
        <a:lstStyle/>
        <a:p>
          <a:endParaRPr lang="en-GB"/>
        </a:p>
      </dgm:t>
    </dgm:pt>
    <dgm:pt modelId="{73AB696F-A951-4A8A-A9E1-FD20C681CA93}" type="sibTrans" cxnId="{5EB93AE5-7FB0-41E3-B70E-0F189B769F24}">
      <dgm:prSet/>
      <dgm:spPr/>
      <dgm:t>
        <a:bodyPr/>
        <a:lstStyle/>
        <a:p>
          <a:endParaRPr lang="en-GB"/>
        </a:p>
      </dgm:t>
    </dgm:pt>
    <dgm:pt modelId="{FABAE757-1513-4FB9-8C8E-E2DF7AD4C5B1}">
      <dgm:prSet phldrT="[Text]" custT="1"/>
      <dgm:spPr/>
      <dgm:t>
        <a:bodyPr/>
        <a:lstStyle/>
        <a:p>
          <a:r>
            <a:rPr lang="en-GB" sz="1400"/>
            <a:t>‘Ready for Transfer’</a:t>
          </a:r>
        </a:p>
        <a:p>
          <a:r>
            <a:rPr lang="en-GB" sz="1400"/>
            <a:t>Data generated</a:t>
          </a:r>
        </a:p>
        <a:p>
          <a:r>
            <a:rPr lang="en-GB" sz="1400"/>
            <a:t>Generated details completed</a:t>
          </a:r>
        </a:p>
      </dgm:t>
    </dgm:pt>
    <dgm:pt modelId="{BE20F731-EE48-421B-A722-354E080D3FDE}" type="parTrans" cxnId="{9ADB6C19-9C1F-48B7-96CE-BF7A2D7705D0}">
      <dgm:prSet/>
      <dgm:spPr/>
      <dgm:t>
        <a:bodyPr/>
        <a:lstStyle/>
        <a:p>
          <a:endParaRPr lang="en-GB"/>
        </a:p>
      </dgm:t>
    </dgm:pt>
    <dgm:pt modelId="{16DF7DF8-A080-48A4-B537-E087CCAA158A}" type="sibTrans" cxnId="{9ADB6C19-9C1F-48B7-96CE-BF7A2D7705D0}">
      <dgm:prSet/>
      <dgm:spPr/>
      <dgm:t>
        <a:bodyPr/>
        <a:lstStyle/>
        <a:p>
          <a:endParaRPr lang="en-GB"/>
        </a:p>
      </dgm:t>
    </dgm:pt>
    <dgm:pt modelId="{646170E2-E067-4F4D-85B9-0343ED4995C9}">
      <dgm:prSet phldrT="[Text]" custT="1"/>
      <dgm:spPr/>
      <dgm:t>
        <a:bodyPr/>
        <a:lstStyle/>
        <a:p>
          <a:r>
            <a:rPr lang="en-GB" sz="1400"/>
            <a:t>‘Transfer Complete’</a:t>
          </a:r>
        </a:p>
        <a:p>
          <a:r>
            <a:rPr lang="en-GB" sz="1400"/>
            <a:t>Transfer details completed</a:t>
          </a:r>
        </a:p>
        <a:p>
          <a:r>
            <a:rPr lang="en-GB" sz="1400"/>
            <a:t>Transfer outputs mapped</a:t>
          </a:r>
        </a:p>
      </dgm:t>
    </dgm:pt>
    <dgm:pt modelId="{C0DBAC0F-49F3-447F-88EF-F4709658A430}" type="parTrans" cxnId="{995CEA19-F4DB-44D0-ABDC-5C98461F3432}">
      <dgm:prSet/>
      <dgm:spPr/>
      <dgm:t>
        <a:bodyPr/>
        <a:lstStyle/>
        <a:p>
          <a:endParaRPr lang="en-GB"/>
        </a:p>
      </dgm:t>
    </dgm:pt>
    <dgm:pt modelId="{CFCAC8CC-A56F-4CBC-90D1-FE823497406D}" type="sibTrans" cxnId="{995CEA19-F4DB-44D0-ABDC-5C98461F3432}">
      <dgm:prSet/>
      <dgm:spPr/>
      <dgm:t>
        <a:bodyPr/>
        <a:lstStyle/>
        <a:p>
          <a:endParaRPr lang="en-GB"/>
        </a:p>
      </dgm:t>
    </dgm:pt>
    <dgm:pt modelId="{E02965DC-BFBC-45C4-B253-AB2B19AC1606}" type="pres">
      <dgm:prSet presAssocID="{E1F7AD4E-704D-423A-B632-FFD0092C50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AEA18A0-38D3-444B-A2B5-4DB861657907}" type="pres">
      <dgm:prSet presAssocID="{B8A42DC7-295A-47C4-B40A-07C156AB753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31B8C5-6FB8-4880-A95D-F999B198D655}" type="pres">
      <dgm:prSet presAssocID="{73AB696F-A951-4A8A-A9E1-FD20C681CA93}" presName="sibTrans" presStyleLbl="sibTrans2D1" presStyleIdx="0" presStyleCnt="2"/>
      <dgm:spPr/>
      <dgm:t>
        <a:bodyPr/>
        <a:lstStyle/>
        <a:p>
          <a:endParaRPr lang="en-GB"/>
        </a:p>
      </dgm:t>
    </dgm:pt>
    <dgm:pt modelId="{F8CFE343-7AA4-4D7A-8D56-4B39E5F0DA55}" type="pres">
      <dgm:prSet presAssocID="{73AB696F-A951-4A8A-A9E1-FD20C681CA93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2CF9D883-36C6-4AB8-93AC-D78FA106DD53}" type="pres">
      <dgm:prSet presAssocID="{FABAE757-1513-4FB9-8C8E-E2DF7AD4C5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6EFE4A-8120-486E-98FF-688B2F55FE36}" type="pres">
      <dgm:prSet presAssocID="{16DF7DF8-A080-48A4-B537-E087CCAA158A}" presName="sibTrans" presStyleLbl="sibTrans2D1" presStyleIdx="1" presStyleCnt="2"/>
      <dgm:spPr/>
      <dgm:t>
        <a:bodyPr/>
        <a:lstStyle/>
        <a:p>
          <a:endParaRPr lang="en-GB"/>
        </a:p>
      </dgm:t>
    </dgm:pt>
    <dgm:pt modelId="{7AFA938F-CA0B-4D7A-881B-B5C2AB11363F}" type="pres">
      <dgm:prSet presAssocID="{16DF7DF8-A080-48A4-B537-E087CCAA158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E4DD8FFD-1AD9-4257-BB48-AC24090FB6F4}" type="pres">
      <dgm:prSet presAssocID="{646170E2-E067-4F4D-85B9-0343ED4995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6A5774-9D01-4BD2-B77A-65BB78BCE787}" type="presOf" srcId="{73AB696F-A951-4A8A-A9E1-FD20C681CA93}" destId="{F8CFE343-7AA4-4D7A-8D56-4B39E5F0DA55}" srcOrd="1" destOrd="0" presId="urn:microsoft.com/office/officeart/2005/8/layout/process1"/>
    <dgm:cxn modelId="{8DB3399C-5D06-4136-908B-BE35DA903DCF}" type="presOf" srcId="{B8A42DC7-295A-47C4-B40A-07C156AB7531}" destId="{3AEA18A0-38D3-444B-A2B5-4DB861657907}" srcOrd="0" destOrd="0" presId="urn:microsoft.com/office/officeart/2005/8/layout/process1"/>
    <dgm:cxn modelId="{5EB93AE5-7FB0-41E3-B70E-0F189B769F24}" srcId="{E1F7AD4E-704D-423A-B632-FFD0092C503A}" destId="{B8A42DC7-295A-47C4-B40A-07C156AB7531}" srcOrd="0" destOrd="0" parTransId="{3F0BF8E2-FA60-4675-8CAC-AD9F55BCDF9B}" sibTransId="{73AB696F-A951-4A8A-A9E1-FD20C681CA93}"/>
    <dgm:cxn modelId="{9ADB6C19-9C1F-48B7-96CE-BF7A2D7705D0}" srcId="{E1F7AD4E-704D-423A-B632-FFD0092C503A}" destId="{FABAE757-1513-4FB9-8C8E-E2DF7AD4C5B1}" srcOrd="1" destOrd="0" parTransId="{BE20F731-EE48-421B-A722-354E080D3FDE}" sibTransId="{16DF7DF8-A080-48A4-B537-E087CCAA158A}"/>
    <dgm:cxn modelId="{995CEA19-F4DB-44D0-ABDC-5C98461F3432}" srcId="{E1F7AD4E-704D-423A-B632-FFD0092C503A}" destId="{646170E2-E067-4F4D-85B9-0343ED4995C9}" srcOrd="2" destOrd="0" parTransId="{C0DBAC0F-49F3-447F-88EF-F4709658A430}" sibTransId="{CFCAC8CC-A56F-4CBC-90D1-FE823497406D}"/>
    <dgm:cxn modelId="{5239BE2A-4FC6-411B-9DC7-D3135D254089}" type="presOf" srcId="{16DF7DF8-A080-48A4-B537-E087CCAA158A}" destId="{666EFE4A-8120-486E-98FF-688B2F55FE36}" srcOrd="0" destOrd="0" presId="urn:microsoft.com/office/officeart/2005/8/layout/process1"/>
    <dgm:cxn modelId="{A4A5AB11-3D74-451B-B1C7-5316E8F151A5}" type="presOf" srcId="{FABAE757-1513-4FB9-8C8E-E2DF7AD4C5B1}" destId="{2CF9D883-36C6-4AB8-93AC-D78FA106DD53}" srcOrd="0" destOrd="0" presId="urn:microsoft.com/office/officeart/2005/8/layout/process1"/>
    <dgm:cxn modelId="{DA8C1C44-0EC6-4776-955B-F57C9694E38D}" type="presOf" srcId="{E1F7AD4E-704D-423A-B632-FFD0092C503A}" destId="{E02965DC-BFBC-45C4-B253-AB2B19AC1606}" srcOrd="0" destOrd="0" presId="urn:microsoft.com/office/officeart/2005/8/layout/process1"/>
    <dgm:cxn modelId="{973A2C3E-1854-40D9-AD16-235E74D26FCD}" type="presOf" srcId="{646170E2-E067-4F4D-85B9-0343ED4995C9}" destId="{E4DD8FFD-1AD9-4257-BB48-AC24090FB6F4}" srcOrd="0" destOrd="0" presId="urn:microsoft.com/office/officeart/2005/8/layout/process1"/>
    <dgm:cxn modelId="{217FEE6A-9BF1-49CF-ABE0-AF7122C6EE0E}" type="presOf" srcId="{73AB696F-A951-4A8A-A9E1-FD20C681CA93}" destId="{5A31B8C5-6FB8-4880-A95D-F999B198D655}" srcOrd="0" destOrd="0" presId="urn:microsoft.com/office/officeart/2005/8/layout/process1"/>
    <dgm:cxn modelId="{7E617324-F4CE-414C-858D-E350BF768677}" type="presOf" srcId="{16DF7DF8-A080-48A4-B537-E087CCAA158A}" destId="{7AFA938F-CA0B-4D7A-881B-B5C2AB11363F}" srcOrd="1" destOrd="0" presId="urn:microsoft.com/office/officeart/2005/8/layout/process1"/>
    <dgm:cxn modelId="{138B8F48-723F-4282-A53A-432EF52C9083}" type="presParOf" srcId="{E02965DC-BFBC-45C4-B253-AB2B19AC1606}" destId="{3AEA18A0-38D3-444B-A2B5-4DB861657907}" srcOrd="0" destOrd="0" presId="urn:microsoft.com/office/officeart/2005/8/layout/process1"/>
    <dgm:cxn modelId="{A3D5C3F8-747B-445C-A426-D664CA545F57}" type="presParOf" srcId="{E02965DC-BFBC-45C4-B253-AB2B19AC1606}" destId="{5A31B8C5-6FB8-4880-A95D-F999B198D655}" srcOrd="1" destOrd="0" presId="urn:microsoft.com/office/officeart/2005/8/layout/process1"/>
    <dgm:cxn modelId="{6563E925-C691-4447-A2B7-D42B23776211}" type="presParOf" srcId="{5A31B8C5-6FB8-4880-A95D-F999B198D655}" destId="{F8CFE343-7AA4-4D7A-8D56-4B39E5F0DA55}" srcOrd="0" destOrd="0" presId="urn:microsoft.com/office/officeart/2005/8/layout/process1"/>
    <dgm:cxn modelId="{CC18CD36-D955-4EFB-961F-A463FC77697C}" type="presParOf" srcId="{E02965DC-BFBC-45C4-B253-AB2B19AC1606}" destId="{2CF9D883-36C6-4AB8-93AC-D78FA106DD53}" srcOrd="2" destOrd="0" presId="urn:microsoft.com/office/officeart/2005/8/layout/process1"/>
    <dgm:cxn modelId="{D9832C79-24DA-42F3-9152-4BDE450D327E}" type="presParOf" srcId="{E02965DC-BFBC-45C4-B253-AB2B19AC1606}" destId="{666EFE4A-8120-486E-98FF-688B2F55FE36}" srcOrd="3" destOrd="0" presId="urn:microsoft.com/office/officeart/2005/8/layout/process1"/>
    <dgm:cxn modelId="{9D280F54-0EE9-42F8-B0C7-99676EA3D264}" type="presParOf" srcId="{666EFE4A-8120-486E-98FF-688B2F55FE36}" destId="{7AFA938F-CA0B-4D7A-881B-B5C2AB11363F}" srcOrd="0" destOrd="0" presId="urn:microsoft.com/office/officeart/2005/8/layout/process1"/>
    <dgm:cxn modelId="{AB7AB65C-6CCD-49DF-96E4-2DCA050BF498}" type="presParOf" srcId="{E02965DC-BFBC-45C4-B253-AB2B19AC1606}" destId="{E4DD8FFD-1AD9-4257-BB48-AC24090FB6F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7AD4E-704D-423A-B632-FFD0092C50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BAE757-1513-4FB9-8C8E-E2DF7AD4C5B1}">
      <dgm:prSet phldrT="[Text]" custT="1"/>
      <dgm:spPr/>
      <dgm:t>
        <a:bodyPr/>
        <a:lstStyle/>
        <a:p>
          <a:r>
            <a:rPr lang="en-GB" sz="1400"/>
            <a:t>‘Ready for Evaluation’</a:t>
          </a:r>
        </a:p>
        <a:p>
          <a:r>
            <a:rPr lang="en-GB" sz="1400"/>
            <a:t>Evaluation details blank</a:t>
          </a:r>
        </a:p>
      </dgm:t>
    </dgm:pt>
    <dgm:pt modelId="{BE20F731-EE48-421B-A722-354E080D3FDE}" type="parTrans" cxnId="{9ADB6C19-9C1F-48B7-96CE-BF7A2D7705D0}">
      <dgm:prSet/>
      <dgm:spPr/>
      <dgm:t>
        <a:bodyPr/>
        <a:lstStyle/>
        <a:p>
          <a:endParaRPr lang="en-GB"/>
        </a:p>
      </dgm:t>
    </dgm:pt>
    <dgm:pt modelId="{16DF7DF8-A080-48A4-B537-E087CCAA158A}" type="sibTrans" cxnId="{9ADB6C19-9C1F-48B7-96CE-BF7A2D7705D0}">
      <dgm:prSet/>
      <dgm:spPr/>
      <dgm:t>
        <a:bodyPr/>
        <a:lstStyle/>
        <a:p>
          <a:endParaRPr lang="en-GB"/>
        </a:p>
      </dgm:t>
    </dgm:pt>
    <dgm:pt modelId="{646170E2-E067-4F4D-85B9-0343ED4995C9}">
      <dgm:prSet phldrT="[Text]" custT="1"/>
      <dgm:spPr/>
      <dgm:t>
        <a:bodyPr/>
        <a:lstStyle/>
        <a:p>
          <a:r>
            <a:rPr lang="en-GB" sz="1400"/>
            <a:t>‘Evaluation Complete’</a:t>
          </a:r>
        </a:p>
        <a:p>
          <a:r>
            <a:rPr lang="en-GB" sz="1400"/>
            <a:t>Evaluation details completed</a:t>
          </a:r>
        </a:p>
      </dgm:t>
    </dgm:pt>
    <dgm:pt modelId="{C0DBAC0F-49F3-447F-88EF-F4709658A430}" type="parTrans" cxnId="{995CEA19-F4DB-44D0-ABDC-5C98461F3432}">
      <dgm:prSet/>
      <dgm:spPr/>
      <dgm:t>
        <a:bodyPr/>
        <a:lstStyle/>
        <a:p>
          <a:endParaRPr lang="en-GB"/>
        </a:p>
      </dgm:t>
    </dgm:pt>
    <dgm:pt modelId="{CFCAC8CC-A56F-4CBC-90D1-FE823497406D}" type="sibTrans" cxnId="{995CEA19-F4DB-44D0-ABDC-5C98461F3432}">
      <dgm:prSet/>
      <dgm:spPr/>
      <dgm:t>
        <a:bodyPr/>
        <a:lstStyle/>
        <a:p>
          <a:endParaRPr lang="en-GB"/>
        </a:p>
      </dgm:t>
    </dgm:pt>
    <dgm:pt modelId="{E02965DC-BFBC-45C4-B253-AB2B19AC1606}" type="pres">
      <dgm:prSet presAssocID="{E1F7AD4E-704D-423A-B632-FFD0092C50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CF9D883-36C6-4AB8-93AC-D78FA106DD53}" type="pres">
      <dgm:prSet presAssocID="{FABAE757-1513-4FB9-8C8E-E2DF7AD4C5B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6EFE4A-8120-486E-98FF-688B2F55FE36}" type="pres">
      <dgm:prSet presAssocID="{16DF7DF8-A080-48A4-B537-E087CCAA158A}" presName="sibTrans" presStyleLbl="sibTrans2D1" presStyleIdx="0" presStyleCnt="1"/>
      <dgm:spPr/>
      <dgm:t>
        <a:bodyPr/>
        <a:lstStyle/>
        <a:p>
          <a:endParaRPr lang="en-GB"/>
        </a:p>
      </dgm:t>
    </dgm:pt>
    <dgm:pt modelId="{7AFA938F-CA0B-4D7A-881B-B5C2AB11363F}" type="pres">
      <dgm:prSet presAssocID="{16DF7DF8-A080-48A4-B537-E087CCAA158A}" presName="connectorText" presStyleLbl="sibTrans2D1" presStyleIdx="0" presStyleCnt="1"/>
      <dgm:spPr/>
      <dgm:t>
        <a:bodyPr/>
        <a:lstStyle/>
        <a:p>
          <a:endParaRPr lang="en-GB"/>
        </a:p>
      </dgm:t>
    </dgm:pt>
    <dgm:pt modelId="{E4DD8FFD-1AD9-4257-BB48-AC24090FB6F4}" type="pres">
      <dgm:prSet presAssocID="{646170E2-E067-4F4D-85B9-0343ED4995C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6AA7BF-E479-45FA-B452-8D494D9974E1}" type="presOf" srcId="{16DF7DF8-A080-48A4-B537-E087CCAA158A}" destId="{666EFE4A-8120-486E-98FF-688B2F55FE36}" srcOrd="0" destOrd="0" presId="urn:microsoft.com/office/officeart/2005/8/layout/process1"/>
    <dgm:cxn modelId="{9ADB6C19-9C1F-48B7-96CE-BF7A2D7705D0}" srcId="{E1F7AD4E-704D-423A-B632-FFD0092C503A}" destId="{FABAE757-1513-4FB9-8C8E-E2DF7AD4C5B1}" srcOrd="0" destOrd="0" parTransId="{BE20F731-EE48-421B-A722-354E080D3FDE}" sibTransId="{16DF7DF8-A080-48A4-B537-E087CCAA158A}"/>
    <dgm:cxn modelId="{995CEA19-F4DB-44D0-ABDC-5C98461F3432}" srcId="{E1F7AD4E-704D-423A-B632-FFD0092C503A}" destId="{646170E2-E067-4F4D-85B9-0343ED4995C9}" srcOrd="1" destOrd="0" parTransId="{C0DBAC0F-49F3-447F-88EF-F4709658A430}" sibTransId="{CFCAC8CC-A56F-4CBC-90D1-FE823497406D}"/>
    <dgm:cxn modelId="{8190F92E-61F7-4C48-8A71-9AF5CED40746}" type="presOf" srcId="{646170E2-E067-4F4D-85B9-0343ED4995C9}" destId="{E4DD8FFD-1AD9-4257-BB48-AC24090FB6F4}" srcOrd="0" destOrd="0" presId="urn:microsoft.com/office/officeart/2005/8/layout/process1"/>
    <dgm:cxn modelId="{DBE8E91C-8900-4188-8ED5-33BDCCDA74D0}" type="presOf" srcId="{E1F7AD4E-704D-423A-B632-FFD0092C503A}" destId="{E02965DC-BFBC-45C4-B253-AB2B19AC1606}" srcOrd="0" destOrd="0" presId="urn:microsoft.com/office/officeart/2005/8/layout/process1"/>
    <dgm:cxn modelId="{E42E5C36-BA97-49E4-858B-7DCEBE173984}" type="presOf" srcId="{FABAE757-1513-4FB9-8C8E-E2DF7AD4C5B1}" destId="{2CF9D883-36C6-4AB8-93AC-D78FA106DD53}" srcOrd="0" destOrd="0" presId="urn:microsoft.com/office/officeart/2005/8/layout/process1"/>
    <dgm:cxn modelId="{DC99DFA6-D0D4-4EE0-9494-DCBB70858FC6}" type="presOf" srcId="{16DF7DF8-A080-48A4-B537-E087CCAA158A}" destId="{7AFA938F-CA0B-4D7A-881B-B5C2AB11363F}" srcOrd="1" destOrd="0" presId="urn:microsoft.com/office/officeart/2005/8/layout/process1"/>
    <dgm:cxn modelId="{9FD4353E-44B4-4927-9CEB-045997966EAE}" type="presParOf" srcId="{E02965DC-BFBC-45C4-B253-AB2B19AC1606}" destId="{2CF9D883-36C6-4AB8-93AC-D78FA106DD53}" srcOrd="0" destOrd="0" presId="urn:microsoft.com/office/officeart/2005/8/layout/process1"/>
    <dgm:cxn modelId="{3CD393BC-BB60-4349-9620-5788610CF79A}" type="presParOf" srcId="{E02965DC-BFBC-45C4-B253-AB2B19AC1606}" destId="{666EFE4A-8120-486E-98FF-688B2F55FE36}" srcOrd="1" destOrd="0" presId="urn:microsoft.com/office/officeart/2005/8/layout/process1"/>
    <dgm:cxn modelId="{6B31A6D0-CDB6-4D1A-9D8E-277B4EEAE049}" type="presParOf" srcId="{666EFE4A-8120-486E-98FF-688B2F55FE36}" destId="{7AFA938F-CA0B-4D7A-881B-B5C2AB11363F}" srcOrd="0" destOrd="0" presId="urn:microsoft.com/office/officeart/2005/8/layout/process1"/>
    <dgm:cxn modelId="{FEA9E812-D4DB-49E5-AA79-81021B8E2FF8}" type="presParOf" srcId="{E02965DC-BFBC-45C4-B253-AB2B19AC1606}" destId="{E4DD8FFD-1AD9-4257-BB48-AC24090FB6F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6787-8F68-4030-A1E6-41110EFF52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C8CB92-28A5-4D3F-A8D8-11AC22BBA7D3}">
      <dgm:prSet phldrT="[Text]" custT="1"/>
      <dgm:spPr/>
      <dgm:t>
        <a:bodyPr/>
        <a:lstStyle/>
        <a:p>
          <a:r>
            <a:rPr lang="en-GB" sz="1800"/>
            <a:t>Monitor Details</a:t>
          </a:r>
        </a:p>
      </dgm:t>
    </dgm:pt>
    <dgm:pt modelId="{C50BEDE0-192F-441D-8F51-2688EC63D84A}" type="parTrans" cxnId="{46C9A4C6-9AA9-4CC4-ACFA-5D9E64910A56}">
      <dgm:prSet/>
      <dgm:spPr/>
      <dgm:t>
        <a:bodyPr/>
        <a:lstStyle/>
        <a:p>
          <a:endParaRPr lang="en-GB"/>
        </a:p>
      </dgm:t>
    </dgm:pt>
    <dgm:pt modelId="{304FC770-754B-4F6A-9088-22D30D1A310F}" type="sibTrans" cxnId="{46C9A4C6-9AA9-4CC4-ACFA-5D9E64910A56}">
      <dgm:prSet/>
      <dgm:spPr/>
      <dgm:t>
        <a:bodyPr/>
        <a:lstStyle/>
        <a:p>
          <a:endParaRPr lang="en-GB"/>
        </a:p>
      </dgm:t>
    </dgm:pt>
    <dgm:pt modelId="{8F792469-7D9F-4290-96AB-E6F078A0C756}">
      <dgm:prSet phldrT="[Text]" custT="1"/>
      <dgm:spPr/>
      <dgm:t>
        <a:bodyPr/>
        <a:lstStyle/>
        <a:p>
          <a:r>
            <a:rPr lang="en-GB" sz="1600"/>
            <a:t>Shows the monitor run details, split into monitor types, for the retrieved monitors</a:t>
          </a:r>
        </a:p>
      </dgm:t>
    </dgm:pt>
    <dgm:pt modelId="{7EF81A8D-E3E9-4A23-A8BC-5293126158E8}" type="parTrans" cxnId="{027FFEFE-D12B-4680-9D93-A1803640D5FE}">
      <dgm:prSet/>
      <dgm:spPr/>
      <dgm:t>
        <a:bodyPr/>
        <a:lstStyle/>
        <a:p>
          <a:endParaRPr lang="en-GB"/>
        </a:p>
      </dgm:t>
    </dgm:pt>
    <dgm:pt modelId="{381704DF-8E02-42E4-A7C6-51F5E8B25BFD}" type="sibTrans" cxnId="{027FFEFE-D12B-4680-9D93-A1803640D5FE}">
      <dgm:prSet/>
      <dgm:spPr/>
      <dgm:t>
        <a:bodyPr/>
        <a:lstStyle/>
        <a:p>
          <a:endParaRPr lang="en-GB"/>
        </a:p>
      </dgm:t>
    </dgm:pt>
    <dgm:pt modelId="{72B76320-8352-4847-BC17-89FD05300AF9}">
      <dgm:prSet phldrT="[Text]" custT="1"/>
      <dgm:spPr/>
      <dgm:t>
        <a:bodyPr/>
        <a:lstStyle/>
        <a:p>
          <a:r>
            <a:rPr lang="en-GB" sz="1800"/>
            <a:t>Monitor Comparison</a:t>
          </a:r>
        </a:p>
      </dgm:t>
    </dgm:pt>
    <dgm:pt modelId="{FDBADC2A-2994-42D6-94C7-288239393ECC}" type="parTrans" cxnId="{0D9EFCF6-227E-4722-9AC6-C21897573D59}">
      <dgm:prSet/>
      <dgm:spPr/>
      <dgm:t>
        <a:bodyPr/>
        <a:lstStyle/>
        <a:p>
          <a:endParaRPr lang="en-GB"/>
        </a:p>
      </dgm:t>
    </dgm:pt>
    <dgm:pt modelId="{0B3829E8-C079-453C-AB07-98C5691E418D}" type="sibTrans" cxnId="{0D9EFCF6-227E-4722-9AC6-C21897573D59}">
      <dgm:prSet/>
      <dgm:spPr/>
      <dgm:t>
        <a:bodyPr/>
        <a:lstStyle/>
        <a:p>
          <a:endParaRPr lang="en-GB"/>
        </a:p>
      </dgm:t>
    </dgm:pt>
    <dgm:pt modelId="{BCB37093-E621-4DA1-B463-D3280D4A30C4}">
      <dgm:prSet phldrT="[Text]" custT="1"/>
      <dgm:spPr/>
      <dgm:t>
        <a:bodyPr/>
        <a:lstStyle/>
        <a:p>
          <a:r>
            <a:rPr lang="en-GB" sz="1600"/>
            <a:t>Shows details for each monitor run for a specified monitor type within a message group</a:t>
          </a:r>
        </a:p>
      </dgm:t>
    </dgm:pt>
    <dgm:pt modelId="{6855A13A-D10C-4F4A-8339-5BD96617472F}" type="parTrans" cxnId="{DDAC7783-5883-4BAA-96D4-1C44A370E2F3}">
      <dgm:prSet/>
      <dgm:spPr/>
      <dgm:t>
        <a:bodyPr/>
        <a:lstStyle/>
        <a:p>
          <a:endParaRPr lang="en-GB"/>
        </a:p>
      </dgm:t>
    </dgm:pt>
    <dgm:pt modelId="{F610CE2C-EFC7-4C8D-87BF-6DA9FFDC224B}" type="sibTrans" cxnId="{DDAC7783-5883-4BAA-96D4-1C44A370E2F3}">
      <dgm:prSet/>
      <dgm:spPr/>
      <dgm:t>
        <a:bodyPr/>
        <a:lstStyle/>
        <a:p>
          <a:endParaRPr lang="en-GB"/>
        </a:p>
      </dgm:t>
    </dgm:pt>
    <dgm:pt modelId="{D67872A8-C78B-49BA-A253-4D114B337EB5}">
      <dgm:prSet phldrT="[Text]" custT="1"/>
      <dgm:spPr/>
      <dgm:t>
        <a:bodyPr/>
        <a:lstStyle/>
        <a:p>
          <a:r>
            <a:rPr lang="en-GB" sz="1800"/>
            <a:t>Group Comparison</a:t>
          </a:r>
        </a:p>
      </dgm:t>
    </dgm:pt>
    <dgm:pt modelId="{D6279994-421D-49C3-8079-2B2126FDC424}" type="parTrans" cxnId="{6B6263C8-5B19-4671-AAC7-954BAC94159A}">
      <dgm:prSet/>
      <dgm:spPr/>
      <dgm:t>
        <a:bodyPr/>
        <a:lstStyle/>
        <a:p>
          <a:endParaRPr lang="en-GB"/>
        </a:p>
      </dgm:t>
    </dgm:pt>
    <dgm:pt modelId="{392A6090-2C87-4B73-8D03-3ACEE6F163B4}" type="sibTrans" cxnId="{6B6263C8-5B19-4671-AAC7-954BAC94159A}">
      <dgm:prSet/>
      <dgm:spPr/>
      <dgm:t>
        <a:bodyPr/>
        <a:lstStyle/>
        <a:p>
          <a:endParaRPr lang="en-GB"/>
        </a:p>
      </dgm:t>
    </dgm:pt>
    <dgm:pt modelId="{8ECEE331-47A8-443F-9A64-0CDEE293E1DB}">
      <dgm:prSet phldrT="[Text]" custT="1"/>
      <dgm:spPr/>
      <dgm:t>
        <a:bodyPr/>
        <a:lstStyle/>
        <a:p>
          <a:r>
            <a:rPr lang="en-GB" sz="1600"/>
            <a:t>Compares monitor runs for a specified type from different message groups</a:t>
          </a:r>
        </a:p>
      </dgm:t>
    </dgm:pt>
    <dgm:pt modelId="{926D2DA1-1DC2-401D-A4FB-A98E05BD94E3}" type="parTrans" cxnId="{00A92415-7D27-49B1-B3C8-6BF3197B9807}">
      <dgm:prSet/>
      <dgm:spPr/>
      <dgm:t>
        <a:bodyPr/>
        <a:lstStyle/>
        <a:p>
          <a:endParaRPr lang="en-GB"/>
        </a:p>
      </dgm:t>
    </dgm:pt>
    <dgm:pt modelId="{41C943E2-5E93-4810-A6C2-7A75CD134409}" type="sibTrans" cxnId="{00A92415-7D27-49B1-B3C8-6BF3197B9807}">
      <dgm:prSet/>
      <dgm:spPr/>
      <dgm:t>
        <a:bodyPr/>
        <a:lstStyle/>
        <a:p>
          <a:endParaRPr lang="en-GB"/>
        </a:p>
      </dgm:t>
    </dgm:pt>
    <dgm:pt modelId="{A14956A8-C12F-4D04-8F9F-D6A96AF89537}">
      <dgm:prSet custT="1"/>
      <dgm:spPr/>
      <dgm:t>
        <a:bodyPr/>
        <a:lstStyle/>
        <a:p>
          <a:r>
            <a:rPr lang="en-GB" sz="1800"/>
            <a:t>Transaction Comparison</a:t>
          </a:r>
        </a:p>
      </dgm:t>
    </dgm:pt>
    <dgm:pt modelId="{B9327B45-02F2-406E-9E56-0F5B20F1BB7D}" type="parTrans" cxnId="{320A769F-0ABA-44FC-9CE7-64AE733EEB4A}">
      <dgm:prSet/>
      <dgm:spPr/>
      <dgm:t>
        <a:bodyPr/>
        <a:lstStyle/>
        <a:p>
          <a:endParaRPr lang="en-GB"/>
        </a:p>
      </dgm:t>
    </dgm:pt>
    <dgm:pt modelId="{AA365E56-ABE4-4C80-8CC7-5DD4424683B5}" type="sibTrans" cxnId="{320A769F-0ABA-44FC-9CE7-64AE733EEB4A}">
      <dgm:prSet/>
      <dgm:spPr/>
      <dgm:t>
        <a:bodyPr/>
        <a:lstStyle/>
        <a:p>
          <a:endParaRPr lang="en-GB"/>
        </a:p>
      </dgm:t>
    </dgm:pt>
    <dgm:pt modelId="{8A39AA61-030B-468F-8618-8BE34E30EE4B}">
      <dgm:prSet custT="1"/>
      <dgm:spPr/>
      <dgm:t>
        <a:bodyPr/>
        <a:lstStyle/>
        <a:p>
          <a:r>
            <a:rPr lang="en-GB" sz="1600"/>
            <a:t>Shows the progress of the DTO or DTI records for a specified message group, EOR code or TIC code</a:t>
          </a:r>
        </a:p>
      </dgm:t>
    </dgm:pt>
    <dgm:pt modelId="{46A44FCD-5724-4D8F-903D-67A9628E2329}" type="parTrans" cxnId="{1C979DBC-C856-4718-A242-A5AFCCEF68DA}">
      <dgm:prSet/>
      <dgm:spPr/>
      <dgm:t>
        <a:bodyPr/>
        <a:lstStyle/>
        <a:p>
          <a:endParaRPr lang="en-GB"/>
        </a:p>
      </dgm:t>
    </dgm:pt>
    <dgm:pt modelId="{D51B13AD-08DC-4A42-AF8F-AE8FF1A43658}" type="sibTrans" cxnId="{1C979DBC-C856-4718-A242-A5AFCCEF68DA}">
      <dgm:prSet/>
      <dgm:spPr/>
      <dgm:t>
        <a:bodyPr/>
        <a:lstStyle/>
        <a:p>
          <a:endParaRPr lang="en-GB"/>
        </a:p>
      </dgm:t>
    </dgm:pt>
    <dgm:pt modelId="{62B9CB93-CEB9-441B-B2E1-0DD6E3B45C14}" type="pres">
      <dgm:prSet presAssocID="{DCCB6787-8F68-4030-A1E6-41110EFF52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416F6CA-BC0B-4960-92F8-78471C5C1B9E}" type="pres">
      <dgm:prSet presAssocID="{2FC8CB92-28A5-4D3F-A8D8-11AC22BBA7D3}" presName="linNode" presStyleCnt="0"/>
      <dgm:spPr/>
    </dgm:pt>
    <dgm:pt modelId="{8FD6DBF9-3388-42CC-8601-6419132CE85B}" type="pres">
      <dgm:prSet presAssocID="{2FC8CB92-28A5-4D3F-A8D8-11AC22BBA7D3}" presName="parentText" presStyleLbl="node1" presStyleIdx="0" presStyleCnt="4" custScaleX="6612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1C53338-4FA2-4EB3-8001-943993EBEDE6}" type="pres">
      <dgm:prSet presAssocID="{2FC8CB92-28A5-4D3F-A8D8-11AC22BBA7D3}" presName="descendantText" presStyleLbl="alignAccFollowNode1" presStyleIdx="0" presStyleCnt="4" custScaleX="1301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8013E1-86A9-4FF3-948D-E118B31E9E51}" type="pres">
      <dgm:prSet presAssocID="{304FC770-754B-4F6A-9088-22D30D1A310F}" presName="sp" presStyleCnt="0"/>
      <dgm:spPr/>
    </dgm:pt>
    <dgm:pt modelId="{D3F17F33-EF39-4B45-9541-B6B7989F7F11}" type="pres">
      <dgm:prSet presAssocID="{72B76320-8352-4847-BC17-89FD05300AF9}" presName="linNode" presStyleCnt="0"/>
      <dgm:spPr/>
    </dgm:pt>
    <dgm:pt modelId="{0BC773B7-9979-400C-8F11-905C26B3BB73}" type="pres">
      <dgm:prSet presAssocID="{72B76320-8352-4847-BC17-89FD05300AF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347812-F5D8-4580-8848-A76CD722DBD7}" type="pres">
      <dgm:prSet presAssocID="{72B76320-8352-4847-BC17-89FD05300AF9}" presName="descendantText" presStyleLbl="alignAccFollowNode1" presStyleIdx="1" presStyleCnt="4" custScaleX="20012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5893E0-5DFF-47CE-85A1-0FF53A2AA95F}" type="pres">
      <dgm:prSet presAssocID="{0B3829E8-C079-453C-AB07-98C5691E418D}" presName="sp" presStyleCnt="0"/>
      <dgm:spPr/>
    </dgm:pt>
    <dgm:pt modelId="{3F5E1EF0-D0EB-4809-BDC1-3F9ED84C3CBA}" type="pres">
      <dgm:prSet presAssocID="{D67872A8-C78B-49BA-A253-4D114B337EB5}" presName="linNode" presStyleCnt="0"/>
      <dgm:spPr/>
    </dgm:pt>
    <dgm:pt modelId="{4A5902A4-D01D-4B37-90DD-6B66BEF96EE7}" type="pres">
      <dgm:prSet presAssocID="{D67872A8-C78B-49BA-A253-4D114B337EB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307BAD-D272-4E8D-8896-4AA2AC9033D1}" type="pres">
      <dgm:prSet presAssocID="{D67872A8-C78B-49BA-A253-4D114B337EB5}" presName="descendantText" presStyleLbl="alignAccFollowNode1" presStyleIdx="2" presStyleCnt="4" custScaleX="2021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A805AD-E304-469B-A7E9-AE87E5CAD349}" type="pres">
      <dgm:prSet presAssocID="{392A6090-2C87-4B73-8D03-3ACEE6F163B4}" presName="sp" presStyleCnt="0"/>
      <dgm:spPr/>
    </dgm:pt>
    <dgm:pt modelId="{69E799FA-84F9-471B-A9FF-7B7CBA08677A}" type="pres">
      <dgm:prSet presAssocID="{A14956A8-C12F-4D04-8F9F-D6A96AF89537}" presName="linNode" presStyleCnt="0"/>
      <dgm:spPr/>
    </dgm:pt>
    <dgm:pt modelId="{45530298-7890-4DC0-8A3A-3916FF3B0589}" type="pres">
      <dgm:prSet presAssocID="{A14956A8-C12F-4D04-8F9F-D6A96AF8953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EB43F0-B57E-47E4-99CD-FAE805252459}" type="pres">
      <dgm:prSet presAssocID="{A14956A8-C12F-4D04-8F9F-D6A96AF89537}" presName="descendantText" presStyleLbl="alignAccFollowNode1" presStyleIdx="3" presStyleCnt="4" custScaleX="2017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027711A-F7F0-4D7B-A9EB-FDBA5ABEAD74}" type="presOf" srcId="{A14956A8-C12F-4D04-8F9F-D6A96AF89537}" destId="{45530298-7890-4DC0-8A3A-3916FF3B0589}" srcOrd="0" destOrd="0" presId="urn:microsoft.com/office/officeart/2005/8/layout/vList5"/>
    <dgm:cxn modelId="{BEA094EC-16D1-45B3-B3BB-7FECF888C69E}" type="presOf" srcId="{72B76320-8352-4847-BC17-89FD05300AF9}" destId="{0BC773B7-9979-400C-8F11-905C26B3BB73}" srcOrd="0" destOrd="0" presId="urn:microsoft.com/office/officeart/2005/8/layout/vList5"/>
    <dgm:cxn modelId="{E801A5A8-763F-4448-B6D1-E6A1789A46C4}" type="presOf" srcId="{DCCB6787-8F68-4030-A1E6-41110EFF529F}" destId="{62B9CB93-CEB9-441B-B2E1-0DD6E3B45C14}" srcOrd="0" destOrd="0" presId="urn:microsoft.com/office/officeart/2005/8/layout/vList5"/>
    <dgm:cxn modelId="{6B6263C8-5B19-4671-AAC7-954BAC94159A}" srcId="{DCCB6787-8F68-4030-A1E6-41110EFF529F}" destId="{D67872A8-C78B-49BA-A253-4D114B337EB5}" srcOrd="2" destOrd="0" parTransId="{D6279994-421D-49C3-8079-2B2126FDC424}" sibTransId="{392A6090-2C87-4B73-8D03-3ACEE6F163B4}"/>
    <dgm:cxn modelId="{0D9EFCF6-227E-4722-9AC6-C21897573D59}" srcId="{DCCB6787-8F68-4030-A1E6-41110EFF529F}" destId="{72B76320-8352-4847-BC17-89FD05300AF9}" srcOrd="1" destOrd="0" parTransId="{FDBADC2A-2994-42D6-94C7-288239393ECC}" sibTransId="{0B3829E8-C079-453C-AB07-98C5691E418D}"/>
    <dgm:cxn modelId="{DDAC7783-5883-4BAA-96D4-1C44A370E2F3}" srcId="{72B76320-8352-4847-BC17-89FD05300AF9}" destId="{BCB37093-E621-4DA1-B463-D3280D4A30C4}" srcOrd="0" destOrd="0" parTransId="{6855A13A-D10C-4F4A-8339-5BD96617472F}" sibTransId="{F610CE2C-EFC7-4C8D-87BF-6DA9FFDC224B}"/>
    <dgm:cxn modelId="{CD3190A2-8175-4127-B3D4-9BAE1CD34A0E}" type="presOf" srcId="{D67872A8-C78B-49BA-A253-4D114B337EB5}" destId="{4A5902A4-D01D-4B37-90DD-6B66BEF96EE7}" srcOrd="0" destOrd="0" presId="urn:microsoft.com/office/officeart/2005/8/layout/vList5"/>
    <dgm:cxn modelId="{61290076-A498-4295-A2F4-DAFB2DD46EEA}" type="presOf" srcId="{8A39AA61-030B-468F-8618-8BE34E30EE4B}" destId="{A6EB43F0-B57E-47E4-99CD-FAE805252459}" srcOrd="0" destOrd="0" presId="urn:microsoft.com/office/officeart/2005/8/layout/vList5"/>
    <dgm:cxn modelId="{00A92415-7D27-49B1-B3C8-6BF3197B9807}" srcId="{D67872A8-C78B-49BA-A253-4D114B337EB5}" destId="{8ECEE331-47A8-443F-9A64-0CDEE293E1DB}" srcOrd="0" destOrd="0" parTransId="{926D2DA1-1DC2-401D-A4FB-A98E05BD94E3}" sibTransId="{41C943E2-5E93-4810-A6C2-7A75CD134409}"/>
    <dgm:cxn modelId="{027FFEFE-D12B-4680-9D93-A1803640D5FE}" srcId="{2FC8CB92-28A5-4D3F-A8D8-11AC22BBA7D3}" destId="{8F792469-7D9F-4290-96AB-E6F078A0C756}" srcOrd="0" destOrd="0" parTransId="{7EF81A8D-E3E9-4A23-A8BC-5293126158E8}" sibTransId="{381704DF-8E02-42E4-A7C6-51F5E8B25BFD}"/>
    <dgm:cxn modelId="{46C9A4C6-9AA9-4CC4-ACFA-5D9E64910A56}" srcId="{DCCB6787-8F68-4030-A1E6-41110EFF529F}" destId="{2FC8CB92-28A5-4D3F-A8D8-11AC22BBA7D3}" srcOrd="0" destOrd="0" parTransId="{C50BEDE0-192F-441D-8F51-2688EC63D84A}" sibTransId="{304FC770-754B-4F6A-9088-22D30D1A310F}"/>
    <dgm:cxn modelId="{61C0ECA9-A89A-4F5A-9FC1-29E2EC7E2803}" type="presOf" srcId="{8ECEE331-47A8-443F-9A64-0CDEE293E1DB}" destId="{C9307BAD-D272-4E8D-8896-4AA2AC9033D1}" srcOrd="0" destOrd="0" presId="urn:microsoft.com/office/officeart/2005/8/layout/vList5"/>
    <dgm:cxn modelId="{9BAA2038-EEB7-4B2E-A7E9-BCEFA46F9A30}" type="presOf" srcId="{2FC8CB92-28A5-4D3F-A8D8-11AC22BBA7D3}" destId="{8FD6DBF9-3388-42CC-8601-6419132CE85B}" srcOrd="0" destOrd="0" presId="urn:microsoft.com/office/officeart/2005/8/layout/vList5"/>
    <dgm:cxn modelId="{320A769F-0ABA-44FC-9CE7-64AE733EEB4A}" srcId="{DCCB6787-8F68-4030-A1E6-41110EFF529F}" destId="{A14956A8-C12F-4D04-8F9F-D6A96AF89537}" srcOrd="3" destOrd="0" parTransId="{B9327B45-02F2-406E-9E56-0F5B20F1BB7D}" sibTransId="{AA365E56-ABE4-4C80-8CC7-5DD4424683B5}"/>
    <dgm:cxn modelId="{2EAFC896-E657-40D3-9168-05A2559F884D}" type="presOf" srcId="{8F792469-7D9F-4290-96AB-E6F078A0C756}" destId="{D1C53338-4FA2-4EB3-8001-943993EBEDE6}" srcOrd="0" destOrd="0" presId="urn:microsoft.com/office/officeart/2005/8/layout/vList5"/>
    <dgm:cxn modelId="{1C979DBC-C856-4718-A242-A5AFCCEF68DA}" srcId="{A14956A8-C12F-4D04-8F9F-D6A96AF89537}" destId="{8A39AA61-030B-468F-8618-8BE34E30EE4B}" srcOrd="0" destOrd="0" parTransId="{46A44FCD-5724-4D8F-903D-67A9628E2329}" sibTransId="{D51B13AD-08DC-4A42-AF8F-AE8FF1A43658}"/>
    <dgm:cxn modelId="{025BA266-6EFD-42DF-A944-F25117C9D4FA}" type="presOf" srcId="{BCB37093-E621-4DA1-B463-D3280D4A30C4}" destId="{30347812-F5D8-4580-8848-A76CD722DBD7}" srcOrd="0" destOrd="0" presId="urn:microsoft.com/office/officeart/2005/8/layout/vList5"/>
    <dgm:cxn modelId="{2684E977-6211-4A04-94E8-68088FE79612}" type="presParOf" srcId="{62B9CB93-CEB9-441B-B2E1-0DD6E3B45C14}" destId="{B416F6CA-BC0B-4960-92F8-78471C5C1B9E}" srcOrd="0" destOrd="0" presId="urn:microsoft.com/office/officeart/2005/8/layout/vList5"/>
    <dgm:cxn modelId="{2E3AFEF7-AE5A-4FBC-802A-7769445708B5}" type="presParOf" srcId="{B416F6CA-BC0B-4960-92F8-78471C5C1B9E}" destId="{8FD6DBF9-3388-42CC-8601-6419132CE85B}" srcOrd="0" destOrd="0" presId="urn:microsoft.com/office/officeart/2005/8/layout/vList5"/>
    <dgm:cxn modelId="{CE132029-8761-4F73-A9F5-691434E3DC6F}" type="presParOf" srcId="{B416F6CA-BC0B-4960-92F8-78471C5C1B9E}" destId="{D1C53338-4FA2-4EB3-8001-943993EBEDE6}" srcOrd="1" destOrd="0" presId="urn:microsoft.com/office/officeart/2005/8/layout/vList5"/>
    <dgm:cxn modelId="{C3BDEFC5-43CE-4419-9150-C9F4D554C3C7}" type="presParOf" srcId="{62B9CB93-CEB9-441B-B2E1-0DD6E3B45C14}" destId="{638013E1-86A9-4FF3-948D-E118B31E9E51}" srcOrd="1" destOrd="0" presId="urn:microsoft.com/office/officeart/2005/8/layout/vList5"/>
    <dgm:cxn modelId="{2EAC7DCD-841E-4B3F-AEFE-8E3809E3F2FE}" type="presParOf" srcId="{62B9CB93-CEB9-441B-B2E1-0DD6E3B45C14}" destId="{D3F17F33-EF39-4B45-9541-B6B7989F7F11}" srcOrd="2" destOrd="0" presId="urn:microsoft.com/office/officeart/2005/8/layout/vList5"/>
    <dgm:cxn modelId="{9A92F061-7B0D-42A6-BE3E-7778BB5F0CD1}" type="presParOf" srcId="{D3F17F33-EF39-4B45-9541-B6B7989F7F11}" destId="{0BC773B7-9979-400C-8F11-905C26B3BB73}" srcOrd="0" destOrd="0" presId="urn:microsoft.com/office/officeart/2005/8/layout/vList5"/>
    <dgm:cxn modelId="{C532F81E-AAB9-4FBB-9C83-3264E2366352}" type="presParOf" srcId="{D3F17F33-EF39-4B45-9541-B6B7989F7F11}" destId="{30347812-F5D8-4580-8848-A76CD722DBD7}" srcOrd="1" destOrd="0" presId="urn:microsoft.com/office/officeart/2005/8/layout/vList5"/>
    <dgm:cxn modelId="{A5AEB299-0C11-4E68-AF74-9946B90F2BB7}" type="presParOf" srcId="{62B9CB93-CEB9-441B-B2E1-0DD6E3B45C14}" destId="{F05893E0-5DFF-47CE-85A1-0FF53A2AA95F}" srcOrd="3" destOrd="0" presId="urn:microsoft.com/office/officeart/2005/8/layout/vList5"/>
    <dgm:cxn modelId="{7C64F21B-6FC5-4082-A27A-2CDBB88D7E34}" type="presParOf" srcId="{62B9CB93-CEB9-441B-B2E1-0DD6E3B45C14}" destId="{3F5E1EF0-D0EB-4809-BDC1-3F9ED84C3CBA}" srcOrd="4" destOrd="0" presId="urn:microsoft.com/office/officeart/2005/8/layout/vList5"/>
    <dgm:cxn modelId="{CC5C9A03-0093-41B9-9BF0-4D1AE734C018}" type="presParOf" srcId="{3F5E1EF0-D0EB-4809-BDC1-3F9ED84C3CBA}" destId="{4A5902A4-D01D-4B37-90DD-6B66BEF96EE7}" srcOrd="0" destOrd="0" presId="urn:microsoft.com/office/officeart/2005/8/layout/vList5"/>
    <dgm:cxn modelId="{EEC57CD9-450F-4CB0-ADFD-3C5526C0E4E6}" type="presParOf" srcId="{3F5E1EF0-D0EB-4809-BDC1-3F9ED84C3CBA}" destId="{C9307BAD-D272-4E8D-8896-4AA2AC9033D1}" srcOrd="1" destOrd="0" presId="urn:microsoft.com/office/officeart/2005/8/layout/vList5"/>
    <dgm:cxn modelId="{EEAB1CC9-0D05-4912-823D-DBF00998E16F}" type="presParOf" srcId="{62B9CB93-CEB9-441B-B2E1-0DD6E3B45C14}" destId="{FBA805AD-E304-469B-A7E9-AE87E5CAD349}" srcOrd="5" destOrd="0" presId="urn:microsoft.com/office/officeart/2005/8/layout/vList5"/>
    <dgm:cxn modelId="{7439D9F6-5231-41D5-B08F-DF133B2D59EC}" type="presParOf" srcId="{62B9CB93-CEB9-441B-B2E1-0DD6E3B45C14}" destId="{69E799FA-84F9-471B-A9FF-7B7CBA08677A}" srcOrd="6" destOrd="0" presId="urn:microsoft.com/office/officeart/2005/8/layout/vList5"/>
    <dgm:cxn modelId="{37D2B5A0-C809-4422-926D-D72837FA60D2}" type="presParOf" srcId="{69E799FA-84F9-471B-A9FF-7B7CBA08677A}" destId="{45530298-7890-4DC0-8A3A-3916FF3B0589}" srcOrd="0" destOrd="0" presId="urn:microsoft.com/office/officeart/2005/8/layout/vList5"/>
    <dgm:cxn modelId="{C39EDA82-34F4-4033-9EBB-CDAC60907B42}" type="presParOf" srcId="{69E799FA-84F9-471B-A9FF-7B7CBA08677A}" destId="{A6EB43F0-B57E-47E4-99CD-FAE8052524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40597-A07E-42F4-843A-F3423F410189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FE10A-A5A9-4936-A36F-E5A8998784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8B17-50F9-49E8-B925-99FE50434746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3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8B17-50F9-49E8-B925-99FE50434746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3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3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8B17-50F9-49E8-B925-99FE50434746}" type="slidenum">
              <a:rPr lang="en-GB" smtClean="0">
                <a:solidFill>
                  <a:prstClr val="black"/>
                </a:solidFill>
              </a:rPr>
              <a:pPr/>
              <a:t>30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5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4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20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FE10A-A5A9-4936-A36F-E5A8998784E7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6073974-C958-4989-9235-01FD8B820A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55D1AAD-060C-4F32-820C-6E6685591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7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5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A56D-10F3-42AA-8F36-DB1F54EC61A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emma.beecroft\Desktop\Old Desktop\LOGOS\Tribal_2009\2013\Tribal_RGBFORWEB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88640"/>
            <a:ext cx="1584176" cy="413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4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6.png"/><Relationship Id="rId9" Type="http://schemas.microsoft.com/office/2007/relationships/diagramDrawing" Target="../diagrams/drawing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Stu-Talk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Data Exchange</a:t>
            </a:r>
            <a:br>
              <a:rPr lang="en-GB" b="1" dirty="0"/>
            </a:br>
            <a:r>
              <a:rPr lang="en-GB" b="1" dirty="0"/>
              <a:t>and </a:t>
            </a:r>
            <a:br>
              <a:rPr lang="en-GB" b="1" dirty="0"/>
            </a:br>
            <a:r>
              <a:rPr lang="en-GB" b="1" dirty="0"/>
              <a:t>Publish &amp; Subscribe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GB" dirty="0"/>
              <a:t>Foundation Course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2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XET Global Properties - 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149077" cy="5062228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85797" y="1412776"/>
            <a:ext cx="1981947" cy="792088"/>
          </a:xfrm>
          <a:prstGeom prst="wedgeRoundRectCallout">
            <a:avLst>
              <a:gd name="adj1" fmla="val 61532"/>
              <a:gd name="adj2" fmla="val 150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Dictionary and Entity of ‘driving Entity’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704853" y="1484784"/>
            <a:ext cx="2125963" cy="792088"/>
          </a:xfrm>
          <a:prstGeom prst="wedgeRoundRectCallout">
            <a:avLst>
              <a:gd name="adj1" fmla="val -62175"/>
              <a:gd name="adj2" fmla="val 37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Version needs specifying to XET 2.0 on all new XET records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30238" y="2483768"/>
            <a:ext cx="1981947" cy="792088"/>
          </a:xfrm>
          <a:prstGeom prst="wedgeRoundRectCallout">
            <a:avLst>
              <a:gd name="adj1" fmla="val -64203"/>
              <a:gd name="adj2" fmla="val 917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Can the XET be used for export, import or both?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30238" y="3724519"/>
            <a:ext cx="1981947" cy="640585"/>
          </a:xfrm>
          <a:prstGeom prst="wedgeRoundRectCallout">
            <a:avLst>
              <a:gd name="adj1" fmla="val -65217"/>
              <a:gd name="adj2" fmla="val -37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Turns on entity/field validation for import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37163" y="3805009"/>
            <a:ext cx="1981947" cy="1120189"/>
          </a:xfrm>
          <a:prstGeom prst="wedgeRoundRectCallout">
            <a:avLst>
              <a:gd name="adj1" fmla="val 63560"/>
              <a:gd name="adj2" fmla="val -8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Controls whether tags appear like STU_CODE or STU_CODE.STU.SRS</a:t>
            </a:r>
            <a:endParaRPr lang="en-GB" sz="1400"/>
          </a:p>
        </p:txBody>
      </p:sp>
      <p:sp>
        <p:nvSpPr>
          <p:cNvPr id="9" name="Rounded Rectangular Callout 8"/>
          <p:cNvSpPr/>
          <p:nvPr/>
        </p:nvSpPr>
        <p:spPr>
          <a:xfrm>
            <a:off x="227682" y="5445224"/>
            <a:ext cx="2053955" cy="688141"/>
          </a:xfrm>
          <a:prstGeom prst="wedgeRoundRectCallout">
            <a:avLst>
              <a:gd name="adj1" fmla="val 72295"/>
              <a:gd name="adj2" fmla="val -174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Whether blanks fields are included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681479" y="5661248"/>
            <a:ext cx="2149337" cy="640585"/>
          </a:xfrm>
          <a:prstGeom prst="wedgeRoundRectCallout">
            <a:avLst>
              <a:gd name="adj1" fmla="val -65217"/>
              <a:gd name="adj2" fmla="val -37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Headers and footers can be set if required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3356992"/>
            <a:ext cx="1872208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42" y="1484784"/>
            <a:ext cx="4162992" cy="5036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XET Global Properties - JSON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4676" y="4293096"/>
            <a:ext cx="1981947" cy="1120189"/>
          </a:xfrm>
          <a:prstGeom prst="wedgeRoundRectCallout">
            <a:avLst>
              <a:gd name="adj1" fmla="val 63560"/>
              <a:gd name="adj2" fmla="val 7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Switches can be applied to the data, such as WHITESPACE=N</a:t>
            </a:r>
            <a:endParaRPr lang="en-GB" sz="1400"/>
          </a:p>
        </p:txBody>
      </p:sp>
      <p:sp>
        <p:nvSpPr>
          <p:cNvPr id="9" name="Rounded Rectangular Callout 8"/>
          <p:cNvSpPr/>
          <p:nvPr/>
        </p:nvSpPr>
        <p:spPr>
          <a:xfrm>
            <a:off x="6658930" y="5589240"/>
            <a:ext cx="2053955" cy="688141"/>
          </a:xfrm>
          <a:prstGeom prst="wedgeRoundRectCallout">
            <a:avLst>
              <a:gd name="adj1" fmla="val -64578"/>
              <a:gd name="adj2" fmla="val -3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Headers and footers are disabled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3356992"/>
            <a:ext cx="1872208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6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an XET and setting Global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0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53" y="1628800"/>
            <a:ext cx="4255194" cy="5064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Overview Tab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85797" y="1412776"/>
            <a:ext cx="1981947" cy="648072"/>
          </a:xfrm>
          <a:prstGeom prst="wedgeRoundRectCallout">
            <a:avLst>
              <a:gd name="adj1" fmla="val 62023"/>
              <a:gd name="adj2" fmla="val 112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Driving Entity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7682" y="2604330"/>
            <a:ext cx="1981947" cy="1120189"/>
          </a:xfrm>
          <a:prstGeom prst="wedgeRoundRectCallout">
            <a:avLst>
              <a:gd name="adj1" fmla="val 75340"/>
              <a:gd name="adj2" fmla="val -35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Export details will appear in the tree if the XET is ‘valid for export’</a:t>
            </a:r>
            <a:endParaRPr lang="en-GB" sz="1400"/>
          </a:p>
        </p:txBody>
      </p:sp>
      <p:sp>
        <p:nvSpPr>
          <p:cNvPr id="14" name="Rounded Rectangular Callout 13"/>
          <p:cNvSpPr/>
          <p:nvPr/>
        </p:nvSpPr>
        <p:spPr>
          <a:xfrm>
            <a:off x="6806432" y="2852936"/>
            <a:ext cx="1981947" cy="1120189"/>
          </a:xfrm>
          <a:prstGeom prst="wedgeRoundRectCallout">
            <a:avLst>
              <a:gd name="adj1" fmla="val -215712"/>
              <a:gd name="adj2" fmla="val -2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Import details will appear in the tree if the XET is ‘valid for import’</a:t>
            </a:r>
            <a:endParaRPr lang="en-GB" sz="1400"/>
          </a:p>
        </p:txBody>
      </p:sp>
      <p:sp>
        <p:nvSpPr>
          <p:cNvPr id="16" name="Rounded Rectangular Callout 15"/>
          <p:cNvSpPr/>
          <p:nvPr/>
        </p:nvSpPr>
        <p:spPr>
          <a:xfrm>
            <a:off x="6806432" y="4293096"/>
            <a:ext cx="2088232" cy="1296144"/>
          </a:xfrm>
          <a:prstGeom prst="wedgeRoundRectCallout">
            <a:avLst>
              <a:gd name="adj1" fmla="val -189292"/>
              <a:gd name="adj2" fmla="val -72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Relationship validation will appear if the XET is set to ‘validate import data’ </a:t>
            </a:r>
            <a:endParaRPr lang="en-GB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0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78" y="2411007"/>
            <a:ext cx="2152650" cy="25241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468871" y="5157193"/>
            <a:ext cx="2255257" cy="150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Different folders open different </a:t>
            </a:r>
          </a:p>
          <a:p>
            <a:pPr algn="ctr"/>
            <a:r>
              <a:rPr lang="en-GB"/>
              <a:t>pop-ups. </a:t>
            </a:r>
          </a:p>
          <a:p>
            <a:pPr algn="ctr"/>
            <a:r>
              <a:rPr lang="en-GB"/>
              <a:t>Each with their own set of tabs.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2756" y="692697"/>
            <a:ext cx="2952328" cy="3024336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65084" y="2708920"/>
            <a:ext cx="400887" cy="208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8144" y="548680"/>
            <a:ext cx="2952328" cy="3096344"/>
          </a:xfrm>
          <a:prstGeom prst="rect">
            <a:avLst/>
          </a:prstGeom>
          <a:noFill/>
          <a:ln w="2222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60032" y="3284984"/>
            <a:ext cx="1008112" cy="6588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2756" y="3789040"/>
            <a:ext cx="2952328" cy="30243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33923" y="2901738"/>
            <a:ext cx="506375" cy="92632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860032" y="2835398"/>
            <a:ext cx="1008112" cy="32700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932040" y="2204865"/>
            <a:ext cx="936104" cy="74529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381423" y="3356892"/>
            <a:ext cx="759171" cy="66390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361740" y="4092807"/>
            <a:ext cx="789385" cy="40208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83" y="604536"/>
            <a:ext cx="2845278" cy="300334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8" y="3810624"/>
            <a:ext cx="2821640" cy="298116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74" y="711002"/>
            <a:ext cx="2818494" cy="297784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5868144" y="3737615"/>
            <a:ext cx="3177982" cy="2283674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522" y="3782745"/>
            <a:ext cx="3023860" cy="2166536"/>
          </a:xfrm>
          <a:prstGeom prst="rect">
            <a:avLst/>
          </a:prstGeom>
        </p:spPr>
      </p:pic>
      <p:cxnSp>
        <p:nvCxnSpPr>
          <p:cNvPr id="83" name="Straight Arrow Connector 82"/>
          <p:cNvCxnSpPr>
            <a:stCxn id="81" idx="1"/>
          </p:cNvCxnSpPr>
          <p:nvPr/>
        </p:nvCxnSpPr>
        <p:spPr>
          <a:xfrm flipH="1" flipV="1">
            <a:off x="5364088" y="4676963"/>
            <a:ext cx="504056" cy="2024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ular Callout 85"/>
          <p:cNvSpPr/>
          <p:nvPr/>
        </p:nvSpPr>
        <p:spPr>
          <a:xfrm>
            <a:off x="3563888" y="451090"/>
            <a:ext cx="2164551" cy="1226778"/>
          </a:xfrm>
          <a:prstGeom prst="wedgeRoundRectCallout">
            <a:avLst>
              <a:gd name="adj1" fmla="val 63159"/>
              <a:gd name="adj2" fmla="val -16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Also accessible through:</a:t>
            </a:r>
          </a:p>
          <a:p>
            <a:pPr marL="285750" indent="-285750">
              <a:buFontTx/>
              <a:buChar char="-"/>
            </a:pPr>
            <a:r>
              <a:rPr lang="en-GB" sz="1400"/>
              <a:t>Retrieve profile</a:t>
            </a:r>
          </a:p>
          <a:p>
            <a:pPr marL="285750" indent="-285750">
              <a:buFontTx/>
              <a:buChar char="-"/>
            </a:pPr>
            <a:r>
              <a:rPr lang="en-GB" sz="1400"/>
              <a:t>Default values</a:t>
            </a:r>
          </a:p>
          <a:p>
            <a:pPr marL="285750" indent="-285750">
              <a:buFontTx/>
              <a:buChar char="-"/>
            </a:pPr>
            <a:r>
              <a:rPr lang="en-GB" sz="1400"/>
              <a:t>Field formatting</a:t>
            </a:r>
          </a:p>
          <a:p>
            <a:pPr marL="285750" indent="-285750">
              <a:buFontTx/>
              <a:buChar char="-"/>
            </a:pPr>
            <a:r>
              <a:rPr lang="en-GB" sz="1400"/>
              <a:t>Field validation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4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GB"/>
              <a:t>Entity Exchange 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74715"/>
            <a:ext cx="4573293" cy="4831854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084168" y="1772816"/>
            <a:ext cx="2400947" cy="3312368"/>
          </a:xfrm>
          <a:prstGeom prst="wedgeRoundRectCallout">
            <a:avLst>
              <a:gd name="adj1" fmla="val -87965"/>
              <a:gd name="adj2" fmla="val 195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The entity tag appears once per entity within the XML. The occurrence tag appears for each record of that entity. For example:</a:t>
            </a:r>
          </a:p>
          <a:p>
            <a:endParaRPr lang="en-GB" sz="1400"/>
          </a:p>
          <a:p>
            <a:r>
              <a:rPr lang="en-GB" sz="1400"/>
              <a:t>&lt;STU&gt;</a:t>
            </a:r>
          </a:p>
          <a:p>
            <a:r>
              <a:rPr lang="en-GB" sz="1400"/>
              <a:t>     &lt;STU.SRS&gt;</a:t>
            </a:r>
          </a:p>
          <a:p>
            <a:r>
              <a:rPr lang="en-GB" sz="1400"/>
              <a:t>          Data for first STU</a:t>
            </a:r>
          </a:p>
          <a:p>
            <a:r>
              <a:rPr lang="en-GB" sz="1400"/>
              <a:t>     &lt;/STU.SRS&gt;</a:t>
            </a:r>
          </a:p>
          <a:p>
            <a:r>
              <a:rPr lang="en-GB" sz="1400"/>
              <a:t>     &lt;STU.SRS&gt;</a:t>
            </a:r>
          </a:p>
          <a:p>
            <a:r>
              <a:rPr lang="en-GB" sz="1400"/>
              <a:t>          Data for second STU</a:t>
            </a:r>
          </a:p>
          <a:p>
            <a:r>
              <a:rPr lang="en-GB" sz="1400"/>
              <a:t>     &lt;/STU.SRS&gt;</a:t>
            </a:r>
          </a:p>
          <a:p>
            <a:r>
              <a:rPr lang="en-GB" sz="1400"/>
              <a:t>&lt;/STU&gt;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8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/>
              <a:t>Export 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25" y="1566138"/>
            <a:ext cx="4495775" cy="474995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907704" y="1501233"/>
            <a:ext cx="1800201" cy="828092"/>
          </a:xfrm>
          <a:prstGeom prst="wedgeRoundRectCallout">
            <a:avLst>
              <a:gd name="adj1" fmla="val 101768"/>
              <a:gd name="adj2" fmla="val 150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How many records will be included in the export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524328" y="446667"/>
            <a:ext cx="1368152" cy="1008112"/>
          </a:xfrm>
          <a:prstGeom prst="wedgeRoundRectCallout">
            <a:avLst>
              <a:gd name="adj1" fmla="val 1865"/>
              <a:gd name="adj2" fmla="val 273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The order the records will be exported in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23528" y="2564904"/>
            <a:ext cx="2664296" cy="1152128"/>
          </a:xfrm>
          <a:prstGeom prst="wedgeRoundRectCallout">
            <a:avLst>
              <a:gd name="adj1" fmla="val 115053"/>
              <a:gd name="adj2" fmla="val 1988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Empty occurrences are where the retrieve profile is passed through from the parent entity, but no record exists in the system.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31" y="3952611"/>
            <a:ext cx="3369374" cy="25331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en-GB"/>
              <a:t>Exchange Fields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28800"/>
            <a:ext cx="4365959" cy="46085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940152" y="3717032"/>
            <a:ext cx="2592288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Select the fields which will be included in the export and import. </a:t>
            </a:r>
          </a:p>
          <a:p>
            <a:pPr algn="ctr"/>
            <a:r>
              <a:rPr lang="en-GB" sz="1600"/>
              <a:t>Note: not all fields selected have to be included in import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1560" y="2024844"/>
            <a:ext cx="1152128" cy="828092"/>
          </a:xfrm>
          <a:prstGeom prst="wedgeRoundRectCallout">
            <a:avLst>
              <a:gd name="adj1" fmla="val 99806"/>
              <a:gd name="adj2" fmla="val 60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Sortable by columns from 9.3.0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0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Values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70" y="1577080"/>
            <a:ext cx="4175782" cy="4407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77080"/>
            <a:ext cx="4175781" cy="440776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59832" y="3068960"/>
            <a:ext cx="180636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Default values will overwrite the value stored on the record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113410" y="6093296"/>
            <a:ext cx="4610718" cy="548680"/>
          </a:xfrm>
          <a:prstGeom prst="wedgeRoundRectCallout">
            <a:avLst>
              <a:gd name="adj1" fmla="val -18070"/>
              <a:gd name="adj2" fmla="val -208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Literal values or SRL syntax can be used. </a:t>
            </a:r>
          </a:p>
          <a:p>
            <a:pPr algn="ctr"/>
            <a:r>
              <a:rPr lang="en-GB" sz="1400"/>
              <a:t>On export the system has access to the record primary key.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092280" y="3068960"/>
            <a:ext cx="1872208" cy="968609"/>
          </a:xfrm>
          <a:prstGeom prst="wedgeRoundRectCallout">
            <a:avLst>
              <a:gd name="adj1" fmla="val -44914"/>
              <a:gd name="adj2" fmla="val 1352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 import you cannot reference fields within the data you are importing.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3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2120"/>
            <a:ext cx="4057723" cy="4283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12797"/>
            <a:ext cx="4047608" cy="427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Field Formatting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43808" y="3356992"/>
            <a:ext cx="201622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Field formatting can be applied to the values within fields on both export and import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5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604C1-815A-4319-920A-89AEF0F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3D65B-8016-4082-B25A-EE0EA33D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SITS development skills</a:t>
            </a:r>
          </a:p>
          <a:p>
            <a:r>
              <a:rPr lang="en-GB"/>
              <a:t>XML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D3957-BF91-47C7-96DE-5B7C30B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5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2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and using your XET for export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8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Exchange Import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12" y="1628800"/>
            <a:ext cx="4495775" cy="47499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048851" y="4437112"/>
            <a:ext cx="1555597" cy="1152128"/>
          </a:xfrm>
          <a:prstGeom prst="wedgeRoundRectCallout">
            <a:avLst>
              <a:gd name="adj1" fmla="val -102193"/>
              <a:gd name="adj2" fmla="val -175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XET registers will be covered in the practitioner course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83568" y="2708920"/>
            <a:ext cx="1512168" cy="1152128"/>
          </a:xfrm>
          <a:prstGeom prst="wedgeRoundRectCallout">
            <a:avLst>
              <a:gd name="adj1" fmla="val 127711"/>
              <a:gd name="adj2" fmla="val 8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Checks that data being imported is well formed XML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0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 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28800"/>
            <a:ext cx="4495775" cy="4749953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51520" y="2276872"/>
            <a:ext cx="2016224" cy="1584176"/>
          </a:xfrm>
          <a:prstGeom prst="wedgeRoundRectCallout">
            <a:avLst>
              <a:gd name="adj1" fmla="val 100049"/>
              <a:gd name="adj2" fmla="val 16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If the entity has a sequence number it will appear in the dropdown. Can be used to auto-calculate a sequence on record creation.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40976" y="4077073"/>
            <a:ext cx="2314800" cy="2301680"/>
          </a:xfrm>
          <a:prstGeom prst="wedgeRoundRectCallout">
            <a:avLst>
              <a:gd name="adj1" fmla="val 79949"/>
              <a:gd name="adj2" fmla="val -8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Update has 4 options:</a:t>
            </a:r>
          </a:p>
          <a:p>
            <a:pPr marL="285750" indent="-285750">
              <a:buFontTx/>
              <a:buChar char="-"/>
            </a:pPr>
            <a:r>
              <a:rPr lang="en-GB" sz="1400"/>
              <a:t>Ignore all duplicate records</a:t>
            </a:r>
          </a:p>
          <a:p>
            <a:pPr marL="285750" indent="-285750">
              <a:buFontTx/>
              <a:buChar char="-"/>
            </a:pPr>
            <a:r>
              <a:rPr lang="en-GB" sz="1400"/>
              <a:t>Update fields which are currently blank</a:t>
            </a:r>
          </a:p>
          <a:p>
            <a:pPr marL="285750" indent="-285750">
              <a:buFontTx/>
              <a:buChar char="-"/>
            </a:pPr>
            <a:r>
              <a:rPr lang="en-GB" sz="1400"/>
              <a:t>Update field if imported value is not blank</a:t>
            </a:r>
          </a:p>
          <a:p>
            <a:pPr marL="285750" indent="-285750">
              <a:buFontTx/>
              <a:buChar char="-"/>
            </a:pPr>
            <a:r>
              <a:rPr lang="en-GB" sz="1400"/>
              <a:t>Update all database fields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502088" y="5157192"/>
            <a:ext cx="1315833" cy="1026549"/>
          </a:xfrm>
          <a:prstGeom prst="wedgeRoundRectCallout">
            <a:avLst>
              <a:gd name="adj1" fmla="val -94689"/>
              <a:gd name="adj2" fmla="val 10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Delete will only appear for a root entity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51551" y="2492896"/>
            <a:ext cx="14401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Set which actions are allowed on import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4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Field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59515"/>
            <a:ext cx="4471392" cy="472756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436096" y="3717032"/>
            <a:ext cx="28083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Validation can be set on a field-by-field basis.</a:t>
            </a:r>
          </a:p>
          <a:p>
            <a:pPr algn="ctr"/>
            <a:r>
              <a:rPr lang="en-GB" sz="1600"/>
              <a:t>If validation is switched on the values imported will be compared against FLD and IFD records.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1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Relationship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62" y="1772816"/>
            <a:ext cx="5814876" cy="416624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24128" y="4149080"/>
            <a:ext cx="25922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Turns off validation for a whole entity relationship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2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and using your XET for import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0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3754333" cy="396659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544630" y="5069502"/>
            <a:ext cx="3312368" cy="879778"/>
          </a:xfrm>
          <a:prstGeom prst="wedgeRoundRectCallout">
            <a:avLst>
              <a:gd name="adj1" fmla="val -82942"/>
              <a:gd name="adj2" fmla="val -44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Entities can be selected from the box (populated with Tribal-defined ERLs) or manually typed into dictionary and entity.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Sub-Entities and Retrieve Profiles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348880"/>
            <a:ext cx="3757824" cy="39665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0842" y="1521935"/>
            <a:ext cx="6234669" cy="618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Sub-entities can be added by selecting the root entity and using the add option at the top of the overview tab or in the right-click menu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437245" y="3310743"/>
            <a:ext cx="1958947" cy="1745304"/>
          </a:xfrm>
          <a:prstGeom prst="wedgeRoundRectCallout">
            <a:avLst>
              <a:gd name="adj1" fmla="val 70810"/>
              <a:gd name="adj2" fmla="val -19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 retrieve profile must be defined. This can use literal values or values from the parents entity – written using ## instead of &lt;&lt; and &gt;&gt;.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247215"/>
            <a:ext cx="3719101" cy="4422145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2887496" y="4589589"/>
            <a:ext cx="1698921" cy="992853"/>
          </a:xfrm>
          <a:prstGeom prst="wedgeRoundRectCallout">
            <a:avLst>
              <a:gd name="adj1" fmla="val 82343"/>
              <a:gd name="adj2" fmla="val -47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Once added the sub-entity will appear in the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Sub-Entities in XET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53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Exchange 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01" y="1628800"/>
            <a:ext cx="4073198" cy="486305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436096" y="2476153"/>
            <a:ext cx="2448272" cy="152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exchange text shows how the template is stored in the database and will always be displayed in XML format.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Exchange 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95" y="1628800"/>
            <a:ext cx="4082209" cy="482234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292080" y="2771800"/>
            <a:ext cx="28083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exchange view is the same as the exchange text, however it is displayed using the Internet Explorer XML Viewer.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this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This training will cover the basics of Stu-Talk Exchange Templates and Stu-Talk Publish &amp; Subscribe. The goal of the day is to leave with a firm understanding of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What an Exchange Template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What Publish and Subscribe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How to setup simple Publish and Subscribe workflows</a:t>
            </a:r>
          </a:p>
          <a:p>
            <a:pPr marL="0" lvl="1" indent="0">
              <a:buNone/>
            </a:pPr>
            <a:r>
              <a:rPr lang="en-GB" sz="3200"/>
              <a:t>Exchange Templates are used within Publish and Subscribe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/>
          </a:p>
          <a:p>
            <a:pPr lvl="1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1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84176"/>
          </a:xfrm>
        </p:spPr>
        <p:txBody>
          <a:bodyPr>
            <a:normAutofit/>
          </a:bodyPr>
          <a:lstStyle/>
          <a:p>
            <a:r>
              <a:rPr lang="en-GB"/>
              <a:t>Stu-Talk </a:t>
            </a:r>
            <a:br>
              <a:rPr lang="en-GB"/>
            </a:br>
            <a:r>
              <a:rPr lang="en-GB"/>
              <a:t>Publish and Subscribe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2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Publish and Subscribe?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3568" y="1484784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Automated tool for exporting (publish) and importing (subscribe) data</a:t>
            </a:r>
            <a:endParaRPr lang="en-GB" sz="1600"/>
          </a:p>
        </p:txBody>
      </p:sp>
      <p:sp>
        <p:nvSpPr>
          <p:cNvPr id="6" name="Rounded Rectangle 5"/>
          <p:cNvSpPr/>
          <p:nvPr/>
        </p:nvSpPr>
        <p:spPr>
          <a:xfrm>
            <a:off x="683568" y="2204864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The publish and subscribe processes are split into stages – evaluation, generation, transfer out, transfer in and consumption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3568" y="2926686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latin typeface="Arial" panose="020B0604020202020204" pitchFamily="34" charset="0"/>
              </a:rPr>
              <a:t>Each stage is run by a ‘monitor’. These are SITS processes that run outside the SITS application and have to be scheduled.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568" y="3648508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Publish is triggered by data events taking place in </a:t>
            </a:r>
            <a:r>
              <a:rPr lang="en-GB" sz="1600" err="1">
                <a:latin typeface="Arial" panose="020B0604020202020204" pitchFamily="34" charset="0"/>
                <a:cs typeface="Arial" panose="020B0604020202020204" pitchFamily="34" charset="0"/>
              </a:rPr>
              <a:t>SITS:Vision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3568" y="4370330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Data can be generated or consumed using XET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3568" y="5092152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There are multiple transfer types available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5417" y="5813974"/>
            <a:ext cx="7704856" cy="638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Multiple versions of Publish and Subscribe - All new build should be done using Stu-Talk Publish &amp; Subscribe 2.0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63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980728"/>
            <a:ext cx="7977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>
              <a:cs typeface="Arial" panose="020B0604020202020204" pitchFamily="34" charset="0"/>
            </a:endParaRPr>
          </a:p>
          <a:p>
            <a:endParaRPr lang="en-GB" sz="1400" b="1"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6858" y="1594370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Data Change (TUP)</a:t>
            </a:r>
          </a:p>
        </p:txBody>
      </p:sp>
      <p:sp>
        <p:nvSpPr>
          <p:cNvPr id="4" name="Rectangle 3"/>
          <p:cNvSpPr/>
          <p:nvPr/>
        </p:nvSpPr>
        <p:spPr>
          <a:xfrm>
            <a:off x="759314" y="2470850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Data Change (TUP)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27675" y="2018429"/>
            <a:ext cx="1274494" cy="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60687" y="2031133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02169" y="1808878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45023" y="1818119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87598" y="1531284"/>
            <a:ext cx="1420671" cy="4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 </a:t>
            </a:r>
          </a:p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Generation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814754" y="1540049"/>
            <a:ext cx="1317485" cy="4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Transfer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012320" y="1501157"/>
            <a:ext cx="1286782" cy="51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Rule E</a:t>
            </a:r>
            <a:r>
              <a:rPr lang="en-US" sz="14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valuation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45023" y="2031637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468" y="816503"/>
            <a:ext cx="77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cs typeface="Arial" panose="020B0604020202020204" pitchFamily="34" charset="0"/>
              </a:rPr>
              <a:t>Stu-Talk Publish can export data from the SITS as data changes happen.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89595" y="2031637"/>
            <a:ext cx="1274494" cy="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4089" y="1822086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278131" y="1524524"/>
            <a:ext cx="1286782" cy="40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Event Rule </a:t>
            </a:r>
          </a:p>
          <a:p>
            <a:pPr algn="ctr">
              <a:spcAft>
                <a:spcPts val="0"/>
              </a:spcAft>
            </a:pPr>
            <a:r>
              <a:rPr lang="en-US" sz="14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Evaluation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21531" y="2844476"/>
            <a:ext cx="2542558" cy="2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64089" y="2648875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0529" y="2861654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54865" y="2648640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497440" y="2338151"/>
            <a:ext cx="1420671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 </a:t>
            </a:r>
          </a:p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Generation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24161" y="2324441"/>
            <a:ext cx="1317485" cy="30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Transfer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4865" y="2862158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027675" y="2553212"/>
            <a:ext cx="2542854" cy="30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Rule E</a:t>
            </a:r>
            <a:r>
              <a:rPr lang="en-US" sz="14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valuation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381" y="3328271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Data Change (TUP)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24598" y="3701897"/>
            <a:ext cx="3833334" cy="1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57932" y="3506061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015387" y="3417719"/>
            <a:ext cx="3842545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Generation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827228" y="3181862"/>
            <a:ext cx="1317485" cy="30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Transfer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57932" y="3719579"/>
            <a:ext cx="127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40294" y="2121066"/>
            <a:ext cx="1082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n-GB" sz="1400">
                <a:cs typeface="Arial" panose="020B0604020202020204" pitchFamily="34" charset="0"/>
              </a:rPr>
              <a:t>SOAP</a:t>
            </a:r>
          </a:p>
          <a:p>
            <a:pPr algn="ctr"/>
            <a:r>
              <a:rPr lang="en-GB" sz="1400">
                <a:cs typeface="Arial" panose="020B0604020202020204" pitchFamily="34" charset="0"/>
              </a:rPr>
              <a:t>File</a:t>
            </a:r>
          </a:p>
          <a:p>
            <a:pPr algn="ctr"/>
            <a:r>
              <a:rPr lang="en-GB" sz="1400">
                <a:cs typeface="Arial" panose="020B0604020202020204" pitchFamily="34" charset="0"/>
              </a:rPr>
              <a:t>Email</a:t>
            </a:r>
          </a:p>
          <a:p>
            <a:pPr algn="ctr"/>
            <a:r>
              <a:rPr lang="en-GB" sz="1400">
                <a:cs typeface="Arial" panose="020B0604020202020204" pitchFamily="34" charset="0"/>
              </a:rPr>
              <a:t>SQL Operation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904687" y="2854107"/>
            <a:ext cx="339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33429" y="3730960"/>
            <a:ext cx="339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87226" y="2034509"/>
            <a:ext cx="339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468" y="4586966"/>
            <a:ext cx="775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cs typeface="Arial" panose="020B0604020202020204" pitchFamily="34" charset="0"/>
              </a:rPr>
              <a:t>Stu-Talk Subscribe can import data into SITS. SITS initiates these imports.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5576" y="5229448"/>
            <a:ext cx="1268361" cy="747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Arial" panose="020B0604020202020204" pitchFamily="34" charset="0"/>
              </a:rPr>
              <a:t>SITS Record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>
          <a:xfrm flipH="1">
            <a:off x="2023937" y="5603073"/>
            <a:ext cx="174245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76499" y="5603074"/>
            <a:ext cx="1764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6499" y="5348604"/>
            <a:ext cx="0" cy="427037"/>
          </a:xfrm>
          <a:prstGeom prst="line">
            <a:avLst/>
          </a:prstGeom>
          <a:ln w="6350">
            <a:solidFill>
              <a:srgbClr val="00B0F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057979" y="5308769"/>
            <a:ext cx="1706195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Consumption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764174" y="5308769"/>
            <a:ext cx="1776390" cy="2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>
                <a:ea typeface="Times New Roman" panose="02020603050405020304" pitchFamily="18" charset="0"/>
                <a:cs typeface="Arial" panose="020B0604020202020204" pitchFamily="34" charset="0"/>
              </a:rPr>
              <a:t>Data Transfer In</a:t>
            </a:r>
            <a:endParaRPr lang="en-GB" sz="140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0223" y="5229200"/>
            <a:ext cx="78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n-GB" sz="1400">
                <a:cs typeface="Arial" panose="020B0604020202020204" pitchFamily="34" charset="0"/>
              </a:rPr>
              <a:t>SOAP</a:t>
            </a:r>
          </a:p>
          <a:p>
            <a:pPr algn="ctr"/>
            <a:r>
              <a:rPr lang="en-GB" sz="1400"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72854" y="5346188"/>
            <a:ext cx="108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cs typeface="Arial" panose="020B0604020202020204" pitchFamily="34" charset="0"/>
              </a:rPr>
              <a:t>SQL Operation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182154" y="5603073"/>
            <a:ext cx="798313" cy="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7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Message Group and Expiry Type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82544" y="1633101"/>
            <a:ext cx="2304256" cy="1571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SMG record groups the configuration records, event records and monitor processes together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7" y="1618174"/>
            <a:ext cx="5619750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92" y="3501008"/>
            <a:ext cx="5619750" cy="2609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520" y="5013176"/>
            <a:ext cx="2644223" cy="10976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91487" y="3650823"/>
            <a:ext cx="2304256" cy="143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XPT is held on most configuration records and is used to calculate the expiry date and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210616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Current </a:t>
            </a:r>
          </a:p>
          <a:p>
            <a:pPr algn="ctr"/>
            <a:r>
              <a:rPr lang="en-GB" sz="1400" b="1"/>
              <a:t>date &amp;</a:t>
            </a:r>
          </a:p>
          <a:p>
            <a:pPr algn="ctr"/>
            <a:r>
              <a:rPr lang="en-GB" sz="1400" b="1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2510" y="542766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XPT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5210616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Expiry </a:t>
            </a:r>
          </a:p>
          <a:p>
            <a:pPr algn="ctr"/>
            <a:r>
              <a:rPr lang="en-GB" sz="1400" b="1"/>
              <a:t>date &amp;</a:t>
            </a:r>
          </a:p>
          <a:p>
            <a:pPr algn="ctr"/>
            <a:r>
              <a:rPr lang="en-GB" sz="1400" b="1"/>
              <a:t>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542766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3648" y="54260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=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07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GB"/>
              <a:t>Stu-Talk Monitors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36" y="2182454"/>
            <a:ext cx="3757600" cy="3872239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195598" y="1848760"/>
            <a:ext cx="1698921" cy="1184195"/>
          </a:xfrm>
          <a:prstGeom prst="wedgeRoundRectCallout">
            <a:avLst>
              <a:gd name="adj1" fmla="val 61642"/>
              <a:gd name="adj2" fmla="val 107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SMG code needs setting to connect the monitor to the configuration and event records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152" y="1452065"/>
            <a:ext cx="2746648" cy="118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MCG record controls the duration of a monitor process and which Stu-Talk processes take place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507" y="5229200"/>
            <a:ext cx="3762645" cy="1186190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5940152" y="3052796"/>
            <a:ext cx="1698921" cy="992853"/>
          </a:xfrm>
          <a:prstGeom prst="wedgeRoundRectCallout">
            <a:avLst>
              <a:gd name="adj1" fmla="val -137776"/>
              <a:gd name="adj2" fmla="val 73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levels can be set for the message text and message buffer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01079" y="5229200"/>
            <a:ext cx="1698921" cy="1368152"/>
          </a:xfrm>
          <a:prstGeom prst="wedgeRoundRectCallout">
            <a:avLst>
              <a:gd name="adj1" fmla="val 102354"/>
              <a:gd name="adj2" fmla="val -50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One or more of the process monitors can be selected, or the clean-up process can be selected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784349" y="4236347"/>
            <a:ext cx="1698921" cy="848837"/>
          </a:xfrm>
          <a:prstGeom prst="wedgeRoundRectCallout">
            <a:avLst>
              <a:gd name="adj1" fmla="val -166758"/>
              <a:gd name="adj2" fmla="val 7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The duration of the monitor process needs to be set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607695" y="1488828"/>
            <a:ext cx="1488069" cy="568888"/>
          </a:xfrm>
          <a:prstGeom prst="wedgeRoundRectCallout">
            <a:avLst>
              <a:gd name="adj1" fmla="val 76132"/>
              <a:gd name="adj2" fmla="val 201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MCG record MUST be active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14253" y="3800908"/>
            <a:ext cx="1698922" cy="931865"/>
          </a:xfrm>
          <a:prstGeom prst="wedgeRoundRectCallout">
            <a:avLst>
              <a:gd name="adj1" fmla="val 60262"/>
              <a:gd name="adj2" fmla="val -278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XPT code needs setting to calculate expiry date and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75656"/>
            <a:ext cx="3498423" cy="494604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52022" y="3765209"/>
            <a:ext cx="4419787" cy="144016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K:\vision\si930\uniface\bin\uniface.exe </a:t>
            </a:r>
            <a:r>
              <a:rPr lang="en-GB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GB" err="1">
                <a:solidFill>
                  <a:schemeClr val="accent3">
                    <a:lumMod val="75000"/>
                  </a:schemeClr>
                </a:solidFill>
              </a:rPr>
              <a:t>asn</a:t>
            </a:r>
            <a:r>
              <a:rPr lang="en-GB">
                <a:solidFill>
                  <a:schemeClr val="accent3">
                    <a:lumMod val="75000"/>
                  </a:schemeClr>
                </a:solidFill>
              </a:rPr>
              <a:t>=k:\vision\si930\adm\uclisi930.asn 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stutalkmon</a:t>
            </a:r>
            <a:r>
              <a:rPr lang="en-GB"/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DTO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GB"/>
              <a:t>Stu-Talk Monitors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660232" y="3016386"/>
            <a:ext cx="1698921" cy="558650"/>
          </a:xfrm>
          <a:prstGeom prst="wedgeRoundRectCallout">
            <a:avLst>
              <a:gd name="adj1" fmla="val -16607"/>
              <a:gd name="adj2" fmla="val 14671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Path to the uniface executable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84661" y="1576226"/>
            <a:ext cx="4354510" cy="112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command line of the monitor then needs to reference the MCG record code.	</a:t>
            </a:r>
          </a:p>
          <a:p>
            <a:pPr algn="ctr"/>
            <a:r>
              <a:rPr lang="en-GB" sz="1600"/>
              <a:t>This is an example where the icon is being run from the desktop.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156176" y="5739826"/>
            <a:ext cx="1008112" cy="713510"/>
          </a:xfrm>
          <a:prstGeom prst="wedgeRoundRectCallout">
            <a:avLst>
              <a:gd name="adj1" fmla="val 20334"/>
              <a:gd name="adj2" fmla="val -1694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MCG Code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4427984" y="5739826"/>
            <a:ext cx="1296144" cy="504056"/>
          </a:xfrm>
          <a:prstGeom prst="wedgeRoundRectCallout">
            <a:avLst>
              <a:gd name="adj1" fmla="val 64764"/>
              <a:gd name="adj2" fmla="val -21121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Application name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380312" y="5516877"/>
            <a:ext cx="1410889" cy="784866"/>
          </a:xfrm>
          <a:prstGeom prst="wedgeRoundRectCallout">
            <a:avLst>
              <a:gd name="adj1" fmla="val -44536"/>
              <a:gd name="adj2" fmla="val -16343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Path to the assignment file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35896" y="3295711"/>
            <a:ext cx="548765" cy="469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667" y="1196752"/>
            <a:ext cx="4174058" cy="5299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u="sng"/>
              <a:t>Unix example using a .</a:t>
            </a:r>
            <a:r>
              <a:rPr lang="en-GB" sz="1400" b="1" u="sng" err="1"/>
              <a:t>sh</a:t>
            </a:r>
            <a:r>
              <a:rPr lang="en-GB" sz="1400" b="1" u="sng"/>
              <a:t> file to trigger the monitor from the </a:t>
            </a:r>
            <a:r>
              <a:rPr lang="en-GB" sz="1400" b="1" u="sng" err="1"/>
              <a:t>crontab</a:t>
            </a:r>
            <a:endParaRPr lang="en-GB" sz="1400" b="1" u="sng"/>
          </a:p>
          <a:p>
            <a:pPr algn="ctr"/>
            <a:endParaRPr lang="en-GB" sz="900" b="1" u="sng"/>
          </a:p>
          <a:p>
            <a:r>
              <a:rPr lang="en-GB" sz="1400" err="1"/>
              <a:t>Cron</a:t>
            </a:r>
            <a:r>
              <a:rPr lang="en-GB" sz="1400"/>
              <a:t> job should point to the .</a:t>
            </a:r>
            <a:r>
              <a:rPr lang="en-GB" sz="1400" err="1"/>
              <a:t>sh</a:t>
            </a:r>
            <a:r>
              <a:rPr lang="en-GB" sz="1400"/>
              <a:t> file and log as follows:</a:t>
            </a:r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900"/>
          </a:p>
          <a:p>
            <a:r>
              <a:rPr lang="en-GB" sz="1400"/>
              <a:t>The contents of the .</a:t>
            </a:r>
            <a:r>
              <a:rPr lang="en-GB" sz="1400" err="1"/>
              <a:t>sh</a:t>
            </a:r>
            <a:r>
              <a:rPr lang="en-GB" sz="1400"/>
              <a:t> file should contain:</a:t>
            </a:r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1400"/>
          </a:p>
          <a:p>
            <a:endParaRPr lang="en-GB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Task must be run under the </a:t>
            </a:r>
            <a:r>
              <a:rPr lang="en-GB" sz="1400" err="1"/>
              <a:t>urouter</a:t>
            </a:r>
            <a:r>
              <a:rPr lang="en-GB" sz="1400"/>
              <a:t> </a:t>
            </a:r>
            <a:r>
              <a:rPr lang="en-GB" sz="1400" err="1"/>
              <a:t>crontab</a:t>
            </a: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The </a:t>
            </a:r>
            <a:r>
              <a:rPr lang="en-GB" sz="1400" err="1"/>
              <a:t>insunis</a:t>
            </a:r>
            <a:r>
              <a:rPr lang="en-GB" sz="1400"/>
              <a:t> file must contain a line as follows</a:t>
            </a:r>
          </a:p>
          <a:p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stutalk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="$USYSBIN/uniface 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=${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asndir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svrsipr_stutalk.asn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stutalk</a:t>
            </a:r>
            <a:r>
              <a:rPr lang="en-GB" sz="1200">
                <a:latin typeface="Courier New" panose="02070309020205020404" pitchFamily="49" charset="0"/>
                <a:cs typeface="Courier New" panose="02070309020205020404" pitchFamily="49" charset="0"/>
              </a:rPr>
              <a:t>";export </a:t>
            </a:r>
            <a:r>
              <a:rPr lang="en-GB" sz="1200" err="1">
                <a:latin typeface="Courier New" panose="02070309020205020404" pitchFamily="49" charset="0"/>
                <a:cs typeface="Courier New" panose="02070309020205020404" pitchFamily="49" charset="0"/>
              </a:rPr>
              <a:t>stutalk</a:t>
            </a:r>
            <a:endParaRPr lang="en-GB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/>
          </a:p>
          <a:p>
            <a:endParaRPr lang="en-GB" sz="1400"/>
          </a:p>
        </p:txBody>
      </p:sp>
      <p:sp>
        <p:nvSpPr>
          <p:cNvPr id="15" name="Rounded Rectangle 14"/>
          <p:cNvSpPr/>
          <p:nvPr/>
        </p:nvSpPr>
        <p:spPr>
          <a:xfrm>
            <a:off x="312698" y="1196752"/>
            <a:ext cx="4174058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u="sng"/>
              <a:t>Windows example using a .bat file to trigger the monitor from a scheduled task</a:t>
            </a:r>
          </a:p>
          <a:p>
            <a:pPr algn="ctr"/>
            <a:endParaRPr lang="en-GB" sz="900" b="1" u="sng"/>
          </a:p>
          <a:p>
            <a:r>
              <a:rPr lang="en-GB" sz="1400"/>
              <a:t>Scheduled task should point to a .bat file containing:</a:t>
            </a:r>
          </a:p>
          <a:p>
            <a:endParaRPr lang="en-GB" sz="1600"/>
          </a:p>
          <a:p>
            <a:endParaRPr lang="en-GB" sz="1600"/>
          </a:p>
          <a:p>
            <a:endParaRPr lang="en-GB" sz="1600"/>
          </a:p>
          <a:p>
            <a:endParaRPr lang="en-GB" sz="1600"/>
          </a:p>
          <a:p>
            <a:endParaRPr lang="en-GB" sz="1600"/>
          </a:p>
          <a:p>
            <a:endParaRPr lang="en-GB" sz="900"/>
          </a:p>
          <a:p>
            <a:endParaRPr lang="en-GB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Task must be run as the </a:t>
            </a:r>
            <a:r>
              <a:rPr lang="en-GB" sz="1400" err="1"/>
              <a:t>urouter</a:t>
            </a:r>
            <a:r>
              <a:rPr lang="en-GB" sz="1400"/>
              <a:t> user</a:t>
            </a:r>
          </a:p>
          <a:p>
            <a:endParaRPr lang="en-GB" sz="1600"/>
          </a:p>
        </p:txBody>
      </p:sp>
      <p:sp>
        <p:nvSpPr>
          <p:cNvPr id="3" name="Rounded Rectangle 2"/>
          <p:cNvSpPr/>
          <p:nvPr/>
        </p:nvSpPr>
        <p:spPr>
          <a:xfrm>
            <a:off x="450339" y="2487489"/>
            <a:ext cx="3898776" cy="1178836"/>
          </a:xfrm>
          <a:prstGeom prst="roundRect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300"/>
              <a:t>E:</a:t>
            </a:r>
          </a:p>
          <a:p>
            <a:r>
              <a:rPr lang="en-GB" sz="1300"/>
              <a:t>cd e:\siapp\vision\live\logs\stutalk</a:t>
            </a:r>
          </a:p>
          <a:p>
            <a:r>
              <a:rPr lang="en-GB" sz="1300"/>
              <a:t>e:\siapp\vision\live\uniface\bin\uniface.exe /</a:t>
            </a:r>
            <a:r>
              <a:rPr lang="en-GB" sz="1300" err="1"/>
              <a:t>asn</a:t>
            </a:r>
            <a:r>
              <a:rPr lang="en-GB" sz="1300"/>
              <a:t>=e:\siapp\vision\live\adm\svrsipr_stutalk.asn </a:t>
            </a:r>
            <a:r>
              <a:rPr lang="en-GB" sz="1300" err="1"/>
              <a:t>stutalkmon</a:t>
            </a:r>
            <a:r>
              <a:rPr lang="en-GB" sz="1300"/>
              <a:t> </a:t>
            </a:r>
            <a:r>
              <a:rPr lang="en-GB" sz="1300" b="1" err="1">
                <a:solidFill>
                  <a:schemeClr val="accent2"/>
                </a:solidFill>
              </a:rPr>
              <a:t>dto</a:t>
            </a:r>
            <a:endParaRPr lang="en-GB" sz="1300" b="1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/>
              <a:t>Stu-Talk Monitors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308" y="2448594"/>
            <a:ext cx="3898776" cy="941511"/>
          </a:xfrm>
          <a:prstGeom prst="roundRect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300"/>
              <a:t>#0,10,20,30,40,50 * * * * /u01/siapp/vision/live/scripts/stutalk/dto.sh &gt;/u01/</a:t>
            </a:r>
            <a:r>
              <a:rPr lang="en-GB" sz="1300" err="1"/>
              <a:t>siapp</a:t>
            </a:r>
            <a:r>
              <a:rPr lang="en-GB" sz="1300"/>
              <a:t>/vision/live/logs/</a:t>
            </a:r>
            <a:r>
              <a:rPr lang="en-GB" sz="1300" err="1"/>
              <a:t>stutalk</a:t>
            </a:r>
            <a:r>
              <a:rPr lang="en-GB" sz="1300"/>
              <a:t>/dto.log 2&gt;&gt;/u01/</a:t>
            </a:r>
            <a:r>
              <a:rPr lang="en-GB" sz="1300" err="1"/>
              <a:t>siapp</a:t>
            </a:r>
            <a:r>
              <a:rPr lang="en-GB" sz="1300"/>
              <a:t>/vision/live/logs/</a:t>
            </a:r>
            <a:r>
              <a:rPr lang="en-GB" sz="1300" err="1"/>
              <a:t>stutalk</a:t>
            </a:r>
            <a:r>
              <a:rPr lang="en-GB" sz="1300"/>
              <a:t>/</a:t>
            </a:r>
            <a:r>
              <a:rPr lang="en-GB" sz="1300" err="1"/>
              <a:t>dto.err</a:t>
            </a:r>
            <a:endParaRPr lang="en-GB" sz="1300"/>
          </a:p>
        </p:txBody>
      </p:sp>
      <p:sp>
        <p:nvSpPr>
          <p:cNvPr id="16" name="Rounded Rectangle 15"/>
          <p:cNvSpPr/>
          <p:nvPr/>
        </p:nvSpPr>
        <p:spPr>
          <a:xfrm>
            <a:off x="4852308" y="3861048"/>
            <a:ext cx="3898776" cy="936104"/>
          </a:xfrm>
          <a:prstGeom prst="roundRect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300"/>
              <a:t>#!/bin/</a:t>
            </a:r>
            <a:r>
              <a:rPr lang="en-GB" sz="1300" err="1"/>
              <a:t>sh</a:t>
            </a:r>
            <a:endParaRPr lang="en-GB" sz="1300"/>
          </a:p>
          <a:p>
            <a:r>
              <a:rPr lang="en-GB" sz="1300"/>
              <a:t>. /u01/</a:t>
            </a:r>
            <a:r>
              <a:rPr lang="en-GB" sz="1300" err="1"/>
              <a:t>siapp</a:t>
            </a:r>
            <a:r>
              <a:rPr lang="en-GB" sz="1300"/>
              <a:t>/vision/live/uniface/</a:t>
            </a:r>
            <a:r>
              <a:rPr lang="en-GB" sz="1300" err="1"/>
              <a:t>adm</a:t>
            </a:r>
            <a:r>
              <a:rPr lang="en-GB" sz="1300"/>
              <a:t>/</a:t>
            </a:r>
            <a:r>
              <a:rPr lang="en-GB" sz="1300" err="1"/>
              <a:t>insunis</a:t>
            </a:r>
            <a:endParaRPr lang="en-GB" sz="1300"/>
          </a:p>
          <a:p>
            <a:r>
              <a:rPr lang="en-GB" sz="1300"/>
              <a:t>cd /u01/</a:t>
            </a:r>
            <a:r>
              <a:rPr lang="en-GB" sz="1300" err="1"/>
              <a:t>siapp</a:t>
            </a:r>
            <a:r>
              <a:rPr lang="en-GB" sz="1300"/>
              <a:t>/vision/live/logs/</a:t>
            </a:r>
            <a:r>
              <a:rPr lang="en-GB" sz="1300" err="1"/>
              <a:t>menbcp</a:t>
            </a:r>
            <a:endParaRPr lang="en-GB" sz="1300"/>
          </a:p>
          <a:p>
            <a:r>
              <a:rPr lang="en-GB" sz="1300"/>
              <a:t>$</a:t>
            </a:r>
            <a:r>
              <a:rPr lang="en-GB" sz="1300" err="1"/>
              <a:t>stutalk</a:t>
            </a:r>
            <a:r>
              <a:rPr lang="en-GB" sz="1300"/>
              <a:t> </a:t>
            </a:r>
            <a:r>
              <a:rPr lang="en-GB" sz="1300" b="1" err="1">
                <a:solidFill>
                  <a:schemeClr val="accent2"/>
                </a:solidFill>
              </a:rPr>
              <a:t>dto</a:t>
            </a:r>
            <a:endParaRPr lang="en-GB" sz="1300" b="1">
              <a:solidFill>
                <a:schemeClr val="accent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2698" y="4653136"/>
            <a:ext cx="4174058" cy="15313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/>
              <a:t>Points to consider for both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Need </a:t>
            </a:r>
            <a:r>
              <a:rPr lang="en-GB" sz="1400" err="1"/>
              <a:t>stutalk</a:t>
            </a:r>
            <a:r>
              <a:rPr lang="en-GB" sz="1400"/>
              <a:t> folder in the logs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May not have a specific </a:t>
            </a:r>
            <a:r>
              <a:rPr lang="en-GB" sz="1400" err="1"/>
              <a:t>svrsipr_stutalk.asn</a:t>
            </a:r>
            <a:r>
              <a:rPr lang="en-GB" sz="1400"/>
              <a:t> file in which case use  </a:t>
            </a:r>
            <a:r>
              <a:rPr lang="en-GB" sz="1400" err="1"/>
              <a:t>svrsipr.asn</a:t>
            </a:r>
            <a:r>
              <a:rPr lang="en-GB" sz="1400"/>
              <a:t> should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Frequency usually every 5-10min but can be at the choice of the customer</a:t>
            </a:r>
          </a:p>
          <a:p>
            <a:endParaRPr lang="en-GB" sz="1400"/>
          </a:p>
          <a:p>
            <a:endParaRPr lang="en-GB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10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/>
              <a:t>Messaging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84784"/>
            <a:ext cx="4605463" cy="4117826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948264" y="1484784"/>
            <a:ext cx="1872208" cy="1345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CMD record holds the messaging for each monitor run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23528" y="2416265"/>
            <a:ext cx="1581127" cy="568888"/>
          </a:xfrm>
          <a:prstGeom prst="wedgeRoundRectCallout">
            <a:avLst>
              <a:gd name="adj1" fmla="val 67976"/>
              <a:gd name="adj2" fmla="val 181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Information about the monitor run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948264" y="3136345"/>
            <a:ext cx="1581127" cy="568888"/>
          </a:xfrm>
          <a:prstGeom prst="wedgeRoundRectCallout">
            <a:avLst>
              <a:gd name="adj1" fmla="val -82536"/>
              <a:gd name="adj2" fmla="val 511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Information about the MCG record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446239" y="5679241"/>
            <a:ext cx="3960440" cy="720080"/>
          </a:xfrm>
          <a:prstGeom prst="wedgeRoundRectCallout">
            <a:avLst>
              <a:gd name="adj1" fmla="val -31185"/>
              <a:gd name="adj2" fmla="val -82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text contains all the messaging from the monitor process. Detail depends on the Trace Messaging Level.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6925036" y="4144457"/>
            <a:ext cx="1581127" cy="1224136"/>
          </a:xfrm>
          <a:prstGeom prst="wedgeRoundRectCallout">
            <a:avLst>
              <a:gd name="adj1" fmla="val -281241"/>
              <a:gd name="adj2" fmla="val 33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buffer contains the SITS message buffer and any IO messaging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346756" y="3993265"/>
            <a:ext cx="1581127" cy="2264664"/>
          </a:xfrm>
          <a:prstGeom prst="wedgeRoundRectCallout">
            <a:avLst>
              <a:gd name="adj1" fmla="val 67235"/>
              <a:gd name="adj2" fmla="val -4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XML contains both the message text and the message buffer in XML format. Can be extracted using the MEN_CMD_SVC.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1371740048"/>
              </p:ext>
            </p:extLst>
          </p:nvPr>
        </p:nvSpPr>
        <p:spPr/>
        <p:txBody>
          <a:bodyPr/>
          <a:lstStyle/>
          <a:p>
            <a:r>
              <a:rPr lang="en-GB"/>
              <a:t>Stu-Talk Monitors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1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Publish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4034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403484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26876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Configuration </a:t>
            </a:r>
          </a:p>
          <a:p>
            <a:pPr algn="ctr"/>
            <a:r>
              <a:rPr lang="en-GB" b="1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412776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123564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123564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112531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123564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123564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015280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018773"/>
            <a:ext cx="720080" cy="52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009271"/>
            <a:ext cx="720080" cy="531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123564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015280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018773"/>
            <a:ext cx="720080" cy="5216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009271"/>
            <a:ext cx="720080" cy="53111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015280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026988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000543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4992920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4992920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4992055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745204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1915091"/>
            <a:ext cx="2777164" cy="37461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380238"/>
            <a:ext cx="775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636912"/>
            <a:ext cx="1135113" cy="16335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636912"/>
            <a:ext cx="0" cy="137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525653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380238"/>
            <a:ext cx="273989" cy="62903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3768434"/>
            <a:ext cx="730078" cy="27398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503293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380238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279581"/>
            <a:ext cx="216024" cy="54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492947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510914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204864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274830"/>
            <a:ext cx="267489" cy="47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439731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248107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2936855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518740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503292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5921557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3</a:t>
            </a:r>
            <a:r>
              <a:rPr lang="en-GB" sz="1600" baseline="30000"/>
              <a:t>rd</a:t>
            </a:r>
            <a:r>
              <a:rPr lang="en-GB" sz="160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62880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13742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62880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347140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521258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555473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Stu-Talk Responsibilities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628800"/>
            <a:ext cx="8568952" cy="49381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25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504812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Publish – No 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6385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638520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5037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Configuration </a:t>
            </a:r>
          </a:p>
          <a:p>
            <a:pPr algn="ctr"/>
            <a:r>
              <a:rPr lang="en-GB" b="1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647812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358600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34756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250316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253809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244307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358600"/>
            <a:ext cx="720080" cy="513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250316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253809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244307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250316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262024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235579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5227956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5227956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5227091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980240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4068224"/>
            <a:ext cx="2777164" cy="18280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615274"/>
            <a:ext cx="77507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871948"/>
            <a:ext cx="1135113" cy="16335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871948"/>
            <a:ext cx="0" cy="13783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760689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615274"/>
            <a:ext cx="273989" cy="62903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4003470"/>
            <a:ext cx="730078" cy="27398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738329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615274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514617"/>
            <a:ext cx="216024" cy="54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727983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745950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439900"/>
            <a:ext cx="8959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509866"/>
            <a:ext cx="267489" cy="475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674767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483143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3171891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753776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738328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6156593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3</a:t>
            </a:r>
            <a:r>
              <a:rPr lang="en-GB" sz="1600" baseline="30000"/>
              <a:t>rd</a:t>
            </a:r>
            <a:r>
              <a:rPr lang="en-GB" sz="160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863842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372462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863842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58217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75629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790509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1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Data Transfer Out (DTO)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51" y="1518592"/>
            <a:ext cx="3919760" cy="5006752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38989" y="4221088"/>
            <a:ext cx="1779397" cy="1224136"/>
          </a:xfrm>
          <a:prstGeom prst="wedgeRoundRectCallout">
            <a:avLst>
              <a:gd name="adj1" fmla="val 63470"/>
              <a:gd name="adj2" fmla="val -73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Event-Out-Tray (EOR) code holds configuration for data generation and data transfer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606772" y="2636912"/>
            <a:ext cx="1779397" cy="796652"/>
          </a:xfrm>
          <a:prstGeom prst="wedgeRoundRectCallout">
            <a:avLst>
              <a:gd name="adj1" fmla="val -68827"/>
              <a:gd name="adj2" fmla="val -159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Sequences of any connected DCE, ECE or DDT records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60233" y="1583668"/>
            <a:ext cx="1512168" cy="796652"/>
          </a:xfrm>
          <a:prstGeom prst="wedgeRoundRectCallout">
            <a:avLst>
              <a:gd name="adj1" fmla="val -79440"/>
              <a:gd name="adj2" fmla="val 51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Status reflects where the record is in the process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06771" y="3663938"/>
            <a:ext cx="2141693" cy="557150"/>
          </a:xfrm>
          <a:prstGeom prst="wedgeRoundRectCallout">
            <a:avLst>
              <a:gd name="adj1" fmla="val -70190"/>
              <a:gd name="adj2" fmla="val 1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Sequences of connected CMD records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579222" y="4554581"/>
            <a:ext cx="1593179" cy="746627"/>
          </a:xfrm>
          <a:prstGeom prst="wedgeRoundRectCallout">
            <a:avLst>
              <a:gd name="adj1" fmla="val -76331"/>
              <a:gd name="adj2" fmla="val -51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Primary key of the record – used to generate data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83629" y="1561598"/>
            <a:ext cx="1496083" cy="571258"/>
          </a:xfrm>
          <a:prstGeom prst="wedgeRoundRectCallout">
            <a:avLst>
              <a:gd name="adj1" fmla="val 87528"/>
              <a:gd name="adj2" fmla="val 2003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Values are new, update or delete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641735" y="3035238"/>
            <a:ext cx="1496083" cy="753802"/>
          </a:xfrm>
          <a:prstGeom prst="wedgeRoundRectCallout">
            <a:avLst>
              <a:gd name="adj1" fmla="val 77124"/>
              <a:gd name="adj2" fmla="val -24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Driving dictionary and entity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629851" y="5634701"/>
            <a:ext cx="1326525" cy="602611"/>
          </a:xfrm>
          <a:prstGeom prst="wedgeRoundRectCallout">
            <a:avLst>
              <a:gd name="adj1" fmla="val -90374"/>
              <a:gd name="adj2" fmla="val -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Generated data packet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DTO Stages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607314"/>
            <a:ext cx="2666503" cy="3405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90" y="1607314"/>
            <a:ext cx="2666503" cy="3405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0" y="1607314"/>
            <a:ext cx="2666503" cy="3405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471" y="1268851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/>
              <a:t>After Creation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1691" y="1268851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/>
              <a:t>After Data Generation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1577" y="1268760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/>
              <a:t>After Data Transfer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7614014"/>
              </p:ext>
            </p:extLst>
          </p:nvPr>
        </p:nvGraphicFramePr>
        <p:xfrm>
          <a:off x="424469" y="5013266"/>
          <a:ext cx="8253610" cy="158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/>
          <p:cNvSpPr/>
          <p:nvPr/>
        </p:nvSpPr>
        <p:spPr>
          <a:xfrm>
            <a:off x="2267744" y="2132856"/>
            <a:ext cx="720080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5084" y="3933056"/>
            <a:ext cx="2532740" cy="10081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76056" y="2132856"/>
            <a:ext cx="720080" cy="14401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21689" y="3068960"/>
            <a:ext cx="2574446" cy="144016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5" y="3929816"/>
            <a:ext cx="2520279" cy="101135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853851" y="2132856"/>
            <a:ext cx="720080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018909" y="3284984"/>
            <a:ext cx="2555021" cy="19071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018909" y="3740729"/>
            <a:ext cx="2555021" cy="26433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6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Deleted Data Table (DDT)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44824"/>
            <a:ext cx="4874404" cy="3767336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11560" y="4077072"/>
            <a:ext cx="1944216" cy="1212676"/>
          </a:xfrm>
          <a:prstGeom prst="wedgeRoundRectCallout">
            <a:avLst>
              <a:gd name="adj1" fmla="val 79022"/>
              <a:gd name="adj2" fmla="val 12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List and field views contain all the data as it was on the record at the time of the delete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3568" y="2060848"/>
            <a:ext cx="187220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Only created when a delete takes place and will be attached to DCE, ECE and DTO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7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24450"/>
            <a:ext cx="4076302" cy="50008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Table Update Process (TUP)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01723" y="1556792"/>
            <a:ext cx="1872208" cy="1065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TUP is the trigger for Stu-Talk Publish workflows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5628" y="1988840"/>
            <a:ext cx="1496083" cy="787282"/>
          </a:xfrm>
          <a:prstGeom prst="wedgeRoundRectCallout">
            <a:avLst>
              <a:gd name="adj1" fmla="val 72573"/>
              <a:gd name="adj2" fmla="val 9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Dictionary and entity of record being ‘watched’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65422" y="3216948"/>
            <a:ext cx="1639436" cy="932132"/>
          </a:xfrm>
          <a:prstGeom prst="wedgeRoundRectCallout">
            <a:avLst>
              <a:gd name="adj1" fmla="val 65453"/>
              <a:gd name="adj2" fmla="val 34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Must have an update type of ‘Stu-Talk 2.0 Data Event’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73487" y="3501008"/>
            <a:ext cx="1496083" cy="1584176"/>
          </a:xfrm>
          <a:prstGeom prst="wedgeRoundRectCallout">
            <a:avLst>
              <a:gd name="adj1" fmla="val -196613"/>
              <a:gd name="adj2" fmla="val -132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 Data Transfer Configuration  (DTC) must be attached to tell the TUP what to create when it is triggered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58328" y="5078654"/>
            <a:ext cx="1639436" cy="932132"/>
          </a:xfrm>
          <a:prstGeom prst="wedgeRoundRectCallout">
            <a:avLst>
              <a:gd name="adj1" fmla="val 66640"/>
              <a:gd name="adj2" fmla="val 19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When will it be triggered, on new, update or delete?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05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/>
              <a:t>Data Transfer Configuration (DTC)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20140"/>
            <a:ext cx="4250035" cy="39691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7701" y="3204316"/>
            <a:ext cx="1639436" cy="1872208"/>
          </a:xfrm>
          <a:prstGeom prst="wedgeRoundRectCallout">
            <a:avLst>
              <a:gd name="adj1" fmla="val 66047"/>
              <a:gd name="adj2" fmla="val -183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The type directs the Publish workflow and tells it what to create. This can be set to DCE or DTO when attached to TUP.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13972" y="3780380"/>
            <a:ext cx="1906750" cy="1736852"/>
          </a:xfrm>
          <a:prstGeom prst="wedgeRoundRectCallout">
            <a:avLst>
              <a:gd name="adj1" fmla="val -199751"/>
              <a:gd name="adj2" fmla="val -82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When set to DTO an Event (EOR) code must be specified. This tells the process what configuration to stamp on the newly created DTO.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763688" y="5805264"/>
            <a:ext cx="3960440" cy="648072"/>
          </a:xfrm>
          <a:prstGeom prst="wedgeRoundRectCallout">
            <a:avLst>
              <a:gd name="adj1" fmla="val -5429"/>
              <a:gd name="adj2" fmla="val -1279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Dictionary, Entity, Primary Key and Mapping fields will be covered in the practitioner course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the publish trigger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70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Event-Out-Tray Rule (EOR)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43" y="1412777"/>
            <a:ext cx="4013401" cy="50405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44331" y="1442792"/>
            <a:ext cx="18722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EOR contains the configuration for data generation (DGM) and data transfer out (DTO)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7701" y="3204316"/>
            <a:ext cx="1639436" cy="1016772"/>
          </a:xfrm>
          <a:prstGeom prst="wedgeRoundRectCallout">
            <a:avLst>
              <a:gd name="adj1" fmla="val 76134"/>
              <a:gd name="adj2" fmla="val -30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group to connect the configuration to the monitors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01723" y="1630116"/>
            <a:ext cx="1739166" cy="585192"/>
          </a:xfrm>
          <a:prstGeom prst="wedgeRoundRectCallout">
            <a:avLst>
              <a:gd name="adj1" fmla="val -85731"/>
              <a:gd name="adj2" fmla="val 756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Must be set to version ‘Stu-Talk 2.0’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01722" y="2780928"/>
            <a:ext cx="2046741" cy="1440160"/>
          </a:xfrm>
          <a:prstGeom prst="wedgeRoundRectCallout">
            <a:avLst>
              <a:gd name="adj1" fmla="val -154850"/>
              <a:gd name="adj2" fmla="val 42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Controls what happens when errors occur:</a:t>
            </a:r>
          </a:p>
          <a:p>
            <a:pPr marL="285750" indent="-285750">
              <a:buFontTx/>
              <a:buChar char="-"/>
            </a:pPr>
            <a:r>
              <a:rPr lang="en-GB" sz="1400"/>
              <a:t>Continue</a:t>
            </a:r>
          </a:p>
          <a:p>
            <a:pPr marL="285750" indent="-285750">
              <a:buFontTx/>
              <a:buChar char="-"/>
            </a:pPr>
            <a:r>
              <a:rPr lang="en-GB" sz="1400"/>
              <a:t>Move onto next rule</a:t>
            </a:r>
          </a:p>
          <a:p>
            <a:pPr marL="285750" indent="-285750">
              <a:buFontTx/>
              <a:buChar char="-"/>
            </a:pPr>
            <a:r>
              <a:rPr lang="en-GB" sz="1400"/>
              <a:t>Stop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01722" y="4432548"/>
            <a:ext cx="2046741" cy="873224"/>
          </a:xfrm>
          <a:prstGeom prst="wedgeRoundRectCallout">
            <a:avLst>
              <a:gd name="adj1" fmla="val -145344"/>
              <a:gd name="adj2" fmla="val 62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Data generation can use XET or a Tribal defined exposed operation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44331" y="5221292"/>
            <a:ext cx="1872208" cy="873224"/>
          </a:xfrm>
          <a:prstGeom prst="wedgeRoundRectCallout">
            <a:avLst>
              <a:gd name="adj1" fmla="val 62125"/>
              <a:gd name="adj2" fmla="val -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Configuration for data transfer is held in an attached DTS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540725"/>
            <a:ext cx="3960440" cy="110758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4178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Exchange Template (XET)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656335" cy="50410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1723" y="4581128"/>
            <a:ext cx="18722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If generating data via XET, an XET will need attaching to the EOR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33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the publish data generation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7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84176"/>
          </a:xfrm>
        </p:spPr>
        <p:txBody>
          <a:bodyPr>
            <a:normAutofit/>
          </a:bodyPr>
          <a:lstStyle/>
          <a:p>
            <a:r>
              <a:rPr lang="en-GB"/>
              <a:t>Stu-Talk</a:t>
            </a:r>
            <a:br>
              <a:rPr lang="en-GB"/>
            </a:br>
            <a:r>
              <a:rPr lang="en-GB"/>
              <a:t>Exchange Templates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99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Data Transfer Service (DTS)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3899226" cy="48971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7544" y="1412776"/>
            <a:ext cx="146735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DTS holds the configuration for data transfer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72200" y="1412776"/>
            <a:ext cx="2046742" cy="2086916"/>
          </a:xfrm>
          <a:prstGeom prst="wedgeRoundRectCallout">
            <a:avLst>
              <a:gd name="adj1" fmla="val -181737"/>
              <a:gd name="adj2" fmla="val 27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DTS type defines how the transfer will run:</a:t>
            </a:r>
          </a:p>
          <a:p>
            <a:pPr marL="285750" indent="-285750">
              <a:buFontTx/>
              <a:buChar char="-"/>
            </a:pPr>
            <a:r>
              <a:rPr lang="en-GB" sz="1400"/>
              <a:t>HTTP</a:t>
            </a:r>
          </a:p>
          <a:p>
            <a:pPr marL="285750" indent="-285750">
              <a:buFontTx/>
              <a:buChar char="-"/>
            </a:pPr>
            <a:r>
              <a:rPr lang="en-GB" sz="1400"/>
              <a:t>SOAP</a:t>
            </a:r>
          </a:p>
          <a:p>
            <a:pPr marL="285750" indent="-285750">
              <a:buFontTx/>
              <a:buChar char="-"/>
            </a:pPr>
            <a:r>
              <a:rPr lang="en-GB" sz="1400"/>
              <a:t>File</a:t>
            </a:r>
          </a:p>
          <a:p>
            <a:pPr marL="285750" indent="-285750">
              <a:buFontTx/>
              <a:buChar char="-"/>
            </a:pPr>
            <a:r>
              <a:rPr lang="en-GB" sz="1400"/>
              <a:t>Email</a:t>
            </a:r>
          </a:p>
          <a:p>
            <a:pPr marL="285750" indent="-285750">
              <a:buFontTx/>
              <a:buChar char="-"/>
            </a:pPr>
            <a:r>
              <a:rPr lang="en-GB" sz="1400"/>
              <a:t>Operation</a:t>
            </a:r>
          </a:p>
          <a:p>
            <a:pPr marL="285750" indent="-285750">
              <a:buFontTx/>
              <a:buChar char="-"/>
            </a:pPr>
            <a:r>
              <a:rPr lang="en-GB" sz="1400"/>
              <a:t>SQL DB Connector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27189" y="3825412"/>
            <a:ext cx="1645211" cy="1187764"/>
          </a:xfrm>
          <a:prstGeom prst="wedgeRoundRectCallout">
            <a:avLst>
              <a:gd name="adj1" fmla="val -208344"/>
              <a:gd name="adj2" fmla="val -1042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The code needing to specified will change depending on the DTS type selected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11560" y="2780928"/>
            <a:ext cx="1377982" cy="1152128"/>
          </a:xfrm>
          <a:prstGeom prst="wedgeRoundRectCallout">
            <a:avLst>
              <a:gd name="adj1" fmla="val 65373"/>
              <a:gd name="adj2" fmla="val -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Data/tokens can be passed into the transfer configuration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4129432"/>
            <a:ext cx="1698209" cy="1208148"/>
          </a:xfrm>
          <a:prstGeom prst="wedgeRoundRectCallout">
            <a:avLst>
              <a:gd name="adj1" fmla="val 64667"/>
              <a:gd name="adj2" fmla="val -17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Error, failover and success DTS will be covered in the practitioner training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83067" y="5229200"/>
            <a:ext cx="1733009" cy="971044"/>
          </a:xfrm>
          <a:prstGeom prst="wedgeRoundRectCallout">
            <a:avLst>
              <a:gd name="adj1" fmla="val -98676"/>
              <a:gd name="adj2" fmla="val -54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Data can be mapped from the transfer back onto the DTO record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36214" y="3764127"/>
            <a:ext cx="2736304" cy="2833225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Email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43708" y="1196751"/>
            <a:ext cx="2736304" cy="2448273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Operation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11610" y="1838393"/>
            <a:ext cx="2736304" cy="3894863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SOAP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006" y="4614571"/>
            <a:ext cx="2736304" cy="183876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SQL DB Connector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512" y="1313031"/>
            <a:ext cx="2736304" cy="29080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HTTP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Data Transfer Service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0" y="1622037"/>
            <a:ext cx="2499477" cy="2495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41" y="2216769"/>
            <a:ext cx="2490843" cy="33689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54" y="4090938"/>
            <a:ext cx="2519824" cy="2434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72" y="4941168"/>
            <a:ext cx="2499101" cy="13681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627" y="1556792"/>
            <a:ext cx="2532470" cy="20110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34341" y="3284984"/>
            <a:ext cx="1049627" cy="10024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65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98" y="1196752"/>
            <a:ext cx="4415227" cy="3447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File Transfer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1" y="1556792"/>
            <a:ext cx="3593068" cy="4512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077072"/>
            <a:ext cx="3455695" cy="244827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00705" y="692696"/>
            <a:ext cx="1440160" cy="751520"/>
          </a:xfrm>
          <a:prstGeom prst="wedgeRoundRectCallout">
            <a:avLst>
              <a:gd name="adj1" fmla="val 12687"/>
              <a:gd name="adj2" fmla="val 279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DTS type set to file and FOP code specified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948589" y="3063667"/>
            <a:ext cx="1021324" cy="652636"/>
          </a:xfrm>
          <a:prstGeom prst="wedgeRoundRectCallout">
            <a:avLst>
              <a:gd name="adj1" fmla="val -125287"/>
              <a:gd name="adj2" fmla="val 2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FILENAME token set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9552" y="5949280"/>
            <a:ext cx="1525380" cy="720080"/>
          </a:xfrm>
          <a:prstGeom prst="wedgeRoundRectCallout">
            <a:avLst>
              <a:gd name="adj1" fmla="val -4119"/>
              <a:gd name="adj2" fmla="val -182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Filename created mapped back to DTO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653551" y="5057096"/>
            <a:ext cx="2023520" cy="892184"/>
          </a:xfrm>
          <a:prstGeom prst="wedgeRoundRectCallout">
            <a:avLst>
              <a:gd name="adj1" fmla="val -139421"/>
              <a:gd name="adj2" fmla="val 50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 control set to create a new file. Appending is covered in the practitioner course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58128" y="5057095"/>
            <a:ext cx="1620575" cy="1612265"/>
          </a:xfrm>
          <a:prstGeom prst="wedgeRoundRectCallout">
            <a:avLst>
              <a:gd name="adj1" fmla="val 105128"/>
              <a:gd name="adj2" fmla="val 14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FILENAME token passed in – tokens don’t have to be used but allow the file name to be more dynamic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932820" y="6069443"/>
            <a:ext cx="2167572" cy="652636"/>
          </a:xfrm>
          <a:prstGeom prst="wedgeRoundRectCallout">
            <a:avLst>
              <a:gd name="adj1" fmla="val -162673"/>
              <a:gd name="adj2" fmla="val -30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FTY code specified – only a primary FTY is needed for export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08304" y="260648"/>
            <a:ext cx="1366488" cy="710952"/>
          </a:xfrm>
          <a:prstGeom prst="wedgeRoundRectCallout">
            <a:avLst>
              <a:gd name="adj1" fmla="val 8498"/>
              <a:gd name="adj2" fmla="val 198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 extension for the file that will be created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653468" y="4154714"/>
            <a:ext cx="1021324" cy="714696"/>
          </a:xfrm>
          <a:prstGeom prst="wedgeRoundRectCallout">
            <a:avLst>
              <a:gd name="adj1" fmla="val -90999"/>
              <a:gd name="adj2" fmla="val -74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for the file transfer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the publish data transfer out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1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the simple publish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1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32804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Publish – Data Level 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665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Trigger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5736" y="1566512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Event Records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0032" y="14317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Configuration </a:t>
            </a:r>
          </a:p>
          <a:p>
            <a:pPr algn="ctr"/>
            <a:r>
              <a:rPr lang="en-GB" b="1"/>
              <a:t>Records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8696" y="1575804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Monitors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0583" y="2286592"/>
            <a:ext cx="720080" cy="51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95736" y="2286592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2452" y="2275559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56176" y="2286592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0737" y="2286592"/>
            <a:ext cx="720080" cy="5133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1724" y="4178308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17334" y="3181801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29765" y="3172299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11724" y="2286592"/>
            <a:ext cx="720080" cy="5133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95736" y="4178308"/>
            <a:ext cx="72008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56176" y="3181801"/>
            <a:ext cx="720080" cy="52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0737" y="3172299"/>
            <a:ext cx="720080" cy="5311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ECR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20737" y="4178308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EOR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6176" y="4190016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XET or PRA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1724" y="5163571"/>
            <a:ext cx="720080" cy="51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DDT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5726" y="5155948"/>
            <a:ext cx="900100" cy="51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DTO with XML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20737" y="5155948"/>
            <a:ext cx="575399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89684" y="5155083"/>
            <a:ext cx="589584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888" y="4908232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HTM, ETM, STM, SOAP, OPE, FOP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79712" y="2078119"/>
            <a:ext cx="2777164" cy="37461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12" idx="3"/>
            <a:endCxn id="45" idx="1"/>
          </p:cNvCxnSpPr>
          <p:nvPr/>
        </p:nvCxnSpPr>
        <p:spPr>
          <a:xfrm>
            <a:off x="1420663" y="2543266"/>
            <a:ext cx="775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2"/>
            <a:endCxn id="53" idx="1"/>
          </p:cNvCxnSpPr>
          <p:nvPr/>
        </p:nvCxnSpPr>
        <p:spPr>
          <a:xfrm>
            <a:off x="1060623" y="2799940"/>
            <a:ext cx="1135113" cy="16335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53" idx="0"/>
          </p:cNvCxnSpPr>
          <p:nvPr/>
        </p:nvCxnSpPr>
        <p:spPr>
          <a:xfrm>
            <a:off x="2555776" y="2799940"/>
            <a:ext cx="0" cy="13783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2"/>
            <a:endCxn id="59" idx="0"/>
          </p:cNvCxnSpPr>
          <p:nvPr/>
        </p:nvCxnSpPr>
        <p:spPr>
          <a:xfrm>
            <a:off x="2555776" y="4688681"/>
            <a:ext cx="0" cy="4672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5" idx="3"/>
            <a:endCxn id="51" idx="0"/>
          </p:cNvCxnSpPr>
          <p:nvPr/>
        </p:nvCxnSpPr>
        <p:spPr>
          <a:xfrm>
            <a:off x="2915816" y="2543266"/>
            <a:ext cx="273989" cy="62903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1" idx="2"/>
            <a:endCxn id="53" idx="3"/>
          </p:cNvCxnSpPr>
          <p:nvPr/>
        </p:nvCxnSpPr>
        <p:spPr>
          <a:xfrm rot="5400000">
            <a:off x="2687772" y="3931462"/>
            <a:ext cx="730078" cy="27398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9" idx="2"/>
          </p:cNvCxnSpPr>
          <p:nvPr/>
        </p:nvCxnSpPr>
        <p:spPr>
          <a:xfrm>
            <a:off x="2555776" y="5666321"/>
            <a:ext cx="0" cy="4459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7" idx="3"/>
            <a:endCxn id="57" idx="3"/>
          </p:cNvCxnSpPr>
          <p:nvPr/>
        </p:nvCxnSpPr>
        <p:spPr>
          <a:xfrm>
            <a:off x="6876256" y="2543266"/>
            <a:ext cx="12700" cy="189877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54" idx="3"/>
          </p:cNvCxnSpPr>
          <p:nvPr/>
        </p:nvCxnSpPr>
        <p:spPr>
          <a:xfrm flipH="1" flipV="1">
            <a:off x="6876256" y="3442609"/>
            <a:ext cx="216024" cy="54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66" idx="3"/>
          </p:cNvCxnSpPr>
          <p:nvPr/>
        </p:nvCxnSpPr>
        <p:spPr>
          <a:xfrm rot="16200000" flipH="1">
            <a:off x="6835741" y="4655975"/>
            <a:ext cx="804350" cy="697920"/>
          </a:xfrm>
          <a:prstGeom prst="bentConnector4">
            <a:avLst>
              <a:gd name="adj1" fmla="val -2873"/>
              <a:gd name="adj2" fmla="val 13275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3347864" y="5673942"/>
            <a:ext cx="4239012" cy="654389"/>
          </a:xfrm>
          <a:prstGeom prst="bentConnector3">
            <a:avLst>
              <a:gd name="adj1" fmla="val -558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915816" y="2367892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3"/>
            <a:endCxn id="50" idx="1"/>
          </p:cNvCxnSpPr>
          <p:nvPr/>
        </p:nvCxnSpPr>
        <p:spPr>
          <a:xfrm>
            <a:off x="3549845" y="3437858"/>
            <a:ext cx="267489" cy="475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15816" y="4602759"/>
            <a:ext cx="8959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9" idx="3"/>
            <a:endCxn id="58" idx="1"/>
          </p:cNvCxnSpPr>
          <p:nvPr/>
        </p:nvCxnSpPr>
        <p:spPr>
          <a:xfrm>
            <a:off x="3005826" y="5411135"/>
            <a:ext cx="805898" cy="76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215306" y="3099883"/>
            <a:ext cx="999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/>
              <a:t>DCE Monitor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824394" y="4681768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DGM Monitor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43095" y="5666320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DTO Monitor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8958" y="6084585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3</a:t>
            </a:r>
            <a:r>
              <a:rPr lang="en-GB" sz="1600" baseline="30000"/>
              <a:t>rd</a:t>
            </a:r>
            <a:r>
              <a:rPr lang="en-GB" sz="1600"/>
              <a:t> Party System or Middleware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1729" y="279183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46090" y="230045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96416" y="2791834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70908" y="2510168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52137" y="3684286"/>
            <a:ext cx="25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28662" y="4718501"/>
            <a:ext cx="1563337" cy="12709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GB" sz="1600">
                <a:solidFill>
                  <a:schemeClr val="tx1"/>
                </a:solidFill>
              </a:rPr>
              <a:t>At each stage a DTC is used to decide the direction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34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56" y="1478933"/>
            <a:ext cx="4250035" cy="492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Data Change Evaluation (DCE)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26618" y="4416145"/>
            <a:ext cx="1779397" cy="890643"/>
          </a:xfrm>
          <a:prstGeom prst="wedgeRoundRectCallout">
            <a:avLst>
              <a:gd name="adj1" fmla="val -210419"/>
              <a:gd name="adj2" fmla="val -967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Detail of who and what program made the change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660233" y="3388432"/>
            <a:ext cx="1779397" cy="796652"/>
          </a:xfrm>
          <a:prstGeom prst="wedgeRoundRectCallout">
            <a:avLst>
              <a:gd name="adj1" fmla="val -78667"/>
              <a:gd name="adj2" fmla="val -623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Sequence of any connected DDT records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60233" y="1583668"/>
            <a:ext cx="1512168" cy="796652"/>
          </a:xfrm>
          <a:prstGeom prst="wedgeRoundRectCallout">
            <a:avLst>
              <a:gd name="adj1" fmla="val -79440"/>
              <a:gd name="adj2" fmla="val 51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Status reflects where the record is in the process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579222" y="2605801"/>
            <a:ext cx="1994709" cy="557150"/>
          </a:xfrm>
          <a:prstGeom prst="wedgeRoundRectCallout">
            <a:avLst>
              <a:gd name="adj1" fmla="val -70190"/>
              <a:gd name="adj2" fmla="val 1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Sequence of connected CMD records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57504" y="4383414"/>
            <a:ext cx="1593179" cy="882489"/>
          </a:xfrm>
          <a:prstGeom prst="wedgeRoundRectCallout">
            <a:avLst>
              <a:gd name="adj1" fmla="val 59218"/>
              <a:gd name="adj2" fmla="val -111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group stamped on from the DTC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42378" y="1663280"/>
            <a:ext cx="1496083" cy="571258"/>
          </a:xfrm>
          <a:prstGeom prst="wedgeRoundRectCallout">
            <a:avLst>
              <a:gd name="adj1" fmla="val 65421"/>
              <a:gd name="adj2" fmla="val 229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Values are new, update or delete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67413" y="3162039"/>
            <a:ext cx="1496083" cy="753802"/>
          </a:xfrm>
          <a:prstGeom prst="wedgeRoundRectCallout">
            <a:avLst>
              <a:gd name="adj1" fmla="val 71272"/>
              <a:gd name="adj2" fmla="val -90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Driving dictionary and entity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629851" y="5568791"/>
            <a:ext cx="1542550" cy="925281"/>
          </a:xfrm>
          <a:prstGeom prst="wedgeRoundRectCallout">
            <a:avLst>
              <a:gd name="adj1" fmla="val -90374"/>
              <a:gd name="adj2" fmla="val -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Details of the changed fields, plus the primary key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593115"/>
            <a:ext cx="3074277" cy="35640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76135"/>
            <a:ext cx="3071156" cy="356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197768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DCE Stages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308" y="1237581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/>
              <a:t>After Creation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9983" y="1236172"/>
            <a:ext cx="26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/>
              <a:t>After Data Evaluation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25106980"/>
              </p:ext>
            </p:extLst>
          </p:nvPr>
        </p:nvGraphicFramePr>
        <p:xfrm>
          <a:off x="424469" y="5301298"/>
          <a:ext cx="8253610" cy="1152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Rectangle 16"/>
          <p:cNvSpPr/>
          <p:nvPr/>
        </p:nvSpPr>
        <p:spPr>
          <a:xfrm>
            <a:off x="7092280" y="2235156"/>
            <a:ext cx="1296144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267744" y="2200368"/>
            <a:ext cx="1296144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120497" y="2511967"/>
            <a:ext cx="1296144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292932" y="2503021"/>
            <a:ext cx="1296144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462064" y="2511967"/>
            <a:ext cx="1296144" cy="14401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34499" y="2501367"/>
            <a:ext cx="1296144" cy="14401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9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TUP &amp; DTC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3580382" cy="4392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45" y="2492896"/>
            <a:ext cx="4043551" cy="37762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74985" y="1417057"/>
            <a:ext cx="3096673" cy="82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TUP has a different DTC attached. The DTC is set to ‘DCE Creation’ instead of ‘DTO Creation’.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825044"/>
            <a:ext cx="1872208" cy="10801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411760" y="3879050"/>
            <a:ext cx="2160240" cy="702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796136" y="5809407"/>
            <a:ext cx="2448272" cy="693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Message group and expiry type need setting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88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6" y="1412775"/>
            <a:ext cx="3930007" cy="4176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80" y="357034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Data-Out-Tray </a:t>
            </a:r>
            <a:r>
              <a:rPr lang="en-GB" sz="4000"/>
              <a:t>Rule (DOR</a:t>
            </a:r>
            <a:r>
              <a:rPr lang="en-GB"/>
              <a:t>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709199" y="3501008"/>
            <a:ext cx="1866981" cy="936104"/>
          </a:xfrm>
          <a:prstGeom prst="wedgeRoundRectCallout">
            <a:avLst>
              <a:gd name="adj1" fmla="val -83891"/>
              <a:gd name="adj2" fmla="val -75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Open rules and link values will be covered in the practitioner course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9512" y="1385236"/>
            <a:ext cx="2149796" cy="82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DOR controls which data changes get published 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040" y="2315437"/>
            <a:ext cx="1368152" cy="19193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1619672" y="5664159"/>
            <a:ext cx="5785113" cy="942030"/>
          </a:xfrm>
          <a:prstGeom prst="wedgeRoundRectCallout">
            <a:avLst>
              <a:gd name="adj1" fmla="val -8058"/>
              <a:gd name="adj2" fmla="val -7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Care must be taken with old and new values!!</a:t>
            </a:r>
          </a:p>
          <a:p>
            <a:pPr algn="ctr"/>
            <a:r>
              <a:rPr lang="en-GB" sz="1400"/>
              <a:t>This rule states that the value of STU_EXTR must have changed OR the old value of STU_STA1 must be A and the new value of STU_STA2 must be C*</a:t>
            </a:r>
          </a:p>
          <a:p>
            <a:pPr algn="ctr"/>
            <a:r>
              <a:rPr lang="en-GB" sz="1400"/>
              <a:t>Note: Use of double and single quotes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09199" y="1564417"/>
            <a:ext cx="1866981" cy="1162664"/>
          </a:xfrm>
          <a:prstGeom prst="wedgeRoundRectCallout">
            <a:avLst>
              <a:gd name="adj1" fmla="val -76356"/>
              <a:gd name="adj2" fmla="val 67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Change types can be:</a:t>
            </a:r>
          </a:p>
          <a:p>
            <a:pPr marL="285750" indent="-285750">
              <a:buFontTx/>
              <a:buChar char="-"/>
            </a:pPr>
            <a:r>
              <a:rPr lang="en-GB" sz="1400"/>
              <a:t>All</a:t>
            </a:r>
          </a:p>
          <a:p>
            <a:pPr marL="285750" indent="-285750">
              <a:buFontTx/>
              <a:buChar char="-"/>
            </a:pPr>
            <a:r>
              <a:rPr lang="en-GB" sz="1400"/>
              <a:t>Update</a:t>
            </a:r>
          </a:p>
          <a:p>
            <a:pPr marL="285750" indent="-285750">
              <a:buFontTx/>
              <a:buChar char="-"/>
            </a:pPr>
            <a:r>
              <a:rPr lang="en-GB" sz="1400"/>
              <a:t>New</a:t>
            </a:r>
          </a:p>
          <a:p>
            <a:pPr marL="285750" indent="-285750">
              <a:buFontTx/>
              <a:buChar char="-"/>
            </a:pPr>
            <a:r>
              <a:rPr lang="en-GB" sz="1400"/>
              <a:t>Delete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6579" y="2343595"/>
            <a:ext cx="1866981" cy="1359072"/>
          </a:xfrm>
          <a:prstGeom prst="wedgeRoundRectCallout">
            <a:avLst>
              <a:gd name="adj1" fmla="val 68962"/>
              <a:gd name="adj2" fmla="val -11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 DTC is needed to tell the process what to create when the DOR is passed. Can be ECE or DTO creation.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6889" y="4135230"/>
            <a:ext cx="1638079" cy="1382002"/>
          </a:xfrm>
          <a:prstGeom prst="wedgeRoundRectCallout">
            <a:avLst>
              <a:gd name="adj1" fmla="val 60648"/>
              <a:gd name="adj2" fmla="val -125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Dictionary and entity must be set to match the changed record i.e. the same as TUP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Exchange Templates?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63029"/>
              </p:ext>
            </p:extLst>
          </p:nvPr>
        </p:nvGraphicFramePr>
        <p:xfrm>
          <a:off x="755576" y="1556792"/>
          <a:ext cx="770485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57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publish data evaluation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3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through publish process with data-level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58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Subscribe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566512"/>
            <a:ext cx="25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Event Records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14317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Configuration </a:t>
            </a:r>
          </a:p>
          <a:p>
            <a:pPr algn="ctr"/>
            <a:r>
              <a:rPr lang="en-GB" b="1"/>
              <a:t>Records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6608" y="1575804"/>
            <a:ext cx="10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Monitors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1720" y="3223192"/>
            <a:ext cx="1244340" cy="81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‘Ready for Consumption’ DTI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16077" y="4408140"/>
            <a:ext cx="720080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6144" y="4406434"/>
            <a:ext cx="720080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XET or PRA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38436" y="4317052"/>
            <a:ext cx="1244340" cy="663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‘Consumption Complete’ DTI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7904" y="3397524"/>
            <a:ext cx="728253" cy="5103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95316" y="3403841"/>
            <a:ext cx="720908" cy="504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6044" y="3133096"/>
            <a:ext cx="997988" cy="9977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HTM, STM, SOAP, OPE, FOP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7704" y="3068960"/>
            <a:ext cx="1512168" cy="208191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2673890" y="2780928"/>
            <a:ext cx="0" cy="442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22" idx="0"/>
          </p:cNvCxnSpPr>
          <p:nvPr/>
        </p:nvCxnSpPr>
        <p:spPr>
          <a:xfrm flipH="1">
            <a:off x="2660606" y="4034292"/>
            <a:ext cx="13284" cy="282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</p:cNvCxnSpPr>
          <p:nvPr/>
        </p:nvCxnSpPr>
        <p:spPr>
          <a:xfrm flipH="1">
            <a:off x="2654625" y="4980803"/>
            <a:ext cx="5981" cy="5301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  <a:endCxn id="20" idx="3"/>
          </p:cNvCxnSpPr>
          <p:nvPr/>
        </p:nvCxnSpPr>
        <p:spPr>
          <a:xfrm flipH="1">
            <a:off x="5416224" y="3631974"/>
            <a:ext cx="1297808" cy="1026488"/>
          </a:xfrm>
          <a:prstGeom prst="bentConnector3">
            <a:avLst>
              <a:gd name="adj1" fmla="val -1761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5" idx="3"/>
          </p:cNvCxnSpPr>
          <p:nvPr/>
        </p:nvCxnSpPr>
        <p:spPr>
          <a:xfrm>
            <a:off x="3600224" y="2416533"/>
            <a:ext cx="3113808" cy="963414"/>
          </a:xfrm>
          <a:prstGeom prst="bentConnector3">
            <a:avLst>
              <a:gd name="adj1" fmla="val 10760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52144" y="2665052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DTI Monitor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48264" y="3807685"/>
            <a:ext cx="99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DCM Monitor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09027" y="2124145"/>
            <a:ext cx="189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3</a:t>
            </a:r>
            <a:r>
              <a:rPr lang="en-GB" sz="1600" baseline="30000"/>
              <a:t>rd</a:t>
            </a:r>
            <a:r>
              <a:rPr lang="en-GB" sz="1600"/>
              <a:t> Party System or Middleware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907703" y="5510914"/>
            <a:ext cx="1512169" cy="71798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Changes to SITS records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06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Transfer In (DTI)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52" y="1628800"/>
            <a:ext cx="4491695" cy="430296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34605" y="2687324"/>
            <a:ext cx="1779397" cy="1224136"/>
          </a:xfrm>
          <a:prstGeom prst="wedgeRoundRectCallout">
            <a:avLst>
              <a:gd name="adj1" fmla="val 59455"/>
              <a:gd name="adj2" fmla="val -30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Transfer-In-Class (TIC) code holds configuration for data transfer in and data consumption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911618" y="1870109"/>
            <a:ext cx="1512168" cy="796652"/>
          </a:xfrm>
          <a:prstGeom prst="wedgeRoundRectCallout">
            <a:avLst>
              <a:gd name="adj1" fmla="val -79440"/>
              <a:gd name="adj2" fmla="val 51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Status reflects where the record is in the process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42147" y="3035238"/>
            <a:ext cx="1354554" cy="844481"/>
          </a:xfrm>
          <a:prstGeom prst="wedgeRoundRectCallout">
            <a:avLst>
              <a:gd name="adj1" fmla="val -89176"/>
              <a:gd name="adj2" fmla="val -34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Sequences of connected CMD records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004439" y="4842613"/>
            <a:ext cx="1326525" cy="602611"/>
          </a:xfrm>
          <a:prstGeom prst="wedgeRoundRectCallout">
            <a:avLst>
              <a:gd name="adj1" fmla="val -90374"/>
              <a:gd name="adj2" fmla="val -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Imported data packet</a:t>
            </a:r>
          </a:p>
        </p:txBody>
      </p:sp>
    </p:spTree>
    <p:extLst>
      <p:ext uri="{BB962C8B-B14F-4D97-AF65-F5344CB8AC3E}">
        <p14:creationId xmlns:p14="http://schemas.microsoft.com/office/powerpoint/2010/main" val="44989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22" y="2325794"/>
            <a:ext cx="4624748" cy="3475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Transfer-In-Tray Class (TIC)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442792"/>
            <a:ext cx="4176464" cy="671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TIC contains the configuration for data transfer in (DTI) and data consumption (DCM)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56221" y="2252058"/>
            <a:ext cx="1495420" cy="944764"/>
          </a:xfrm>
          <a:prstGeom prst="wedgeRoundRectCallout">
            <a:avLst>
              <a:gd name="adj1" fmla="val 66675"/>
              <a:gd name="adj2" fmla="val 99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Message group to connect the configuration to the monitors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72200" y="1529142"/>
            <a:ext cx="1739166" cy="585192"/>
          </a:xfrm>
          <a:prstGeom prst="wedgeRoundRectCallout">
            <a:avLst>
              <a:gd name="adj1" fmla="val -48815"/>
              <a:gd name="adj2" fmla="val 263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Must be set to version ‘Stu-Talk 2.0’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01722" y="2780928"/>
            <a:ext cx="2046741" cy="1857200"/>
          </a:xfrm>
          <a:prstGeom prst="wedgeRoundRectCallout">
            <a:avLst>
              <a:gd name="adj1" fmla="val -127759"/>
              <a:gd name="adj2" fmla="val 18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Controls what happens when errors occur:</a:t>
            </a:r>
          </a:p>
          <a:p>
            <a:pPr marL="285750" indent="-285750">
              <a:buFontTx/>
              <a:buChar char="-"/>
            </a:pPr>
            <a:r>
              <a:rPr lang="en-GB" sz="1400"/>
              <a:t>Continue</a:t>
            </a:r>
          </a:p>
          <a:p>
            <a:pPr marL="285750" indent="-285750">
              <a:buFontTx/>
              <a:buChar char="-"/>
            </a:pPr>
            <a:r>
              <a:rPr lang="en-GB" sz="1400"/>
              <a:t>Move onto next rule</a:t>
            </a:r>
          </a:p>
          <a:p>
            <a:pPr marL="285750" indent="-285750">
              <a:buFontTx/>
              <a:buChar char="-"/>
            </a:pPr>
            <a:r>
              <a:rPr lang="en-GB" sz="1400"/>
              <a:t>Stop</a:t>
            </a:r>
          </a:p>
          <a:p>
            <a:r>
              <a:rPr lang="en-GB" sz="1400"/>
              <a:t>Note: ‘Continue’ is not available for transfer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043608" y="5769166"/>
            <a:ext cx="1805216" cy="873224"/>
          </a:xfrm>
          <a:prstGeom prst="wedgeRoundRectCallout">
            <a:avLst>
              <a:gd name="adj1" fmla="val 40239"/>
              <a:gd name="adj2" fmla="val -113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Configuration for data transfer is held in an attached DTS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332" y="5416258"/>
            <a:ext cx="4661979" cy="109172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51519" y="3614144"/>
            <a:ext cx="1800121" cy="1975096"/>
          </a:xfrm>
          <a:prstGeom prst="wedgeRoundRectCallout">
            <a:avLst>
              <a:gd name="adj1" fmla="val 62131"/>
              <a:gd name="adj2" fmla="val 12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Data consumption can use XET or a Tribal defined exposed operation. Consumption using an OPE will be covered in the practitioners course.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948264" y="4875986"/>
            <a:ext cx="2046741" cy="857472"/>
          </a:xfrm>
          <a:prstGeom prst="wedgeRoundRectCallout">
            <a:avLst>
              <a:gd name="adj1" fmla="val -84984"/>
              <a:gd name="adj2" fmla="val -3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Control whether an XET import is a create/update or delete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4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9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98" y="1412776"/>
            <a:ext cx="4013401" cy="504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Data Transfer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7544" y="1412776"/>
            <a:ext cx="146735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DTS holds the configuration for data transfer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72200" y="1412776"/>
            <a:ext cx="2046742" cy="1800200"/>
          </a:xfrm>
          <a:prstGeom prst="wedgeRoundRectCallout">
            <a:avLst>
              <a:gd name="adj1" fmla="val -178873"/>
              <a:gd name="adj2" fmla="val 39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DTS type defines how the transfer will run:</a:t>
            </a:r>
          </a:p>
          <a:p>
            <a:pPr marL="285750" indent="-285750">
              <a:buFontTx/>
              <a:buChar char="-"/>
            </a:pPr>
            <a:r>
              <a:rPr lang="en-GB" sz="1400"/>
              <a:t>HTTP</a:t>
            </a:r>
          </a:p>
          <a:p>
            <a:pPr marL="285750" indent="-285750">
              <a:buFontTx/>
              <a:buChar char="-"/>
            </a:pPr>
            <a:r>
              <a:rPr lang="en-GB" sz="1400"/>
              <a:t>SOAP</a:t>
            </a:r>
          </a:p>
          <a:p>
            <a:pPr marL="285750" indent="-285750">
              <a:buFontTx/>
              <a:buChar char="-"/>
            </a:pPr>
            <a:r>
              <a:rPr lang="en-GB" sz="1400"/>
              <a:t>File</a:t>
            </a:r>
          </a:p>
          <a:p>
            <a:pPr marL="285750" indent="-285750">
              <a:buFontTx/>
              <a:buChar char="-"/>
            </a:pPr>
            <a:r>
              <a:rPr lang="en-GB" sz="1400"/>
              <a:t>Operation</a:t>
            </a:r>
          </a:p>
          <a:p>
            <a:pPr marL="285750" indent="-285750">
              <a:buFontTx/>
              <a:buChar char="-"/>
            </a:pPr>
            <a:r>
              <a:rPr lang="en-GB" sz="1400"/>
              <a:t>SQL DB Connector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27189" y="3825412"/>
            <a:ext cx="1645211" cy="1187764"/>
          </a:xfrm>
          <a:prstGeom prst="wedgeRoundRectCallout">
            <a:avLst>
              <a:gd name="adj1" fmla="val -199081"/>
              <a:gd name="adj2" fmla="val -934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The code needing to specified will change depending on the DTS type selected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1520" y="4129432"/>
            <a:ext cx="1698209" cy="1208148"/>
          </a:xfrm>
          <a:prstGeom prst="wedgeRoundRectCallout">
            <a:avLst>
              <a:gd name="adj1" fmla="val 68809"/>
              <a:gd name="adj2" fmla="val -510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Error, failover and success DTS will be covered in the practitioner training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83067" y="5229200"/>
            <a:ext cx="1733009" cy="971044"/>
          </a:xfrm>
          <a:prstGeom prst="wedgeRoundRectCallout">
            <a:avLst>
              <a:gd name="adj1" fmla="val -88529"/>
              <a:gd name="adj2" fmla="val -39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Data can be mapped from the transfer back onto the DTI record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36214" y="3764127"/>
            <a:ext cx="2736304" cy="2833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43708" y="1196751"/>
            <a:ext cx="2736304" cy="2448273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Operation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11610" y="1838393"/>
            <a:ext cx="2736304" cy="3894863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SOAP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006" y="4614571"/>
            <a:ext cx="2736304" cy="183876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SQL DB Connector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512" y="1313031"/>
            <a:ext cx="2736304" cy="290805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/>
              <a:t>HTTP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Data Transfer Service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41" y="2216769"/>
            <a:ext cx="2490843" cy="33689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54" y="4090938"/>
            <a:ext cx="2519824" cy="2434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27" y="1556792"/>
            <a:ext cx="2532470" cy="201107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34341" y="3284984"/>
            <a:ext cx="1049627" cy="100242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4845515" y="5985284"/>
            <a:ext cx="24193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Email is not available for transfer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72" y="1621315"/>
            <a:ext cx="2473816" cy="2469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07" y="4941168"/>
            <a:ext cx="2499102" cy="136815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64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54" y="1124744"/>
            <a:ext cx="4412341" cy="3445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1"/>
            <a:ext cx="3597925" cy="4512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File Transfer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0705" y="692696"/>
            <a:ext cx="1440160" cy="751520"/>
          </a:xfrm>
          <a:prstGeom prst="wedgeRoundRectCallout">
            <a:avLst>
              <a:gd name="adj1" fmla="val 12687"/>
              <a:gd name="adj2" fmla="val 279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DTS type set to file and FOP code specified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9552" y="5733256"/>
            <a:ext cx="1525380" cy="936104"/>
          </a:xfrm>
          <a:prstGeom prst="wedgeRoundRectCallout">
            <a:avLst>
              <a:gd name="adj1" fmla="val -4119"/>
              <a:gd name="adj2" fmla="val -125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Name of the imported file mapped back to DTI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08304" y="260648"/>
            <a:ext cx="1366488" cy="710952"/>
          </a:xfrm>
          <a:prstGeom prst="wedgeRoundRectCallout">
            <a:avLst>
              <a:gd name="adj1" fmla="val 8498"/>
              <a:gd name="adj2" fmla="val 198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 extension for the files to be picked up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653468" y="4154714"/>
            <a:ext cx="1021324" cy="714696"/>
          </a:xfrm>
          <a:prstGeom prst="wedgeRoundRectCallout">
            <a:avLst>
              <a:gd name="adj1" fmla="val -90999"/>
              <a:gd name="adj2" fmla="val -74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for the file transfer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074463"/>
            <a:ext cx="3459378" cy="2450881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47927" y="4462130"/>
            <a:ext cx="1397152" cy="599200"/>
          </a:xfrm>
          <a:prstGeom prst="wedgeRoundRectCallout">
            <a:avLst>
              <a:gd name="adj1" fmla="val 120861"/>
              <a:gd name="adj2" fmla="val 201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 control is not needed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485414" y="5517232"/>
            <a:ext cx="1620575" cy="864096"/>
          </a:xfrm>
          <a:prstGeom prst="wedgeRoundRectCallout">
            <a:avLst>
              <a:gd name="adj1" fmla="val 68958"/>
              <a:gd name="adj2" fmla="val 6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Filename used as a retrieve profile to pick files up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073950" y="5641200"/>
            <a:ext cx="2386482" cy="1028160"/>
          </a:xfrm>
          <a:prstGeom prst="wedgeRoundRectCallout">
            <a:avLst>
              <a:gd name="adj1" fmla="val -71574"/>
              <a:gd name="adj2" fmla="val 13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Overwrite controls what happened if there is already a file with the same name in the secondary FTY.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526793" y="3138360"/>
            <a:ext cx="829183" cy="794696"/>
          </a:xfrm>
          <a:prstGeom prst="wedgeRoundRectCallout">
            <a:avLst>
              <a:gd name="adj1" fmla="val 74317"/>
              <a:gd name="adj2" fmla="val -35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Primary file type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937677" y="4038569"/>
            <a:ext cx="2942692" cy="1261334"/>
          </a:xfrm>
          <a:prstGeom prst="wedgeRoundRectCallout">
            <a:avLst>
              <a:gd name="adj1" fmla="val -128278"/>
              <a:gd name="adj2" fmla="val 12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FTY codes specified – files are picked up from the primary FTY and moved to the secondary FTY when processed. If no secondary FTY is specified the file is deleted.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168" y="1659233"/>
            <a:ext cx="4415227" cy="3447506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3419872" y="3290760"/>
            <a:ext cx="1052931" cy="642296"/>
          </a:xfrm>
          <a:prstGeom prst="wedgeRoundRectCallout">
            <a:avLst>
              <a:gd name="adj1" fmla="val 65775"/>
              <a:gd name="adj2" fmla="val 6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Secondary file type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480886" y="799701"/>
            <a:ext cx="1366488" cy="710952"/>
          </a:xfrm>
          <a:prstGeom prst="wedgeRoundRectCallout">
            <a:avLst>
              <a:gd name="adj1" fmla="val 8498"/>
              <a:gd name="adj2" fmla="val 198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File extension for the files to be picked up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7267191" y="4644805"/>
            <a:ext cx="1366488" cy="655098"/>
          </a:xfrm>
          <a:prstGeom prst="wedgeRoundRectCallout">
            <a:avLst>
              <a:gd name="adj1" fmla="val -24412"/>
              <a:gd name="adj2" fmla="val -71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to move process file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2" grpId="0" animBg="1"/>
      <p:bldP spid="22" grpId="1" animBg="1"/>
      <p:bldP spid="24" grpId="0" animBg="1"/>
      <p:bldP spid="25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subscribe transfer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951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34178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Exchange Template(XET)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656335" cy="50410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1723" y="4581128"/>
            <a:ext cx="18722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If consuming data via XET, an XET will need attaching to the TIC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8842573" cy="582209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40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subscribe consumption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74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the subscribe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48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269776"/>
            <a:ext cx="8229600" cy="1143000"/>
          </a:xfrm>
        </p:spPr>
        <p:txBody>
          <a:bodyPr>
            <a:normAutofit/>
          </a:bodyPr>
          <a:lstStyle/>
          <a:p>
            <a:r>
              <a:rPr lang="en-GB"/>
              <a:t>Clean-Up Monitor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12776"/>
            <a:ext cx="4394051" cy="452810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18428" y="1408576"/>
            <a:ext cx="2130035" cy="180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The clean-up monitor runs in the same way to the other monitors and is used to delete Stu-Talk event and messaging records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3950" y="4797152"/>
            <a:ext cx="1440160" cy="894344"/>
          </a:xfrm>
          <a:prstGeom prst="wedgeRoundRectCallout">
            <a:avLst>
              <a:gd name="adj1" fmla="val 135621"/>
              <a:gd name="adj2" fmla="val 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Choose which records will be deleted by the monitor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44331" y="3861048"/>
            <a:ext cx="1440160" cy="792088"/>
          </a:xfrm>
          <a:prstGeom prst="wedgeRoundRectCallout">
            <a:avLst>
              <a:gd name="adj1" fmla="val 142376"/>
              <a:gd name="adj2" fmla="val 71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Monitors to Run is set to Clean-Up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687397" y="3892597"/>
            <a:ext cx="1845044" cy="1696644"/>
          </a:xfrm>
          <a:prstGeom prst="wedgeRoundRectCallout">
            <a:avLst>
              <a:gd name="adj1" fmla="val -76270"/>
              <a:gd name="adj2" fmla="val 31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Specify which records from the chosen entities will be deleted:</a:t>
            </a:r>
          </a:p>
          <a:p>
            <a:pPr marL="285750" indent="-285750">
              <a:buFontTx/>
              <a:buChar char="-"/>
            </a:pPr>
            <a:r>
              <a:rPr lang="en-GB" sz="1400"/>
              <a:t>Expired</a:t>
            </a:r>
          </a:p>
          <a:p>
            <a:pPr marL="285750" indent="-285750">
              <a:buFontTx/>
              <a:buChar char="-"/>
            </a:pPr>
            <a:r>
              <a:rPr lang="en-GB" sz="1400"/>
              <a:t>Completed</a:t>
            </a:r>
          </a:p>
          <a:p>
            <a:pPr marL="285750" indent="-285750">
              <a:buFontTx/>
              <a:buChar char="-"/>
            </a:pPr>
            <a:r>
              <a:rPr lang="en-GB" sz="1400"/>
              <a:t>No error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12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Monitor Summary (XCMD)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1" y="1556792"/>
            <a:ext cx="6183411" cy="469939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876256" y="2060848"/>
            <a:ext cx="16261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Provides monitor performance information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32240" y="4077072"/>
            <a:ext cx="2196751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MEN_XCMD* system parameters can be used to control the look and feel of some of the tabs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159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1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/>
              <a:t>Monitor Summary (XCMD)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81222831"/>
              </p:ext>
            </p:extLst>
          </p:nvPr>
        </p:nvGraphicFramePr>
        <p:xfrm>
          <a:off x="899592" y="1772816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52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XCMD for monitoring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499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and run the clean-up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XML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7615"/>
              </p:ext>
            </p:extLst>
          </p:nvPr>
        </p:nvGraphicFramePr>
        <p:xfrm>
          <a:off x="323795" y="1628800"/>
          <a:ext cx="8352928" cy="41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058">
                <a:tc>
                  <a:txBody>
                    <a:bodyPr/>
                    <a:lstStyle/>
                    <a:p>
                      <a:r>
                        <a:rPr lang="en-GB"/>
                        <a:t>Mappings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XML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 Header</a:t>
                      </a: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version=”1.0” encoding=”UTF-8” ?&gt;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tag name</a:t>
                      </a: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Occurrence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STU_CODE.STU.SRS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00588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STU_CODE.STU.SRS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STU_STA2.STU.SRS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STU_STA2.STU.SRS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STU_TITL.STU.SRS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STU_TITL.STU.SRS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STU_SURN.STU.SRS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STU_SURN.STU.SRS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STU_FNM1.STU.SRS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KEIRAN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STU_FNM1.STU.SRS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STU_DOB.STU.SRS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1998-06-18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STU_DOB.STU.SRS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STU_GEND.STU.SRS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STU_GEND.STU.SRS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STU_BTCH.STU.SRS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STU_BTCH.STU.SRS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 Occurrence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 Entity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1293">
                <a:tc>
                  <a:txBody>
                    <a:bodyPr/>
                    <a:lstStyle/>
                    <a:p>
                      <a:r>
                        <a:rPr lang="en-GB" sz="1400"/>
                        <a:t>Close Outer tag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400" b="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JSON Data Format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49682"/>
              </p:ext>
            </p:extLst>
          </p:nvPr>
        </p:nvGraphicFramePr>
        <p:xfrm>
          <a:off x="333872" y="1556792"/>
          <a:ext cx="8352928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GB"/>
                        <a:t>Mappings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JSON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Opening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Outer tag name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{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Entity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{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Occurrence tag (start of</a:t>
                      </a:r>
                      <a:r>
                        <a:rPr lang="en-US" sz="1400" baseline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array)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[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{   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STU_CODE.STU.SRS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1600588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STU_STA2.STU.SRS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"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STU_TITL.STU.SRS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"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STU_SURN.STU.SRS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"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STU_FNM1.STU.SRS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"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KEIRAN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STU_DOB.STU.SRS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"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1998-06-18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STU_GEND.STU.SRS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"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sz="1400" b="0" kern="1200">
                          <a:solidFill>
                            <a:srgbClr val="99336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STU_BTCH.STU.SRS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 : “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 Object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}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 Occurrence tag (end of array)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]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 Entity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}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Close Outer tag name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}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Closing tag</a:t>
                      </a:r>
                      <a:endParaRPr lang="en-GB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14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588224" y="2132856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JSON exported and imported using XET must always use an array list format.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691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8AAB5A7EAA0D40B6C6E32D2FE7B859" ma:contentTypeVersion="2" ma:contentTypeDescription="Create a new document." ma:contentTypeScope="" ma:versionID="3b066230076cc517e48b7e9106d52053">
  <xsd:schema xmlns:xsd="http://www.w3.org/2001/XMLSchema" xmlns:xs="http://www.w3.org/2001/XMLSchema" xmlns:p="http://schemas.microsoft.com/office/2006/metadata/properties" xmlns:ns2="227cfec7-40a2-4b12-9deb-30e86c5e7557" targetNamespace="http://schemas.microsoft.com/office/2006/metadata/properties" ma:root="true" ma:fieldsID="c7ebbc9ce13451cae4bad2af2a04f961" ns2:_="">
    <xsd:import namespace="227cfec7-40a2-4b12-9deb-30e86c5e7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cfec7-40a2-4b12-9deb-30e86c5e7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E4158-0172-4C2C-B822-1F5DB5B37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42B3A4-F78A-4680-912E-4A08E40938CA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27cfec7-40a2-4b12-9deb-30e86c5e755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FEAFF16-2A2B-4D4B-B3D1-36C898C8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cfec7-40a2-4b12-9deb-30e86c5e75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3342</Words>
  <Application>Microsoft Office PowerPoint</Application>
  <PresentationFormat>On-screen Show (4:3)</PresentationFormat>
  <Paragraphs>624</Paragraphs>
  <Slides>76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Courier New</vt:lpstr>
      <vt:lpstr>Times New Roman</vt:lpstr>
      <vt:lpstr>1_Office Theme</vt:lpstr>
      <vt:lpstr>Stu-Talk  Data Exchange and  Publish &amp; Subscribe</vt:lpstr>
      <vt:lpstr>Course Pre-Requisites</vt:lpstr>
      <vt:lpstr>Goals of this Training</vt:lpstr>
      <vt:lpstr>Stu-Talk Responsibilities</vt:lpstr>
      <vt:lpstr>Stu-Talk Exchange Templates</vt:lpstr>
      <vt:lpstr>What are Exchange Templates?</vt:lpstr>
      <vt:lpstr>PowerPoint Presentation</vt:lpstr>
      <vt:lpstr>XML Data Format</vt:lpstr>
      <vt:lpstr>JSON Data Format</vt:lpstr>
      <vt:lpstr>XET Global Properties - XML</vt:lpstr>
      <vt:lpstr>XET Global Properties - JSON</vt:lpstr>
      <vt:lpstr>Exercise 1 </vt:lpstr>
      <vt:lpstr>The Overview Tab</vt:lpstr>
      <vt:lpstr>PowerPoint Presentation</vt:lpstr>
      <vt:lpstr>Entity Exchange Actions</vt:lpstr>
      <vt:lpstr>Export Actions</vt:lpstr>
      <vt:lpstr>Exchange Fields</vt:lpstr>
      <vt:lpstr>Default Values</vt:lpstr>
      <vt:lpstr>Field Formatting</vt:lpstr>
      <vt:lpstr>Exercise 2 </vt:lpstr>
      <vt:lpstr>Exchange Import Functions</vt:lpstr>
      <vt:lpstr>Import Actions</vt:lpstr>
      <vt:lpstr>Field Validation</vt:lpstr>
      <vt:lpstr>Relationship Validation</vt:lpstr>
      <vt:lpstr>Exercise 3</vt:lpstr>
      <vt:lpstr>Sub-Entities and Retrieve Profiles</vt:lpstr>
      <vt:lpstr>Exercise 4</vt:lpstr>
      <vt:lpstr>Exchange Text</vt:lpstr>
      <vt:lpstr>Exchange View</vt:lpstr>
      <vt:lpstr>Stu-Talk  Publish and Subscribe</vt:lpstr>
      <vt:lpstr>What is Publish and Subscribe?</vt:lpstr>
      <vt:lpstr>PowerPoint Presentation</vt:lpstr>
      <vt:lpstr>Message Group and Expiry Type</vt:lpstr>
      <vt:lpstr>Stu-Talk Monitors</vt:lpstr>
      <vt:lpstr>Stu-Talk Monitors</vt:lpstr>
      <vt:lpstr>Stu-Talk Monitors</vt:lpstr>
      <vt:lpstr>Messaging</vt:lpstr>
      <vt:lpstr>Exercise 5</vt:lpstr>
      <vt:lpstr>Publish Process</vt:lpstr>
      <vt:lpstr>Publish – No Conditions</vt:lpstr>
      <vt:lpstr>Data Transfer Out (DTO)</vt:lpstr>
      <vt:lpstr>DTO Stages</vt:lpstr>
      <vt:lpstr>Deleted Data Table (DDT)</vt:lpstr>
      <vt:lpstr>Table Update Process (TUP)</vt:lpstr>
      <vt:lpstr>Data Transfer Configuration (DTC)</vt:lpstr>
      <vt:lpstr>Exercise 6</vt:lpstr>
      <vt:lpstr>Event-Out-Tray Rule (EOR)</vt:lpstr>
      <vt:lpstr>Exchange Template (XET)</vt:lpstr>
      <vt:lpstr>Exercise 7</vt:lpstr>
      <vt:lpstr>Data Transfer Service (DTS)</vt:lpstr>
      <vt:lpstr>Data Transfer Service</vt:lpstr>
      <vt:lpstr>File Transfer</vt:lpstr>
      <vt:lpstr>Exercise 8</vt:lpstr>
      <vt:lpstr>Exercise 9</vt:lpstr>
      <vt:lpstr>Publish – Data Level Conditions</vt:lpstr>
      <vt:lpstr>Data Change Evaluation (DCE)</vt:lpstr>
      <vt:lpstr>DCE Stages</vt:lpstr>
      <vt:lpstr>TUP &amp; DTC</vt:lpstr>
      <vt:lpstr>Data-Out-Tray Rule (DOR)</vt:lpstr>
      <vt:lpstr>Exercise 10</vt:lpstr>
      <vt:lpstr>Exercise 11</vt:lpstr>
      <vt:lpstr>Subscribe</vt:lpstr>
      <vt:lpstr>Data Transfer In (DTI)</vt:lpstr>
      <vt:lpstr>Transfer-In-Tray Class (TIC)</vt:lpstr>
      <vt:lpstr>Data Transfer Service</vt:lpstr>
      <vt:lpstr>Data Transfer Service</vt:lpstr>
      <vt:lpstr>File Transfer</vt:lpstr>
      <vt:lpstr>Exercise 12</vt:lpstr>
      <vt:lpstr>Exchange Template(XET)</vt:lpstr>
      <vt:lpstr>Exercise 14</vt:lpstr>
      <vt:lpstr>Exercise 14</vt:lpstr>
      <vt:lpstr>Clean-Up Monitor</vt:lpstr>
      <vt:lpstr>Monitor Summary (XCMD)</vt:lpstr>
      <vt:lpstr>Monitor Summary (XCMD)</vt:lpstr>
      <vt:lpstr>Exercise 15</vt:lpstr>
      <vt:lpstr>Exercise 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Stu-Talk  Data Exchange and  Publish &amp; Subscribe</dc:title>
  <dc:creator>Helen Rusling</dc:creator>
  <cp:lastModifiedBy>Darren Hansom</cp:lastModifiedBy>
  <cp:revision>4</cp:revision>
  <dcterms:modified xsi:type="dcterms:W3CDTF">2017-09-22T14:01:04Z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0x010100CB8AAB5A7EAA0D40B6C6E32D2FE7B859</vt:lpwstr>
  </property>
</Properties>
</file>