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9"/>
  </p:notesMasterIdLst>
  <p:sldIdLst>
    <p:sldId id="257" r:id="rId5"/>
    <p:sldId id="631" r:id="rId6"/>
    <p:sldId id="258" r:id="rId7"/>
    <p:sldId id="540" r:id="rId8"/>
    <p:sldId id="259" r:id="rId9"/>
    <p:sldId id="541" r:id="rId10"/>
    <p:sldId id="543" r:id="rId11"/>
    <p:sldId id="544" r:id="rId12"/>
    <p:sldId id="545" r:id="rId13"/>
    <p:sldId id="624" r:id="rId14"/>
    <p:sldId id="546" r:id="rId15"/>
    <p:sldId id="455" r:id="rId16"/>
    <p:sldId id="556" r:id="rId17"/>
    <p:sldId id="582" r:id="rId18"/>
    <p:sldId id="578" r:id="rId19"/>
    <p:sldId id="617" r:id="rId20"/>
    <p:sldId id="579" r:id="rId21"/>
    <p:sldId id="581" r:id="rId22"/>
    <p:sldId id="547" r:id="rId23"/>
    <p:sldId id="549" r:id="rId24"/>
    <p:sldId id="584" r:id="rId25"/>
    <p:sldId id="550" r:id="rId26"/>
    <p:sldId id="548" r:id="rId27"/>
    <p:sldId id="551" r:id="rId28"/>
    <p:sldId id="587" r:id="rId29"/>
    <p:sldId id="588" r:id="rId30"/>
    <p:sldId id="606" r:id="rId31"/>
    <p:sldId id="552" r:id="rId32"/>
    <p:sldId id="583" r:id="rId33"/>
    <p:sldId id="553" r:id="rId34"/>
    <p:sldId id="632" r:id="rId35"/>
    <p:sldId id="589" r:id="rId36"/>
    <p:sldId id="592" r:id="rId37"/>
    <p:sldId id="590" r:id="rId38"/>
    <p:sldId id="593" r:id="rId39"/>
    <p:sldId id="594" r:id="rId40"/>
    <p:sldId id="625" r:id="rId41"/>
    <p:sldId id="595" r:id="rId42"/>
    <p:sldId id="596" r:id="rId43"/>
    <p:sldId id="597" r:id="rId44"/>
    <p:sldId id="626" r:id="rId45"/>
    <p:sldId id="598" r:id="rId46"/>
    <p:sldId id="627" r:id="rId47"/>
    <p:sldId id="599" r:id="rId48"/>
    <p:sldId id="600" r:id="rId49"/>
    <p:sldId id="601" r:id="rId50"/>
    <p:sldId id="602" r:id="rId51"/>
    <p:sldId id="628" r:id="rId52"/>
    <p:sldId id="603" r:id="rId53"/>
    <p:sldId id="604" r:id="rId54"/>
    <p:sldId id="538" r:id="rId55"/>
    <p:sldId id="605" r:id="rId56"/>
    <p:sldId id="629" r:id="rId57"/>
    <p:sldId id="609" r:id="rId58"/>
    <p:sldId id="623" r:id="rId59"/>
    <p:sldId id="633" r:id="rId60"/>
    <p:sldId id="645" r:id="rId61"/>
    <p:sldId id="646" r:id="rId62"/>
    <p:sldId id="648" r:id="rId63"/>
    <p:sldId id="647" r:id="rId64"/>
    <p:sldId id="456" r:id="rId65"/>
    <p:sldId id="618" r:id="rId66"/>
    <p:sldId id="557" r:id="rId67"/>
    <p:sldId id="558" r:id="rId68"/>
    <p:sldId id="559" r:id="rId69"/>
    <p:sldId id="560" r:id="rId70"/>
    <p:sldId id="561" r:id="rId71"/>
    <p:sldId id="562" r:id="rId72"/>
    <p:sldId id="563" r:id="rId73"/>
    <p:sldId id="607" r:id="rId74"/>
    <p:sldId id="608" r:id="rId75"/>
    <p:sldId id="619" r:id="rId76"/>
    <p:sldId id="610" r:id="rId77"/>
    <p:sldId id="611" r:id="rId78"/>
    <p:sldId id="612" r:id="rId79"/>
    <p:sldId id="620" r:id="rId80"/>
    <p:sldId id="634" r:id="rId81"/>
    <p:sldId id="649" r:id="rId82"/>
    <p:sldId id="652" r:id="rId83"/>
    <p:sldId id="651" r:id="rId84"/>
    <p:sldId id="542" r:id="rId85"/>
    <p:sldId id="615" r:id="rId86"/>
    <p:sldId id="616" r:id="rId87"/>
    <p:sldId id="567" r:id="rId88"/>
    <p:sldId id="568" r:id="rId89"/>
    <p:sldId id="569" r:id="rId90"/>
    <p:sldId id="570" r:id="rId91"/>
    <p:sldId id="635" r:id="rId92"/>
    <p:sldId id="571" r:id="rId93"/>
    <p:sldId id="573" r:id="rId94"/>
    <p:sldId id="576" r:id="rId95"/>
    <p:sldId id="574" r:id="rId96"/>
    <p:sldId id="613" r:id="rId97"/>
    <p:sldId id="621" r:id="rId98"/>
    <p:sldId id="572" r:id="rId99"/>
    <p:sldId id="644" r:id="rId100"/>
    <p:sldId id="636" r:id="rId101"/>
    <p:sldId id="642" r:id="rId102"/>
    <p:sldId id="630" r:id="rId103"/>
    <p:sldId id="637" r:id="rId104"/>
    <p:sldId id="640" r:id="rId105"/>
    <p:sldId id="638" r:id="rId106"/>
    <p:sldId id="639" r:id="rId107"/>
    <p:sldId id="641"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89784" autoAdjust="0"/>
  </p:normalViewPr>
  <p:slideViewPr>
    <p:cSldViewPr>
      <p:cViewPr varScale="1">
        <p:scale>
          <a:sx n="75" d="100"/>
          <a:sy n="75" d="100"/>
        </p:scale>
        <p:origin x="1224"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uffey" userId="41cbce51-db01-4b52-80cf-7ab824217273" providerId="ADAL" clId="{54845666-964C-4943-85AA-B7594B275209}"/>
    <pc:docChg chg="custSel modSld">
      <pc:chgData name="John Duffey" userId="41cbce51-db01-4b52-80cf-7ab824217273" providerId="ADAL" clId="{54845666-964C-4943-85AA-B7594B275209}" dt="2017-11-28T14:11:16.922" v="5" actId="20577"/>
      <pc:docMkLst>
        <pc:docMk/>
      </pc:docMkLst>
      <pc:sldChg chg="modSp">
        <pc:chgData name="John Duffey" userId="41cbce51-db01-4b52-80cf-7ab824217273" providerId="ADAL" clId="{54845666-964C-4943-85AA-B7594B275209}" dt="2017-11-28T14:03:12.029" v="4" actId="313"/>
        <pc:sldMkLst>
          <pc:docMk/>
          <pc:sldMk cId="929579994" sldId="556"/>
        </pc:sldMkLst>
        <pc:spChg chg="mod">
          <ac:chgData name="John Duffey" userId="41cbce51-db01-4b52-80cf-7ab824217273" providerId="ADAL" clId="{54845666-964C-4943-85AA-B7594B275209}" dt="2017-11-28T14:03:12.029" v="4" actId="313"/>
          <ac:spMkLst>
            <pc:docMk/>
            <pc:sldMk cId="929579994" sldId="556"/>
            <ac:spMk id="4" creationId="{00000000-0000-0000-0000-000000000000}"/>
          </ac:spMkLst>
        </pc:spChg>
      </pc:sldChg>
      <pc:sldChg chg="modSp">
        <pc:chgData name="John Duffey" userId="41cbce51-db01-4b52-80cf-7ab824217273" providerId="ADAL" clId="{54845666-964C-4943-85AA-B7594B275209}" dt="2017-11-28T14:11:16.922" v="5" actId="20577"/>
        <pc:sldMkLst>
          <pc:docMk/>
          <pc:sldMk cId="1888546916" sldId="617"/>
        </pc:sldMkLst>
        <pc:spChg chg="mod">
          <ac:chgData name="John Duffey" userId="41cbce51-db01-4b52-80cf-7ab824217273" providerId="ADAL" clId="{54845666-964C-4943-85AA-B7594B275209}" dt="2017-11-28T14:11:16.922" v="5" actId="20577"/>
          <ac:spMkLst>
            <pc:docMk/>
            <pc:sldMk cId="1888546916" sldId="617"/>
            <ac:spMk id="4" creationId="{00000000-0000-0000-0000-000000000000}"/>
          </ac:spMkLst>
        </pc:spChg>
      </pc:sldChg>
    </pc:docChg>
  </pc:docChgLst>
  <pc:docChgLst>
    <pc:chgData name="Helen Rusling" userId="260d0b23-56ba-432d-855e-54a5ae30d34b" providerId="ADAL" clId="{A9D0716B-D22F-4D5F-8DF1-E6BC5E6A1206}"/>
    <pc:docChg chg="delSld modSld">
      <pc:chgData name="Helen Rusling" userId="260d0b23-56ba-432d-855e-54a5ae30d34b" providerId="ADAL" clId="{A9D0716B-D22F-4D5F-8DF1-E6BC5E6A1206}" dt="2017-10-25T11:38:24.296" v="135" actId="2696"/>
      <pc:docMkLst>
        <pc:docMk/>
      </pc:docMkLst>
      <pc:sldChg chg="modSp">
        <pc:chgData name="Helen Rusling" userId="260d0b23-56ba-432d-855e-54a5ae30d34b" providerId="ADAL" clId="{A9D0716B-D22F-4D5F-8DF1-E6BC5E6A1206}" dt="2017-10-20T15:08:15.492" v="64" actId="20577"/>
        <pc:sldMkLst>
          <pc:docMk/>
          <pc:sldMk cId="301123702" sldId="642"/>
        </pc:sldMkLst>
        <pc:spChg chg="mod">
          <ac:chgData name="Helen Rusling" userId="260d0b23-56ba-432d-855e-54a5ae30d34b" providerId="ADAL" clId="{A9D0716B-D22F-4D5F-8DF1-E6BC5E6A1206}" dt="2017-10-20T15:08:15.492" v="64" actId="20577"/>
          <ac:spMkLst>
            <pc:docMk/>
            <pc:sldMk cId="301123702" sldId="642"/>
            <ac:spMk id="3" creationId="{00000000-0000-0000-0000-000000000000}"/>
          </ac:spMkLst>
        </pc:spChg>
      </pc:sldChg>
      <pc:sldChg chg="addSp modSp">
        <pc:chgData name="Helen Rusling" userId="260d0b23-56ba-432d-855e-54a5ae30d34b" providerId="ADAL" clId="{A9D0716B-D22F-4D5F-8DF1-E6BC5E6A1206}" dt="2017-10-25T11:07:33.461" v="133" actId="2696"/>
        <pc:sldMkLst>
          <pc:docMk/>
          <pc:sldMk cId="2566938032" sldId="652"/>
        </pc:sldMkLst>
        <pc:spChg chg="add mod">
          <ac:chgData name="Helen Rusling" userId="260d0b23-56ba-432d-855e-54a5ae30d34b" providerId="ADAL" clId="{A9D0716B-D22F-4D5F-8DF1-E6BC5E6A1206}" dt="2017-10-25T11:07:33.461" v="133" actId="2696"/>
          <ac:spMkLst>
            <pc:docMk/>
            <pc:sldMk cId="2566938032" sldId="652"/>
            <ac:spMk id="4" creationId="{227DDA58-7C57-43A2-8963-2FA9D8359B9C}"/>
          </ac:spMkLst>
        </pc:spChg>
      </pc:sldChg>
    </pc:docChg>
  </pc:docChgLst>
  <pc:docChgLst>
    <pc:chgData name="Helen Rusling" userId="260d0b23-56ba-432d-855e-54a5ae30d34b" providerId="ADAL" clId="{070A18EF-6D91-4529-8D4C-07D198992338}"/>
    <pc:docChg chg="custSel modSld">
      <pc:chgData name="Helen Rusling" userId="260d0b23-56ba-432d-855e-54a5ae30d34b" providerId="ADAL" clId="{070A18EF-6D91-4529-8D4C-07D198992338}" dt="2017-11-03T13:55:20.717" v="257" actId="113"/>
      <pc:docMkLst>
        <pc:docMk/>
      </pc:docMkLst>
      <pc:sldChg chg="addSp modSp">
        <pc:chgData name="Helen Rusling" userId="260d0b23-56ba-432d-855e-54a5ae30d34b" providerId="ADAL" clId="{070A18EF-6D91-4529-8D4C-07D198992338}" dt="2017-10-27T10:29:40.042" v="176" actId="14100"/>
        <pc:sldMkLst>
          <pc:docMk/>
          <pc:sldMk cId="427398649" sldId="542"/>
        </pc:sldMkLst>
        <pc:spChg chg="add mod">
          <ac:chgData name="Helen Rusling" userId="260d0b23-56ba-432d-855e-54a5ae30d34b" providerId="ADAL" clId="{070A18EF-6D91-4529-8D4C-07D198992338}" dt="2017-10-27T10:29:40.042" v="176" actId="14100"/>
          <ac:spMkLst>
            <pc:docMk/>
            <pc:sldMk cId="427398649" sldId="542"/>
            <ac:spMk id="4" creationId="{659F07AD-8961-41BA-A38F-E14ED91854B1}"/>
          </ac:spMkLst>
        </pc:spChg>
      </pc:sldChg>
      <pc:sldChg chg="addSp modSp">
        <pc:chgData name="Helen Rusling" userId="260d0b23-56ba-432d-855e-54a5ae30d34b" providerId="ADAL" clId="{070A18EF-6D91-4529-8D4C-07D198992338}" dt="2017-11-03T13:55:20.717" v="257" actId="113"/>
        <pc:sldMkLst>
          <pc:docMk/>
          <pc:sldMk cId="3812018033" sldId="548"/>
        </pc:sldMkLst>
        <pc:spChg chg="add mod">
          <ac:chgData name="Helen Rusling" userId="260d0b23-56ba-432d-855e-54a5ae30d34b" providerId="ADAL" clId="{070A18EF-6D91-4529-8D4C-07D198992338}" dt="2017-11-03T13:55:20.717" v="257" actId="113"/>
          <ac:spMkLst>
            <pc:docMk/>
            <pc:sldMk cId="3812018033" sldId="548"/>
            <ac:spMk id="6" creationId="{D2E62BB2-3D97-410C-9A50-B4730007EA5D}"/>
          </ac:spMkLst>
        </pc:spChg>
      </pc:sldChg>
      <pc:sldChg chg="addSp modSp">
        <pc:chgData name="Helen Rusling" userId="260d0b23-56ba-432d-855e-54a5ae30d34b" providerId="ADAL" clId="{070A18EF-6D91-4529-8D4C-07D198992338}" dt="2017-10-27T10:22:41.321" v="67" actId="1076"/>
        <pc:sldMkLst>
          <pc:docMk/>
          <pc:sldMk cId="3115369061" sldId="557"/>
        </pc:sldMkLst>
        <pc:spChg chg="mod">
          <ac:chgData name="Helen Rusling" userId="260d0b23-56ba-432d-855e-54a5ae30d34b" providerId="ADAL" clId="{070A18EF-6D91-4529-8D4C-07D198992338}" dt="2017-10-27T10:22:38.170" v="66" actId="14100"/>
          <ac:spMkLst>
            <pc:docMk/>
            <pc:sldMk cId="3115369061" sldId="557"/>
            <ac:spMk id="5" creationId="{00000000-0000-0000-0000-000000000000}"/>
          </ac:spMkLst>
        </pc:spChg>
        <pc:spChg chg="mod">
          <ac:chgData name="Helen Rusling" userId="260d0b23-56ba-432d-855e-54a5ae30d34b" providerId="ADAL" clId="{070A18EF-6D91-4529-8D4C-07D198992338}" dt="2017-10-27T10:22:33.541" v="64" actId="1076"/>
          <ac:spMkLst>
            <pc:docMk/>
            <pc:sldMk cId="3115369061" sldId="557"/>
            <ac:spMk id="6" creationId="{00000000-0000-0000-0000-000000000000}"/>
          </ac:spMkLst>
        </pc:spChg>
        <pc:spChg chg="add mod">
          <ac:chgData name="Helen Rusling" userId="260d0b23-56ba-432d-855e-54a5ae30d34b" providerId="ADAL" clId="{070A18EF-6D91-4529-8D4C-07D198992338}" dt="2017-10-27T10:22:41.321" v="67" actId="1076"/>
          <ac:spMkLst>
            <pc:docMk/>
            <pc:sldMk cId="3115369061" sldId="557"/>
            <ac:spMk id="12" creationId="{D17423EF-AC8C-448C-8081-6942DF1FA003}"/>
          </ac:spMkLst>
        </pc:spChg>
      </pc:sldChg>
      <pc:sldChg chg="addSp delSp modSp">
        <pc:chgData name="Helen Rusling" userId="260d0b23-56ba-432d-855e-54a5ae30d34b" providerId="ADAL" clId="{070A18EF-6D91-4529-8D4C-07D198992338}" dt="2017-10-27T10:29:16.523" v="155" actId="14100"/>
        <pc:sldMkLst>
          <pc:docMk/>
          <pc:sldMk cId="856080678" sldId="567"/>
        </pc:sldMkLst>
        <pc:spChg chg="add del mod">
          <ac:chgData name="Helen Rusling" userId="260d0b23-56ba-432d-855e-54a5ae30d34b" providerId="ADAL" clId="{070A18EF-6D91-4529-8D4C-07D198992338}" dt="2017-10-27T10:29:16.523" v="155" actId="14100"/>
          <ac:spMkLst>
            <pc:docMk/>
            <pc:sldMk cId="856080678" sldId="567"/>
            <ac:spMk id="21" creationId="{8526A62D-2DC1-4F83-9CF2-9076E908EE6B}"/>
          </ac:spMkLst>
        </pc:spChg>
      </pc:sldChg>
      <pc:sldChg chg="addSp delSp modSp">
        <pc:chgData name="Helen Rusling" userId="260d0b23-56ba-432d-855e-54a5ae30d34b" providerId="ADAL" clId="{070A18EF-6D91-4529-8D4C-07D198992338}" dt="2017-10-27T10:20:43.889" v="9" actId="1037"/>
        <pc:sldMkLst>
          <pc:docMk/>
          <pc:sldMk cId="4159211155" sldId="593"/>
        </pc:sldMkLst>
        <pc:picChg chg="del">
          <ac:chgData name="Helen Rusling" userId="260d0b23-56ba-432d-855e-54a5ae30d34b" providerId="ADAL" clId="{070A18EF-6D91-4529-8D4C-07D198992338}" dt="2017-10-27T10:20:34.614" v="4" actId="478"/>
          <ac:picMkLst>
            <pc:docMk/>
            <pc:sldMk cId="4159211155" sldId="593"/>
            <ac:picMk id="5" creationId="{00000000-0000-0000-0000-000000000000}"/>
          </ac:picMkLst>
        </pc:picChg>
        <pc:picChg chg="add mod ord">
          <ac:chgData name="Helen Rusling" userId="260d0b23-56ba-432d-855e-54a5ae30d34b" providerId="ADAL" clId="{070A18EF-6D91-4529-8D4C-07D198992338}" dt="2017-10-27T10:20:43.889" v="9" actId="1037"/>
          <ac:picMkLst>
            <pc:docMk/>
            <pc:sldMk cId="4159211155" sldId="593"/>
            <ac:picMk id="10" creationId="{69940F97-3249-4374-8D8D-1A92977372A8}"/>
          </ac:picMkLst>
        </pc:picChg>
      </pc:sldChg>
    </pc:docChg>
  </pc:docChgLst>
  <pc:docChgLst>
    <pc:chgData name="Helen Rusling" userId="260d0b23-56ba-432d-855e-54a5ae30d34b" providerId="ADAL" clId="{E4220549-489F-4DA8-876B-B74404DE73A2}"/>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ED002-7447-463C-AD3C-6A0B6F37F2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B7DB4B4-84BA-4BFF-8C2D-F4B93E2503D0}">
      <dgm:prSet/>
      <dgm:spPr/>
      <dgm:t>
        <a:bodyPr/>
        <a:lstStyle/>
        <a:p>
          <a:pPr rtl="0"/>
          <a:r>
            <a:rPr lang="en-GB" dirty="0">
              <a:solidFill>
                <a:schemeClr val="bg1"/>
              </a:solidFill>
              <a:latin typeface="Arial" panose="020B0604020202020204" pitchFamily="34" charset="0"/>
              <a:cs typeface="Arial" panose="020B0604020202020204" pitchFamily="34" charset="0"/>
            </a:rPr>
            <a:t>Allow SITS functionality to be exposed</a:t>
          </a:r>
        </a:p>
      </dgm:t>
    </dgm:pt>
    <dgm:pt modelId="{AED2A32C-FFD9-4E69-AAFF-73230711FAD9}" type="parTrans" cxnId="{EF7621A2-352C-48D0-82AE-6A30A04BDCA0}">
      <dgm:prSet/>
      <dgm:spPr/>
      <dgm:t>
        <a:bodyPr/>
        <a:lstStyle/>
        <a:p>
          <a:endParaRPr lang="en-GB"/>
        </a:p>
      </dgm:t>
    </dgm:pt>
    <dgm:pt modelId="{9A478967-0140-4756-B563-6EDA1C08AC3D}" type="sibTrans" cxnId="{EF7621A2-352C-48D0-82AE-6A30A04BDCA0}">
      <dgm:prSet/>
      <dgm:spPr/>
      <dgm:t>
        <a:bodyPr/>
        <a:lstStyle/>
        <a:p>
          <a:endParaRPr lang="en-GB"/>
        </a:p>
      </dgm:t>
    </dgm:pt>
    <dgm:pt modelId="{523A924B-1ED6-4AAA-B846-4BED59C6B95A}">
      <dgm:prSet/>
      <dgm:spPr/>
      <dgm:t>
        <a:bodyPr/>
        <a:lstStyle/>
        <a:p>
          <a:pPr rtl="0"/>
          <a:r>
            <a:rPr lang="en-GB" dirty="0">
              <a:latin typeface="Arial" panose="020B0604020202020204" pitchFamily="34" charset="0"/>
              <a:cs typeface="Arial" panose="020B0604020202020204" pitchFamily="34" charset="0"/>
            </a:rPr>
            <a:t>The specified functionality can be called by 3</a:t>
          </a:r>
          <a:r>
            <a:rPr lang="en-GB" baseline="30000" dirty="0">
              <a:latin typeface="Arial" panose="020B0604020202020204" pitchFamily="34" charset="0"/>
              <a:cs typeface="Arial" panose="020B0604020202020204" pitchFamily="34" charset="0"/>
            </a:rPr>
            <a:t>rd</a:t>
          </a:r>
          <a:r>
            <a:rPr lang="en-GB" dirty="0">
              <a:latin typeface="Arial" panose="020B0604020202020204" pitchFamily="34" charset="0"/>
              <a:cs typeface="Arial" panose="020B0604020202020204" pitchFamily="34" charset="0"/>
            </a:rPr>
            <a:t> party systems</a:t>
          </a:r>
        </a:p>
      </dgm:t>
    </dgm:pt>
    <dgm:pt modelId="{252DE816-342D-407A-84AD-D69B68AC1736}" type="parTrans" cxnId="{76489545-8871-4E38-ADE4-0B7B6713F92E}">
      <dgm:prSet/>
      <dgm:spPr/>
      <dgm:t>
        <a:bodyPr/>
        <a:lstStyle/>
        <a:p>
          <a:endParaRPr lang="en-GB"/>
        </a:p>
      </dgm:t>
    </dgm:pt>
    <dgm:pt modelId="{83F8A7D3-B5AA-4D89-B979-55FD501A2E72}" type="sibTrans" cxnId="{76489545-8871-4E38-ADE4-0B7B6713F92E}">
      <dgm:prSet/>
      <dgm:spPr/>
      <dgm:t>
        <a:bodyPr/>
        <a:lstStyle/>
        <a:p>
          <a:endParaRPr lang="en-GB"/>
        </a:p>
      </dgm:t>
    </dgm:pt>
    <dgm:pt modelId="{A2AC6F58-5696-495E-A6E2-69176875A06A}">
      <dgm:prSet/>
      <dgm:spPr/>
      <dgm:t>
        <a:bodyPr/>
        <a:lstStyle/>
        <a:p>
          <a:pPr rtl="0"/>
          <a:r>
            <a:rPr lang="en-GB" baseline="0" dirty="0">
              <a:latin typeface="Arial" panose="020B0604020202020204" pitchFamily="34" charset="0"/>
            </a:rPr>
            <a:t>Web services can be setup to use HTTP, SOAP or REST</a:t>
          </a:r>
        </a:p>
      </dgm:t>
    </dgm:pt>
    <dgm:pt modelId="{4D7CF5CA-E715-4F52-9F78-7F1808276666}" type="parTrans" cxnId="{16F603D0-AF87-4DF3-8A46-A114F151C7C5}">
      <dgm:prSet/>
      <dgm:spPr/>
      <dgm:t>
        <a:bodyPr/>
        <a:lstStyle/>
        <a:p>
          <a:endParaRPr lang="en-GB"/>
        </a:p>
      </dgm:t>
    </dgm:pt>
    <dgm:pt modelId="{E1EEBED4-34DF-4E9B-9986-D548070645EC}" type="sibTrans" cxnId="{16F603D0-AF87-4DF3-8A46-A114F151C7C5}">
      <dgm:prSet/>
      <dgm:spPr/>
      <dgm:t>
        <a:bodyPr/>
        <a:lstStyle/>
        <a:p>
          <a:endParaRPr lang="en-GB"/>
        </a:p>
      </dgm:t>
    </dgm:pt>
    <dgm:pt modelId="{F488F16E-6DBC-4CE9-9CFE-6EF0AD5BF409}">
      <dgm:prSet/>
      <dgm:spPr/>
      <dgm:t>
        <a:bodyPr/>
        <a:lstStyle/>
        <a:p>
          <a:pPr rtl="0"/>
          <a:r>
            <a:rPr lang="en-GB" dirty="0">
              <a:latin typeface="Arial" panose="020B0604020202020204" pitchFamily="34" charset="0"/>
              <a:cs typeface="Arial" panose="020B0604020202020204" pitchFamily="34" charset="0"/>
            </a:rPr>
            <a:t>Access to web services is controlled through role groups</a:t>
          </a:r>
        </a:p>
      </dgm:t>
    </dgm:pt>
    <dgm:pt modelId="{12520994-F1C6-4A6C-8C1C-AA2B3C2721DE}" type="parTrans" cxnId="{B1A2F24C-0934-4BE2-AA8E-3750145597AD}">
      <dgm:prSet/>
      <dgm:spPr/>
      <dgm:t>
        <a:bodyPr/>
        <a:lstStyle/>
        <a:p>
          <a:endParaRPr lang="en-GB"/>
        </a:p>
      </dgm:t>
    </dgm:pt>
    <dgm:pt modelId="{1B357283-6F74-4755-A155-5AB89325EAE1}" type="sibTrans" cxnId="{B1A2F24C-0934-4BE2-AA8E-3750145597AD}">
      <dgm:prSet/>
      <dgm:spPr/>
      <dgm:t>
        <a:bodyPr/>
        <a:lstStyle/>
        <a:p>
          <a:endParaRPr lang="en-GB"/>
        </a:p>
      </dgm:t>
    </dgm:pt>
    <dgm:pt modelId="{A0B020BC-93AE-4CDC-9BE1-D25ACE16C5C4}">
      <dgm:prSet/>
      <dgm:spPr/>
      <dgm:t>
        <a:bodyPr/>
        <a:lstStyle/>
        <a:p>
          <a:pPr rtl="0"/>
          <a:r>
            <a:rPr lang="en-GB" dirty="0">
              <a:latin typeface="Arial" panose="020B0604020202020204" pitchFamily="34" charset="0"/>
              <a:cs typeface="Arial" panose="020B0604020202020204" pitchFamily="34" charset="0"/>
            </a:rPr>
            <a:t>Multiple versions of web services - All new build should be done using WSF</a:t>
          </a:r>
        </a:p>
      </dgm:t>
    </dgm:pt>
    <dgm:pt modelId="{F8BF40F3-158C-41F6-B3D5-A5378BECBC07}" type="parTrans" cxnId="{0C45A211-1394-4EE4-AA54-34B4D25B1953}">
      <dgm:prSet/>
      <dgm:spPr/>
      <dgm:t>
        <a:bodyPr/>
        <a:lstStyle/>
        <a:p>
          <a:endParaRPr lang="en-GB"/>
        </a:p>
      </dgm:t>
    </dgm:pt>
    <dgm:pt modelId="{0E89E074-49DB-41B7-BB21-8DDB703EE0CC}" type="sibTrans" cxnId="{0C45A211-1394-4EE4-AA54-34B4D25B1953}">
      <dgm:prSet/>
      <dgm:spPr/>
      <dgm:t>
        <a:bodyPr/>
        <a:lstStyle/>
        <a:p>
          <a:endParaRPr lang="en-GB"/>
        </a:p>
      </dgm:t>
    </dgm:pt>
    <dgm:pt modelId="{2BCB20C9-4397-49E8-BFEA-9EC6E96ECED0}" type="pres">
      <dgm:prSet presAssocID="{D0FED002-7447-463C-AD3C-6A0B6F37F2A0}" presName="linear" presStyleCnt="0">
        <dgm:presLayoutVars>
          <dgm:animLvl val="lvl"/>
          <dgm:resizeHandles val="exact"/>
        </dgm:presLayoutVars>
      </dgm:prSet>
      <dgm:spPr/>
    </dgm:pt>
    <dgm:pt modelId="{B6CAFC71-6985-4E98-93C0-1FBB3E04B918}" type="pres">
      <dgm:prSet presAssocID="{EB7DB4B4-84BA-4BFF-8C2D-F4B93E2503D0}" presName="parentText" presStyleLbl="node1" presStyleIdx="0" presStyleCnt="5" custScaleY="158584">
        <dgm:presLayoutVars>
          <dgm:chMax val="0"/>
          <dgm:bulletEnabled val="1"/>
        </dgm:presLayoutVars>
      </dgm:prSet>
      <dgm:spPr/>
    </dgm:pt>
    <dgm:pt modelId="{605CD5BD-EC09-46DE-9913-9DF69E22C574}" type="pres">
      <dgm:prSet presAssocID="{9A478967-0140-4756-B563-6EDA1C08AC3D}" presName="spacer" presStyleCnt="0"/>
      <dgm:spPr/>
    </dgm:pt>
    <dgm:pt modelId="{A0FA4132-2C9B-4DBC-A796-EAD5D25E2882}" type="pres">
      <dgm:prSet presAssocID="{523A924B-1ED6-4AAA-B846-4BED59C6B95A}" presName="parentText" presStyleLbl="node1" presStyleIdx="1" presStyleCnt="5" custScaleY="158584">
        <dgm:presLayoutVars>
          <dgm:chMax val="0"/>
          <dgm:bulletEnabled val="1"/>
        </dgm:presLayoutVars>
      </dgm:prSet>
      <dgm:spPr/>
    </dgm:pt>
    <dgm:pt modelId="{87BF41D9-BBF3-4095-B4BA-576A0AFE4010}" type="pres">
      <dgm:prSet presAssocID="{83F8A7D3-B5AA-4D89-B979-55FD501A2E72}" presName="spacer" presStyleCnt="0"/>
      <dgm:spPr/>
    </dgm:pt>
    <dgm:pt modelId="{7AE2DD65-BD94-4010-AE24-09B5A9E2CF8E}" type="pres">
      <dgm:prSet presAssocID="{A2AC6F58-5696-495E-A6E2-69176875A06A}" presName="parentText" presStyleLbl="node1" presStyleIdx="2" presStyleCnt="5" custScaleY="158584">
        <dgm:presLayoutVars>
          <dgm:chMax val="0"/>
          <dgm:bulletEnabled val="1"/>
        </dgm:presLayoutVars>
      </dgm:prSet>
      <dgm:spPr/>
    </dgm:pt>
    <dgm:pt modelId="{C4A3451E-C944-4A14-B954-D1955BFEB8E1}" type="pres">
      <dgm:prSet presAssocID="{E1EEBED4-34DF-4E9B-9986-D548070645EC}" presName="spacer" presStyleCnt="0"/>
      <dgm:spPr/>
    </dgm:pt>
    <dgm:pt modelId="{E2CDC8E1-9122-40F1-8F7D-00AF2EADAC02}" type="pres">
      <dgm:prSet presAssocID="{F488F16E-6DBC-4CE9-9CFE-6EF0AD5BF409}" presName="parentText" presStyleLbl="node1" presStyleIdx="3" presStyleCnt="5" custScaleY="158584">
        <dgm:presLayoutVars>
          <dgm:chMax val="0"/>
          <dgm:bulletEnabled val="1"/>
        </dgm:presLayoutVars>
      </dgm:prSet>
      <dgm:spPr/>
    </dgm:pt>
    <dgm:pt modelId="{0178E4A4-0A1F-49B0-8D68-7034C5779B07}" type="pres">
      <dgm:prSet presAssocID="{1B357283-6F74-4755-A155-5AB89325EAE1}" presName="spacer" presStyleCnt="0"/>
      <dgm:spPr/>
    </dgm:pt>
    <dgm:pt modelId="{996BFE5F-48F6-4DF0-B0BE-5108783241E9}" type="pres">
      <dgm:prSet presAssocID="{A0B020BC-93AE-4CDC-9BE1-D25ACE16C5C4}" presName="parentText" presStyleLbl="node1" presStyleIdx="4" presStyleCnt="5" custScaleY="158584">
        <dgm:presLayoutVars>
          <dgm:chMax val="0"/>
          <dgm:bulletEnabled val="1"/>
        </dgm:presLayoutVars>
      </dgm:prSet>
      <dgm:spPr/>
    </dgm:pt>
  </dgm:ptLst>
  <dgm:cxnLst>
    <dgm:cxn modelId="{0C45A211-1394-4EE4-AA54-34B4D25B1953}" srcId="{D0FED002-7447-463C-AD3C-6A0B6F37F2A0}" destId="{A0B020BC-93AE-4CDC-9BE1-D25ACE16C5C4}" srcOrd="4" destOrd="0" parTransId="{F8BF40F3-158C-41F6-B3D5-A5378BECBC07}" sibTransId="{0E89E074-49DB-41B7-BB21-8DDB703EE0CC}"/>
    <dgm:cxn modelId="{1759B026-760E-414F-88C4-48AA9FDE7071}" type="presOf" srcId="{EB7DB4B4-84BA-4BFF-8C2D-F4B93E2503D0}" destId="{B6CAFC71-6985-4E98-93C0-1FBB3E04B918}" srcOrd="0" destOrd="0" presId="urn:microsoft.com/office/officeart/2005/8/layout/vList2"/>
    <dgm:cxn modelId="{76489545-8871-4E38-ADE4-0B7B6713F92E}" srcId="{D0FED002-7447-463C-AD3C-6A0B6F37F2A0}" destId="{523A924B-1ED6-4AAA-B846-4BED59C6B95A}" srcOrd="1" destOrd="0" parTransId="{252DE816-342D-407A-84AD-D69B68AC1736}" sibTransId="{83F8A7D3-B5AA-4D89-B979-55FD501A2E72}"/>
    <dgm:cxn modelId="{E06E6B68-FA42-4466-BD33-90FCFADDF621}" type="presOf" srcId="{F488F16E-6DBC-4CE9-9CFE-6EF0AD5BF409}" destId="{E2CDC8E1-9122-40F1-8F7D-00AF2EADAC02}" srcOrd="0" destOrd="0" presId="urn:microsoft.com/office/officeart/2005/8/layout/vList2"/>
    <dgm:cxn modelId="{B1A2F24C-0934-4BE2-AA8E-3750145597AD}" srcId="{D0FED002-7447-463C-AD3C-6A0B6F37F2A0}" destId="{F488F16E-6DBC-4CE9-9CFE-6EF0AD5BF409}" srcOrd="3" destOrd="0" parTransId="{12520994-F1C6-4A6C-8C1C-AA2B3C2721DE}" sibTransId="{1B357283-6F74-4755-A155-5AB89325EAE1}"/>
    <dgm:cxn modelId="{1B6FBC52-6472-4FD0-A89A-C312CC711BDB}" type="presOf" srcId="{D0FED002-7447-463C-AD3C-6A0B6F37F2A0}" destId="{2BCB20C9-4397-49E8-BFEA-9EC6E96ECED0}" srcOrd="0" destOrd="0" presId="urn:microsoft.com/office/officeart/2005/8/layout/vList2"/>
    <dgm:cxn modelId="{CFFDEB8F-1A7D-4933-A6B4-71BA0AB296D0}" type="presOf" srcId="{A2AC6F58-5696-495E-A6E2-69176875A06A}" destId="{7AE2DD65-BD94-4010-AE24-09B5A9E2CF8E}" srcOrd="0" destOrd="0" presId="urn:microsoft.com/office/officeart/2005/8/layout/vList2"/>
    <dgm:cxn modelId="{7D386799-3303-4FE2-B027-175C661CB9F1}" type="presOf" srcId="{A0B020BC-93AE-4CDC-9BE1-D25ACE16C5C4}" destId="{996BFE5F-48F6-4DF0-B0BE-5108783241E9}" srcOrd="0" destOrd="0" presId="urn:microsoft.com/office/officeart/2005/8/layout/vList2"/>
    <dgm:cxn modelId="{EF7621A2-352C-48D0-82AE-6A30A04BDCA0}" srcId="{D0FED002-7447-463C-AD3C-6A0B6F37F2A0}" destId="{EB7DB4B4-84BA-4BFF-8C2D-F4B93E2503D0}" srcOrd="0" destOrd="0" parTransId="{AED2A32C-FFD9-4E69-AAFF-73230711FAD9}" sibTransId="{9A478967-0140-4756-B563-6EDA1C08AC3D}"/>
    <dgm:cxn modelId="{16F603D0-AF87-4DF3-8A46-A114F151C7C5}" srcId="{D0FED002-7447-463C-AD3C-6A0B6F37F2A0}" destId="{A2AC6F58-5696-495E-A6E2-69176875A06A}" srcOrd="2" destOrd="0" parTransId="{4D7CF5CA-E715-4F52-9F78-7F1808276666}" sibTransId="{E1EEBED4-34DF-4E9B-9986-D548070645EC}"/>
    <dgm:cxn modelId="{147F23FF-5A66-4E67-B47A-8F68FD9E7BA2}" type="presOf" srcId="{523A924B-1ED6-4AAA-B846-4BED59C6B95A}" destId="{A0FA4132-2C9B-4DBC-A796-EAD5D25E2882}" srcOrd="0" destOrd="0" presId="urn:microsoft.com/office/officeart/2005/8/layout/vList2"/>
    <dgm:cxn modelId="{E375AEFB-4B66-42B4-9C1B-447BBD1760CA}" type="presParOf" srcId="{2BCB20C9-4397-49E8-BFEA-9EC6E96ECED0}" destId="{B6CAFC71-6985-4E98-93C0-1FBB3E04B918}" srcOrd="0" destOrd="0" presId="urn:microsoft.com/office/officeart/2005/8/layout/vList2"/>
    <dgm:cxn modelId="{65C5AC5F-B103-4391-8B63-E6AC85BE9ADE}" type="presParOf" srcId="{2BCB20C9-4397-49E8-BFEA-9EC6E96ECED0}" destId="{605CD5BD-EC09-46DE-9913-9DF69E22C574}" srcOrd="1" destOrd="0" presId="urn:microsoft.com/office/officeart/2005/8/layout/vList2"/>
    <dgm:cxn modelId="{7BCBF245-342E-4F42-A593-DAC7EF510C87}" type="presParOf" srcId="{2BCB20C9-4397-49E8-BFEA-9EC6E96ECED0}" destId="{A0FA4132-2C9B-4DBC-A796-EAD5D25E2882}" srcOrd="2" destOrd="0" presId="urn:microsoft.com/office/officeart/2005/8/layout/vList2"/>
    <dgm:cxn modelId="{670845A8-633D-4D62-B4DC-105B04FFA8BB}" type="presParOf" srcId="{2BCB20C9-4397-49E8-BFEA-9EC6E96ECED0}" destId="{87BF41D9-BBF3-4095-B4BA-576A0AFE4010}" srcOrd="3" destOrd="0" presId="urn:microsoft.com/office/officeart/2005/8/layout/vList2"/>
    <dgm:cxn modelId="{E40FDE75-D9D9-476F-B31D-5A826209B811}" type="presParOf" srcId="{2BCB20C9-4397-49E8-BFEA-9EC6E96ECED0}" destId="{7AE2DD65-BD94-4010-AE24-09B5A9E2CF8E}" srcOrd="4" destOrd="0" presId="urn:microsoft.com/office/officeart/2005/8/layout/vList2"/>
    <dgm:cxn modelId="{8A4E3DD6-EA1D-491C-8908-E94747978331}" type="presParOf" srcId="{2BCB20C9-4397-49E8-BFEA-9EC6E96ECED0}" destId="{C4A3451E-C944-4A14-B954-D1955BFEB8E1}" srcOrd="5" destOrd="0" presId="urn:microsoft.com/office/officeart/2005/8/layout/vList2"/>
    <dgm:cxn modelId="{E74511F7-E3F7-4D5F-8226-3E1277CF48AA}" type="presParOf" srcId="{2BCB20C9-4397-49E8-BFEA-9EC6E96ECED0}" destId="{E2CDC8E1-9122-40F1-8F7D-00AF2EADAC02}" srcOrd="6" destOrd="0" presId="urn:microsoft.com/office/officeart/2005/8/layout/vList2"/>
    <dgm:cxn modelId="{19BFACF9-6F01-4F58-AD19-EE6AA598E281}" type="presParOf" srcId="{2BCB20C9-4397-49E8-BFEA-9EC6E96ECED0}" destId="{0178E4A4-0A1F-49B0-8D68-7034C5779B07}" srcOrd="7" destOrd="0" presId="urn:microsoft.com/office/officeart/2005/8/layout/vList2"/>
    <dgm:cxn modelId="{99E2ACFE-C050-48AB-8147-0CC54877979C}" type="presParOf" srcId="{2BCB20C9-4397-49E8-BFEA-9EC6E96ECED0}" destId="{996BFE5F-48F6-4DF0-B0BE-5108783241E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403EA-A3A6-4D9C-9477-3A863484D05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41C17524-BC97-4D6B-89DB-AF0E7446167F}">
      <dgm:prSet phldrT="[Text]"/>
      <dgm:spPr/>
      <dgm:t>
        <a:bodyPr/>
        <a:lstStyle/>
        <a:p>
          <a:pPr>
            <a:lnSpc>
              <a:spcPct val="100000"/>
            </a:lnSpc>
            <a:spcAft>
              <a:spcPts val="0"/>
            </a:spcAft>
          </a:pPr>
          <a:r>
            <a:rPr lang="en-US" b="1" dirty="0"/>
            <a:t>WSF_SOAP_</a:t>
          </a:r>
        </a:p>
        <a:p>
          <a:pPr>
            <a:lnSpc>
              <a:spcPct val="100000"/>
            </a:lnSpc>
            <a:spcAft>
              <a:spcPts val="0"/>
            </a:spcAft>
          </a:pPr>
          <a:r>
            <a:rPr lang="en-US" b="1" dirty="0"/>
            <a:t>SHA512_HASHKEY</a:t>
          </a:r>
          <a:endParaRPr lang="en-GB" dirty="0"/>
        </a:p>
      </dgm:t>
    </dgm:pt>
    <dgm:pt modelId="{E5749DAE-41CF-4B8B-83F7-AA867DB7E837}" type="parTrans" cxnId="{EC9492CA-34E4-4B6A-B1AC-59FF08C1C7EE}">
      <dgm:prSet/>
      <dgm:spPr/>
      <dgm:t>
        <a:bodyPr/>
        <a:lstStyle/>
        <a:p>
          <a:endParaRPr lang="en-GB"/>
        </a:p>
      </dgm:t>
    </dgm:pt>
    <dgm:pt modelId="{25064AC5-7A91-4AAF-9E2F-5CBF76894787}" type="sibTrans" cxnId="{EC9492CA-34E4-4B6A-B1AC-59FF08C1C7EE}">
      <dgm:prSet/>
      <dgm:spPr/>
      <dgm:t>
        <a:bodyPr/>
        <a:lstStyle/>
        <a:p>
          <a:endParaRPr lang="en-GB"/>
        </a:p>
      </dgm:t>
    </dgm:pt>
    <dgm:pt modelId="{70F9D727-447B-4E9D-9B11-DCA7C12B96E6}">
      <dgm:prSet phldrT="[Text]"/>
      <dgm:spPr/>
      <dgm:t>
        <a:bodyPr/>
        <a:lstStyle/>
        <a:p>
          <a:r>
            <a:rPr lang="en-GB" sz="1000" dirty="0"/>
            <a:t>Used as a security check – the hash key passed by the 3</a:t>
          </a:r>
          <a:r>
            <a:rPr lang="en-GB" sz="1000" baseline="30000" dirty="0"/>
            <a:t>rd</a:t>
          </a:r>
          <a:r>
            <a:rPr lang="en-GB" sz="1000" dirty="0"/>
            <a:t> Party must match the one generated in SITS</a:t>
          </a:r>
        </a:p>
      </dgm:t>
    </dgm:pt>
    <dgm:pt modelId="{1316D5F6-F9E0-467B-9BD8-A693615DD3FF}" type="parTrans" cxnId="{32091370-D2A0-45CF-9EC8-E3BEBC9EEC67}">
      <dgm:prSet/>
      <dgm:spPr/>
      <dgm:t>
        <a:bodyPr/>
        <a:lstStyle/>
        <a:p>
          <a:endParaRPr lang="en-GB"/>
        </a:p>
      </dgm:t>
    </dgm:pt>
    <dgm:pt modelId="{320D3D5A-3646-4EEF-8363-93105A1DB7E5}" type="sibTrans" cxnId="{32091370-D2A0-45CF-9EC8-E3BEBC9EEC67}">
      <dgm:prSet/>
      <dgm:spPr/>
      <dgm:t>
        <a:bodyPr/>
        <a:lstStyle/>
        <a:p>
          <a:endParaRPr lang="en-GB"/>
        </a:p>
      </dgm:t>
    </dgm:pt>
    <dgm:pt modelId="{D57CF718-84D0-4E46-A678-62AA2C82CB09}">
      <dgm:prSet phldrT="[Text]" custT="1"/>
      <dgm:spPr/>
      <dgm:t>
        <a:bodyPr/>
        <a:lstStyle/>
        <a:p>
          <a:r>
            <a:rPr lang="en-GB" sz="1000" dirty="0"/>
            <a:t>Default value: </a:t>
          </a:r>
          <a:r>
            <a:rPr lang="en-US" sz="900" dirty="0">
              <a:latin typeface="Courier New" panose="02070309020205020404" pitchFamily="49" charset="0"/>
              <a:cs typeface="Courier New" panose="02070309020205020404" pitchFamily="49" charset="0"/>
            </a:rPr>
            <a:t>&lt;&lt;USER&gt;&gt;&lt;&lt;PASSWORD&gt;&gt;|SITS| &lt;&lt;FUNCTION&gt;&gt;|VISION|&lt;&lt;PARAMETERS&gt;&gt;&lt;&lt;INDATA&gt;&gt;</a:t>
          </a:r>
          <a:endParaRPr lang="en-GB" sz="900" dirty="0">
            <a:latin typeface="Courier New" panose="02070309020205020404" pitchFamily="49" charset="0"/>
            <a:cs typeface="Courier New" panose="02070309020205020404" pitchFamily="49" charset="0"/>
          </a:endParaRPr>
        </a:p>
      </dgm:t>
    </dgm:pt>
    <dgm:pt modelId="{F0C0F9E5-AF3C-4344-A67C-9ED960153974}" type="parTrans" cxnId="{406C10AD-9232-4547-BE4F-335D4A7A7AE1}">
      <dgm:prSet/>
      <dgm:spPr/>
      <dgm:t>
        <a:bodyPr/>
        <a:lstStyle/>
        <a:p>
          <a:endParaRPr lang="en-GB"/>
        </a:p>
      </dgm:t>
    </dgm:pt>
    <dgm:pt modelId="{4940B3C2-EDD7-4A33-A2BA-8F2D4196BE13}" type="sibTrans" cxnId="{406C10AD-9232-4547-BE4F-335D4A7A7AE1}">
      <dgm:prSet/>
      <dgm:spPr/>
      <dgm:t>
        <a:bodyPr/>
        <a:lstStyle/>
        <a:p>
          <a:endParaRPr lang="en-GB"/>
        </a:p>
      </dgm:t>
    </dgm:pt>
    <dgm:pt modelId="{D8C4CD20-FB30-4D09-8E40-500F60B58009}">
      <dgm:prSet phldrT="[Text]"/>
      <dgm:spPr/>
      <dgm:t>
        <a:bodyPr/>
        <a:lstStyle/>
        <a:p>
          <a:pPr>
            <a:lnSpc>
              <a:spcPct val="100000"/>
            </a:lnSpc>
            <a:spcAft>
              <a:spcPts val="0"/>
            </a:spcAft>
          </a:pPr>
          <a:r>
            <a:rPr lang="en-US" b="1" dirty="0"/>
            <a:t>WSF_HTTP_</a:t>
          </a:r>
        </a:p>
        <a:p>
          <a:pPr>
            <a:lnSpc>
              <a:spcPct val="100000"/>
            </a:lnSpc>
            <a:spcAft>
              <a:spcPts val="0"/>
            </a:spcAft>
          </a:pPr>
          <a:r>
            <a:rPr lang="en-US" b="1" dirty="0"/>
            <a:t>SHA512_HASHKEY</a:t>
          </a:r>
          <a:endParaRPr lang="en-GB" dirty="0"/>
        </a:p>
      </dgm:t>
    </dgm:pt>
    <dgm:pt modelId="{FC6FD0F5-E2C1-48E1-95A9-71FC9DD47CE7}" type="parTrans" cxnId="{AF84600B-97C6-4C37-B23E-C6B0BDA4A9D1}">
      <dgm:prSet/>
      <dgm:spPr/>
      <dgm:t>
        <a:bodyPr/>
        <a:lstStyle/>
        <a:p>
          <a:endParaRPr lang="en-GB"/>
        </a:p>
      </dgm:t>
    </dgm:pt>
    <dgm:pt modelId="{B8D54F15-C1FB-4B7D-888B-57F758B2C867}" type="sibTrans" cxnId="{AF84600B-97C6-4C37-B23E-C6B0BDA4A9D1}">
      <dgm:prSet/>
      <dgm:spPr/>
      <dgm:t>
        <a:bodyPr/>
        <a:lstStyle/>
        <a:p>
          <a:endParaRPr lang="en-GB"/>
        </a:p>
      </dgm:t>
    </dgm:pt>
    <dgm:pt modelId="{DBA80A90-3D8D-4014-9C9B-E1F7065F8D5C}">
      <dgm:prSet phldrT="[Text]" custT="1"/>
      <dgm:spPr/>
      <dgm:t>
        <a:bodyPr/>
        <a:lstStyle/>
        <a:p>
          <a:r>
            <a:rPr lang="en-GB" sz="1000" dirty="0"/>
            <a:t>Used as a security check – the hash key passed by the 3</a:t>
          </a:r>
          <a:r>
            <a:rPr lang="en-GB" sz="1000" baseline="30000" dirty="0"/>
            <a:t>rd</a:t>
          </a:r>
          <a:r>
            <a:rPr lang="en-GB" sz="1000" dirty="0"/>
            <a:t> Party must match the one generated in SITS</a:t>
          </a:r>
        </a:p>
      </dgm:t>
    </dgm:pt>
    <dgm:pt modelId="{02E1FCFE-40BC-42D2-AFB8-5A65B1410CC7}" type="parTrans" cxnId="{3D316610-BCBF-4021-A2E6-B8AE7AA21055}">
      <dgm:prSet/>
      <dgm:spPr/>
      <dgm:t>
        <a:bodyPr/>
        <a:lstStyle/>
        <a:p>
          <a:endParaRPr lang="en-GB"/>
        </a:p>
      </dgm:t>
    </dgm:pt>
    <dgm:pt modelId="{7C62BE2C-C024-444C-9474-356F8C0BFF87}" type="sibTrans" cxnId="{3D316610-BCBF-4021-A2E6-B8AE7AA21055}">
      <dgm:prSet/>
      <dgm:spPr/>
      <dgm:t>
        <a:bodyPr/>
        <a:lstStyle/>
        <a:p>
          <a:endParaRPr lang="en-GB"/>
        </a:p>
      </dgm:t>
    </dgm:pt>
    <dgm:pt modelId="{093A759C-DF81-437E-86A6-6F54458F6A5A}">
      <dgm:prSet phldrT="[Text]"/>
      <dgm:spPr/>
      <dgm:t>
        <a:bodyPr/>
        <a:lstStyle/>
        <a:p>
          <a:pPr>
            <a:lnSpc>
              <a:spcPct val="100000"/>
            </a:lnSpc>
            <a:spcAft>
              <a:spcPts val="0"/>
            </a:spcAft>
          </a:pPr>
          <a:r>
            <a:rPr lang="en-US" b="1" dirty="0"/>
            <a:t>WSF_</a:t>
          </a:r>
        </a:p>
        <a:p>
          <a:pPr>
            <a:lnSpc>
              <a:spcPct val="100000"/>
            </a:lnSpc>
            <a:spcAft>
              <a:spcPts val="0"/>
            </a:spcAft>
          </a:pPr>
          <a:r>
            <a:rPr lang="en-US" b="1" dirty="0"/>
            <a:t>TRACEMODE</a:t>
          </a:r>
          <a:endParaRPr lang="en-GB" dirty="0"/>
        </a:p>
      </dgm:t>
    </dgm:pt>
    <dgm:pt modelId="{BF4346F4-CA6E-42BD-9DFC-FE49E8572A17}" type="parTrans" cxnId="{95AB5163-3994-4E16-8DAF-AAEAC5BDD531}">
      <dgm:prSet/>
      <dgm:spPr/>
      <dgm:t>
        <a:bodyPr/>
        <a:lstStyle/>
        <a:p>
          <a:endParaRPr lang="en-GB"/>
        </a:p>
      </dgm:t>
    </dgm:pt>
    <dgm:pt modelId="{83BC4B91-FF8F-47C5-B60E-D8BD72A6F5FE}" type="sibTrans" cxnId="{95AB5163-3994-4E16-8DAF-AAEAC5BDD531}">
      <dgm:prSet/>
      <dgm:spPr/>
      <dgm:t>
        <a:bodyPr/>
        <a:lstStyle/>
        <a:p>
          <a:endParaRPr lang="en-GB"/>
        </a:p>
      </dgm:t>
    </dgm:pt>
    <dgm:pt modelId="{AC89EF3A-ED24-4123-85B4-E7DEE51FE402}">
      <dgm:prSet phldrT="[Text]" custT="1"/>
      <dgm:spPr/>
      <dgm:t>
        <a:bodyPr/>
        <a:lstStyle/>
        <a:p>
          <a:r>
            <a:rPr lang="en-GB" sz="1000" dirty="0"/>
            <a:t>Enables additional messaging </a:t>
          </a:r>
        </a:p>
      </dgm:t>
    </dgm:pt>
    <dgm:pt modelId="{8BFE36B4-A53A-4219-9E2B-18EB2C316D3C}" type="parTrans" cxnId="{01F0B7FC-CD62-4B88-B4C3-74AE827D7421}">
      <dgm:prSet/>
      <dgm:spPr/>
      <dgm:t>
        <a:bodyPr/>
        <a:lstStyle/>
        <a:p>
          <a:endParaRPr lang="en-GB"/>
        </a:p>
      </dgm:t>
    </dgm:pt>
    <dgm:pt modelId="{09100B8A-48BB-4694-905F-CE7CA060ACE9}" type="sibTrans" cxnId="{01F0B7FC-CD62-4B88-B4C3-74AE827D7421}">
      <dgm:prSet/>
      <dgm:spPr/>
      <dgm:t>
        <a:bodyPr/>
        <a:lstStyle/>
        <a:p>
          <a:endParaRPr lang="en-GB"/>
        </a:p>
      </dgm:t>
    </dgm:pt>
    <dgm:pt modelId="{416B21C5-C3A1-4106-B769-2EBC3C64F902}">
      <dgm:prSet phldrT="[Text]"/>
      <dgm:spPr/>
      <dgm:t>
        <a:bodyPr/>
        <a:lstStyle/>
        <a:p>
          <a:r>
            <a:rPr lang="en-GB" sz="1000" dirty="0"/>
            <a:t>Can contain tokens or literal values</a:t>
          </a:r>
        </a:p>
      </dgm:t>
    </dgm:pt>
    <dgm:pt modelId="{32D1AB47-4C24-4F67-BA9F-2526CF212308}" type="parTrans" cxnId="{9163E816-115A-4E58-B78D-F43D2A25EE9F}">
      <dgm:prSet/>
      <dgm:spPr/>
      <dgm:t>
        <a:bodyPr/>
        <a:lstStyle/>
        <a:p>
          <a:endParaRPr lang="en-GB"/>
        </a:p>
      </dgm:t>
    </dgm:pt>
    <dgm:pt modelId="{5DD37191-9A46-4788-B2C0-B0FA06557CCC}" type="sibTrans" cxnId="{9163E816-115A-4E58-B78D-F43D2A25EE9F}">
      <dgm:prSet/>
      <dgm:spPr/>
      <dgm:t>
        <a:bodyPr/>
        <a:lstStyle/>
        <a:p>
          <a:endParaRPr lang="en-GB"/>
        </a:p>
      </dgm:t>
    </dgm:pt>
    <dgm:pt modelId="{1FDEAB41-9561-49CF-861E-33AFFCED9D59}">
      <dgm:prSet phldrT="[Text]"/>
      <dgm:spPr/>
      <dgm:t>
        <a:bodyPr/>
        <a:lstStyle/>
        <a:p>
          <a:r>
            <a:rPr lang="en-GB" sz="1000" dirty="0"/>
            <a:t>‘SITS’ and ‘VISION’ should be changed to something unique to your institution</a:t>
          </a:r>
        </a:p>
      </dgm:t>
    </dgm:pt>
    <dgm:pt modelId="{69B7E30E-55B0-4D30-AE88-4341619E4608}" type="parTrans" cxnId="{93F18B6C-C1BD-4A56-9193-B05A331FA7FD}">
      <dgm:prSet/>
      <dgm:spPr/>
      <dgm:t>
        <a:bodyPr/>
        <a:lstStyle/>
        <a:p>
          <a:endParaRPr lang="en-GB"/>
        </a:p>
      </dgm:t>
    </dgm:pt>
    <dgm:pt modelId="{227CB61C-1C9D-46F6-8C9C-27EC54534D1E}" type="sibTrans" cxnId="{93F18B6C-C1BD-4A56-9193-B05A331FA7FD}">
      <dgm:prSet/>
      <dgm:spPr/>
      <dgm:t>
        <a:bodyPr/>
        <a:lstStyle/>
        <a:p>
          <a:endParaRPr lang="en-GB"/>
        </a:p>
      </dgm:t>
    </dgm:pt>
    <dgm:pt modelId="{74B59D4B-376F-42EE-BA35-896005BA4DE3}">
      <dgm:prSet phldrT="[Text]"/>
      <dgm:spPr/>
      <dgm:t>
        <a:bodyPr/>
        <a:lstStyle/>
        <a:p>
          <a:r>
            <a:rPr lang="en-GB" sz="1000" dirty="0"/>
            <a:t>Client and web server </a:t>
          </a:r>
          <a:r>
            <a:rPr lang="en-GB" sz="1000" dirty="0" err="1"/>
            <a:t>logicals</a:t>
          </a:r>
          <a:r>
            <a:rPr lang="en-GB" sz="1000" dirty="0"/>
            <a:t> must be identical</a:t>
          </a:r>
        </a:p>
      </dgm:t>
    </dgm:pt>
    <dgm:pt modelId="{CEFF2FA7-97CE-4E90-A520-AF1AEFB1DD00}" type="parTrans" cxnId="{35DB6ECE-09F7-43C3-9DA4-F17A5C9D0E6A}">
      <dgm:prSet/>
      <dgm:spPr/>
      <dgm:t>
        <a:bodyPr/>
        <a:lstStyle/>
        <a:p>
          <a:endParaRPr lang="en-GB"/>
        </a:p>
      </dgm:t>
    </dgm:pt>
    <dgm:pt modelId="{7C186133-BB30-4022-ABF9-615DCE8D1B0A}" type="sibTrans" cxnId="{35DB6ECE-09F7-43C3-9DA4-F17A5C9D0E6A}">
      <dgm:prSet/>
      <dgm:spPr/>
      <dgm:t>
        <a:bodyPr/>
        <a:lstStyle/>
        <a:p>
          <a:endParaRPr lang="en-GB"/>
        </a:p>
      </dgm:t>
    </dgm:pt>
    <dgm:pt modelId="{11FF8F06-1DB0-4CD8-8F43-2C7C9275C0BF}">
      <dgm:prSet custT="1"/>
      <dgm:spPr/>
      <dgm:t>
        <a:bodyPr/>
        <a:lstStyle/>
        <a:p>
          <a:r>
            <a:rPr lang="en-GB" sz="1000" dirty="0"/>
            <a:t>Default value: </a:t>
          </a:r>
          <a:r>
            <a:rPr lang="en-US" sz="900" dirty="0">
              <a:latin typeface="Courier New" panose="02070309020205020404" pitchFamily="49" charset="0"/>
              <a:cs typeface="Courier New" panose="02070309020205020404" pitchFamily="49" charset="0"/>
            </a:rPr>
            <a:t>&lt;&lt;AUTH_HEADER&gt;&gt;|SITS|&lt;&lt;QUERY_STRING&gt;&gt;|VISION|&lt;&lt;MESSAGE&gt;&gt;</a:t>
          </a:r>
          <a:endParaRPr lang="en-GB" sz="900" dirty="0">
            <a:latin typeface="Courier New" panose="02070309020205020404" pitchFamily="49" charset="0"/>
            <a:cs typeface="Courier New" panose="02070309020205020404" pitchFamily="49" charset="0"/>
          </a:endParaRPr>
        </a:p>
      </dgm:t>
    </dgm:pt>
    <dgm:pt modelId="{8F8F9375-1349-47CE-98CA-160867BAA6D6}" type="parTrans" cxnId="{29BC547A-5DD2-409E-BA18-E6A2857E0267}">
      <dgm:prSet/>
      <dgm:spPr/>
      <dgm:t>
        <a:bodyPr/>
        <a:lstStyle/>
        <a:p>
          <a:endParaRPr lang="en-GB"/>
        </a:p>
      </dgm:t>
    </dgm:pt>
    <dgm:pt modelId="{DF53BF76-E126-47ED-AD1D-EBD14C1A7CD3}" type="sibTrans" cxnId="{29BC547A-5DD2-409E-BA18-E6A2857E0267}">
      <dgm:prSet/>
      <dgm:spPr/>
      <dgm:t>
        <a:bodyPr/>
        <a:lstStyle/>
        <a:p>
          <a:endParaRPr lang="en-GB"/>
        </a:p>
      </dgm:t>
    </dgm:pt>
    <dgm:pt modelId="{AB9C085D-3889-47A2-B5D1-47D352ADFCD8}">
      <dgm:prSet custT="1"/>
      <dgm:spPr/>
      <dgm:t>
        <a:bodyPr/>
        <a:lstStyle/>
        <a:p>
          <a:r>
            <a:rPr lang="en-GB" sz="1000" dirty="0"/>
            <a:t>Can contain tokens or literal values</a:t>
          </a:r>
        </a:p>
      </dgm:t>
    </dgm:pt>
    <dgm:pt modelId="{1315CE66-29BC-4CC9-A805-259FBB51F26A}" type="parTrans" cxnId="{C9F01904-19D4-4614-9BA6-3E4056D1B656}">
      <dgm:prSet/>
      <dgm:spPr/>
      <dgm:t>
        <a:bodyPr/>
        <a:lstStyle/>
        <a:p>
          <a:endParaRPr lang="en-GB"/>
        </a:p>
      </dgm:t>
    </dgm:pt>
    <dgm:pt modelId="{67970FBD-BD6E-4567-950E-02024C262FCC}" type="sibTrans" cxnId="{C9F01904-19D4-4614-9BA6-3E4056D1B656}">
      <dgm:prSet/>
      <dgm:spPr/>
      <dgm:t>
        <a:bodyPr/>
        <a:lstStyle/>
        <a:p>
          <a:endParaRPr lang="en-GB"/>
        </a:p>
      </dgm:t>
    </dgm:pt>
    <dgm:pt modelId="{EBD1A2C0-E3EE-47AA-B678-F8120EE5B855}">
      <dgm:prSet custT="1"/>
      <dgm:spPr/>
      <dgm:t>
        <a:bodyPr/>
        <a:lstStyle/>
        <a:p>
          <a:r>
            <a:rPr lang="en-GB" sz="1000" dirty="0"/>
            <a:t>‘SITS’ and ‘VISION’ should be changed to something unique to your institution</a:t>
          </a:r>
        </a:p>
      </dgm:t>
    </dgm:pt>
    <dgm:pt modelId="{131571EB-3105-47A9-87FD-20CF9A1064A7}" type="parTrans" cxnId="{DBE38FF3-C7C6-48C7-851A-E54559DB3718}">
      <dgm:prSet/>
      <dgm:spPr/>
      <dgm:t>
        <a:bodyPr/>
        <a:lstStyle/>
        <a:p>
          <a:endParaRPr lang="en-GB"/>
        </a:p>
      </dgm:t>
    </dgm:pt>
    <dgm:pt modelId="{AA61E8DA-614F-421A-83FA-6A278D1AD86F}" type="sibTrans" cxnId="{DBE38FF3-C7C6-48C7-851A-E54559DB3718}">
      <dgm:prSet/>
      <dgm:spPr/>
      <dgm:t>
        <a:bodyPr/>
        <a:lstStyle/>
        <a:p>
          <a:endParaRPr lang="en-GB"/>
        </a:p>
      </dgm:t>
    </dgm:pt>
    <dgm:pt modelId="{6840BE80-F155-41DB-87CF-C166EB984C1A}">
      <dgm:prSet custT="1"/>
      <dgm:spPr/>
      <dgm:t>
        <a:bodyPr/>
        <a:lstStyle/>
        <a:p>
          <a:r>
            <a:rPr lang="en-GB" sz="1000" dirty="0"/>
            <a:t>Client and web server </a:t>
          </a:r>
          <a:r>
            <a:rPr lang="en-GB" sz="1000" dirty="0" err="1"/>
            <a:t>logicals</a:t>
          </a:r>
          <a:r>
            <a:rPr lang="en-GB" sz="1000" dirty="0"/>
            <a:t> must be identical</a:t>
          </a:r>
        </a:p>
      </dgm:t>
    </dgm:pt>
    <dgm:pt modelId="{B77BF740-C3FF-442C-A105-A26CC1C03AB1}" type="parTrans" cxnId="{ED64AB65-F821-49A0-BA2E-F478EA7997E9}">
      <dgm:prSet/>
      <dgm:spPr/>
      <dgm:t>
        <a:bodyPr/>
        <a:lstStyle/>
        <a:p>
          <a:endParaRPr lang="en-GB"/>
        </a:p>
      </dgm:t>
    </dgm:pt>
    <dgm:pt modelId="{FC4BC58B-6A49-4A02-A257-4E498CEF2661}" type="sibTrans" cxnId="{ED64AB65-F821-49A0-BA2E-F478EA7997E9}">
      <dgm:prSet/>
      <dgm:spPr/>
      <dgm:t>
        <a:bodyPr/>
        <a:lstStyle/>
        <a:p>
          <a:endParaRPr lang="en-GB"/>
        </a:p>
      </dgm:t>
    </dgm:pt>
    <dgm:pt modelId="{6D65DF48-1550-47AC-8340-AE917819EAD1}">
      <dgm:prSet custT="1"/>
      <dgm:spPr/>
      <dgm:t>
        <a:bodyPr/>
        <a:lstStyle/>
        <a:p>
          <a:r>
            <a:rPr lang="en-GB" sz="900" dirty="0">
              <a:latin typeface="Courier New" panose="02070309020205020404" pitchFamily="49" charset="0"/>
              <a:cs typeface="Courier New" panose="02070309020205020404" pitchFamily="49" charset="0"/>
            </a:rPr>
            <a:t>&lt;&lt;AUTH_HEADER&gt;&gt; </a:t>
          </a:r>
          <a:r>
            <a:rPr lang="en-GB" sz="1000" dirty="0"/>
            <a:t>contains a base 64 encoded value of Basic &lt;username&gt;:&lt;password&gt;</a:t>
          </a:r>
        </a:p>
      </dgm:t>
    </dgm:pt>
    <dgm:pt modelId="{B3A6A540-D700-43C5-B441-0BF077B919B5}" type="parTrans" cxnId="{B03A9D82-C4EE-43F1-B994-2F4A9BC726D9}">
      <dgm:prSet/>
      <dgm:spPr/>
      <dgm:t>
        <a:bodyPr/>
        <a:lstStyle/>
        <a:p>
          <a:endParaRPr lang="en-GB"/>
        </a:p>
      </dgm:t>
    </dgm:pt>
    <dgm:pt modelId="{0E491D99-C470-4796-8BF1-4A5E6646EC5A}" type="sibTrans" cxnId="{B03A9D82-C4EE-43F1-B994-2F4A9BC726D9}">
      <dgm:prSet/>
      <dgm:spPr/>
      <dgm:t>
        <a:bodyPr/>
        <a:lstStyle/>
        <a:p>
          <a:endParaRPr lang="en-GB"/>
        </a:p>
      </dgm:t>
    </dgm:pt>
    <dgm:pt modelId="{F24943DC-580E-40E0-8BAA-30C378D2C9D7}">
      <dgm:prSet custT="1"/>
      <dgm:spPr/>
      <dgm:t>
        <a:bodyPr/>
        <a:lstStyle/>
        <a:p>
          <a:r>
            <a:rPr lang="en-GB" sz="900" dirty="0">
              <a:latin typeface="Courier New" panose="02070309020205020404" pitchFamily="49" charset="0"/>
              <a:cs typeface="Courier New" panose="02070309020205020404" pitchFamily="49" charset="0"/>
            </a:rPr>
            <a:t>&lt;&lt;QUERY_STRING&gt;&gt; </a:t>
          </a:r>
          <a:r>
            <a:rPr lang="en-GB" sz="1000" dirty="0"/>
            <a:t>contains function=&lt;WSF_CODE&gt;</a:t>
          </a:r>
        </a:p>
      </dgm:t>
    </dgm:pt>
    <dgm:pt modelId="{4DFDCFD6-4AA0-449F-85D4-F706647F0ECE}" type="parTrans" cxnId="{A6D1A8C1-4886-42DD-A21C-4A6CF8AAF7B1}">
      <dgm:prSet/>
      <dgm:spPr/>
      <dgm:t>
        <a:bodyPr/>
        <a:lstStyle/>
        <a:p>
          <a:endParaRPr lang="en-GB"/>
        </a:p>
      </dgm:t>
    </dgm:pt>
    <dgm:pt modelId="{36CB8165-35C7-44AC-B59A-797178EF970B}" type="sibTrans" cxnId="{A6D1A8C1-4886-42DD-A21C-4A6CF8AAF7B1}">
      <dgm:prSet/>
      <dgm:spPr/>
      <dgm:t>
        <a:bodyPr/>
        <a:lstStyle/>
        <a:p>
          <a:endParaRPr lang="en-GB"/>
        </a:p>
      </dgm:t>
    </dgm:pt>
    <dgm:pt modelId="{82CA24CD-A368-4AC9-805E-23F828EA3BEA}">
      <dgm:prSet custT="1"/>
      <dgm:spPr/>
      <dgm:t>
        <a:bodyPr/>
        <a:lstStyle/>
        <a:p>
          <a:r>
            <a:rPr lang="en-GB" sz="900" dirty="0">
              <a:latin typeface="Courier New" panose="02070309020205020404" pitchFamily="49" charset="0"/>
              <a:cs typeface="Courier New" panose="02070309020205020404" pitchFamily="49" charset="0"/>
            </a:rPr>
            <a:t>&lt;&lt;MESSAGE&gt;&gt; </a:t>
          </a:r>
          <a:r>
            <a:rPr lang="en-GB" sz="1000" dirty="0"/>
            <a:t>contains the input data</a:t>
          </a:r>
        </a:p>
      </dgm:t>
    </dgm:pt>
    <dgm:pt modelId="{8BE5A9EA-F285-43AA-92B8-EF95A70C8A06}" type="parTrans" cxnId="{9C6144F5-BF5E-48D7-B2B1-EB1598CE930E}">
      <dgm:prSet/>
      <dgm:spPr/>
      <dgm:t>
        <a:bodyPr/>
        <a:lstStyle/>
        <a:p>
          <a:endParaRPr lang="en-GB"/>
        </a:p>
      </dgm:t>
    </dgm:pt>
    <dgm:pt modelId="{9E0D9776-4BD4-4BB6-87ED-FE59E16716D9}" type="sibTrans" cxnId="{9C6144F5-BF5E-48D7-B2B1-EB1598CE930E}">
      <dgm:prSet/>
      <dgm:spPr/>
      <dgm:t>
        <a:bodyPr/>
        <a:lstStyle/>
        <a:p>
          <a:endParaRPr lang="en-GB"/>
        </a:p>
      </dgm:t>
    </dgm:pt>
    <dgm:pt modelId="{CA31099E-9390-4AF9-B7C6-CCFEE5522060}">
      <dgm:prSet phldrT="[Text]" custT="1"/>
      <dgm:spPr/>
      <dgm:t>
        <a:bodyPr/>
        <a:lstStyle/>
        <a:p>
          <a:r>
            <a:rPr lang="en-GB" sz="1000" dirty="0"/>
            <a:t>Can be useful to identify problems</a:t>
          </a:r>
        </a:p>
      </dgm:t>
    </dgm:pt>
    <dgm:pt modelId="{FA0CA9ED-A273-4976-9710-5AEA4062B2C5}" type="parTrans" cxnId="{4DAA1286-C42C-4274-8510-3A594321C2B6}">
      <dgm:prSet/>
      <dgm:spPr/>
      <dgm:t>
        <a:bodyPr/>
        <a:lstStyle/>
        <a:p>
          <a:endParaRPr lang="en-GB"/>
        </a:p>
      </dgm:t>
    </dgm:pt>
    <dgm:pt modelId="{49B9BB91-3A09-4A33-BA2D-24F9A21BB2AB}" type="sibTrans" cxnId="{4DAA1286-C42C-4274-8510-3A594321C2B6}">
      <dgm:prSet/>
      <dgm:spPr/>
      <dgm:t>
        <a:bodyPr/>
        <a:lstStyle/>
        <a:p>
          <a:endParaRPr lang="en-GB"/>
        </a:p>
      </dgm:t>
    </dgm:pt>
    <dgm:pt modelId="{D9D1D283-45ED-435D-BB7D-33F1FF5EF7AF}">
      <dgm:prSet phldrT="[Text]" custT="1"/>
      <dgm:spPr/>
      <dgm:t>
        <a:bodyPr/>
        <a:lstStyle/>
        <a:p>
          <a:r>
            <a:rPr lang="en-GB" sz="1000" dirty="0"/>
            <a:t>Should not be turned on in a Live system</a:t>
          </a:r>
        </a:p>
      </dgm:t>
    </dgm:pt>
    <dgm:pt modelId="{02AC1186-5967-411E-B5AA-7982C8659A08}" type="parTrans" cxnId="{043613DF-C78C-4D8F-BE0C-749FA979ED5D}">
      <dgm:prSet/>
      <dgm:spPr/>
      <dgm:t>
        <a:bodyPr/>
        <a:lstStyle/>
        <a:p>
          <a:endParaRPr lang="en-GB"/>
        </a:p>
      </dgm:t>
    </dgm:pt>
    <dgm:pt modelId="{713E9AF4-DE19-432B-9818-EAB71229967B}" type="sibTrans" cxnId="{043613DF-C78C-4D8F-BE0C-749FA979ED5D}">
      <dgm:prSet/>
      <dgm:spPr/>
      <dgm:t>
        <a:bodyPr/>
        <a:lstStyle/>
        <a:p>
          <a:endParaRPr lang="en-GB"/>
        </a:p>
      </dgm:t>
    </dgm:pt>
    <dgm:pt modelId="{4EB68646-D5A8-466D-84BD-809A2E55C5E5}" type="pres">
      <dgm:prSet presAssocID="{4C2403EA-A3A6-4D9C-9477-3A863484D054}" presName="Name0" presStyleCnt="0">
        <dgm:presLayoutVars>
          <dgm:dir/>
          <dgm:animLvl val="lvl"/>
          <dgm:resizeHandles val="exact"/>
        </dgm:presLayoutVars>
      </dgm:prSet>
      <dgm:spPr/>
    </dgm:pt>
    <dgm:pt modelId="{52F96D31-6355-4381-ABF3-C589E9DACC22}" type="pres">
      <dgm:prSet presAssocID="{41C17524-BC97-4D6B-89DB-AF0E7446167F}" presName="linNode" presStyleCnt="0"/>
      <dgm:spPr/>
    </dgm:pt>
    <dgm:pt modelId="{4E5FFACB-4C4A-474F-841B-B39E80E42B9B}" type="pres">
      <dgm:prSet presAssocID="{41C17524-BC97-4D6B-89DB-AF0E7446167F}" presName="parentText" presStyleLbl="node1" presStyleIdx="0" presStyleCnt="3" custScaleX="63931" custScaleY="66743">
        <dgm:presLayoutVars>
          <dgm:chMax val="1"/>
          <dgm:bulletEnabled val="1"/>
        </dgm:presLayoutVars>
      </dgm:prSet>
      <dgm:spPr/>
    </dgm:pt>
    <dgm:pt modelId="{0C8404ED-BF22-4533-B72E-6A0A423B1026}" type="pres">
      <dgm:prSet presAssocID="{41C17524-BC97-4D6B-89DB-AF0E7446167F}" presName="descendantText" presStyleLbl="alignAccFollowNode1" presStyleIdx="0" presStyleCnt="3" custScaleX="122421" custScaleY="66743">
        <dgm:presLayoutVars>
          <dgm:bulletEnabled val="1"/>
        </dgm:presLayoutVars>
      </dgm:prSet>
      <dgm:spPr/>
    </dgm:pt>
    <dgm:pt modelId="{C01E70AD-DA70-4B31-BEB8-E5D97A7E3FA7}" type="pres">
      <dgm:prSet presAssocID="{25064AC5-7A91-4AAF-9E2F-5CBF76894787}" presName="sp" presStyleCnt="0"/>
      <dgm:spPr/>
    </dgm:pt>
    <dgm:pt modelId="{76E0EC79-A880-4357-AB20-8A2E0D1397A0}" type="pres">
      <dgm:prSet presAssocID="{D8C4CD20-FB30-4D09-8E40-500F60B58009}" presName="linNode" presStyleCnt="0"/>
      <dgm:spPr/>
    </dgm:pt>
    <dgm:pt modelId="{AAFC439E-20E7-412B-8A9D-A3ABA20C98E6}" type="pres">
      <dgm:prSet presAssocID="{D8C4CD20-FB30-4D09-8E40-500F60B58009}" presName="parentText" presStyleLbl="node1" presStyleIdx="1" presStyleCnt="3" custScaleX="63931">
        <dgm:presLayoutVars>
          <dgm:chMax val="1"/>
          <dgm:bulletEnabled val="1"/>
        </dgm:presLayoutVars>
      </dgm:prSet>
      <dgm:spPr/>
    </dgm:pt>
    <dgm:pt modelId="{53E69681-10FF-4A84-87E5-7B01190F05E9}" type="pres">
      <dgm:prSet presAssocID="{D8C4CD20-FB30-4D09-8E40-500F60B58009}" presName="descendantText" presStyleLbl="alignAccFollowNode1" presStyleIdx="1" presStyleCnt="3" custScaleX="122421">
        <dgm:presLayoutVars>
          <dgm:bulletEnabled val="1"/>
        </dgm:presLayoutVars>
      </dgm:prSet>
      <dgm:spPr/>
    </dgm:pt>
    <dgm:pt modelId="{6BCBB6E0-8720-4187-9C05-0DCB9E914CCC}" type="pres">
      <dgm:prSet presAssocID="{B8D54F15-C1FB-4B7D-888B-57F758B2C867}" presName="sp" presStyleCnt="0"/>
      <dgm:spPr/>
    </dgm:pt>
    <dgm:pt modelId="{20F297DF-C682-4EFA-80F0-B7E5FA5861FF}" type="pres">
      <dgm:prSet presAssocID="{093A759C-DF81-437E-86A6-6F54458F6A5A}" presName="linNode" presStyleCnt="0"/>
      <dgm:spPr/>
    </dgm:pt>
    <dgm:pt modelId="{067ED402-6BCA-4907-A98F-87E542003B9A}" type="pres">
      <dgm:prSet presAssocID="{093A759C-DF81-437E-86A6-6F54458F6A5A}" presName="parentText" presStyleLbl="node1" presStyleIdx="2" presStyleCnt="3" custScaleX="63931" custScaleY="32169">
        <dgm:presLayoutVars>
          <dgm:chMax val="1"/>
          <dgm:bulletEnabled val="1"/>
        </dgm:presLayoutVars>
      </dgm:prSet>
      <dgm:spPr/>
    </dgm:pt>
    <dgm:pt modelId="{F2F41F4B-63A3-4F80-8388-F0D9CD21E336}" type="pres">
      <dgm:prSet presAssocID="{093A759C-DF81-437E-86A6-6F54458F6A5A}" presName="descendantText" presStyleLbl="alignAccFollowNode1" presStyleIdx="2" presStyleCnt="3" custScaleX="122421" custScaleY="32169">
        <dgm:presLayoutVars>
          <dgm:bulletEnabled val="1"/>
        </dgm:presLayoutVars>
      </dgm:prSet>
      <dgm:spPr/>
    </dgm:pt>
  </dgm:ptLst>
  <dgm:cxnLst>
    <dgm:cxn modelId="{C897D401-6CD1-41AD-865D-3C925CD0A2DA}" type="presOf" srcId="{D57CF718-84D0-4E46-A678-62AA2C82CB09}" destId="{0C8404ED-BF22-4533-B72E-6A0A423B1026}" srcOrd="0" destOrd="1" presId="urn:microsoft.com/office/officeart/2005/8/layout/vList5"/>
    <dgm:cxn modelId="{936CD703-ED8D-4C26-B8F5-C7FC712BD194}" type="presOf" srcId="{6D65DF48-1550-47AC-8340-AE917819EAD1}" destId="{53E69681-10FF-4A84-87E5-7B01190F05E9}" srcOrd="0" destOrd="2" presId="urn:microsoft.com/office/officeart/2005/8/layout/vList5"/>
    <dgm:cxn modelId="{C9F01904-19D4-4614-9BA6-3E4056D1B656}" srcId="{D8C4CD20-FB30-4D09-8E40-500F60B58009}" destId="{AB9C085D-3889-47A2-B5D1-47D352ADFCD8}" srcOrd="5" destOrd="0" parTransId="{1315CE66-29BC-4CC9-A805-259FBB51F26A}" sibTransId="{67970FBD-BD6E-4567-950E-02024C262FCC}"/>
    <dgm:cxn modelId="{C5A6E405-C289-4941-895A-12ED830A096B}" type="presOf" srcId="{82CA24CD-A368-4AC9-805E-23F828EA3BEA}" destId="{53E69681-10FF-4A84-87E5-7B01190F05E9}" srcOrd="0" destOrd="4" presId="urn:microsoft.com/office/officeart/2005/8/layout/vList5"/>
    <dgm:cxn modelId="{AF84600B-97C6-4C37-B23E-C6B0BDA4A9D1}" srcId="{4C2403EA-A3A6-4D9C-9477-3A863484D054}" destId="{D8C4CD20-FB30-4D09-8E40-500F60B58009}" srcOrd="1" destOrd="0" parTransId="{FC6FD0F5-E2C1-48E1-95A9-71FC9DD47CE7}" sibTransId="{B8D54F15-C1FB-4B7D-888B-57F758B2C867}"/>
    <dgm:cxn modelId="{34E1620C-45FB-4B25-A09E-D2FF3AC26269}" type="presOf" srcId="{11FF8F06-1DB0-4CD8-8F43-2C7C9275C0BF}" destId="{53E69681-10FF-4A84-87E5-7B01190F05E9}" srcOrd="0" destOrd="1" presId="urn:microsoft.com/office/officeart/2005/8/layout/vList5"/>
    <dgm:cxn modelId="{3D316610-BCBF-4021-A2E6-B8AE7AA21055}" srcId="{D8C4CD20-FB30-4D09-8E40-500F60B58009}" destId="{DBA80A90-3D8D-4014-9C9B-E1F7065F8D5C}" srcOrd="0" destOrd="0" parTransId="{02E1FCFE-40BC-42D2-AFB8-5A65B1410CC7}" sibTransId="{7C62BE2C-C024-444C-9474-356F8C0BFF87}"/>
    <dgm:cxn modelId="{9163E816-115A-4E58-B78D-F43D2A25EE9F}" srcId="{41C17524-BC97-4D6B-89DB-AF0E7446167F}" destId="{416B21C5-C3A1-4106-B769-2EBC3C64F902}" srcOrd="2" destOrd="0" parTransId="{32D1AB47-4C24-4F67-BA9F-2526CF212308}" sibTransId="{5DD37191-9A46-4788-B2C0-B0FA06557CCC}"/>
    <dgm:cxn modelId="{558E7324-86BA-4BF7-98BB-5593C15FB150}" type="presOf" srcId="{DBA80A90-3D8D-4014-9C9B-E1F7065F8D5C}" destId="{53E69681-10FF-4A84-87E5-7B01190F05E9}" srcOrd="0" destOrd="0" presId="urn:microsoft.com/office/officeart/2005/8/layout/vList5"/>
    <dgm:cxn modelId="{CBE54A2F-636B-4003-9C92-5CFBBDA55B15}" type="presOf" srcId="{6840BE80-F155-41DB-87CF-C166EB984C1A}" destId="{53E69681-10FF-4A84-87E5-7B01190F05E9}" srcOrd="0" destOrd="7" presId="urn:microsoft.com/office/officeart/2005/8/layout/vList5"/>
    <dgm:cxn modelId="{5BFE1B39-27CF-402C-9E1D-03AC586DDA2D}" type="presOf" srcId="{1FDEAB41-9561-49CF-861E-33AFFCED9D59}" destId="{0C8404ED-BF22-4533-B72E-6A0A423B1026}" srcOrd="0" destOrd="3" presId="urn:microsoft.com/office/officeart/2005/8/layout/vList5"/>
    <dgm:cxn modelId="{D6AE6C3F-B0F2-4F42-A101-9CE6548E58FF}" type="presOf" srcId="{4C2403EA-A3A6-4D9C-9477-3A863484D054}" destId="{4EB68646-D5A8-466D-84BD-809A2E55C5E5}" srcOrd="0" destOrd="0" presId="urn:microsoft.com/office/officeart/2005/8/layout/vList5"/>
    <dgm:cxn modelId="{D1FEB042-A794-4364-9AFC-D2D806E60ED0}" type="presOf" srcId="{CA31099E-9390-4AF9-B7C6-CCFEE5522060}" destId="{F2F41F4B-63A3-4F80-8388-F0D9CD21E336}" srcOrd="0" destOrd="1" presId="urn:microsoft.com/office/officeart/2005/8/layout/vList5"/>
    <dgm:cxn modelId="{95AB5163-3994-4E16-8DAF-AAEAC5BDD531}" srcId="{4C2403EA-A3A6-4D9C-9477-3A863484D054}" destId="{093A759C-DF81-437E-86A6-6F54458F6A5A}" srcOrd="2" destOrd="0" parTransId="{BF4346F4-CA6E-42BD-9DFC-FE49E8572A17}" sibTransId="{83BC4B91-FF8F-47C5-B60E-D8BD72A6F5FE}"/>
    <dgm:cxn modelId="{ED64AB65-F821-49A0-BA2E-F478EA7997E9}" srcId="{D8C4CD20-FB30-4D09-8E40-500F60B58009}" destId="{6840BE80-F155-41DB-87CF-C166EB984C1A}" srcOrd="7" destOrd="0" parTransId="{B77BF740-C3FF-442C-A105-A26CC1C03AB1}" sibTransId="{FC4BC58B-6A49-4A02-A257-4E498CEF2661}"/>
    <dgm:cxn modelId="{93F18B6C-C1BD-4A56-9193-B05A331FA7FD}" srcId="{41C17524-BC97-4D6B-89DB-AF0E7446167F}" destId="{1FDEAB41-9561-49CF-861E-33AFFCED9D59}" srcOrd="3" destOrd="0" parTransId="{69B7E30E-55B0-4D30-AE88-4341619E4608}" sibTransId="{227CB61C-1C9D-46F6-8C9C-27EC54534D1E}"/>
    <dgm:cxn modelId="{32091370-D2A0-45CF-9EC8-E3BEBC9EEC67}" srcId="{41C17524-BC97-4D6B-89DB-AF0E7446167F}" destId="{70F9D727-447B-4E9D-9B11-DCA7C12B96E6}" srcOrd="0" destOrd="0" parTransId="{1316D5F6-F9E0-467B-9BD8-A693615DD3FF}" sibTransId="{320D3D5A-3646-4EEF-8363-93105A1DB7E5}"/>
    <dgm:cxn modelId="{29BC547A-5DD2-409E-BA18-E6A2857E0267}" srcId="{D8C4CD20-FB30-4D09-8E40-500F60B58009}" destId="{11FF8F06-1DB0-4CD8-8F43-2C7C9275C0BF}" srcOrd="1" destOrd="0" parTransId="{8F8F9375-1349-47CE-98CA-160867BAA6D6}" sibTransId="{DF53BF76-E126-47ED-AD1D-EBD14C1A7CD3}"/>
    <dgm:cxn modelId="{B03A9D82-C4EE-43F1-B994-2F4A9BC726D9}" srcId="{D8C4CD20-FB30-4D09-8E40-500F60B58009}" destId="{6D65DF48-1550-47AC-8340-AE917819EAD1}" srcOrd="2" destOrd="0" parTransId="{B3A6A540-D700-43C5-B441-0BF077B919B5}" sibTransId="{0E491D99-C470-4796-8BF1-4A5E6646EC5A}"/>
    <dgm:cxn modelId="{4DAA1286-C42C-4274-8510-3A594321C2B6}" srcId="{093A759C-DF81-437E-86A6-6F54458F6A5A}" destId="{CA31099E-9390-4AF9-B7C6-CCFEE5522060}" srcOrd="1" destOrd="0" parTransId="{FA0CA9ED-A273-4976-9710-5AEA4062B2C5}" sibTransId="{49B9BB91-3A09-4A33-BA2D-24F9A21BB2AB}"/>
    <dgm:cxn modelId="{E8CEDA8F-2F72-469C-9F39-30303FD74718}" type="presOf" srcId="{D9D1D283-45ED-435D-BB7D-33F1FF5EF7AF}" destId="{F2F41F4B-63A3-4F80-8388-F0D9CD21E336}" srcOrd="0" destOrd="2" presId="urn:microsoft.com/office/officeart/2005/8/layout/vList5"/>
    <dgm:cxn modelId="{D3C634A0-84A1-4DCE-97E1-0FD884D87A74}" type="presOf" srcId="{416B21C5-C3A1-4106-B769-2EBC3C64F902}" destId="{0C8404ED-BF22-4533-B72E-6A0A423B1026}" srcOrd="0" destOrd="2" presId="urn:microsoft.com/office/officeart/2005/8/layout/vList5"/>
    <dgm:cxn modelId="{406C10AD-9232-4547-BE4F-335D4A7A7AE1}" srcId="{41C17524-BC97-4D6B-89DB-AF0E7446167F}" destId="{D57CF718-84D0-4E46-A678-62AA2C82CB09}" srcOrd="1" destOrd="0" parTransId="{F0C0F9E5-AF3C-4344-A67C-9ED960153974}" sibTransId="{4940B3C2-EDD7-4A33-A2BA-8F2D4196BE13}"/>
    <dgm:cxn modelId="{AADC4CAD-C0C6-4F9F-BB69-15B812AA55B4}" type="presOf" srcId="{AC89EF3A-ED24-4123-85B4-E7DEE51FE402}" destId="{F2F41F4B-63A3-4F80-8388-F0D9CD21E336}" srcOrd="0" destOrd="0" presId="urn:microsoft.com/office/officeart/2005/8/layout/vList5"/>
    <dgm:cxn modelId="{A6D1A8C1-4886-42DD-A21C-4A6CF8AAF7B1}" srcId="{D8C4CD20-FB30-4D09-8E40-500F60B58009}" destId="{F24943DC-580E-40E0-8BAA-30C378D2C9D7}" srcOrd="3" destOrd="0" parTransId="{4DFDCFD6-4AA0-449F-85D4-F706647F0ECE}" sibTransId="{36CB8165-35C7-44AC-B59A-797178EF970B}"/>
    <dgm:cxn modelId="{EC9492CA-34E4-4B6A-B1AC-59FF08C1C7EE}" srcId="{4C2403EA-A3A6-4D9C-9477-3A863484D054}" destId="{41C17524-BC97-4D6B-89DB-AF0E7446167F}" srcOrd="0" destOrd="0" parTransId="{E5749DAE-41CF-4B8B-83F7-AA867DB7E837}" sibTransId="{25064AC5-7A91-4AAF-9E2F-5CBF76894787}"/>
    <dgm:cxn modelId="{35DB6ECE-09F7-43C3-9DA4-F17A5C9D0E6A}" srcId="{41C17524-BC97-4D6B-89DB-AF0E7446167F}" destId="{74B59D4B-376F-42EE-BA35-896005BA4DE3}" srcOrd="4" destOrd="0" parTransId="{CEFF2FA7-97CE-4E90-A520-AF1AEFB1DD00}" sibTransId="{7C186133-BB30-4022-ABF9-615DCE8D1B0A}"/>
    <dgm:cxn modelId="{80B3DCCE-E23A-432E-B8EF-7C768AABD929}" type="presOf" srcId="{D8C4CD20-FB30-4D09-8E40-500F60B58009}" destId="{AAFC439E-20E7-412B-8A9D-A3ABA20C98E6}" srcOrd="0" destOrd="0" presId="urn:microsoft.com/office/officeart/2005/8/layout/vList5"/>
    <dgm:cxn modelId="{F0D904D5-697C-44F5-8BD5-07CA6CEEFB51}" type="presOf" srcId="{AB9C085D-3889-47A2-B5D1-47D352ADFCD8}" destId="{53E69681-10FF-4A84-87E5-7B01190F05E9}" srcOrd="0" destOrd="5" presId="urn:microsoft.com/office/officeart/2005/8/layout/vList5"/>
    <dgm:cxn modelId="{043613DF-C78C-4D8F-BE0C-749FA979ED5D}" srcId="{093A759C-DF81-437E-86A6-6F54458F6A5A}" destId="{D9D1D283-45ED-435D-BB7D-33F1FF5EF7AF}" srcOrd="2" destOrd="0" parTransId="{02AC1186-5967-411E-B5AA-7982C8659A08}" sibTransId="{713E9AF4-DE19-432B-9818-EAB71229967B}"/>
    <dgm:cxn modelId="{4F87DEE2-0109-44D2-B51E-204597418FA4}" type="presOf" srcId="{EBD1A2C0-E3EE-47AA-B678-F8120EE5B855}" destId="{53E69681-10FF-4A84-87E5-7B01190F05E9}" srcOrd="0" destOrd="6" presId="urn:microsoft.com/office/officeart/2005/8/layout/vList5"/>
    <dgm:cxn modelId="{469B98E8-4273-4881-BE9C-207380368620}" type="presOf" srcId="{41C17524-BC97-4D6B-89DB-AF0E7446167F}" destId="{4E5FFACB-4C4A-474F-841B-B39E80E42B9B}" srcOrd="0" destOrd="0" presId="urn:microsoft.com/office/officeart/2005/8/layout/vList5"/>
    <dgm:cxn modelId="{3EF449EF-FFB6-4B3C-96B2-3C64087362DF}" type="presOf" srcId="{74B59D4B-376F-42EE-BA35-896005BA4DE3}" destId="{0C8404ED-BF22-4533-B72E-6A0A423B1026}" srcOrd="0" destOrd="4" presId="urn:microsoft.com/office/officeart/2005/8/layout/vList5"/>
    <dgm:cxn modelId="{DBE38FF3-C7C6-48C7-851A-E54559DB3718}" srcId="{D8C4CD20-FB30-4D09-8E40-500F60B58009}" destId="{EBD1A2C0-E3EE-47AA-B678-F8120EE5B855}" srcOrd="6" destOrd="0" parTransId="{131571EB-3105-47A9-87FD-20CF9A1064A7}" sibTransId="{AA61E8DA-614F-421A-83FA-6A278D1AD86F}"/>
    <dgm:cxn modelId="{9C6144F5-BF5E-48D7-B2B1-EB1598CE930E}" srcId="{D8C4CD20-FB30-4D09-8E40-500F60B58009}" destId="{82CA24CD-A368-4AC9-805E-23F828EA3BEA}" srcOrd="4" destOrd="0" parTransId="{8BE5A9EA-F285-43AA-92B8-EF95A70C8A06}" sibTransId="{9E0D9776-4BD4-4BB6-87ED-FE59E16716D9}"/>
    <dgm:cxn modelId="{B9D307FB-725A-4520-9CA0-A586508B6C16}" type="presOf" srcId="{093A759C-DF81-437E-86A6-6F54458F6A5A}" destId="{067ED402-6BCA-4907-A98F-87E542003B9A}" srcOrd="0" destOrd="0" presId="urn:microsoft.com/office/officeart/2005/8/layout/vList5"/>
    <dgm:cxn modelId="{A748D1FB-FA4A-4872-91AD-491407E5E60F}" type="presOf" srcId="{70F9D727-447B-4E9D-9B11-DCA7C12B96E6}" destId="{0C8404ED-BF22-4533-B72E-6A0A423B1026}" srcOrd="0" destOrd="0" presId="urn:microsoft.com/office/officeart/2005/8/layout/vList5"/>
    <dgm:cxn modelId="{01F0B7FC-CD62-4B88-B4C3-74AE827D7421}" srcId="{093A759C-DF81-437E-86A6-6F54458F6A5A}" destId="{AC89EF3A-ED24-4123-85B4-E7DEE51FE402}" srcOrd="0" destOrd="0" parTransId="{8BFE36B4-A53A-4219-9E2B-18EB2C316D3C}" sibTransId="{09100B8A-48BB-4694-905F-CE7CA060ACE9}"/>
    <dgm:cxn modelId="{9CB7C4FF-DEC6-4153-8902-C77D3BC9AEB5}" type="presOf" srcId="{F24943DC-580E-40E0-8BAA-30C378D2C9D7}" destId="{53E69681-10FF-4A84-87E5-7B01190F05E9}" srcOrd="0" destOrd="3" presId="urn:microsoft.com/office/officeart/2005/8/layout/vList5"/>
    <dgm:cxn modelId="{0696CBB2-9E27-40F6-A831-0F8C7DBF9D71}" type="presParOf" srcId="{4EB68646-D5A8-466D-84BD-809A2E55C5E5}" destId="{52F96D31-6355-4381-ABF3-C589E9DACC22}" srcOrd="0" destOrd="0" presId="urn:microsoft.com/office/officeart/2005/8/layout/vList5"/>
    <dgm:cxn modelId="{98907981-BB37-44E9-A772-931FE0C8A54C}" type="presParOf" srcId="{52F96D31-6355-4381-ABF3-C589E9DACC22}" destId="{4E5FFACB-4C4A-474F-841B-B39E80E42B9B}" srcOrd="0" destOrd="0" presId="urn:microsoft.com/office/officeart/2005/8/layout/vList5"/>
    <dgm:cxn modelId="{D594D805-10CB-4EC6-8277-7811B177E746}" type="presParOf" srcId="{52F96D31-6355-4381-ABF3-C589E9DACC22}" destId="{0C8404ED-BF22-4533-B72E-6A0A423B1026}" srcOrd="1" destOrd="0" presId="urn:microsoft.com/office/officeart/2005/8/layout/vList5"/>
    <dgm:cxn modelId="{1AB1B477-4847-4D04-8FA8-911CEC7E4837}" type="presParOf" srcId="{4EB68646-D5A8-466D-84BD-809A2E55C5E5}" destId="{C01E70AD-DA70-4B31-BEB8-E5D97A7E3FA7}" srcOrd="1" destOrd="0" presId="urn:microsoft.com/office/officeart/2005/8/layout/vList5"/>
    <dgm:cxn modelId="{4EBFC616-ABA7-4F9A-8E2D-5190C2F789BB}" type="presParOf" srcId="{4EB68646-D5A8-466D-84BD-809A2E55C5E5}" destId="{76E0EC79-A880-4357-AB20-8A2E0D1397A0}" srcOrd="2" destOrd="0" presId="urn:microsoft.com/office/officeart/2005/8/layout/vList5"/>
    <dgm:cxn modelId="{E5593D64-8E2F-4C22-AECB-A9A07DF750CE}" type="presParOf" srcId="{76E0EC79-A880-4357-AB20-8A2E0D1397A0}" destId="{AAFC439E-20E7-412B-8A9D-A3ABA20C98E6}" srcOrd="0" destOrd="0" presId="urn:microsoft.com/office/officeart/2005/8/layout/vList5"/>
    <dgm:cxn modelId="{CC02700F-D69A-4543-9CCF-755E5C096A76}" type="presParOf" srcId="{76E0EC79-A880-4357-AB20-8A2E0D1397A0}" destId="{53E69681-10FF-4A84-87E5-7B01190F05E9}" srcOrd="1" destOrd="0" presId="urn:microsoft.com/office/officeart/2005/8/layout/vList5"/>
    <dgm:cxn modelId="{EA7D4DFA-6460-4B02-9AD9-168C6FA8E2B7}" type="presParOf" srcId="{4EB68646-D5A8-466D-84BD-809A2E55C5E5}" destId="{6BCBB6E0-8720-4187-9C05-0DCB9E914CCC}" srcOrd="3" destOrd="0" presId="urn:microsoft.com/office/officeart/2005/8/layout/vList5"/>
    <dgm:cxn modelId="{B57D030B-323C-4D6B-A957-ACB825E695E3}" type="presParOf" srcId="{4EB68646-D5A8-466D-84BD-809A2E55C5E5}" destId="{20F297DF-C682-4EFA-80F0-B7E5FA5861FF}" srcOrd="4" destOrd="0" presId="urn:microsoft.com/office/officeart/2005/8/layout/vList5"/>
    <dgm:cxn modelId="{77F215E8-32FD-48E8-8079-9FB28D5C1917}" type="presParOf" srcId="{20F297DF-C682-4EFA-80F0-B7E5FA5861FF}" destId="{067ED402-6BCA-4907-A98F-87E542003B9A}" srcOrd="0" destOrd="0" presId="urn:microsoft.com/office/officeart/2005/8/layout/vList5"/>
    <dgm:cxn modelId="{EAA44F4C-43C5-495F-B9F7-455AB6CF4C06}" type="presParOf" srcId="{20F297DF-C682-4EFA-80F0-B7E5FA5861FF}" destId="{F2F41F4B-63A3-4F80-8388-F0D9CD21E33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CDD4-1E46-4BC9-AA1E-A7348FCD7D0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BA7B8FCA-5780-466B-9249-B9404938A358}">
      <dgm:prSet phldrT="[Text]"/>
      <dgm:spPr/>
      <dgm:t>
        <a:bodyPr/>
        <a:lstStyle/>
        <a:p>
          <a:r>
            <a:rPr lang="en-GB" dirty="0"/>
            <a:t>Wildcard Action</a:t>
          </a:r>
        </a:p>
      </dgm:t>
    </dgm:pt>
    <dgm:pt modelId="{578A2EF2-A020-4F2C-926B-943682652321}" type="parTrans" cxnId="{34474B42-DC82-4051-940B-0CB5D7AB1191}">
      <dgm:prSet/>
      <dgm:spPr/>
      <dgm:t>
        <a:bodyPr/>
        <a:lstStyle/>
        <a:p>
          <a:endParaRPr lang="en-GB"/>
        </a:p>
      </dgm:t>
    </dgm:pt>
    <dgm:pt modelId="{684522E2-0F64-4AEC-8D26-BFCBEBDD84C9}" type="sibTrans" cxnId="{34474B42-DC82-4051-940B-0CB5D7AB1191}">
      <dgm:prSet/>
      <dgm:spPr/>
      <dgm:t>
        <a:bodyPr/>
        <a:lstStyle/>
        <a:p>
          <a:endParaRPr lang="en-GB"/>
        </a:p>
      </dgm:t>
    </dgm:pt>
    <dgm:pt modelId="{C8BC06D2-7C4D-4265-B24C-6B89919B1080}">
      <dgm:prSet phldrT="[Text]"/>
      <dgm:spPr/>
      <dgm:t>
        <a:bodyPr/>
        <a:lstStyle/>
        <a:p>
          <a:r>
            <a:rPr lang="en-GB" dirty="0"/>
            <a:t>Allow wildcards</a:t>
          </a:r>
        </a:p>
      </dgm:t>
    </dgm:pt>
    <dgm:pt modelId="{28D435BE-E453-4180-A86D-FD855C85BA1D}" type="parTrans" cxnId="{CF8F486B-B247-47B9-943E-14597ADB2A37}">
      <dgm:prSet/>
      <dgm:spPr/>
      <dgm:t>
        <a:bodyPr/>
        <a:lstStyle/>
        <a:p>
          <a:endParaRPr lang="en-GB"/>
        </a:p>
      </dgm:t>
    </dgm:pt>
    <dgm:pt modelId="{2E9F5D30-2EDA-4EC4-A46D-D337582AF8EB}" type="sibTrans" cxnId="{CF8F486B-B247-47B9-943E-14597ADB2A37}">
      <dgm:prSet/>
      <dgm:spPr/>
      <dgm:t>
        <a:bodyPr/>
        <a:lstStyle/>
        <a:p>
          <a:endParaRPr lang="en-GB"/>
        </a:p>
      </dgm:t>
    </dgm:pt>
    <dgm:pt modelId="{7E2CEE43-BF61-4B8C-A40D-BCF7D42E3C22}">
      <dgm:prSet phldrT="[Text]"/>
      <dgm:spPr/>
      <dgm:t>
        <a:bodyPr/>
        <a:lstStyle/>
        <a:p>
          <a:r>
            <a:rPr lang="en-GB" dirty="0"/>
            <a:t>Default </a:t>
          </a:r>
          <a:r>
            <a:rPr lang="en-GB" dirty="0" err="1"/>
            <a:t>Indata</a:t>
          </a:r>
          <a:endParaRPr lang="en-GB" dirty="0"/>
        </a:p>
      </dgm:t>
    </dgm:pt>
    <dgm:pt modelId="{051DBBF4-1D5D-4000-B450-961840DDC551}" type="parTrans" cxnId="{BD563D6B-01B8-4D35-87E1-1AAB37C5D76F}">
      <dgm:prSet/>
      <dgm:spPr/>
      <dgm:t>
        <a:bodyPr/>
        <a:lstStyle/>
        <a:p>
          <a:endParaRPr lang="en-GB"/>
        </a:p>
      </dgm:t>
    </dgm:pt>
    <dgm:pt modelId="{2EBA651B-E930-4778-BC60-559447605697}" type="sibTrans" cxnId="{BD563D6B-01B8-4D35-87E1-1AAB37C5D76F}">
      <dgm:prSet/>
      <dgm:spPr/>
      <dgm:t>
        <a:bodyPr/>
        <a:lstStyle/>
        <a:p>
          <a:endParaRPr lang="en-GB"/>
        </a:p>
      </dgm:t>
    </dgm:pt>
    <dgm:pt modelId="{7E9AD653-069C-433B-A492-02A0FEAC17A2}">
      <dgm:prSet phldrT="[Text]"/>
      <dgm:spPr/>
      <dgm:t>
        <a:bodyPr/>
        <a:lstStyle/>
        <a:p>
          <a:r>
            <a:rPr lang="en-GB" dirty="0"/>
            <a:t>Values used if a ‘valid field’ is not provided when the web service is called </a:t>
          </a:r>
        </a:p>
      </dgm:t>
    </dgm:pt>
    <dgm:pt modelId="{D886D243-4130-4812-9102-5DA1B66ACEC2}" type="parTrans" cxnId="{73930D40-76B6-4050-9419-D6DAD1B02F90}">
      <dgm:prSet/>
      <dgm:spPr/>
      <dgm:t>
        <a:bodyPr/>
        <a:lstStyle/>
        <a:p>
          <a:endParaRPr lang="en-GB"/>
        </a:p>
      </dgm:t>
    </dgm:pt>
    <dgm:pt modelId="{F4C66DE7-BAA3-4F2E-B339-083E02A806E6}" type="sibTrans" cxnId="{73930D40-76B6-4050-9419-D6DAD1B02F90}">
      <dgm:prSet/>
      <dgm:spPr/>
      <dgm:t>
        <a:bodyPr/>
        <a:lstStyle/>
        <a:p>
          <a:endParaRPr lang="en-GB"/>
        </a:p>
      </dgm:t>
    </dgm:pt>
    <dgm:pt modelId="{8BC2445E-657C-4D7A-8C63-7AADE653BB6C}">
      <dgm:prSet phldrT="[Text]"/>
      <dgm:spPr/>
      <dgm:t>
        <a:bodyPr/>
        <a:lstStyle/>
        <a:p>
          <a:r>
            <a:rPr lang="en-GB" dirty="0"/>
            <a:t>Valid Fields</a:t>
          </a:r>
        </a:p>
      </dgm:t>
    </dgm:pt>
    <dgm:pt modelId="{4B554A9F-F8EA-43F9-8AFF-24FD6091D123}" type="parTrans" cxnId="{A667F241-5C9B-4467-B2E0-22EE63639055}">
      <dgm:prSet/>
      <dgm:spPr/>
      <dgm:t>
        <a:bodyPr/>
        <a:lstStyle/>
        <a:p>
          <a:endParaRPr lang="en-GB"/>
        </a:p>
      </dgm:t>
    </dgm:pt>
    <dgm:pt modelId="{0439E6D0-24B6-4DC3-BA94-585026E4206F}" type="sibTrans" cxnId="{A667F241-5C9B-4467-B2E0-22EE63639055}">
      <dgm:prSet/>
      <dgm:spPr/>
      <dgm:t>
        <a:bodyPr/>
        <a:lstStyle/>
        <a:p>
          <a:endParaRPr lang="en-GB"/>
        </a:p>
      </dgm:t>
    </dgm:pt>
    <dgm:pt modelId="{A968FF39-2049-4DA0-A5A8-84C5FC92D7FF}">
      <dgm:prSet phldrT="[Text]"/>
      <dgm:spPr/>
      <dgm:t>
        <a:bodyPr/>
        <a:lstStyle/>
        <a:p>
          <a:r>
            <a:rPr lang="en-GB" dirty="0"/>
            <a:t>The in data which must be provided when the web service is called</a:t>
          </a:r>
        </a:p>
      </dgm:t>
    </dgm:pt>
    <dgm:pt modelId="{1A6FB981-6C4E-495C-809E-81EF0CC9B25A}" type="parTrans" cxnId="{12A63F68-BB1B-481A-BA17-B44E875FC5A7}">
      <dgm:prSet/>
      <dgm:spPr/>
      <dgm:t>
        <a:bodyPr/>
        <a:lstStyle/>
        <a:p>
          <a:endParaRPr lang="en-GB"/>
        </a:p>
      </dgm:t>
    </dgm:pt>
    <dgm:pt modelId="{389096CA-2785-4D50-9F4B-FA5E86BFE20A}" type="sibTrans" cxnId="{12A63F68-BB1B-481A-BA17-B44E875FC5A7}">
      <dgm:prSet/>
      <dgm:spPr/>
      <dgm:t>
        <a:bodyPr/>
        <a:lstStyle/>
        <a:p>
          <a:endParaRPr lang="en-GB"/>
        </a:p>
      </dgm:t>
    </dgm:pt>
    <dgm:pt modelId="{D7B9D258-DF5E-4DB5-A09D-413D2AD38970}">
      <dgm:prSet/>
      <dgm:spPr/>
      <dgm:t>
        <a:bodyPr/>
        <a:lstStyle/>
        <a:p>
          <a:r>
            <a:rPr lang="en-GB" dirty="0"/>
            <a:t>Fixed </a:t>
          </a:r>
          <a:r>
            <a:rPr lang="en-GB" dirty="0" err="1"/>
            <a:t>Indata</a:t>
          </a:r>
          <a:endParaRPr lang="en-GB" dirty="0"/>
        </a:p>
      </dgm:t>
    </dgm:pt>
    <dgm:pt modelId="{1D6E700D-EB6C-49B0-AF22-9BA12E460DBF}" type="parTrans" cxnId="{EA061F91-4DFA-4B83-9BCA-D720CABF019B}">
      <dgm:prSet/>
      <dgm:spPr/>
      <dgm:t>
        <a:bodyPr/>
        <a:lstStyle/>
        <a:p>
          <a:endParaRPr lang="en-GB"/>
        </a:p>
      </dgm:t>
    </dgm:pt>
    <dgm:pt modelId="{89F758E1-2257-4D1B-A9D5-2AC86C27261D}" type="sibTrans" cxnId="{EA061F91-4DFA-4B83-9BCA-D720CABF019B}">
      <dgm:prSet/>
      <dgm:spPr/>
      <dgm:t>
        <a:bodyPr/>
        <a:lstStyle/>
        <a:p>
          <a:endParaRPr lang="en-GB"/>
        </a:p>
      </dgm:t>
    </dgm:pt>
    <dgm:pt modelId="{47C6E336-C82F-48B2-969E-F882C652833B}">
      <dgm:prSet/>
      <dgm:spPr/>
      <dgm:t>
        <a:bodyPr/>
        <a:lstStyle/>
        <a:p>
          <a:r>
            <a:rPr lang="en-GB" dirty="0"/>
            <a:t>These are used when an item of in data will always have the same value</a:t>
          </a:r>
        </a:p>
      </dgm:t>
    </dgm:pt>
    <dgm:pt modelId="{4A997F19-2A27-4793-AB98-8A0324E214D6}" type="parTrans" cxnId="{1F09E609-A896-4824-8E0E-5FFD922CD708}">
      <dgm:prSet/>
      <dgm:spPr/>
      <dgm:t>
        <a:bodyPr/>
        <a:lstStyle/>
        <a:p>
          <a:endParaRPr lang="en-GB"/>
        </a:p>
      </dgm:t>
    </dgm:pt>
    <dgm:pt modelId="{E4A341D0-CDD0-4D06-9644-BD5FAFB0DB8D}" type="sibTrans" cxnId="{1F09E609-A896-4824-8E0E-5FFD922CD708}">
      <dgm:prSet/>
      <dgm:spPr/>
      <dgm:t>
        <a:bodyPr/>
        <a:lstStyle/>
        <a:p>
          <a:endParaRPr lang="en-GB"/>
        </a:p>
      </dgm:t>
    </dgm:pt>
    <dgm:pt modelId="{BD828EB9-3BB6-4AC4-B179-576C30C5FE25}">
      <dgm:prSet/>
      <dgm:spPr/>
      <dgm:t>
        <a:bodyPr/>
        <a:lstStyle/>
        <a:p>
          <a:r>
            <a:rPr lang="en-GB"/>
            <a:t>Do not allow wildcards</a:t>
          </a:r>
          <a:endParaRPr lang="en-GB" dirty="0"/>
        </a:p>
      </dgm:t>
    </dgm:pt>
    <dgm:pt modelId="{55B61BDE-FBAE-4BEC-9FCA-DEE90D86BB07}" type="parTrans" cxnId="{5C747262-6D96-4926-B423-A5218084869D}">
      <dgm:prSet/>
      <dgm:spPr/>
      <dgm:t>
        <a:bodyPr/>
        <a:lstStyle/>
        <a:p>
          <a:endParaRPr lang="en-GB"/>
        </a:p>
      </dgm:t>
    </dgm:pt>
    <dgm:pt modelId="{4390EB4D-1508-42CB-AA99-F8408CD0D03A}" type="sibTrans" cxnId="{5C747262-6D96-4926-B423-A5218084869D}">
      <dgm:prSet/>
      <dgm:spPr/>
      <dgm:t>
        <a:bodyPr/>
        <a:lstStyle/>
        <a:p>
          <a:endParaRPr lang="en-GB"/>
        </a:p>
      </dgm:t>
    </dgm:pt>
    <dgm:pt modelId="{F2FBD9A9-F783-4081-9C6B-9A505199BD9E}">
      <dgm:prSet/>
      <dgm:spPr/>
      <dgm:t>
        <a:bodyPr/>
        <a:lstStyle/>
        <a:p>
          <a:r>
            <a:rPr lang="en-GB" dirty="0"/>
            <a:t>Ignore wildcard conversion - treats a gold character as a literal value and is not available for all function types.</a:t>
          </a:r>
        </a:p>
      </dgm:t>
    </dgm:pt>
    <dgm:pt modelId="{FAAA0CBD-51A0-449C-98E7-86193269F7C7}" type="parTrans" cxnId="{8994014B-C006-422A-91D2-FDDAF2A861E0}">
      <dgm:prSet/>
      <dgm:spPr/>
      <dgm:t>
        <a:bodyPr/>
        <a:lstStyle/>
        <a:p>
          <a:endParaRPr lang="en-GB"/>
        </a:p>
      </dgm:t>
    </dgm:pt>
    <dgm:pt modelId="{7C91E17D-ED3F-4E6F-BBC1-A299BDAFB926}" type="sibTrans" cxnId="{8994014B-C006-422A-91D2-FDDAF2A861E0}">
      <dgm:prSet/>
      <dgm:spPr/>
      <dgm:t>
        <a:bodyPr/>
        <a:lstStyle/>
        <a:p>
          <a:endParaRPr lang="en-GB"/>
        </a:p>
      </dgm:t>
    </dgm:pt>
    <dgm:pt modelId="{DDB097C1-03CB-4F24-BD6B-9472F79935B1}">
      <dgm:prSet phldrT="[Text]"/>
      <dgm:spPr/>
      <dgm:t>
        <a:bodyPr/>
        <a:lstStyle/>
        <a:p>
          <a:r>
            <a:rPr lang="en-GB" dirty="0"/>
            <a:t>Defines how gold values in the in data is treated</a:t>
          </a:r>
        </a:p>
      </dgm:t>
    </dgm:pt>
    <dgm:pt modelId="{1ECBB83C-E047-4FA8-B329-3A695F9E5CCC}" type="parTrans" cxnId="{EB092F03-73E2-4049-AEC5-031323F0BAF5}">
      <dgm:prSet/>
      <dgm:spPr/>
      <dgm:t>
        <a:bodyPr/>
        <a:lstStyle/>
        <a:p>
          <a:endParaRPr lang="en-GB"/>
        </a:p>
      </dgm:t>
    </dgm:pt>
    <dgm:pt modelId="{4AB2B710-8CAC-475D-9E53-D0D06D3709EF}" type="sibTrans" cxnId="{EB092F03-73E2-4049-AEC5-031323F0BAF5}">
      <dgm:prSet/>
      <dgm:spPr/>
      <dgm:t>
        <a:bodyPr/>
        <a:lstStyle/>
        <a:p>
          <a:endParaRPr lang="en-GB"/>
        </a:p>
      </dgm:t>
    </dgm:pt>
    <dgm:pt modelId="{922C2743-F2DE-4E58-9B2D-692EFDCAE3B6}">
      <dgm:prSet/>
      <dgm:spPr/>
      <dgm:t>
        <a:bodyPr/>
        <a:lstStyle/>
        <a:p>
          <a:r>
            <a:rPr lang="en-GB" dirty="0"/>
            <a:t>These are not provided in when the web service is called</a:t>
          </a:r>
        </a:p>
      </dgm:t>
    </dgm:pt>
    <dgm:pt modelId="{9ACCD6E2-E7D5-4D8B-B837-62F391E126D6}" type="parTrans" cxnId="{FE9E0B3B-B7DE-49F5-86B7-EE2BC43B7B65}">
      <dgm:prSet/>
      <dgm:spPr/>
      <dgm:t>
        <a:bodyPr/>
        <a:lstStyle/>
        <a:p>
          <a:endParaRPr lang="en-GB"/>
        </a:p>
      </dgm:t>
    </dgm:pt>
    <dgm:pt modelId="{C02F2A36-13AB-4E91-92F1-0C1EA6B4319E}" type="sibTrans" cxnId="{FE9E0B3B-B7DE-49F5-86B7-EE2BC43B7B65}">
      <dgm:prSet/>
      <dgm:spPr/>
      <dgm:t>
        <a:bodyPr/>
        <a:lstStyle/>
        <a:p>
          <a:endParaRPr lang="en-GB"/>
        </a:p>
      </dgm:t>
    </dgm:pt>
    <dgm:pt modelId="{0E85D697-E35D-4E06-852A-9FD23F2EC82F}" type="pres">
      <dgm:prSet presAssocID="{7FBDCDD4-1E46-4BC9-AA1E-A7348FCD7D0F}" presName="Name0" presStyleCnt="0">
        <dgm:presLayoutVars>
          <dgm:dir/>
          <dgm:animLvl val="lvl"/>
          <dgm:resizeHandles val="exact"/>
        </dgm:presLayoutVars>
      </dgm:prSet>
      <dgm:spPr/>
    </dgm:pt>
    <dgm:pt modelId="{0FC60F80-8222-4FFB-970F-6749F1A67AF8}" type="pres">
      <dgm:prSet presAssocID="{BA7B8FCA-5780-466B-9249-B9404938A358}" presName="linNode" presStyleCnt="0"/>
      <dgm:spPr/>
    </dgm:pt>
    <dgm:pt modelId="{63C45141-2A7B-490E-9A8A-E03DB304A3FA}" type="pres">
      <dgm:prSet presAssocID="{BA7B8FCA-5780-466B-9249-B9404938A358}" presName="parentText" presStyleLbl="node1" presStyleIdx="0" presStyleCnt="4" custScaleX="55798">
        <dgm:presLayoutVars>
          <dgm:chMax val="1"/>
          <dgm:bulletEnabled val="1"/>
        </dgm:presLayoutVars>
      </dgm:prSet>
      <dgm:spPr/>
    </dgm:pt>
    <dgm:pt modelId="{F6EB178F-0E43-4A81-A087-83BE074AF51A}" type="pres">
      <dgm:prSet presAssocID="{BA7B8FCA-5780-466B-9249-B9404938A358}" presName="descendantText" presStyleLbl="alignAccFollowNode1" presStyleIdx="0" presStyleCnt="4" custScaleX="130044">
        <dgm:presLayoutVars>
          <dgm:bulletEnabled val="1"/>
        </dgm:presLayoutVars>
      </dgm:prSet>
      <dgm:spPr/>
    </dgm:pt>
    <dgm:pt modelId="{616C8B5C-A0E4-418D-A9F5-16DEF4C8F199}" type="pres">
      <dgm:prSet presAssocID="{684522E2-0F64-4AEC-8D26-BFCBEBDD84C9}" presName="sp" presStyleCnt="0"/>
      <dgm:spPr/>
    </dgm:pt>
    <dgm:pt modelId="{BB10BE36-9D42-47F4-8F28-7C80ADC160B8}" type="pres">
      <dgm:prSet presAssocID="{7E2CEE43-BF61-4B8C-A40D-BCF7D42E3C22}" presName="linNode" presStyleCnt="0"/>
      <dgm:spPr/>
    </dgm:pt>
    <dgm:pt modelId="{D3B80ED8-3CDB-4384-BDB3-5F8CFABC0CA7}" type="pres">
      <dgm:prSet presAssocID="{7E2CEE43-BF61-4B8C-A40D-BCF7D42E3C22}" presName="parentText" presStyleLbl="node1" presStyleIdx="1" presStyleCnt="4" custScaleX="55798" custScaleY="57022">
        <dgm:presLayoutVars>
          <dgm:chMax val="1"/>
          <dgm:bulletEnabled val="1"/>
        </dgm:presLayoutVars>
      </dgm:prSet>
      <dgm:spPr/>
    </dgm:pt>
    <dgm:pt modelId="{52B7D115-78C4-40B5-A46B-3F7A0546DFD5}" type="pres">
      <dgm:prSet presAssocID="{7E2CEE43-BF61-4B8C-A40D-BCF7D42E3C22}" presName="descendantText" presStyleLbl="alignAccFollowNode1" presStyleIdx="1" presStyleCnt="4" custScaleX="130044" custScaleY="57022">
        <dgm:presLayoutVars>
          <dgm:bulletEnabled val="1"/>
        </dgm:presLayoutVars>
      </dgm:prSet>
      <dgm:spPr/>
    </dgm:pt>
    <dgm:pt modelId="{0D258D7E-701D-40D3-9639-7107149CEB1A}" type="pres">
      <dgm:prSet presAssocID="{2EBA651B-E930-4778-BC60-559447605697}" presName="sp" presStyleCnt="0"/>
      <dgm:spPr/>
    </dgm:pt>
    <dgm:pt modelId="{950F6DCB-4343-4D7F-824F-2DBD0B932EFA}" type="pres">
      <dgm:prSet presAssocID="{8BC2445E-657C-4D7A-8C63-7AADE653BB6C}" presName="linNode" presStyleCnt="0"/>
      <dgm:spPr/>
    </dgm:pt>
    <dgm:pt modelId="{A426A903-7D8A-4D31-A2C9-D843D59D1277}" type="pres">
      <dgm:prSet presAssocID="{8BC2445E-657C-4D7A-8C63-7AADE653BB6C}" presName="parentText" presStyleLbl="node1" presStyleIdx="2" presStyleCnt="4" custScaleX="55798" custScaleY="57022">
        <dgm:presLayoutVars>
          <dgm:chMax val="1"/>
          <dgm:bulletEnabled val="1"/>
        </dgm:presLayoutVars>
      </dgm:prSet>
      <dgm:spPr/>
    </dgm:pt>
    <dgm:pt modelId="{32B5E73C-2FD6-40E7-905E-CB7E92C8D657}" type="pres">
      <dgm:prSet presAssocID="{8BC2445E-657C-4D7A-8C63-7AADE653BB6C}" presName="descendantText" presStyleLbl="alignAccFollowNode1" presStyleIdx="2" presStyleCnt="4" custScaleX="130044" custScaleY="57022">
        <dgm:presLayoutVars>
          <dgm:bulletEnabled val="1"/>
        </dgm:presLayoutVars>
      </dgm:prSet>
      <dgm:spPr/>
    </dgm:pt>
    <dgm:pt modelId="{B5A1E337-1E57-4A0E-ACD8-275F5ED2E989}" type="pres">
      <dgm:prSet presAssocID="{0439E6D0-24B6-4DC3-BA94-585026E4206F}" presName="sp" presStyleCnt="0"/>
      <dgm:spPr/>
    </dgm:pt>
    <dgm:pt modelId="{BC89C429-3A42-4BD5-8805-233EBBB27D45}" type="pres">
      <dgm:prSet presAssocID="{D7B9D258-DF5E-4DB5-A09D-413D2AD38970}" presName="linNode" presStyleCnt="0"/>
      <dgm:spPr/>
    </dgm:pt>
    <dgm:pt modelId="{37205874-EEDF-41CE-A1E2-B144B2A60153}" type="pres">
      <dgm:prSet presAssocID="{D7B9D258-DF5E-4DB5-A09D-413D2AD38970}" presName="parentText" presStyleLbl="node1" presStyleIdx="3" presStyleCnt="4" custScaleX="55798" custScaleY="63701">
        <dgm:presLayoutVars>
          <dgm:chMax val="1"/>
          <dgm:bulletEnabled val="1"/>
        </dgm:presLayoutVars>
      </dgm:prSet>
      <dgm:spPr/>
    </dgm:pt>
    <dgm:pt modelId="{47BADC18-F67C-41D5-B4E8-28AF1BB28E7B}" type="pres">
      <dgm:prSet presAssocID="{D7B9D258-DF5E-4DB5-A09D-413D2AD38970}" presName="descendantText" presStyleLbl="alignAccFollowNode1" presStyleIdx="3" presStyleCnt="4" custScaleX="130044" custScaleY="63701">
        <dgm:presLayoutVars>
          <dgm:bulletEnabled val="1"/>
        </dgm:presLayoutVars>
      </dgm:prSet>
      <dgm:spPr/>
    </dgm:pt>
  </dgm:ptLst>
  <dgm:cxnLst>
    <dgm:cxn modelId="{EB092F03-73E2-4049-AEC5-031323F0BAF5}" srcId="{BA7B8FCA-5780-466B-9249-B9404938A358}" destId="{DDB097C1-03CB-4F24-BD6B-9472F79935B1}" srcOrd="0" destOrd="0" parTransId="{1ECBB83C-E047-4FA8-B329-3A695F9E5CCC}" sibTransId="{4AB2B710-8CAC-475D-9E53-D0D06D3709EF}"/>
    <dgm:cxn modelId="{50929605-3961-45A6-80D3-7F753703C2FB}" type="presOf" srcId="{DDB097C1-03CB-4F24-BD6B-9472F79935B1}" destId="{F6EB178F-0E43-4A81-A087-83BE074AF51A}" srcOrd="0" destOrd="0" presId="urn:microsoft.com/office/officeart/2005/8/layout/vList5"/>
    <dgm:cxn modelId="{1F09E609-A896-4824-8E0E-5FFD922CD708}" srcId="{D7B9D258-DF5E-4DB5-A09D-413D2AD38970}" destId="{47C6E336-C82F-48B2-969E-F882C652833B}" srcOrd="0" destOrd="0" parTransId="{4A997F19-2A27-4793-AB98-8A0324E214D6}" sibTransId="{E4A341D0-CDD0-4D06-9644-BD5FAFB0DB8D}"/>
    <dgm:cxn modelId="{92337926-7BF8-46CF-BF9C-A20B19CA5220}" type="presOf" srcId="{F2FBD9A9-F783-4081-9C6B-9A505199BD9E}" destId="{F6EB178F-0E43-4A81-A087-83BE074AF51A}" srcOrd="0" destOrd="3" presId="urn:microsoft.com/office/officeart/2005/8/layout/vList5"/>
    <dgm:cxn modelId="{D3F9AB2C-3668-4000-8D48-C3276251DF2D}" type="presOf" srcId="{922C2743-F2DE-4E58-9B2D-692EFDCAE3B6}" destId="{47BADC18-F67C-41D5-B4E8-28AF1BB28E7B}" srcOrd="0" destOrd="1" presId="urn:microsoft.com/office/officeart/2005/8/layout/vList5"/>
    <dgm:cxn modelId="{55C9A72F-916A-4EF9-BD4A-9A7643889B10}" type="presOf" srcId="{7E9AD653-069C-433B-A492-02A0FEAC17A2}" destId="{52B7D115-78C4-40B5-A46B-3F7A0546DFD5}" srcOrd="0" destOrd="0" presId="urn:microsoft.com/office/officeart/2005/8/layout/vList5"/>
    <dgm:cxn modelId="{FE9E0B3B-B7DE-49F5-86B7-EE2BC43B7B65}" srcId="{D7B9D258-DF5E-4DB5-A09D-413D2AD38970}" destId="{922C2743-F2DE-4E58-9B2D-692EFDCAE3B6}" srcOrd="1" destOrd="0" parTransId="{9ACCD6E2-E7D5-4D8B-B837-62F391E126D6}" sibTransId="{C02F2A36-13AB-4E91-92F1-0C1EA6B4319E}"/>
    <dgm:cxn modelId="{73930D40-76B6-4050-9419-D6DAD1B02F90}" srcId="{7E2CEE43-BF61-4B8C-A40D-BCF7D42E3C22}" destId="{7E9AD653-069C-433B-A492-02A0FEAC17A2}" srcOrd="0" destOrd="0" parTransId="{D886D243-4130-4812-9102-5DA1B66ACEC2}" sibTransId="{F4C66DE7-BAA3-4F2E-B339-083E02A806E6}"/>
    <dgm:cxn modelId="{34283540-26EA-47B1-9F53-64423E76222D}" type="presOf" srcId="{47C6E336-C82F-48B2-969E-F882C652833B}" destId="{47BADC18-F67C-41D5-B4E8-28AF1BB28E7B}" srcOrd="0" destOrd="0" presId="urn:microsoft.com/office/officeart/2005/8/layout/vList5"/>
    <dgm:cxn modelId="{D6C4D461-81F3-4AC7-B979-EB1266C348C6}" type="presOf" srcId="{8BC2445E-657C-4D7A-8C63-7AADE653BB6C}" destId="{A426A903-7D8A-4D31-A2C9-D843D59D1277}" srcOrd="0" destOrd="0" presId="urn:microsoft.com/office/officeart/2005/8/layout/vList5"/>
    <dgm:cxn modelId="{A667F241-5C9B-4467-B2E0-22EE63639055}" srcId="{7FBDCDD4-1E46-4BC9-AA1E-A7348FCD7D0F}" destId="{8BC2445E-657C-4D7A-8C63-7AADE653BB6C}" srcOrd="2" destOrd="0" parTransId="{4B554A9F-F8EA-43F9-8AFF-24FD6091D123}" sibTransId="{0439E6D0-24B6-4DC3-BA94-585026E4206F}"/>
    <dgm:cxn modelId="{34474B42-DC82-4051-940B-0CB5D7AB1191}" srcId="{7FBDCDD4-1E46-4BC9-AA1E-A7348FCD7D0F}" destId="{BA7B8FCA-5780-466B-9249-B9404938A358}" srcOrd="0" destOrd="0" parTransId="{578A2EF2-A020-4F2C-926B-943682652321}" sibTransId="{684522E2-0F64-4AEC-8D26-BFCBEBDD84C9}"/>
    <dgm:cxn modelId="{5C747262-6D96-4926-B423-A5218084869D}" srcId="{BA7B8FCA-5780-466B-9249-B9404938A358}" destId="{BD828EB9-3BB6-4AC4-B179-576C30C5FE25}" srcOrd="2" destOrd="0" parTransId="{55B61BDE-FBAE-4BEC-9FCA-DEE90D86BB07}" sibTransId="{4390EB4D-1508-42CB-AA99-F8408CD0D03A}"/>
    <dgm:cxn modelId="{12A63F68-BB1B-481A-BA17-B44E875FC5A7}" srcId="{8BC2445E-657C-4D7A-8C63-7AADE653BB6C}" destId="{A968FF39-2049-4DA0-A5A8-84C5FC92D7FF}" srcOrd="0" destOrd="0" parTransId="{1A6FB981-6C4E-495C-809E-81EF0CC9B25A}" sibTransId="{389096CA-2785-4D50-9F4B-FA5E86BFE20A}"/>
    <dgm:cxn modelId="{8994014B-C006-422A-91D2-FDDAF2A861E0}" srcId="{BA7B8FCA-5780-466B-9249-B9404938A358}" destId="{F2FBD9A9-F783-4081-9C6B-9A505199BD9E}" srcOrd="3" destOrd="0" parTransId="{FAAA0CBD-51A0-449C-98E7-86193269F7C7}" sibTransId="{7C91E17D-ED3F-4E6F-BBC1-A299BDAFB926}"/>
    <dgm:cxn modelId="{BD563D6B-01B8-4D35-87E1-1AAB37C5D76F}" srcId="{7FBDCDD4-1E46-4BC9-AA1E-A7348FCD7D0F}" destId="{7E2CEE43-BF61-4B8C-A40D-BCF7D42E3C22}" srcOrd="1" destOrd="0" parTransId="{051DBBF4-1D5D-4000-B450-961840DDC551}" sibTransId="{2EBA651B-E930-4778-BC60-559447605697}"/>
    <dgm:cxn modelId="{CF8F486B-B247-47B9-943E-14597ADB2A37}" srcId="{BA7B8FCA-5780-466B-9249-B9404938A358}" destId="{C8BC06D2-7C4D-4265-B24C-6B89919B1080}" srcOrd="1" destOrd="0" parTransId="{28D435BE-E453-4180-A86D-FD855C85BA1D}" sibTransId="{2E9F5D30-2EDA-4EC4-A46D-D337582AF8EB}"/>
    <dgm:cxn modelId="{178F368A-AF2D-4AE7-AD4A-D384830A2530}" type="presOf" srcId="{D7B9D258-DF5E-4DB5-A09D-413D2AD38970}" destId="{37205874-EEDF-41CE-A1E2-B144B2A60153}" srcOrd="0" destOrd="0" presId="urn:microsoft.com/office/officeart/2005/8/layout/vList5"/>
    <dgm:cxn modelId="{F23E558E-192F-478E-9968-DF5832BF96BE}" type="presOf" srcId="{7E2CEE43-BF61-4B8C-A40D-BCF7D42E3C22}" destId="{D3B80ED8-3CDB-4384-BDB3-5F8CFABC0CA7}" srcOrd="0" destOrd="0" presId="urn:microsoft.com/office/officeart/2005/8/layout/vList5"/>
    <dgm:cxn modelId="{EA061F91-4DFA-4B83-9BCA-D720CABF019B}" srcId="{7FBDCDD4-1E46-4BC9-AA1E-A7348FCD7D0F}" destId="{D7B9D258-DF5E-4DB5-A09D-413D2AD38970}" srcOrd="3" destOrd="0" parTransId="{1D6E700D-EB6C-49B0-AF22-9BA12E460DBF}" sibTransId="{89F758E1-2257-4D1B-A9D5-2AC86C27261D}"/>
    <dgm:cxn modelId="{A34A909A-8A26-4A2D-B9CC-5FA0AD3604BD}" type="presOf" srcId="{BA7B8FCA-5780-466B-9249-B9404938A358}" destId="{63C45141-2A7B-490E-9A8A-E03DB304A3FA}" srcOrd="0" destOrd="0" presId="urn:microsoft.com/office/officeart/2005/8/layout/vList5"/>
    <dgm:cxn modelId="{39BA47A3-B5B6-4984-A533-70E094F0A9A2}" type="presOf" srcId="{7FBDCDD4-1E46-4BC9-AA1E-A7348FCD7D0F}" destId="{0E85D697-E35D-4E06-852A-9FD23F2EC82F}" srcOrd="0" destOrd="0" presId="urn:microsoft.com/office/officeart/2005/8/layout/vList5"/>
    <dgm:cxn modelId="{63CAEFA7-16DE-49EB-A7BA-B21A8AE26596}" type="presOf" srcId="{A968FF39-2049-4DA0-A5A8-84C5FC92D7FF}" destId="{32B5E73C-2FD6-40E7-905E-CB7E92C8D657}" srcOrd="0" destOrd="0" presId="urn:microsoft.com/office/officeart/2005/8/layout/vList5"/>
    <dgm:cxn modelId="{A91DC0BC-1E4B-4B04-B4E0-A6199BD9BAF7}" type="presOf" srcId="{C8BC06D2-7C4D-4265-B24C-6B89919B1080}" destId="{F6EB178F-0E43-4A81-A087-83BE074AF51A}" srcOrd="0" destOrd="1" presId="urn:microsoft.com/office/officeart/2005/8/layout/vList5"/>
    <dgm:cxn modelId="{C394E7C9-6AA5-49B2-9329-669E098E1B12}" type="presOf" srcId="{BD828EB9-3BB6-4AC4-B179-576C30C5FE25}" destId="{F6EB178F-0E43-4A81-A087-83BE074AF51A}" srcOrd="0" destOrd="2" presId="urn:microsoft.com/office/officeart/2005/8/layout/vList5"/>
    <dgm:cxn modelId="{8F9200BE-DA11-4CBA-895E-4DECCFFA7C5B}" type="presParOf" srcId="{0E85D697-E35D-4E06-852A-9FD23F2EC82F}" destId="{0FC60F80-8222-4FFB-970F-6749F1A67AF8}" srcOrd="0" destOrd="0" presId="urn:microsoft.com/office/officeart/2005/8/layout/vList5"/>
    <dgm:cxn modelId="{2A7B3645-3C9A-4934-B1EF-2E97E4648DAE}" type="presParOf" srcId="{0FC60F80-8222-4FFB-970F-6749F1A67AF8}" destId="{63C45141-2A7B-490E-9A8A-E03DB304A3FA}" srcOrd="0" destOrd="0" presId="urn:microsoft.com/office/officeart/2005/8/layout/vList5"/>
    <dgm:cxn modelId="{2B1441B4-BA14-486D-BD76-6A18A17F36DD}" type="presParOf" srcId="{0FC60F80-8222-4FFB-970F-6749F1A67AF8}" destId="{F6EB178F-0E43-4A81-A087-83BE074AF51A}" srcOrd="1" destOrd="0" presId="urn:microsoft.com/office/officeart/2005/8/layout/vList5"/>
    <dgm:cxn modelId="{EEF29428-6C76-46EE-8ADF-9E940E3F34D4}" type="presParOf" srcId="{0E85D697-E35D-4E06-852A-9FD23F2EC82F}" destId="{616C8B5C-A0E4-418D-A9F5-16DEF4C8F199}" srcOrd="1" destOrd="0" presId="urn:microsoft.com/office/officeart/2005/8/layout/vList5"/>
    <dgm:cxn modelId="{2201660D-F080-4925-BC2A-9E23F507E696}" type="presParOf" srcId="{0E85D697-E35D-4E06-852A-9FD23F2EC82F}" destId="{BB10BE36-9D42-47F4-8F28-7C80ADC160B8}" srcOrd="2" destOrd="0" presId="urn:microsoft.com/office/officeart/2005/8/layout/vList5"/>
    <dgm:cxn modelId="{89E7FA1B-9880-4D0E-A69B-B0CBD4F38362}" type="presParOf" srcId="{BB10BE36-9D42-47F4-8F28-7C80ADC160B8}" destId="{D3B80ED8-3CDB-4384-BDB3-5F8CFABC0CA7}" srcOrd="0" destOrd="0" presId="urn:microsoft.com/office/officeart/2005/8/layout/vList5"/>
    <dgm:cxn modelId="{B5BA6F70-9EF1-4B83-90AF-5CD0797331AE}" type="presParOf" srcId="{BB10BE36-9D42-47F4-8F28-7C80ADC160B8}" destId="{52B7D115-78C4-40B5-A46B-3F7A0546DFD5}" srcOrd="1" destOrd="0" presId="urn:microsoft.com/office/officeart/2005/8/layout/vList5"/>
    <dgm:cxn modelId="{17631EB9-5311-4E39-A690-5944F0F94EE1}" type="presParOf" srcId="{0E85D697-E35D-4E06-852A-9FD23F2EC82F}" destId="{0D258D7E-701D-40D3-9639-7107149CEB1A}" srcOrd="3" destOrd="0" presId="urn:microsoft.com/office/officeart/2005/8/layout/vList5"/>
    <dgm:cxn modelId="{F63BAFB9-892A-41D4-874C-E47C17C065F9}" type="presParOf" srcId="{0E85D697-E35D-4E06-852A-9FD23F2EC82F}" destId="{950F6DCB-4343-4D7F-824F-2DBD0B932EFA}" srcOrd="4" destOrd="0" presId="urn:microsoft.com/office/officeart/2005/8/layout/vList5"/>
    <dgm:cxn modelId="{B7644B54-448C-45AC-B92D-925E66718057}" type="presParOf" srcId="{950F6DCB-4343-4D7F-824F-2DBD0B932EFA}" destId="{A426A903-7D8A-4D31-A2C9-D843D59D1277}" srcOrd="0" destOrd="0" presId="urn:microsoft.com/office/officeart/2005/8/layout/vList5"/>
    <dgm:cxn modelId="{99D523D6-A0BA-4527-9E64-F5E95201C642}" type="presParOf" srcId="{950F6DCB-4343-4D7F-824F-2DBD0B932EFA}" destId="{32B5E73C-2FD6-40E7-905E-CB7E92C8D657}" srcOrd="1" destOrd="0" presId="urn:microsoft.com/office/officeart/2005/8/layout/vList5"/>
    <dgm:cxn modelId="{DC61A55D-790C-4E1B-9F91-410C0DB1C81D}" type="presParOf" srcId="{0E85D697-E35D-4E06-852A-9FD23F2EC82F}" destId="{B5A1E337-1E57-4A0E-ACD8-275F5ED2E989}" srcOrd="5" destOrd="0" presId="urn:microsoft.com/office/officeart/2005/8/layout/vList5"/>
    <dgm:cxn modelId="{F7FA0FE4-1F70-4759-9849-4674CE3BE722}" type="presParOf" srcId="{0E85D697-E35D-4E06-852A-9FD23F2EC82F}" destId="{BC89C429-3A42-4BD5-8805-233EBBB27D45}" srcOrd="6" destOrd="0" presId="urn:microsoft.com/office/officeart/2005/8/layout/vList5"/>
    <dgm:cxn modelId="{9889A3EA-6A8F-4A57-8453-798F46F3C2F2}" type="presParOf" srcId="{BC89C429-3A42-4BD5-8805-233EBBB27D45}" destId="{37205874-EEDF-41CE-A1E2-B144B2A60153}" srcOrd="0" destOrd="0" presId="urn:microsoft.com/office/officeart/2005/8/layout/vList5"/>
    <dgm:cxn modelId="{AED3F5B2-1A77-4871-B581-A47988B0C956}" type="presParOf" srcId="{BC89C429-3A42-4BD5-8805-233EBBB27D45}" destId="{47BADC18-F67C-41D5-B4E8-28AF1BB28E7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5D438C-A787-4636-9191-BA6F65C9AC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EC2FB43A-CC7B-4909-9A07-7A08F10601B2}">
      <dgm:prSet phldrT="[Text]"/>
      <dgm:spPr/>
      <dgm:t>
        <a:bodyPr/>
        <a:lstStyle/>
        <a:p>
          <a:r>
            <a:rPr lang="en-GB" dirty="0"/>
            <a:t>COUNT</a:t>
          </a:r>
        </a:p>
      </dgm:t>
    </dgm:pt>
    <dgm:pt modelId="{26BDD396-BD1E-472E-90A3-46FE19D36172}" type="parTrans" cxnId="{3270E2C3-C04D-487A-8CD3-6C9DA855A883}">
      <dgm:prSet/>
      <dgm:spPr/>
      <dgm:t>
        <a:bodyPr/>
        <a:lstStyle/>
        <a:p>
          <a:endParaRPr lang="en-GB"/>
        </a:p>
      </dgm:t>
    </dgm:pt>
    <dgm:pt modelId="{6A871A10-D83B-4565-8DD3-050C7A96F961}" type="sibTrans" cxnId="{3270E2C3-C04D-487A-8CD3-6C9DA855A883}">
      <dgm:prSet/>
      <dgm:spPr/>
      <dgm:t>
        <a:bodyPr/>
        <a:lstStyle/>
        <a:p>
          <a:endParaRPr lang="en-GB"/>
        </a:p>
      </dgm:t>
    </dgm:pt>
    <dgm:pt modelId="{3B9BE83C-70A8-4638-B327-9666BEE87E15}">
      <dgm:prSet phldrT="[Text]"/>
      <dgm:spPr/>
      <dgm:t>
        <a:bodyPr/>
        <a:lstStyle/>
        <a:p>
          <a:r>
            <a:rPr lang="en-GB" dirty="0"/>
            <a:t>Counts the number of records matching a retrieve criteria</a:t>
          </a:r>
        </a:p>
      </dgm:t>
    </dgm:pt>
    <dgm:pt modelId="{D5F70BA2-1835-46FE-BD1B-A5A72ABEAF18}" type="parTrans" cxnId="{1AA7002B-1D5C-4476-8269-53C31C487FFC}">
      <dgm:prSet/>
      <dgm:spPr/>
      <dgm:t>
        <a:bodyPr/>
        <a:lstStyle/>
        <a:p>
          <a:endParaRPr lang="en-GB"/>
        </a:p>
      </dgm:t>
    </dgm:pt>
    <dgm:pt modelId="{2FE7E33C-1549-4AC1-8B5A-F32E11189522}" type="sibTrans" cxnId="{1AA7002B-1D5C-4476-8269-53C31C487FFC}">
      <dgm:prSet/>
      <dgm:spPr/>
      <dgm:t>
        <a:bodyPr/>
        <a:lstStyle/>
        <a:p>
          <a:endParaRPr lang="en-GB"/>
        </a:p>
      </dgm:t>
    </dgm:pt>
    <dgm:pt modelId="{9D9A6E4E-309C-4EE5-ACE6-463EE27D73E8}">
      <dgm:prSet phldrT="[Text]"/>
      <dgm:spPr/>
      <dgm:t>
        <a:bodyPr/>
        <a:lstStyle/>
        <a:p>
          <a:r>
            <a:rPr lang="en-GB" dirty="0"/>
            <a:t>DELETE</a:t>
          </a:r>
        </a:p>
      </dgm:t>
    </dgm:pt>
    <dgm:pt modelId="{E675B6EB-25A2-4958-BD7D-6B7F0CDFF213}" type="parTrans" cxnId="{72DD3737-CDDB-4A27-81AF-A1AA879D9632}">
      <dgm:prSet/>
      <dgm:spPr/>
      <dgm:t>
        <a:bodyPr/>
        <a:lstStyle/>
        <a:p>
          <a:endParaRPr lang="en-GB"/>
        </a:p>
      </dgm:t>
    </dgm:pt>
    <dgm:pt modelId="{84ED7125-C8EA-4AD9-AFC3-04D29FFEF0CF}" type="sibTrans" cxnId="{72DD3737-CDDB-4A27-81AF-A1AA879D9632}">
      <dgm:prSet/>
      <dgm:spPr/>
      <dgm:t>
        <a:bodyPr/>
        <a:lstStyle/>
        <a:p>
          <a:endParaRPr lang="en-GB"/>
        </a:p>
      </dgm:t>
    </dgm:pt>
    <dgm:pt modelId="{946E5DD5-FA56-41D3-9465-67DAE0C752AE}">
      <dgm:prSet phldrT="[Text]"/>
      <dgm:spPr/>
      <dgm:t>
        <a:bodyPr/>
        <a:lstStyle/>
        <a:p>
          <a:r>
            <a:rPr lang="en-GB" dirty="0"/>
            <a:t>Deletes a single record</a:t>
          </a:r>
        </a:p>
      </dgm:t>
    </dgm:pt>
    <dgm:pt modelId="{5244DB2D-30B4-4EBD-939E-EF4D5AFE8718}" type="parTrans" cxnId="{EF67755F-CB0E-4B1F-9655-085EC8FBBA19}">
      <dgm:prSet/>
      <dgm:spPr/>
      <dgm:t>
        <a:bodyPr/>
        <a:lstStyle/>
        <a:p>
          <a:endParaRPr lang="en-GB"/>
        </a:p>
      </dgm:t>
    </dgm:pt>
    <dgm:pt modelId="{B6592AA5-2FE8-4EFE-B9A1-854E6639053D}" type="sibTrans" cxnId="{EF67755F-CB0E-4B1F-9655-085EC8FBBA19}">
      <dgm:prSet/>
      <dgm:spPr/>
      <dgm:t>
        <a:bodyPr/>
        <a:lstStyle/>
        <a:p>
          <a:endParaRPr lang="en-GB"/>
        </a:p>
      </dgm:t>
    </dgm:pt>
    <dgm:pt modelId="{AC643701-7338-40BC-B572-429F7F10BF8C}">
      <dgm:prSet phldrT="[Text]"/>
      <dgm:spPr/>
      <dgm:t>
        <a:bodyPr/>
        <a:lstStyle/>
        <a:p>
          <a:r>
            <a:rPr lang="en-GB" dirty="0"/>
            <a:t>GET_FLD</a:t>
          </a:r>
        </a:p>
      </dgm:t>
    </dgm:pt>
    <dgm:pt modelId="{83A98BF4-9648-47A0-901F-FF3DDC42D4B9}" type="parTrans" cxnId="{BCCA9FDE-4B27-4034-9195-48550CC29C04}">
      <dgm:prSet/>
      <dgm:spPr/>
      <dgm:t>
        <a:bodyPr/>
        <a:lstStyle/>
        <a:p>
          <a:endParaRPr lang="en-GB"/>
        </a:p>
      </dgm:t>
    </dgm:pt>
    <dgm:pt modelId="{262EA809-591B-473A-B5B0-5D36EDF32396}" type="sibTrans" cxnId="{BCCA9FDE-4B27-4034-9195-48550CC29C04}">
      <dgm:prSet/>
      <dgm:spPr/>
      <dgm:t>
        <a:bodyPr/>
        <a:lstStyle/>
        <a:p>
          <a:endParaRPr lang="en-GB"/>
        </a:p>
      </dgm:t>
    </dgm:pt>
    <dgm:pt modelId="{A3180F73-C1A7-4088-B6EB-5FE8E5130451}">
      <dgm:prSet phldrT="[Text]"/>
      <dgm:spPr/>
      <dgm:t>
        <a:bodyPr/>
        <a:lstStyle/>
        <a:p>
          <a:r>
            <a:rPr lang="en-GB" dirty="0"/>
            <a:t>Gets a single field for single or multiple records</a:t>
          </a:r>
        </a:p>
      </dgm:t>
    </dgm:pt>
    <dgm:pt modelId="{28B374C5-7303-402C-9B09-40848BDBCFD1}" type="parTrans" cxnId="{F7115957-3306-41E5-94DA-3005029E8FF3}">
      <dgm:prSet/>
      <dgm:spPr/>
      <dgm:t>
        <a:bodyPr/>
        <a:lstStyle/>
        <a:p>
          <a:endParaRPr lang="en-GB"/>
        </a:p>
      </dgm:t>
    </dgm:pt>
    <dgm:pt modelId="{F52E0FB8-7D93-49FB-BD31-F3DCAD60951E}" type="sibTrans" cxnId="{F7115957-3306-41E5-94DA-3005029E8FF3}">
      <dgm:prSet/>
      <dgm:spPr/>
      <dgm:t>
        <a:bodyPr/>
        <a:lstStyle/>
        <a:p>
          <a:endParaRPr lang="en-GB"/>
        </a:p>
      </dgm:t>
    </dgm:pt>
    <dgm:pt modelId="{24139C8A-6DCA-4EC0-BBBA-DBC2C8D522DD}">
      <dgm:prSet/>
      <dgm:spPr/>
      <dgm:t>
        <a:bodyPr/>
        <a:lstStyle/>
        <a:p>
          <a:r>
            <a:rPr lang="en-GB" dirty="0"/>
            <a:t>GET_REC</a:t>
          </a:r>
        </a:p>
      </dgm:t>
    </dgm:pt>
    <dgm:pt modelId="{937737FF-6AC2-4AD8-AE84-F91A71BEC4F3}" type="parTrans" cxnId="{3F549BF6-FE3B-4C01-947A-F2DF1A210C38}">
      <dgm:prSet/>
      <dgm:spPr/>
      <dgm:t>
        <a:bodyPr/>
        <a:lstStyle/>
        <a:p>
          <a:endParaRPr lang="en-GB"/>
        </a:p>
      </dgm:t>
    </dgm:pt>
    <dgm:pt modelId="{DB3E425C-4645-4A8B-A032-9F5FCA48D26C}" type="sibTrans" cxnId="{3F549BF6-FE3B-4C01-947A-F2DF1A210C38}">
      <dgm:prSet/>
      <dgm:spPr/>
      <dgm:t>
        <a:bodyPr/>
        <a:lstStyle/>
        <a:p>
          <a:endParaRPr lang="en-GB"/>
        </a:p>
      </dgm:t>
    </dgm:pt>
    <dgm:pt modelId="{C136738A-B375-48D2-8FE4-794633D0A5C1}">
      <dgm:prSet/>
      <dgm:spPr/>
      <dgm:t>
        <a:bodyPr/>
        <a:lstStyle/>
        <a:p>
          <a:r>
            <a:rPr lang="en-GB" dirty="0"/>
            <a:t>Gets all the fields for a record</a:t>
          </a:r>
        </a:p>
      </dgm:t>
    </dgm:pt>
    <dgm:pt modelId="{D484A971-D979-4C77-9A7E-430679D2CA53}" type="parTrans" cxnId="{E030E85C-53C9-436D-86EC-EA6B4A20311B}">
      <dgm:prSet/>
      <dgm:spPr/>
      <dgm:t>
        <a:bodyPr/>
        <a:lstStyle/>
        <a:p>
          <a:endParaRPr lang="en-GB"/>
        </a:p>
      </dgm:t>
    </dgm:pt>
    <dgm:pt modelId="{0561F9E6-8893-430E-A332-03C55E364805}" type="sibTrans" cxnId="{E030E85C-53C9-436D-86EC-EA6B4A20311B}">
      <dgm:prSet/>
      <dgm:spPr/>
      <dgm:t>
        <a:bodyPr/>
        <a:lstStyle/>
        <a:p>
          <a:endParaRPr lang="en-GB"/>
        </a:p>
      </dgm:t>
    </dgm:pt>
    <dgm:pt modelId="{15AF60BC-30FC-4D89-AA1D-5AD5E41F4449}">
      <dgm:prSet/>
      <dgm:spPr/>
      <dgm:t>
        <a:bodyPr/>
        <a:lstStyle/>
        <a:p>
          <a:r>
            <a:rPr lang="en-GB" dirty="0"/>
            <a:t>GET_VREP</a:t>
          </a:r>
        </a:p>
      </dgm:t>
    </dgm:pt>
    <dgm:pt modelId="{6EDB1CBC-D038-435E-9318-751E293C4E0A}" type="parTrans" cxnId="{8A22B454-DBB4-4ABD-8D23-9226E292D19C}">
      <dgm:prSet/>
      <dgm:spPr/>
      <dgm:t>
        <a:bodyPr/>
        <a:lstStyle/>
        <a:p>
          <a:endParaRPr lang="en-GB"/>
        </a:p>
      </dgm:t>
    </dgm:pt>
    <dgm:pt modelId="{78E76C6A-A910-4C35-9E08-A890200AB325}" type="sibTrans" cxnId="{8A22B454-DBB4-4ABD-8D23-9226E292D19C}">
      <dgm:prSet/>
      <dgm:spPr/>
      <dgm:t>
        <a:bodyPr/>
        <a:lstStyle/>
        <a:p>
          <a:endParaRPr lang="en-GB"/>
        </a:p>
      </dgm:t>
    </dgm:pt>
    <dgm:pt modelId="{A62B5615-5C9D-4C53-99CA-35A824366CF0}">
      <dgm:prSet/>
      <dgm:spPr/>
      <dgm:t>
        <a:bodyPr/>
        <a:lstStyle/>
        <a:p>
          <a:r>
            <a:rPr lang="en-GB" dirty="0"/>
            <a:t>Gets a value=representation list for single or multiple records</a:t>
          </a:r>
        </a:p>
      </dgm:t>
    </dgm:pt>
    <dgm:pt modelId="{2A670BCF-C436-44E9-AB76-D044F3A6C6F4}" type="parTrans" cxnId="{C3DF4BF2-D3AF-4114-92CC-B9A45FF57947}">
      <dgm:prSet/>
      <dgm:spPr/>
      <dgm:t>
        <a:bodyPr/>
        <a:lstStyle/>
        <a:p>
          <a:endParaRPr lang="en-GB"/>
        </a:p>
      </dgm:t>
    </dgm:pt>
    <dgm:pt modelId="{BA812016-3937-45A0-AADF-B5F551B92539}" type="sibTrans" cxnId="{C3DF4BF2-D3AF-4114-92CC-B9A45FF57947}">
      <dgm:prSet/>
      <dgm:spPr/>
      <dgm:t>
        <a:bodyPr/>
        <a:lstStyle/>
        <a:p>
          <a:endParaRPr lang="en-GB"/>
        </a:p>
      </dgm:t>
    </dgm:pt>
    <dgm:pt modelId="{21E1C6E1-7F18-43BD-BED6-5AEB1E590311}">
      <dgm:prSet/>
      <dgm:spPr/>
      <dgm:t>
        <a:bodyPr/>
        <a:lstStyle/>
        <a:p>
          <a:r>
            <a:rPr lang="en-GB" dirty="0"/>
            <a:t>INFO</a:t>
          </a:r>
        </a:p>
      </dgm:t>
    </dgm:pt>
    <dgm:pt modelId="{7C385DE8-8BF1-4463-8F1D-F9273967E09D}" type="parTrans" cxnId="{9161F12D-77B5-4B33-9FBD-3367C3BE8E32}">
      <dgm:prSet/>
      <dgm:spPr/>
      <dgm:t>
        <a:bodyPr/>
        <a:lstStyle/>
        <a:p>
          <a:endParaRPr lang="en-GB"/>
        </a:p>
      </dgm:t>
    </dgm:pt>
    <dgm:pt modelId="{EBDDB70C-74B2-4609-A06B-BB526F63933B}" type="sibTrans" cxnId="{9161F12D-77B5-4B33-9FBD-3367C3BE8E32}">
      <dgm:prSet/>
      <dgm:spPr/>
      <dgm:t>
        <a:bodyPr/>
        <a:lstStyle/>
        <a:p>
          <a:endParaRPr lang="en-GB"/>
        </a:p>
      </dgm:t>
    </dgm:pt>
    <dgm:pt modelId="{A0FF0A1F-D6E9-4F94-BDF4-9BA059402C9E}">
      <dgm:prSet/>
      <dgm:spPr/>
      <dgm:t>
        <a:bodyPr/>
        <a:lstStyle/>
        <a:p>
          <a:r>
            <a:rPr lang="en-GB" dirty="0"/>
            <a:t>Returns the server information</a:t>
          </a:r>
        </a:p>
      </dgm:t>
    </dgm:pt>
    <dgm:pt modelId="{3066A6A6-2772-45AE-A36E-3F4321CE390A}" type="parTrans" cxnId="{C7DBD675-2636-4C3A-BE6A-662A859BD47C}">
      <dgm:prSet/>
      <dgm:spPr/>
      <dgm:t>
        <a:bodyPr/>
        <a:lstStyle/>
        <a:p>
          <a:endParaRPr lang="en-GB"/>
        </a:p>
      </dgm:t>
    </dgm:pt>
    <dgm:pt modelId="{FC05619B-EEB4-42EF-B4A5-CB096D558C81}" type="sibTrans" cxnId="{C7DBD675-2636-4C3A-BE6A-662A859BD47C}">
      <dgm:prSet/>
      <dgm:spPr/>
      <dgm:t>
        <a:bodyPr/>
        <a:lstStyle/>
        <a:p>
          <a:endParaRPr lang="en-GB"/>
        </a:p>
      </dgm:t>
    </dgm:pt>
    <dgm:pt modelId="{249ECF9C-BCE5-4349-9F6C-E61FE13D9594}">
      <dgm:prSet/>
      <dgm:spPr/>
      <dgm:t>
        <a:bodyPr/>
        <a:lstStyle/>
        <a:p>
          <a:r>
            <a:rPr lang="en-GB" dirty="0"/>
            <a:t>INSERT</a:t>
          </a:r>
        </a:p>
      </dgm:t>
    </dgm:pt>
    <dgm:pt modelId="{866196D5-71C6-4340-A8D1-F6DE969DB375}" type="parTrans" cxnId="{748364A0-C7E6-401B-ABB3-BFC1EA122FC3}">
      <dgm:prSet/>
      <dgm:spPr/>
      <dgm:t>
        <a:bodyPr/>
        <a:lstStyle/>
        <a:p>
          <a:endParaRPr lang="en-GB"/>
        </a:p>
      </dgm:t>
    </dgm:pt>
    <dgm:pt modelId="{69ADC4EC-D01F-418B-8E99-0A4C6FDB9312}" type="sibTrans" cxnId="{748364A0-C7E6-401B-ABB3-BFC1EA122FC3}">
      <dgm:prSet/>
      <dgm:spPr/>
      <dgm:t>
        <a:bodyPr/>
        <a:lstStyle/>
        <a:p>
          <a:endParaRPr lang="en-GB"/>
        </a:p>
      </dgm:t>
    </dgm:pt>
    <dgm:pt modelId="{3A0E1E61-F766-4CB0-AB11-1762F250A48D}">
      <dgm:prSet/>
      <dgm:spPr/>
      <dgm:t>
        <a:bodyPr/>
        <a:lstStyle/>
        <a:p>
          <a:r>
            <a:rPr lang="en-GB" dirty="0"/>
            <a:t>Inserts a single record</a:t>
          </a:r>
        </a:p>
      </dgm:t>
    </dgm:pt>
    <dgm:pt modelId="{BF57CADF-F5E0-4DE1-92A8-2DDB4F4F6F37}" type="parTrans" cxnId="{6C690288-FCDA-43A8-8664-30FE4CB8E522}">
      <dgm:prSet/>
      <dgm:spPr/>
      <dgm:t>
        <a:bodyPr/>
        <a:lstStyle/>
        <a:p>
          <a:endParaRPr lang="en-GB"/>
        </a:p>
      </dgm:t>
    </dgm:pt>
    <dgm:pt modelId="{0D51DE95-8D6A-4FF7-A51C-0DBFF3E16D16}" type="sibTrans" cxnId="{6C690288-FCDA-43A8-8664-30FE4CB8E522}">
      <dgm:prSet/>
      <dgm:spPr/>
      <dgm:t>
        <a:bodyPr/>
        <a:lstStyle/>
        <a:p>
          <a:endParaRPr lang="en-GB"/>
        </a:p>
      </dgm:t>
    </dgm:pt>
    <dgm:pt modelId="{4E9CAA0A-A9FF-4401-939C-8927B11B29A8}">
      <dgm:prSet/>
      <dgm:spPr/>
      <dgm:t>
        <a:bodyPr/>
        <a:lstStyle/>
        <a:p>
          <a:r>
            <a:rPr lang="en-GB" dirty="0"/>
            <a:t>GET_LIST</a:t>
          </a:r>
        </a:p>
      </dgm:t>
    </dgm:pt>
    <dgm:pt modelId="{C7F77AFA-35D7-44C3-99AD-39CBF82FDFF8}" type="parTrans" cxnId="{5AB27454-5A3A-4E6D-BCFC-5684F3E09F3E}">
      <dgm:prSet/>
      <dgm:spPr/>
      <dgm:t>
        <a:bodyPr/>
        <a:lstStyle/>
        <a:p>
          <a:endParaRPr lang="en-GB"/>
        </a:p>
      </dgm:t>
    </dgm:pt>
    <dgm:pt modelId="{E204556A-8554-4E50-86DB-945EE97B4FD8}" type="sibTrans" cxnId="{5AB27454-5A3A-4E6D-BCFC-5684F3E09F3E}">
      <dgm:prSet/>
      <dgm:spPr/>
      <dgm:t>
        <a:bodyPr/>
        <a:lstStyle/>
        <a:p>
          <a:endParaRPr lang="en-GB"/>
        </a:p>
      </dgm:t>
    </dgm:pt>
    <dgm:pt modelId="{B953CF15-055E-4CF4-908C-7753B1D83AB1}">
      <dgm:prSet/>
      <dgm:spPr/>
      <dgm:t>
        <a:bodyPr/>
        <a:lstStyle/>
        <a:p>
          <a:r>
            <a:rPr lang="en-GB" dirty="0"/>
            <a:t>Gets a list of fields for single or multiple records </a:t>
          </a:r>
        </a:p>
      </dgm:t>
    </dgm:pt>
    <dgm:pt modelId="{4C0017D7-C6EF-4E0B-8C13-9AC6970D120B}" type="parTrans" cxnId="{8870B909-5456-4559-AE49-8842A580FFE6}">
      <dgm:prSet/>
      <dgm:spPr/>
      <dgm:t>
        <a:bodyPr/>
        <a:lstStyle/>
        <a:p>
          <a:endParaRPr lang="en-GB"/>
        </a:p>
      </dgm:t>
    </dgm:pt>
    <dgm:pt modelId="{F29B12CF-5E9F-4146-900B-AF7BA482AD3C}" type="sibTrans" cxnId="{8870B909-5456-4559-AE49-8842A580FFE6}">
      <dgm:prSet/>
      <dgm:spPr/>
      <dgm:t>
        <a:bodyPr/>
        <a:lstStyle/>
        <a:p>
          <a:endParaRPr lang="en-GB"/>
        </a:p>
      </dgm:t>
    </dgm:pt>
    <dgm:pt modelId="{F2846867-1BF1-4415-99D4-96A714C24539}" type="pres">
      <dgm:prSet presAssocID="{5C5D438C-A787-4636-9191-BA6F65C9AC1E}" presName="Name0" presStyleCnt="0">
        <dgm:presLayoutVars>
          <dgm:dir/>
          <dgm:animLvl val="lvl"/>
          <dgm:resizeHandles val="exact"/>
        </dgm:presLayoutVars>
      </dgm:prSet>
      <dgm:spPr/>
    </dgm:pt>
    <dgm:pt modelId="{FD2A12D5-96D2-434B-B689-6094258CD4F6}" type="pres">
      <dgm:prSet presAssocID="{EC2FB43A-CC7B-4909-9A07-7A08F10601B2}" presName="linNode" presStyleCnt="0"/>
      <dgm:spPr/>
    </dgm:pt>
    <dgm:pt modelId="{BED2F1EF-4F33-42A1-B1CF-E2332677762E}" type="pres">
      <dgm:prSet presAssocID="{EC2FB43A-CC7B-4909-9A07-7A08F10601B2}" presName="parentText" presStyleLbl="node1" presStyleIdx="0" presStyleCnt="8">
        <dgm:presLayoutVars>
          <dgm:chMax val="1"/>
          <dgm:bulletEnabled val="1"/>
        </dgm:presLayoutVars>
      </dgm:prSet>
      <dgm:spPr/>
    </dgm:pt>
    <dgm:pt modelId="{73E45AD1-2798-4838-9791-AB64BA0F42C8}" type="pres">
      <dgm:prSet presAssocID="{EC2FB43A-CC7B-4909-9A07-7A08F10601B2}" presName="descendantText" presStyleLbl="alignAccFollowNode1" presStyleIdx="0" presStyleCnt="8">
        <dgm:presLayoutVars>
          <dgm:bulletEnabled val="1"/>
        </dgm:presLayoutVars>
      </dgm:prSet>
      <dgm:spPr/>
    </dgm:pt>
    <dgm:pt modelId="{9E266790-ADC6-4FF6-904A-C63C9E6A410A}" type="pres">
      <dgm:prSet presAssocID="{6A871A10-D83B-4565-8DD3-050C7A96F961}" presName="sp" presStyleCnt="0"/>
      <dgm:spPr/>
    </dgm:pt>
    <dgm:pt modelId="{CCB2C1D6-5A1D-4BFD-8A03-0E516D66C986}" type="pres">
      <dgm:prSet presAssocID="{9D9A6E4E-309C-4EE5-ACE6-463EE27D73E8}" presName="linNode" presStyleCnt="0"/>
      <dgm:spPr/>
    </dgm:pt>
    <dgm:pt modelId="{47A8ED56-8F0D-47BF-B06E-8FA9892AC728}" type="pres">
      <dgm:prSet presAssocID="{9D9A6E4E-309C-4EE5-ACE6-463EE27D73E8}" presName="parentText" presStyleLbl="node1" presStyleIdx="1" presStyleCnt="8">
        <dgm:presLayoutVars>
          <dgm:chMax val="1"/>
          <dgm:bulletEnabled val="1"/>
        </dgm:presLayoutVars>
      </dgm:prSet>
      <dgm:spPr/>
    </dgm:pt>
    <dgm:pt modelId="{A3DEAB20-D855-4554-AC2B-799A2A24A87A}" type="pres">
      <dgm:prSet presAssocID="{9D9A6E4E-309C-4EE5-ACE6-463EE27D73E8}" presName="descendantText" presStyleLbl="alignAccFollowNode1" presStyleIdx="1" presStyleCnt="8">
        <dgm:presLayoutVars>
          <dgm:bulletEnabled val="1"/>
        </dgm:presLayoutVars>
      </dgm:prSet>
      <dgm:spPr/>
    </dgm:pt>
    <dgm:pt modelId="{632933FF-ABE2-4C4B-A355-333CCEBC8D7E}" type="pres">
      <dgm:prSet presAssocID="{84ED7125-C8EA-4AD9-AFC3-04D29FFEF0CF}" presName="sp" presStyleCnt="0"/>
      <dgm:spPr/>
    </dgm:pt>
    <dgm:pt modelId="{389448A2-880D-4927-B20F-43A4DB60EBF9}" type="pres">
      <dgm:prSet presAssocID="{AC643701-7338-40BC-B572-429F7F10BF8C}" presName="linNode" presStyleCnt="0"/>
      <dgm:spPr/>
    </dgm:pt>
    <dgm:pt modelId="{22EE08E6-058A-4573-AFA5-B0F5AA326675}" type="pres">
      <dgm:prSet presAssocID="{AC643701-7338-40BC-B572-429F7F10BF8C}" presName="parentText" presStyleLbl="node1" presStyleIdx="2" presStyleCnt="8">
        <dgm:presLayoutVars>
          <dgm:chMax val="1"/>
          <dgm:bulletEnabled val="1"/>
        </dgm:presLayoutVars>
      </dgm:prSet>
      <dgm:spPr/>
    </dgm:pt>
    <dgm:pt modelId="{67AE823B-68B4-48CD-893C-A990D0F037A4}" type="pres">
      <dgm:prSet presAssocID="{AC643701-7338-40BC-B572-429F7F10BF8C}" presName="descendantText" presStyleLbl="alignAccFollowNode1" presStyleIdx="2" presStyleCnt="8">
        <dgm:presLayoutVars>
          <dgm:bulletEnabled val="1"/>
        </dgm:presLayoutVars>
      </dgm:prSet>
      <dgm:spPr/>
    </dgm:pt>
    <dgm:pt modelId="{C3534D4C-0B9A-4A96-AD7B-82D7E6B8EB9C}" type="pres">
      <dgm:prSet presAssocID="{262EA809-591B-473A-B5B0-5D36EDF32396}" presName="sp" presStyleCnt="0"/>
      <dgm:spPr/>
    </dgm:pt>
    <dgm:pt modelId="{A98C2505-A972-4FB8-B13E-E3F9BADC9F13}" type="pres">
      <dgm:prSet presAssocID="{4E9CAA0A-A9FF-4401-939C-8927B11B29A8}" presName="linNode" presStyleCnt="0"/>
      <dgm:spPr/>
    </dgm:pt>
    <dgm:pt modelId="{8695EA83-B4B2-4598-AF23-6E25A3B4A02D}" type="pres">
      <dgm:prSet presAssocID="{4E9CAA0A-A9FF-4401-939C-8927B11B29A8}" presName="parentText" presStyleLbl="node1" presStyleIdx="3" presStyleCnt="8">
        <dgm:presLayoutVars>
          <dgm:chMax val="1"/>
          <dgm:bulletEnabled val="1"/>
        </dgm:presLayoutVars>
      </dgm:prSet>
      <dgm:spPr/>
    </dgm:pt>
    <dgm:pt modelId="{F07295CA-78DD-4758-BB47-DDE5B5C971E9}" type="pres">
      <dgm:prSet presAssocID="{4E9CAA0A-A9FF-4401-939C-8927B11B29A8}" presName="descendantText" presStyleLbl="alignAccFollowNode1" presStyleIdx="3" presStyleCnt="8">
        <dgm:presLayoutVars>
          <dgm:bulletEnabled val="1"/>
        </dgm:presLayoutVars>
      </dgm:prSet>
      <dgm:spPr/>
    </dgm:pt>
    <dgm:pt modelId="{5AE04B01-A54A-4A07-B528-4FA76F5335E9}" type="pres">
      <dgm:prSet presAssocID="{E204556A-8554-4E50-86DB-945EE97B4FD8}" presName="sp" presStyleCnt="0"/>
      <dgm:spPr/>
    </dgm:pt>
    <dgm:pt modelId="{D6C9CEC1-D7AE-4C64-8AC3-378EF4E96120}" type="pres">
      <dgm:prSet presAssocID="{24139C8A-6DCA-4EC0-BBBA-DBC2C8D522DD}" presName="linNode" presStyleCnt="0"/>
      <dgm:spPr/>
    </dgm:pt>
    <dgm:pt modelId="{807859C2-4132-45F2-9103-870ADDF0A7E7}" type="pres">
      <dgm:prSet presAssocID="{24139C8A-6DCA-4EC0-BBBA-DBC2C8D522DD}" presName="parentText" presStyleLbl="node1" presStyleIdx="4" presStyleCnt="8">
        <dgm:presLayoutVars>
          <dgm:chMax val="1"/>
          <dgm:bulletEnabled val="1"/>
        </dgm:presLayoutVars>
      </dgm:prSet>
      <dgm:spPr/>
    </dgm:pt>
    <dgm:pt modelId="{1B351ED6-D45D-4844-88E6-748936A98032}" type="pres">
      <dgm:prSet presAssocID="{24139C8A-6DCA-4EC0-BBBA-DBC2C8D522DD}" presName="descendantText" presStyleLbl="alignAccFollowNode1" presStyleIdx="4" presStyleCnt="8">
        <dgm:presLayoutVars>
          <dgm:bulletEnabled val="1"/>
        </dgm:presLayoutVars>
      </dgm:prSet>
      <dgm:spPr/>
    </dgm:pt>
    <dgm:pt modelId="{BC5BFF20-6347-4A04-9DFD-4455D87CC4F3}" type="pres">
      <dgm:prSet presAssocID="{DB3E425C-4645-4A8B-A032-9F5FCA48D26C}" presName="sp" presStyleCnt="0"/>
      <dgm:spPr/>
    </dgm:pt>
    <dgm:pt modelId="{D379EA58-14F4-42C2-9BBD-15C86378D537}" type="pres">
      <dgm:prSet presAssocID="{15AF60BC-30FC-4D89-AA1D-5AD5E41F4449}" presName="linNode" presStyleCnt="0"/>
      <dgm:spPr/>
    </dgm:pt>
    <dgm:pt modelId="{096FD30F-92A0-40DD-87C2-243F2C7508B3}" type="pres">
      <dgm:prSet presAssocID="{15AF60BC-30FC-4D89-AA1D-5AD5E41F4449}" presName="parentText" presStyleLbl="node1" presStyleIdx="5" presStyleCnt="8">
        <dgm:presLayoutVars>
          <dgm:chMax val="1"/>
          <dgm:bulletEnabled val="1"/>
        </dgm:presLayoutVars>
      </dgm:prSet>
      <dgm:spPr/>
    </dgm:pt>
    <dgm:pt modelId="{A7DCB522-AEBB-491F-A3CF-0BB71442483D}" type="pres">
      <dgm:prSet presAssocID="{15AF60BC-30FC-4D89-AA1D-5AD5E41F4449}" presName="descendantText" presStyleLbl="alignAccFollowNode1" presStyleIdx="5" presStyleCnt="8">
        <dgm:presLayoutVars>
          <dgm:bulletEnabled val="1"/>
        </dgm:presLayoutVars>
      </dgm:prSet>
      <dgm:spPr/>
    </dgm:pt>
    <dgm:pt modelId="{D8B70AFE-4613-4889-90AC-06D8EEB0030D}" type="pres">
      <dgm:prSet presAssocID="{78E76C6A-A910-4C35-9E08-A890200AB325}" presName="sp" presStyleCnt="0"/>
      <dgm:spPr/>
    </dgm:pt>
    <dgm:pt modelId="{61807FDC-DF54-40E3-8346-3B39D705BAAB}" type="pres">
      <dgm:prSet presAssocID="{21E1C6E1-7F18-43BD-BED6-5AEB1E590311}" presName="linNode" presStyleCnt="0"/>
      <dgm:spPr/>
    </dgm:pt>
    <dgm:pt modelId="{895D174E-D198-4146-A714-C88625B192F1}" type="pres">
      <dgm:prSet presAssocID="{21E1C6E1-7F18-43BD-BED6-5AEB1E590311}" presName="parentText" presStyleLbl="node1" presStyleIdx="6" presStyleCnt="8">
        <dgm:presLayoutVars>
          <dgm:chMax val="1"/>
          <dgm:bulletEnabled val="1"/>
        </dgm:presLayoutVars>
      </dgm:prSet>
      <dgm:spPr/>
    </dgm:pt>
    <dgm:pt modelId="{EFAE816F-E2BE-4A3F-9D7D-763F616D0C23}" type="pres">
      <dgm:prSet presAssocID="{21E1C6E1-7F18-43BD-BED6-5AEB1E590311}" presName="descendantText" presStyleLbl="alignAccFollowNode1" presStyleIdx="6" presStyleCnt="8">
        <dgm:presLayoutVars>
          <dgm:bulletEnabled val="1"/>
        </dgm:presLayoutVars>
      </dgm:prSet>
      <dgm:spPr/>
    </dgm:pt>
    <dgm:pt modelId="{C5099592-A816-4E97-8F86-D4B12AC3C070}" type="pres">
      <dgm:prSet presAssocID="{EBDDB70C-74B2-4609-A06B-BB526F63933B}" presName="sp" presStyleCnt="0"/>
      <dgm:spPr/>
    </dgm:pt>
    <dgm:pt modelId="{BDC6DC13-1135-409E-93DE-17D258C108BB}" type="pres">
      <dgm:prSet presAssocID="{249ECF9C-BCE5-4349-9F6C-E61FE13D9594}" presName="linNode" presStyleCnt="0"/>
      <dgm:spPr/>
    </dgm:pt>
    <dgm:pt modelId="{28E5D2F8-9A3E-4B69-BDA8-52AA67C51CBE}" type="pres">
      <dgm:prSet presAssocID="{249ECF9C-BCE5-4349-9F6C-E61FE13D9594}" presName="parentText" presStyleLbl="node1" presStyleIdx="7" presStyleCnt="8">
        <dgm:presLayoutVars>
          <dgm:chMax val="1"/>
          <dgm:bulletEnabled val="1"/>
        </dgm:presLayoutVars>
      </dgm:prSet>
      <dgm:spPr/>
    </dgm:pt>
    <dgm:pt modelId="{251E90C9-0095-466B-B628-CD0DE6E2C27A}" type="pres">
      <dgm:prSet presAssocID="{249ECF9C-BCE5-4349-9F6C-E61FE13D9594}" presName="descendantText" presStyleLbl="alignAccFollowNode1" presStyleIdx="7" presStyleCnt="8">
        <dgm:presLayoutVars>
          <dgm:bulletEnabled val="1"/>
        </dgm:presLayoutVars>
      </dgm:prSet>
      <dgm:spPr/>
    </dgm:pt>
  </dgm:ptLst>
  <dgm:cxnLst>
    <dgm:cxn modelId="{4251AE05-F917-420B-A681-B48981013661}" type="presOf" srcId="{946E5DD5-FA56-41D3-9465-67DAE0C752AE}" destId="{A3DEAB20-D855-4554-AC2B-799A2A24A87A}" srcOrd="0" destOrd="0" presId="urn:microsoft.com/office/officeart/2005/8/layout/vList5"/>
    <dgm:cxn modelId="{8870B909-5456-4559-AE49-8842A580FFE6}" srcId="{4E9CAA0A-A9FF-4401-939C-8927B11B29A8}" destId="{B953CF15-055E-4CF4-908C-7753B1D83AB1}" srcOrd="0" destOrd="0" parTransId="{4C0017D7-C6EF-4E0B-8C13-9AC6970D120B}" sibTransId="{F29B12CF-5E9F-4146-900B-AF7BA482AD3C}"/>
    <dgm:cxn modelId="{D0C26F1C-7579-486F-86BE-E1B63CAB0D33}" type="presOf" srcId="{AC643701-7338-40BC-B572-429F7F10BF8C}" destId="{22EE08E6-058A-4573-AFA5-B0F5AA326675}" srcOrd="0" destOrd="0" presId="urn:microsoft.com/office/officeart/2005/8/layout/vList5"/>
    <dgm:cxn modelId="{D818C126-33E6-422F-A563-46F942855EE6}" type="presOf" srcId="{A0FF0A1F-D6E9-4F94-BDF4-9BA059402C9E}" destId="{EFAE816F-E2BE-4A3F-9D7D-763F616D0C23}" srcOrd="0" destOrd="0" presId="urn:microsoft.com/office/officeart/2005/8/layout/vList5"/>
    <dgm:cxn modelId="{1AA7002B-1D5C-4476-8269-53C31C487FFC}" srcId="{EC2FB43A-CC7B-4909-9A07-7A08F10601B2}" destId="{3B9BE83C-70A8-4638-B327-9666BEE87E15}" srcOrd="0" destOrd="0" parTransId="{D5F70BA2-1835-46FE-BD1B-A5A72ABEAF18}" sibTransId="{2FE7E33C-1549-4AC1-8B5A-F32E11189522}"/>
    <dgm:cxn modelId="{F6BA3C2D-94D4-4C25-BE05-C25EC5EC4179}" type="presOf" srcId="{EC2FB43A-CC7B-4909-9A07-7A08F10601B2}" destId="{BED2F1EF-4F33-42A1-B1CF-E2332677762E}" srcOrd="0" destOrd="0" presId="urn:microsoft.com/office/officeart/2005/8/layout/vList5"/>
    <dgm:cxn modelId="{9161F12D-77B5-4B33-9FBD-3367C3BE8E32}" srcId="{5C5D438C-A787-4636-9191-BA6F65C9AC1E}" destId="{21E1C6E1-7F18-43BD-BED6-5AEB1E590311}" srcOrd="6" destOrd="0" parTransId="{7C385DE8-8BF1-4463-8F1D-F9273967E09D}" sibTransId="{EBDDB70C-74B2-4609-A06B-BB526F63933B}"/>
    <dgm:cxn modelId="{72DD3737-CDDB-4A27-81AF-A1AA879D9632}" srcId="{5C5D438C-A787-4636-9191-BA6F65C9AC1E}" destId="{9D9A6E4E-309C-4EE5-ACE6-463EE27D73E8}" srcOrd="1" destOrd="0" parTransId="{E675B6EB-25A2-4958-BD7D-6B7F0CDFF213}" sibTransId="{84ED7125-C8EA-4AD9-AFC3-04D29FFEF0CF}"/>
    <dgm:cxn modelId="{BA50A63C-FC8A-47A1-89B6-8AC0A0EA75A7}" type="presOf" srcId="{A62B5615-5C9D-4C53-99CA-35A824366CF0}" destId="{A7DCB522-AEBB-491F-A3CF-0BB71442483D}" srcOrd="0" destOrd="0" presId="urn:microsoft.com/office/officeart/2005/8/layout/vList5"/>
    <dgm:cxn modelId="{0E0E4F40-D5ED-40AB-BDC3-ECDB3FE0DAB5}" type="presOf" srcId="{3A0E1E61-F766-4CB0-AB11-1762F250A48D}" destId="{251E90C9-0095-466B-B628-CD0DE6E2C27A}" srcOrd="0" destOrd="0" presId="urn:microsoft.com/office/officeart/2005/8/layout/vList5"/>
    <dgm:cxn modelId="{E030E85C-53C9-436D-86EC-EA6B4A20311B}" srcId="{24139C8A-6DCA-4EC0-BBBA-DBC2C8D522DD}" destId="{C136738A-B375-48D2-8FE4-794633D0A5C1}" srcOrd="0" destOrd="0" parTransId="{D484A971-D979-4C77-9A7E-430679D2CA53}" sibTransId="{0561F9E6-8893-430E-A332-03C55E364805}"/>
    <dgm:cxn modelId="{EF67755F-CB0E-4B1F-9655-085EC8FBBA19}" srcId="{9D9A6E4E-309C-4EE5-ACE6-463EE27D73E8}" destId="{946E5DD5-FA56-41D3-9465-67DAE0C752AE}" srcOrd="0" destOrd="0" parTransId="{5244DB2D-30B4-4EBD-939E-EF4D5AFE8718}" sibTransId="{B6592AA5-2FE8-4EFE-B9A1-854E6639053D}"/>
    <dgm:cxn modelId="{8971486E-48EC-458D-AF9F-10CB2E825DB2}" type="presOf" srcId="{C136738A-B375-48D2-8FE4-794633D0A5C1}" destId="{1B351ED6-D45D-4844-88E6-748936A98032}" srcOrd="0" destOrd="0" presId="urn:microsoft.com/office/officeart/2005/8/layout/vList5"/>
    <dgm:cxn modelId="{12271F70-37B2-4B96-9A39-CF3BC1D18CF1}" type="presOf" srcId="{24139C8A-6DCA-4EC0-BBBA-DBC2C8D522DD}" destId="{807859C2-4132-45F2-9103-870ADDF0A7E7}" srcOrd="0" destOrd="0" presId="urn:microsoft.com/office/officeart/2005/8/layout/vList5"/>
    <dgm:cxn modelId="{29F30853-135A-426A-A847-475390A95A13}" type="presOf" srcId="{249ECF9C-BCE5-4349-9F6C-E61FE13D9594}" destId="{28E5D2F8-9A3E-4B69-BDA8-52AA67C51CBE}" srcOrd="0" destOrd="0" presId="urn:microsoft.com/office/officeart/2005/8/layout/vList5"/>
    <dgm:cxn modelId="{5AB27454-5A3A-4E6D-BCFC-5684F3E09F3E}" srcId="{5C5D438C-A787-4636-9191-BA6F65C9AC1E}" destId="{4E9CAA0A-A9FF-4401-939C-8927B11B29A8}" srcOrd="3" destOrd="0" parTransId="{C7F77AFA-35D7-44C3-99AD-39CBF82FDFF8}" sibTransId="{E204556A-8554-4E50-86DB-945EE97B4FD8}"/>
    <dgm:cxn modelId="{8A22B454-DBB4-4ABD-8D23-9226E292D19C}" srcId="{5C5D438C-A787-4636-9191-BA6F65C9AC1E}" destId="{15AF60BC-30FC-4D89-AA1D-5AD5E41F4449}" srcOrd="5" destOrd="0" parTransId="{6EDB1CBC-D038-435E-9318-751E293C4E0A}" sibTransId="{78E76C6A-A910-4C35-9E08-A890200AB325}"/>
    <dgm:cxn modelId="{C7DBD675-2636-4C3A-BE6A-662A859BD47C}" srcId="{21E1C6E1-7F18-43BD-BED6-5AEB1E590311}" destId="{A0FF0A1F-D6E9-4F94-BDF4-9BA059402C9E}" srcOrd="0" destOrd="0" parTransId="{3066A6A6-2772-45AE-A36E-3F4321CE390A}" sibTransId="{FC05619B-EEB4-42EF-B4A5-CB096D558C81}"/>
    <dgm:cxn modelId="{F7115957-3306-41E5-94DA-3005029E8FF3}" srcId="{AC643701-7338-40BC-B572-429F7F10BF8C}" destId="{A3180F73-C1A7-4088-B6EB-5FE8E5130451}" srcOrd="0" destOrd="0" parTransId="{28B374C5-7303-402C-9B09-40848BDBCFD1}" sibTransId="{F52E0FB8-7D93-49FB-BD31-F3DCAD60951E}"/>
    <dgm:cxn modelId="{6C690288-FCDA-43A8-8664-30FE4CB8E522}" srcId="{249ECF9C-BCE5-4349-9F6C-E61FE13D9594}" destId="{3A0E1E61-F766-4CB0-AB11-1762F250A48D}" srcOrd="0" destOrd="0" parTransId="{BF57CADF-F5E0-4DE1-92A8-2DDB4F4F6F37}" sibTransId="{0D51DE95-8D6A-4FF7-A51C-0DBFF3E16D16}"/>
    <dgm:cxn modelId="{748364A0-C7E6-401B-ABB3-BFC1EA122FC3}" srcId="{5C5D438C-A787-4636-9191-BA6F65C9AC1E}" destId="{249ECF9C-BCE5-4349-9F6C-E61FE13D9594}" srcOrd="7" destOrd="0" parTransId="{866196D5-71C6-4340-A8D1-F6DE969DB375}" sibTransId="{69ADC4EC-D01F-418B-8E99-0A4C6FDB9312}"/>
    <dgm:cxn modelId="{6AA4C4A4-40AA-4C7A-BDDF-4CEAF0203521}" type="presOf" srcId="{A3180F73-C1A7-4088-B6EB-5FE8E5130451}" destId="{67AE823B-68B4-48CD-893C-A990D0F037A4}" srcOrd="0" destOrd="0" presId="urn:microsoft.com/office/officeart/2005/8/layout/vList5"/>
    <dgm:cxn modelId="{FEF7E4A8-A231-437A-868A-907E0B0EB961}" type="presOf" srcId="{5C5D438C-A787-4636-9191-BA6F65C9AC1E}" destId="{F2846867-1BF1-4415-99D4-96A714C24539}" srcOrd="0" destOrd="0" presId="urn:microsoft.com/office/officeart/2005/8/layout/vList5"/>
    <dgm:cxn modelId="{330E98B2-586D-4E03-9093-70D1BA493A3E}" type="presOf" srcId="{4E9CAA0A-A9FF-4401-939C-8927B11B29A8}" destId="{8695EA83-B4B2-4598-AF23-6E25A3B4A02D}" srcOrd="0" destOrd="0" presId="urn:microsoft.com/office/officeart/2005/8/layout/vList5"/>
    <dgm:cxn modelId="{2E4ED6BD-F178-4142-BBE1-4E50405BF960}" type="presOf" srcId="{9D9A6E4E-309C-4EE5-ACE6-463EE27D73E8}" destId="{47A8ED56-8F0D-47BF-B06E-8FA9892AC728}" srcOrd="0" destOrd="0" presId="urn:microsoft.com/office/officeart/2005/8/layout/vList5"/>
    <dgm:cxn modelId="{4685C4BF-7C8D-4BAC-9BCB-60624D3F0ABA}" type="presOf" srcId="{B953CF15-055E-4CF4-908C-7753B1D83AB1}" destId="{F07295CA-78DD-4758-BB47-DDE5B5C971E9}" srcOrd="0" destOrd="0" presId="urn:microsoft.com/office/officeart/2005/8/layout/vList5"/>
    <dgm:cxn modelId="{3270E2C3-C04D-487A-8CD3-6C9DA855A883}" srcId="{5C5D438C-A787-4636-9191-BA6F65C9AC1E}" destId="{EC2FB43A-CC7B-4909-9A07-7A08F10601B2}" srcOrd="0" destOrd="0" parTransId="{26BDD396-BD1E-472E-90A3-46FE19D36172}" sibTransId="{6A871A10-D83B-4565-8DD3-050C7A96F961}"/>
    <dgm:cxn modelId="{308386CD-31A5-415E-A650-CEEE76A844EA}" type="presOf" srcId="{21E1C6E1-7F18-43BD-BED6-5AEB1E590311}" destId="{895D174E-D198-4146-A714-C88625B192F1}" srcOrd="0" destOrd="0" presId="urn:microsoft.com/office/officeart/2005/8/layout/vList5"/>
    <dgm:cxn modelId="{BCCA9FDE-4B27-4034-9195-48550CC29C04}" srcId="{5C5D438C-A787-4636-9191-BA6F65C9AC1E}" destId="{AC643701-7338-40BC-B572-429F7F10BF8C}" srcOrd="2" destOrd="0" parTransId="{83A98BF4-9648-47A0-901F-FF3DDC42D4B9}" sibTransId="{262EA809-591B-473A-B5B0-5D36EDF32396}"/>
    <dgm:cxn modelId="{54ED6BE3-EDF7-4014-8EEB-45AA6E36557C}" type="presOf" srcId="{15AF60BC-30FC-4D89-AA1D-5AD5E41F4449}" destId="{096FD30F-92A0-40DD-87C2-243F2C7508B3}" srcOrd="0" destOrd="0" presId="urn:microsoft.com/office/officeart/2005/8/layout/vList5"/>
    <dgm:cxn modelId="{C3DF4BF2-D3AF-4114-92CC-B9A45FF57947}" srcId="{15AF60BC-30FC-4D89-AA1D-5AD5E41F4449}" destId="{A62B5615-5C9D-4C53-99CA-35A824366CF0}" srcOrd="0" destOrd="0" parTransId="{2A670BCF-C436-44E9-AB76-D044F3A6C6F4}" sibTransId="{BA812016-3937-45A0-AADF-B5F551B92539}"/>
    <dgm:cxn modelId="{168D8AF6-C182-43B4-94C5-AF6F846542EE}" type="presOf" srcId="{3B9BE83C-70A8-4638-B327-9666BEE87E15}" destId="{73E45AD1-2798-4838-9791-AB64BA0F42C8}" srcOrd="0" destOrd="0" presId="urn:microsoft.com/office/officeart/2005/8/layout/vList5"/>
    <dgm:cxn modelId="{3F549BF6-FE3B-4C01-947A-F2DF1A210C38}" srcId="{5C5D438C-A787-4636-9191-BA6F65C9AC1E}" destId="{24139C8A-6DCA-4EC0-BBBA-DBC2C8D522DD}" srcOrd="4" destOrd="0" parTransId="{937737FF-6AC2-4AD8-AE84-F91A71BEC4F3}" sibTransId="{DB3E425C-4645-4A8B-A032-9F5FCA48D26C}"/>
    <dgm:cxn modelId="{AB9D0B43-2E8F-4DF6-A37F-7AB87E732BD2}" type="presParOf" srcId="{F2846867-1BF1-4415-99D4-96A714C24539}" destId="{FD2A12D5-96D2-434B-B689-6094258CD4F6}" srcOrd="0" destOrd="0" presId="urn:microsoft.com/office/officeart/2005/8/layout/vList5"/>
    <dgm:cxn modelId="{300CC192-275E-4653-BFD0-E130F6A6B118}" type="presParOf" srcId="{FD2A12D5-96D2-434B-B689-6094258CD4F6}" destId="{BED2F1EF-4F33-42A1-B1CF-E2332677762E}" srcOrd="0" destOrd="0" presId="urn:microsoft.com/office/officeart/2005/8/layout/vList5"/>
    <dgm:cxn modelId="{07060BF2-7821-4641-B917-5C64CF79A270}" type="presParOf" srcId="{FD2A12D5-96D2-434B-B689-6094258CD4F6}" destId="{73E45AD1-2798-4838-9791-AB64BA0F42C8}" srcOrd="1" destOrd="0" presId="urn:microsoft.com/office/officeart/2005/8/layout/vList5"/>
    <dgm:cxn modelId="{FE5D6A9F-B088-4186-B6CE-A2BF04A649E8}" type="presParOf" srcId="{F2846867-1BF1-4415-99D4-96A714C24539}" destId="{9E266790-ADC6-4FF6-904A-C63C9E6A410A}" srcOrd="1" destOrd="0" presId="urn:microsoft.com/office/officeart/2005/8/layout/vList5"/>
    <dgm:cxn modelId="{2879C341-2B27-489B-89BF-8F53A7427ADB}" type="presParOf" srcId="{F2846867-1BF1-4415-99D4-96A714C24539}" destId="{CCB2C1D6-5A1D-4BFD-8A03-0E516D66C986}" srcOrd="2" destOrd="0" presId="urn:microsoft.com/office/officeart/2005/8/layout/vList5"/>
    <dgm:cxn modelId="{73CD237D-03CD-43AA-9920-9BC33C95A0F2}" type="presParOf" srcId="{CCB2C1D6-5A1D-4BFD-8A03-0E516D66C986}" destId="{47A8ED56-8F0D-47BF-B06E-8FA9892AC728}" srcOrd="0" destOrd="0" presId="urn:microsoft.com/office/officeart/2005/8/layout/vList5"/>
    <dgm:cxn modelId="{646606D9-E4EF-4738-8114-6ABED7F36A5A}" type="presParOf" srcId="{CCB2C1D6-5A1D-4BFD-8A03-0E516D66C986}" destId="{A3DEAB20-D855-4554-AC2B-799A2A24A87A}" srcOrd="1" destOrd="0" presId="urn:microsoft.com/office/officeart/2005/8/layout/vList5"/>
    <dgm:cxn modelId="{C3368B7D-F4A6-4E62-AFDA-8F2FFD2EA768}" type="presParOf" srcId="{F2846867-1BF1-4415-99D4-96A714C24539}" destId="{632933FF-ABE2-4C4B-A355-333CCEBC8D7E}" srcOrd="3" destOrd="0" presId="urn:microsoft.com/office/officeart/2005/8/layout/vList5"/>
    <dgm:cxn modelId="{ACE28B43-611B-402D-975A-65023092A6CB}" type="presParOf" srcId="{F2846867-1BF1-4415-99D4-96A714C24539}" destId="{389448A2-880D-4927-B20F-43A4DB60EBF9}" srcOrd="4" destOrd="0" presId="urn:microsoft.com/office/officeart/2005/8/layout/vList5"/>
    <dgm:cxn modelId="{3B4FA531-EB5A-4BF5-BAAC-D6167CB6A0D3}" type="presParOf" srcId="{389448A2-880D-4927-B20F-43A4DB60EBF9}" destId="{22EE08E6-058A-4573-AFA5-B0F5AA326675}" srcOrd="0" destOrd="0" presId="urn:microsoft.com/office/officeart/2005/8/layout/vList5"/>
    <dgm:cxn modelId="{4718AA82-B794-4C48-A5F1-B1DBE4232BCB}" type="presParOf" srcId="{389448A2-880D-4927-B20F-43A4DB60EBF9}" destId="{67AE823B-68B4-48CD-893C-A990D0F037A4}" srcOrd="1" destOrd="0" presId="urn:microsoft.com/office/officeart/2005/8/layout/vList5"/>
    <dgm:cxn modelId="{4F76E6F1-B118-4662-9DA3-BC844431FB51}" type="presParOf" srcId="{F2846867-1BF1-4415-99D4-96A714C24539}" destId="{C3534D4C-0B9A-4A96-AD7B-82D7E6B8EB9C}" srcOrd="5" destOrd="0" presId="urn:microsoft.com/office/officeart/2005/8/layout/vList5"/>
    <dgm:cxn modelId="{1444A969-39D7-4A1B-B2B4-05A419B9BD98}" type="presParOf" srcId="{F2846867-1BF1-4415-99D4-96A714C24539}" destId="{A98C2505-A972-4FB8-B13E-E3F9BADC9F13}" srcOrd="6" destOrd="0" presId="urn:microsoft.com/office/officeart/2005/8/layout/vList5"/>
    <dgm:cxn modelId="{80A2F7FE-004F-4407-B510-A27FA6A11059}" type="presParOf" srcId="{A98C2505-A972-4FB8-B13E-E3F9BADC9F13}" destId="{8695EA83-B4B2-4598-AF23-6E25A3B4A02D}" srcOrd="0" destOrd="0" presId="urn:microsoft.com/office/officeart/2005/8/layout/vList5"/>
    <dgm:cxn modelId="{7AAD46F6-41C6-4932-A5CE-3B1C469882A9}" type="presParOf" srcId="{A98C2505-A972-4FB8-B13E-E3F9BADC9F13}" destId="{F07295CA-78DD-4758-BB47-DDE5B5C971E9}" srcOrd="1" destOrd="0" presId="urn:microsoft.com/office/officeart/2005/8/layout/vList5"/>
    <dgm:cxn modelId="{AE8ED1A9-76E6-4BD6-A5C3-DF036B330DEB}" type="presParOf" srcId="{F2846867-1BF1-4415-99D4-96A714C24539}" destId="{5AE04B01-A54A-4A07-B528-4FA76F5335E9}" srcOrd="7" destOrd="0" presId="urn:microsoft.com/office/officeart/2005/8/layout/vList5"/>
    <dgm:cxn modelId="{F5134605-7A12-462F-A6C4-281E09B008E6}" type="presParOf" srcId="{F2846867-1BF1-4415-99D4-96A714C24539}" destId="{D6C9CEC1-D7AE-4C64-8AC3-378EF4E96120}" srcOrd="8" destOrd="0" presId="urn:microsoft.com/office/officeart/2005/8/layout/vList5"/>
    <dgm:cxn modelId="{B0A35A91-8AC8-4919-BA18-FD09CA888582}" type="presParOf" srcId="{D6C9CEC1-D7AE-4C64-8AC3-378EF4E96120}" destId="{807859C2-4132-45F2-9103-870ADDF0A7E7}" srcOrd="0" destOrd="0" presId="urn:microsoft.com/office/officeart/2005/8/layout/vList5"/>
    <dgm:cxn modelId="{2459672F-F89F-449F-8B0D-571F0F4DF757}" type="presParOf" srcId="{D6C9CEC1-D7AE-4C64-8AC3-378EF4E96120}" destId="{1B351ED6-D45D-4844-88E6-748936A98032}" srcOrd="1" destOrd="0" presId="urn:microsoft.com/office/officeart/2005/8/layout/vList5"/>
    <dgm:cxn modelId="{F76479EC-EEAB-4FC9-BEF1-A4D9DE353FA9}" type="presParOf" srcId="{F2846867-1BF1-4415-99D4-96A714C24539}" destId="{BC5BFF20-6347-4A04-9DFD-4455D87CC4F3}" srcOrd="9" destOrd="0" presId="urn:microsoft.com/office/officeart/2005/8/layout/vList5"/>
    <dgm:cxn modelId="{C1F9F0F5-3252-4851-8440-CB9112E26526}" type="presParOf" srcId="{F2846867-1BF1-4415-99D4-96A714C24539}" destId="{D379EA58-14F4-42C2-9BBD-15C86378D537}" srcOrd="10" destOrd="0" presId="urn:microsoft.com/office/officeart/2005/8/layout/vList5"/>
    <dgm:cxn modelId="{99DF94DD-AEFE-40B8-B009-FD3F08608BEB}" type="presParOf" srcId="{D379EA58-14F4-42C2-9BBD-15C86378D537}" destId="{096FD30F-92A0-40DD-87C2-243F2C7508B3}" srcOrd="0" destOrd="0" presId="urn:microsoft.com/office/officeart/2005/8/layout/vList5"/>
    <dgm:cxn modelId="{CA207E37-A729-4D75-82FC-84E2B994A74A}" type="presParOf" srcId="{D379EA58-14F4-42C2-9BBD-15C86378D537}" destId="{A7DCB522-AEBB-491F-A3CF-0BB71442483D}" srcOrd="1" destOrd="0" presId="urn:microsoft.com/office/officeart/2005/8/layout/vList5"/>
    <dgm:cxn modelId="{BDA4EAF3-0717-46F9-8AB0-5836792DE683}" type="presParOf" srcId="{F2846867-1BF1-4415-99D4-96A714C24539}" destId="{D8B70AFE-4613-4889-90AC-06D8EEB0030D}" srcOrd="11" destOrd="0" presId="urn:microsoft.com/office/officeart/2005/8/layout/vList5"/>
    <dgm:cxn modelId="{F6A5EC9D-AE63-4569-A228-84F55BEB086A}" type="presParOf" srcId="{F2846867-1BF1-4415-99D4-96A714C24539}" destId="{61807FDC-DF54-40E3-8346-3B39D705BAAB}" srcOrd="12" destOrd="0" presId="urn:microsoft.com/office/officeart/2005/8/layout/vList5"/>
    <dgm:cxn modelId="{9CF348EC-87AD-4A75-A0CB-EDB5506DCFBE}" type="presParOf" srcId="{61807FDC-DF54-40E3-8346-3B39D705BAAB}" destId="{895D174E-D198-4146-A714-C88625B192F1}" srcOrd="0" destOrd="0" presId="urn:microsoft.com/office/officeart/2005/8/layout/vList5"/>
    <dgm:cxn modelId="{A7AEAE9E-140F-41F1-9CB1-EE59B6D31FBF}" type="presParOf" srcId="{61807FDC-DF54-40E3-8346-3B39D705BAAB}" destId="{EFAE816F-E2BE-4A3F-9D7D-763F616D0C23}" srcOrd="1" destOrd="0" presId="urn:microsoft.com/office/officeart/2005/8/layout/vList5"/>
    <dgm:cxn modelId="{96DA3937-6F0C-4791-9D13-D64835F126F1}" type="presParOf" srcId="{F2846867-1BF1-4415-99D4-96A714C24539}" destId="{C5099592-A816-4E97-8F86-D4B12AC3C070}" srcOrd="13" destOrd="0" presId="urn:microsoft.com/office/officeart/2005/8/layout/vList5"/>
    <dgm:cxn modelId="{ADCB8790-1BB7-4005-88F2-0CF66D158D81}" type="presParOf" srcId="{F2846867-1BF1-4415-99D4-96A714C24539}" destId="{BDC6DC13-1135-409E-93DE-17D258C108BB}" srcOrd="14" destOrd="0" presId="urn:microsoft.com/office/officeart/2005/8/layout/vList5"/>
    <dgm:cxn modelId="{96CCBF8E-023F-49F7-A5E0-365DE192741A}" type="presParOf" srcId="{BDC6DC13-1135-409E-93DE-17D258C108BB}" destId="{28E5D2F8-9A3E-4B69-BDA8-52AA67C51CBE}" srcOrd="0" destOrd="0" presId="urn:microsoft.com/office/officeart/2005/8/layout/vList5"/>
    <dgm:cxn modelId="{6AC5AB13-2405-47F5-A722-D7E27EB49F5A}" type="presParOf" srcId="{BDC6DC13-1135-409E-93DE-17D258C108BB}" destId="{251E90C9-0095-466B-B628-CD0DE6E2C27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5D438C-A787-4636-9191-BA6F65C9AC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EC2FB43A-CC7B-4909-9A07-7A08F10601B2}">
      <dgm:prSet phldrT="[Text]"/>
      <dgm:spPr/>
      <dgm:t>
        <a:bodyPr/>
        <a:lstStyle/>
        <a:p>
          <a:r>
            <a:rPr lang="en-GB" dirty="0"/>
            <a:t>OPE</a:t>
          </a:r>
        </a:p>
      </dgm:t>
    </dgm:pt>
    <dgm:pt modelId="{26BDD396-BD1E-472E-90A3-46FE19D36172}" type="parTrans" cxnId="{3270E2C3-C04D-487A-8CD3-6C9DA855A883}">
      <dgm:prSet/>
      <dgm:spPr/>
      <dgm:t>
        <a:bodyPr/>
        <a:lstStyle/>
        <a:p>
          <a:endParaRPr lang="en-GB"/>
        </a:p>
      </dgm:t>
    </dgm:pt>
    <dgm:pt modelId="{6A871A10-D83B-4565-8DD3-050C7A96F961}" type="sibTrans" cxnId="{3270E2C3-C04D-487A-8CD3-6C9DA855A883}">
      <dgm:prSet/>
      <dgm:spPr/>
      <dgm:t>
        <a:bodyPr/>
        <a:lstStyle/>
        <a:p>
          <a:endParaRPr lang="en-GB"/>
        </a:p>
      </dgm:t>
    </dgm:pt>
    <dgm:pt modelId="{3B9BE83C-70A8-4638-B327-9666BEE87E15}">
      <dgm:prSet phldrT="[Text]" custT="1"/>
      <dgm:spPr/>
      <dgm:t>
        <a:bodyPr/>
        <a:lstStyle/>
        <a:p>
          <a:r>
            <a:rPr lang="en-GB" sz="1500" dirty="0"/>
            <a:t>Runs a Tribal defined operation (OPE) – from 9.2.0</a:t>
          </a:r>
        </a:p>
      </dgm:t>
    </dgm:pt>
    <dgm:pt modelId="{D5F70BA2-1835-46FE-BD1B-A5A72ABEAF18}" type="parTrans" cxnId="{1AA7002B-1D5C-4476-8269-53C31C487FFC}">
      <dgm:prSet/>
      <dgm:spPr/>
      <dgm:t>
        <a:bodyPr/>
        <a:lstStyle/>
        <a:p>
          <a:endParaRPr lang="en-GB"/>
        </a:p>
      </dgm:t>
    </dgm:pt>
    <dgm:pt modelId="{2FE7E33C-1549-4AC1-8B5A-F32E11189522}" type="sibTrans" cxnId="{1AA7002B-1D5C-4476-8269-53C31C487FFC}">
      <dgm:prSet/>
      <dgm:spPr/>
      <dgm:t>
        <a:bodyPr/>
        <a:lstStyle/>
        <a:p>
          <a:endParaRPr lang="en-GB"/>
        </a:p>
      </dgm:t>
    </dgm:pt>
    <dgm:pt modelId="{9D9A6E4E-309C-4EE5-ACE6-463EE27D73E8}">
      <dgm:prSet phldrT="[Text]"/>
      <dgm:spPr/>
      <dgm:t>
        <a:bodyPr/>
        <a:lstStyle/>
        <a:p>
          <a:r>
            <a:rPr lang="en-GB" dirty="0"/>
            <a:t>PWD</a:t>
          </a:r>
        </a:p>
      </dgm:t>
    </dgm:pt>
    <dgm:pt modelId="{E675B6EB-25A2-4958-BD7D-6B7F0CDFF213}" type="parTrans" cxnId="{72DD3737-CDDB-4A27-81AF-A1AA879D9632}">
      <dgm:prSet/>
      <dgm:spPr/>
      <dgm:t>
        <a:bodyPr/>
        <a:lstStyle/>
        <a:p>
          <a:endParaRPr lang="en-GB"/>
        </a:p>
      </dgm:t>
    </dgm:pt>
    <dgm:pt modelId="{84ED7125-C8EA-4AD9-AFC3-04D29FFEF0CF}" type="sibTrans" cxnId="{72DD3737-CDDB-4A27-81AF-A1AA879D9632}">
      <dgm:prSet/>
      <dgm:spPr/>
      <dgm:t>
        <a:bodyPr/>
        <a:lstStyle/>
        <a:p>
          <a:endParaRPr lang="en-GB"/>
        </a:p>
      </dgm:t>
    </dgm:pt>
    <dgm:pt modelId="{946E5DD5-FA56-41D3-9465-67DAE0C752AE}">
      <dgm:prSet phldrT="[Text]" custT="1"/>
      <dgm:spPr/>
      <dgm:t>
        <a:bodyPr/>
        <a:lstStyle/>
        <a:p>
          <a:r>
            <a:rPr lang="en-GB" sz="1500" dirty="0"/>
            <a:t>Change an MUA password</a:t>
          </a:r>
        </a:p>
      </dgm:t>
    </dgm:pt>
    <dgm:pt modelId="{5244DB2D-30B4-4EBD-939E-EF4D5AFE8718}" type="parTrans" cxnId="{EF67755F-CB0E-4B1F-9655-085EC8FBBA19}">
      <dgm:prSet/>
      <dgm:spPr/>
      <dgm:t>
        <a:bodyPr/>
        <a:lstStyle/>
        <a:p>
          <a:endParaRPr lang="en-GB"/>
        </a:p>
      </dgm:t>
    </dgm:pt>
    <dgm:pt modelId="{B6592AA5-2FE8-4EFE-B9A1-854E6639053D}" type="sibTrans" cxnId="{EF67755F-CB0E-4B1F-9655-085EC8FBBA19}">
      <dgm:prSet/>
      <dgm:spPr/>
      <dgm:t>
        <a:bodyPr/>
        <a:lstStyle/>
        <a:p>
          <a:endParaRPr lang="en-GB"/>
        </a:p>
      </dgm:t>
    </dgm:pt>
    <dgm:pt modelId="{AC643701-7338-40BC-B572-429F7F10BF8C}">
      <dgm:prSet phldrT="[Text]"/>
      <dgm:spPr/>
      <dgm:t>
        <a:bodyPr/>
        <a:lstStyle/>
        <a:p>
          <a:r>
            <a:rPr lang="en-GB" dirty="0"/>
            <a:t>RQH</a:t>
          </a:r>
        </a:p>
      </dgm:t>
    </dgm:pt>
    <dgm:pt modelId="{83A98BF4-9648-47A0-901F-FF3DDC42D4B9}" type="parTrans" cxnId="{BCCA9FDE-4B27-4034-9195-48550CC29C04}">
      <dgm:prSet/>
      <dgm:spPr/>
      <dgm:t>
        <a:bodyPr/>
        <a:lstStyle/>
        <a:p>
          <a:endParaRPr lang="en-GB"/>
        </a:p>
      </dgm:t>
    </dgm:pt>
    <dgm:pt modelId="{262EA809-591B-473A-B5B0-5D36EDF32396}" type="sibTrans" cxnId="{BCCA9FDE-4B27-4034-9195-48550CC29C04}">
      <dgm:prSet/>
      <dgm:spPr/>
      <dgm:t>
        <a:bodyPr/>
        <a:lstStyle/>
        <a:p>
          <a:endParaRPr lang="en-GB"/>
        </a:p>
      </dgm:t>
    </dgm:pt>
    <dgm:pt modelId="{A3180F73-C1A7-4088-B6EB-5FE8E5130451}">
      <dgm:prSet phldrT="[Text]" custT="1"/>
      <dgm:spPr/>
      <dgm:t>
        <a:bodyPr/>
        <a:lstStyle/>
        <a:p>
          <a:r>
            <a:rPr lang="en-GB" sz="1500" dirty="0"/>
            <a:t>Runs an Report Query Header (RQH) – SQL </a:t>
          </a:r>
        </a:p>
      </dgm:t>
    </dgm:pt>
    <dgm:pt modelId="{28B374C5-7303-402C-9B09-40848BDBCFD1}" type="parTrans" cxnId="{F7115957-3306-41E5-94DA-3005029E8FF3}">
      <dgm:prSet/>
      <dgm:spPr/>
      <dgm:t>
        <a:bodyPr/>
        <a:lstStyle/>
        <a:p>
          <a:endParaRPr lang="en-GB"/>
        </a:p>
      </dgm:t>
    </dgm:pt>
    <dgm:pt modelId="{F52E0FB8-7D93-49FB-BD31-F3DCAD60951E}" type="sibTrans" cxnId="{F7115957-3306-41E5-94DA-3005029E8FF3}">
      <dgm:prSet/>
      <dgm:spPr/>
      <dgm:t>
        <a:bodyPr/>
        <a:lstStyle/>
        <a:p>
          <a:endParaRPr lang="en-GB"/>
        </a:p>
      </dgm:t>
    </dgm:pt>
    <dgm:pt modelId="{24139C8A-6DCA-4EC0-BBBA-DBC2C8D522DD}">
      <dgm:prSet/>
      <dgm:spPr/>
      <dgm:t>
        <a:bodyPr/>
        <a:lstStyle/>
        <a:p>
          <a:r>
            <a:rPr lang="en-GB" dirty="0"/>
            <a:t>RUN</a:t>
          </a:r>
        </a:p>
      </dgm:t>
    </dgm:pt>
    <dgm:pt modelId="{937737FF-6AC2-4AD8-AE84-F91A71BEC4F3}" type="parTrans" cxnId="{3F549BF6-FE3B-4C01-947A-F2DF1A210C38}">
      <dgm:prSet/>
      <dgm:spPr/>
      <dgm:t>
        <a:bodyPr/>
        <a:lstStyle/>
        <a:p>
          <a:endParaRPr lang="en-GB"/>
        </a:p>
      </dgm:t>
    </dgm:pt>
    <dgm:pt modelId="{DB3E425C-4645-4A8B-A032-9F5FCA48D26C}" type="sibTrans" cxnId="{3F549BF6-FE3B-4C01-947A-F2DF1A210C38}">
      <dgm:prSet/>
      <dgm:spPr/>
      <dgm:t>
        <a:bodyPr/>
        <a:lstStyle/>
        <a:p>
          <a:endParaRPr lang="en-GB"/>
        </a:p>
      </dgm:t>
    </dgm:pt>
    <dgm:pt modelId="{C136738A-B375-48D2-8FE4-794633D0A5C1}">
      <dgm:prSet custT="1"/>
      <dgm:spPr/>
      <dgm:t>
        <a:bodyPr/>
        <a:lstStyle/>
        <a:p>
          <a:r>
            <a:rPr lang="en-GB" sz="1500" dirty="0"/>
            <a:t>Run a process (older version of OPE)</a:t>
          </a:r>
        </a:p>
      </dgm:t>
    </dgm:pt>
    <dgm:pt modelId="{D484A971-D979-4C77-9A7E-430679D2CA53}" type="parTrans" cxnId="{E030E85C-53C9-436D-86EC-EA6B4A20311B}">
      <dgm:prSet/>
      <dgm:spPr/>
      <dgm:t>
        <a:bodyPr/>
        <a:lstStyle/>
        <a:p>
          <a:endParaRPr lang="en-GB"/>
        </a:p>
      </dgm:t>
    </dgm:pt>
    <dgm:pt modelId="{0561F9E6-8893-430E-A332-03C55E364805}" type="sibTrans" cxnId="{E030E85C-53C9-436D-86EC-EA6B4A20311B}">
      <dgm:prSet/>
      <dgm:spPr/>
      <dgm:t>
        <a:bodyPr/>
        <a:lstStyle/>
        <a:p>
          <a:endParaRPr lang="en-GB"/>
        </a:p>
      </dgm:t>
    </dgm:pt>
    <dgm:pt modelId="{15AF60BC-30FC-4D89-AA1D-5AD5E41F4449}">
      <dgm:prSet/>
      <dgm:spPr/>
      <dgm:t>
        <a:bodyPr/>
        <a:lstStyle/>
        <a:p>
          <a:r>
            <a:rPr lang="en-GB" dirty="0"/>
            <a:t>SRL</a:t>
          </a:r>
        </a:p>
      </dgm:t>
    </dgm:pt>
    <dgm:pt modelId="{6EDB1CBC-D038-435E-9318-751E293C4E0A}" type="parTrans" cxnId="{8A22B454-DBB4-4ABD-8D23-9226E292D19C}">
      <dgm:prSet/>
      <dgm:spPr/>
      <dgm:t>
        <a:bodyPr/>
        <a:lstStyle/>
        <a:p>
          <a:endParaRPr lang="en-GB"/>
        </a:p>
      </dgm:t>
    </dgm:pt>
    <dgm:pt modelId="{78E76C6A-A910-4C35-9E08-A890200AB325}" type="sibTrans" cxnId="{8A22B454-DBB4-4ABD-8D23-9226E292D19C}">
      <dgm:prSet/>
      <dgm:spPr/>
      <dgm:t>
        <a:bodyPr/>
        <a:lstStyle/>
        <a:p>
          <a:endParaRPr lang="en-GB"/>
        </a:p>
      </dgm:t>
    </dgm:pt>
    <dgm:pt modelId="{A62B5615-5C9D-4C53-99CA-35A824366CF0}">
      <dgm:prSet custT="1"/>
      <dgm:spPr/>
      <dgm:t>
        <a:bodyPr/>
        <a:lstStyle/>
        <a:p>
          <a:r>
            <a:rPr lang="en-GB" sz="1500" dirty="0"/>
            <a:t>Generate a Standard Letter (SRL)</a:t>
          </a:r>
        </a:p>
      </dgm:t>
    </dgm:pt>
    <dgm:pt modelId="{2A670BCF-C436-44E9-AB76-D044F3A6C6F4}" type="parTrans" cxnId="{C3DF4BF2-D3AF-4114-92CC-B9A45FF57947}">
      <dgm:prSet/>
      <dgm:spPr/>
      <dgm:t>
        <a:bodyPr/>
        <a:lstStyle/>
        <a:p>
          <a:endParaRPr lang="en-GB"/>
        </a:p>
      </dgm:t>
    </dgm:pt>
    <dgm:pt modelId="{BA812016-3937-45A0-AADF-B5F551B92539}" type="sibTrans" cxnId="{C3DF4BF2-D3AF-4114-92CC-B9A45FF57947}">
      <dgm:prSet/>
      <dgm:spPr/>
      <dgm:t>
        <a:bodyPr/>
        <a:lstStyle/>
        <a:p>
          <a:endParaRPr lang="en-GB"/>
        </a:p>
      </dgm:t>
    </dgm:pt>
    <dgm:pt modelId="{21E1C6E1-7F18-43BD-BED6-5AEB1E590311}">
      <dgm:prSet/>
      <dgm:spPr/>
      <dgm:t>
        <a:bodyPr/>
        <a:lstStyle/>
        <a:p>
          <a:r>
            <a:rPr lang="en-GB" dirty="0"/>
            <a:t>UPDATE</a:t>
          </a:r>
        </a:p>
      </dgm:t>
    </dgm:pt>
    <dgm:pt modelId="{7C385DE8-8BF1-4463-8F1D-F9273967E09D}" type="parTrans" cxnId="{9161F12D-77B5-4B33-9FBD-3367C3BE8E32}">
      <dgm:prSet/>
      <dgm:spPr/>
      <dgm:t>
        <a:bodyPr/>
        <a:lstStyle/>
        <a:p>
          <a:endParaRPr lang="en-GB"/>
        </a:p>
      </dgm:t>
    </dgm:pt>
    <dgm:pt modelId="{EBDDB70C-74B2-4609-A06B-BB526F63933B}" type="sibTrans" cxnId="{9161F12D-77B5-4B33-9FBD-3367C3BE8E32}">
      <dgm:prSet/>
      <dgm:spPr/>
      <dgm:t>
        <a:bodyPr/>
        <a:lstStyle/>
        <a:p>
          <a:endParaRPr lang="en-GB"/>
        </a:p>
      </dgm:t>
    </dgm:pt>
    <dgm:pt modelId="{A0FF0A1F-D6E9-4F94-BDF4-9BA059402C9E}">
      <dgm:prSet custT="1"/>
      <dgm:spPr/>
      <dgm:t>
        <a:bodyPr/>
        <a:lstStyle/>
        <a:p>
          <a:r>
            <a:rPr lang="en-GB" sz="1500" dirty="0"/>
            <a:t>Update a single record</a:t>
          </a:r>
        </a:p>
      </dgm:t>
    </dgm:pt>
    <dgm:pt modelId="{3066A6A6-2772-45AE-A36E-3F4321CE390A}" type="parTrans" cxnId="{C7DBD675-2636-4C3A-BE6A-662A859BD47C}">
      <dgm:prSet/>
      <dgm:spPr/>
      <dgm:t>
        <a:bodyPr/>
        <a:lstStyle/>
        <a:p>
          <a:endParaRPr lang="en-GB"/>
        </a:p>
      </dgm:t>
    </dgm:pt>
    <dgm:pt modelId="{FC05619B-EEB4-42EF-B4A5-CB096D558C81}" type="sibTrans" cxnId="{C7DBD675-2636-4C3A-BE6A-662A859BD47C}">
      <dgm:prSet/>
      <dgm:spPr/>
      <dgm:t>
        <a:bodyPr/>
        <a:lstStyle/>
        <a:p>
          <a:endParaRPr lang="en-GB"/>
        </a:p>
      </dgm:t>
    </dgm:pt>
    <dgm:pt modelId="{249ECF9C-BCE5-4349-9F6C-E61FE13D9594}">
      <dgm:prSet/>
      <dgm:spPr/>
      <dgm:t>
        <a:bodyPr/>
        <a:lstStyle/>
        <a:p>
          <a:r>
            <a:rPr lang="en-GB" dirty="0"/>
            <a:t>XET_DEL</a:t>
          </a:r>
        </a:p>
      </dgm:t>
    </dgm:pt>
    <dgm:pt modelId="{866196D5-71C6-4340-A8D1-F6DE969DB375}" type="parTrans" cxnId="{748364A0-C7E6-401B-ABB3-BFC1EA122FC3}">
      <dgm:prSet/>
      <dgm:spPr/>
      <dgm:t>
        <a:bodyPr/>
        <a:lstStyle/>
        <a:p>
          <a:endParaRPr lang="en-GB"/>
        </a:p>
      </dgm:t>
    </dgm:pt>
    <dgm:pt modelId="{69ADC4EC-D01F-418B-8E99-0A4C6FDB9312}" type="sibTrans" cxnId="{748364A0-C7E6-401B-ABB3-BFC1EA122FC3}">
      <dgm:prSet/>
      <dgm:spPr/>
      <dgm:t>
        <a:bodyPr/>
        <a:lstStyle/>
        <a:p>
          <a:endParaRPr lang="en-GB"/>
        </a:p>
      </dgm:t>
    </dgm:pt>
    <dgm:pt modelId="{3A0E1E61-F766-4CB0-AB11-1762F250A48D}">
      <dgm:prSet custT="1"/>
      <dgm:spPr/>
      <dgm:t>
        <a:bodyPr/>
        <a:lstStyle/>
        <a:p>
          <a:r>
            <a:rPr lang="en-GB" sz="1500" dirty="0"/>
            <a:t>Delete using Exchange Templates (XET)</a:t>
          </a:r>
        </a:p>
      </dgm:t>
    </dgm:pt>
    <dgm:pt modelId="{BF57CADF-F5E0-4DE1-92A8-2DDB4F4F6F37}" type="parTrans" cxnId="{6C690288-FCDA-43A8-8664-30FE4CB8E522}">
      <dgm:prSet/>
      <dgm:spPr/>
      <dgm:t>
        <a:bodyPr/>
        <a:lstStyle/>
        <a:p>
          <a:endParaRPr lang="en-GB"/>
        </a:p>
      </dgm:t>
    </dgm:pt>
    <dgm:pt modelId="{0D51DE95-8D6A-4FF7-A51C-0DBFF3E16D16}" type="sibTrans" cxnId="{6C690288-FCDA-43A8-8664-30FE4CB8E522}">
      <dgm:prSet/>
      <dgm:spPr/>
      <dgm:t>
        <a:bodyPr/>
        <a:lstStyle/>
        <a:p>
          <a:endParaRPr lang="en-GB"/>
        </a:p>
      </dgm:t>
    </dgm:pt>
    <dgm:pt modelId="{E2AF25AA-2202-4814-A562-E896A14FD4B4}">
      <dgm:prSet/>
      <dgm:spPr/>
      <dgm:t>
        <a:bodyPr/>
        <a:lstStyle/>
        <a:p>
          <a:r>
            <a:rPr lang="en-GB" dirty="0"/>
            <a:t>XET_EXP</a:t>
          </a:r>
        </a:p>
      </dgm:t>
    </dgm:pt>
    <dgm:pt modelId="{D21153D7-7043-4909-9551-B932A4DD59B1}" type="parTrans" cxnId="{5D6A75F1-4E74-4CA3-A085-3757E051CC2E}">
      <dgm:prSet/>
      <dgm:spPr/>
      <dgm:t>
        <a:bodyPr/>
        <a:lstStyle/>
        <a:p>
          <a:endParaRPr lang="en-GB"/>
        </a:p>
      </dgm:t>
    </dgm:pt>
    <dgm:pt modelId="{5008E524-F58A-4CA6-9EA1-EC2E92662DD9}" type="sibTrans" cxnId="{5D6A75F1-4E74-4CA3-A085-3757E051CC2E}">
      <dgm:prSet/>
      <dgm:spPr/>
      <dgm:t>
        <a:bodyPr/>
        <a:lstStyle/>
        <a:p>
          <a:endParaRPr lang="en-GB"/>
        </a:p>
      </dgm:t>
    </dgm:pt>
    <dgm:pt modelId="{2BE70DB5-1AEB-456B-9FB0-F81AB3FAEE69}">
      <dgm:prSet custT="1"/>
      <dgm:spPr/>
      <dgm:t>
        <a:bodyPr/>
        <a:lstStyle/>
        <a:p>
          <a:r>
            <a:rPr lang="en-GB" sz="1500" dirty="0"/>
            <a:t>Export using Exchange Templates (XET)</a:t>
          </a:r>
        </a:p>
      </dgm:t>
    </dgm:pt>
    <dgm:pt modelId="{8AE0E862-2AE4-49E7-BE10-D1173AEA4A24}" type="parTrans" cxnId="{F4BDF46A-A7F8-4678-8B99-2FDC19A1B19C}">
      <dgm:prSet/>
      <dgm:spPr/>
      <dgm:t>
        <a:bodyPr/>
        <a:lstStyle/>
        <a:p>
          <a:endParaRPr lang="en-GB"/>
        </a:p>
      </dgm:t>
    </dgm:pt>
    <dgm:pt modelId="{3D429E66-4302-4B74-99D4-62BAB9FDD9E8}" type="sibTrans" cxnId="{F4BDF46A-A7F8-4678-8B99-2FDC19A1B19C}">
      <dgm:prSet/>
      <dgm:spPr/>
      <dgm:t>
        <a:bodyPr/>
        <a:lstStyle/>
        <a:p>
          <a:endParaRPr lang="en-GB"/>
        </a:p>
      </dgm:t>
    </dgm:pt>
    <dgm:pt modelId="{2C2B436B-21BB-46E8-A18D-E092E4FA54A4}">
      <dgm:prSet/>
      <dgm:spPr/>
      <dgm:t>
        <a:bodyPr/>
        <a:lstStyle/>
        <a:p>
          <a:r>
            <a:rPr lang="en-GB" dirty="0"/>
            <a:t>XET_IMP</a:t>
          </a:r>
        </a:p>
      </dgm:t>
    </dgm:pt>
    <dgm:pt modelId="{30B48C37-AA53-49C9-B5F6-E733D11F3B97}" type="parTrans" cxnId="{5D85B897-E85F-42B9-A985-80F342DDE412}">
      <dgm:prSet/>
      <dgm:spPr/>
      <dgm:t>
        <a:bodyPr/>
        <a:lstStyle/>
        <a:p>
          <a:endParaRPr lang="en-GB"/>
        </a:p>
      </dgm:t>
    </dgm:pt>
    <dgm:pt modelId="{AB8F002D-FE73-466E-8AB8-8F7BBB7955EA}" type="sibTrans" cxnId="{5D85B897-E85F-42B9-A985-80F342DDE412}">
      <dgm:prSet/>
      <dgm:spPr/>
      <dgm:t>
        <a:bodyPr/>
        <a:lstStyle/>
        <a:p>
          <a:endParaRPr lang="en-GB"/>
        </a:p>
      </dgm:t>
    </dgm:pt>
    <dgm:pt modelId="{A9E1B6D2-0197-4E82-A0A0-3104A65340D1}">
      <dgm:prSet custT="1"/>
      <dgm:spPr/>
      <dgm:t>
        <a:bodyPr/>
        <a:lstStyle/>
        <a:p>
          <a:r>
            <a:rPr lang="en-GB" sz="1500" dirty="0"/>
            <a:t>Import using Exchange Templates (XET)</a:t>
          </a:r>
        </a:p>
      </dgm:t>
    </dgm:pt>
    <dgm:pt modelId="{4B317016-77AA-4388-8BC5-12DF6FAE0E17}" type="parTrans" cxnId="{AF757B03-F540-424E-A0E3-AE4D003188E1}">
      <dgm:prSet/>
      <dgm:spPr/>
      <dgm:t>
        <a:bodyPr/>
        <a:lstStyle/>
        <a:p>
          <a:endParaRPr lang="en-GB"/>
        </a:p>
      </dgm:t>
    </dgm:pt>
    <dgm:pt modelId="{29AC9FBF-D911-4F98-90B1-426536BCFD57}" type="sibTrans" cxnId="{AF757B03-F540-424E-A0E3-AE4D003188E1}">
      <dgm:prSet/>
      <dgm:spPr/>
      <dgm:t>
        <a:bodyPr/>
        <a:lstStyle/>
        <a:p>
          <a:endParaRPr lang="en-GB"/>
        </a:p>
      </dgm:t>
    </dgm:pt>
    <dgm:pt modelId="{F2846867-1BF1-4415-99D4-96A714C24539}" type="pres">
      <dgm:prSet presAssocID="{5C5D438C-A787-4636-9191-BA6F65C9AC1E}" presName="Name0" presStyleCnt="0">
        <dgm:presLayoutVars>
          <dgm:dir/>
          <dgm:animLvl val="lvl"/>
          <dgm:resizeHandles val="exact"/>
        </dgm:presLayoutVars>
      </dgm:prSet>
      <dgm:spPr/>
    </dgm:pt>
    <dgm:pt modelId="{FD2A12D5-96D2-434B-B689-6094258CD4F6}" type="pres">
      <dgm:prSet presAssocID="{EC2FB43A-CC7B-4909-9A07-7A08F10601B2}" presName="linNode" presStyleCnt="0"/>
      <dgm:spPr/>
    </dgm:pt>
    <dgm:pt modelId="{BED2F1EF-4F33-42A1-B1CF-E2332677762E}" type="pres">
      <dgm:prSet presAssocID="{EC2FB43A-CC7B-4909-9A07-7A08F10601B2}" presName="parentText" presStyleLbl="node1" presStyleIdx="0" presStyleCnt="9">
        <dgm:presLayoutVars>
          <dgm:chMax val="1"/>
          <dgm:bulletEnabled val="1"/>
        </dgm:presLayoutVars>
      </dgm:prSet>
      <dgm:spPr/>
    </dgm:pt>
    <dgm:pt modelId="{73E45AD1-2798-4838-9791-AB64BA0F42C8}" type="pres">
      <dgm:prSet presAssocID="{EC2FB43A-CC7B-4909-9A07-7A08F10601B2}" presName="descendantText" presStyleLbl="alignAccFollowNode1" presStyleIdx="0" presStyleCnt="9">
        <dgm:presLayoutVars>
          <dgm:bulletEnabled val="1"/>
        </dgm:presLayoutVars>
      </dgm:prSet>
      <dgm:spPr/>
    </dgm:pt>
    <dgm:pt modelId="{9E266790-ADC6-4FF6-904A-C63C9E6A410A}" type="pres">
      <dgm:prSet presAssocID="{6A871A10-D83B-4565-8DD3-050C7A96F961}" presName="sp" presStyleCnt="0"/>
      <dgm:spPr/>
    </dgm:pt>
    <dgm:pt modelId="{CCB2C1D6-5A1D-4BFD-8A03-0E516D66C986}" type="pres">
      <dgm:prSet presAssocID="{9D9A6E4E-309C-4EE5-ACE6-463EE27D73E8}" presName="linNode" presStyleCnt="0"/>
      <dgm:spPr/>
    </dgm:pt>
    <dgm:pt modelId="{47A8ED56-8F0D-47BF-B06E-8FA9892AC728}" type="pres">
      <dgm:prSet presAssocID="{9D9A6E4E-309C-4EE5-ACE6-463EE27D73E8}" presName="parentText" presStyleLbl="node1" presStyleIdx="1" presStyleCnt="9">
        <dgm:presLayoutVars>
          <dgm:chMax val="1"/>
          <dgm:bulletEnabled val="1"/>
        </dgm:presLayoutVars>
      </dgm:prSet>
      <dgm:spPr/>
    </dgm:pt>
    <dgm:pt modelId="{A3DEAB20-D855-4554-AC2B-799A2A24A87A}" type="pres">
      <dgm:prSet presAssocID="{9D9A6E4E-309C-4EE5-ACE6-463EE27D73E8}" presName="descendantText" presStyleLbl="alignAccFollowNode1" presStyleIdx="1" presStyleCnt="9">
        <dgm:presLayoutVars>
          <dgm:bulletEnabled val="1"/>
        </dgm:presLayoutVars>
      </dgm:prSet>
      <dgm:spPr/>
    </dgm:pt>
    <dgm:pt modelId="{632933FF-ABE2-4C4B-A355-333CCEBC8D7E}" type="pres">
      <dgm:prSet presAssocID="{84ED7125-C8EA-4AD9-AFC3-04D29FFEF0CF}" presName="sp" presStyleCnt="0"/>
      <dgm:spPr/>
    </dgm:pt>
    <dgm:pt modelId="{389448A2-880D-4927-B20F-43A4DB60EBF9}" type="pres">
      <dgm:prSet presAssocID="{AC643701-7338-40BC-B572-429F7F10BF8C}" presName="linNode" presStyleCnt="0"/>
      <dgm:spPr/>
    </dgm:pt>
    <dgm:pt modelId="{22EE08E6-058A-4573-AFA5-B0F5AA326675}" type="pres">
      <dgm:prSet presAssocID="{AC643701-7338-40BC-B572-429F7F10BF8C}" presName="parentText" presStyleLbl="node1" presStyleIdx="2" presStyleCnt="9">
        <dgm:presLayoutVars>
          <dgm:chMax val="1"/>
          <dgm:bulletEnabled val="1"/>
        </dgm:presLayoutVars>
      </dgm:prSet>
      <dgm:spPr/>
    </dgm:pt>
    <dgm:pt modelId="{67AE823B-68B4-48CD-893C-A990D0F037A4}" type="pres">
      <dgm:prSet presAssocID="{AC643701-7338-40BC-B572-429F7F10BF8C}" presName="descendantText" presStyleLbl="alignAccFollowNode1" presStyleIdx="2" presStyleCnt="9">
        <dgm:presLayoutVars>
          <dgm:bulletEnabled val="1"/>
        </dgm:presLayoutVars>
      </dgm:prSet>
      <dgm:spPr/>
    </dgm:pt>
    <dgm:pt modelId="{C3534D4C-0B9A-4A96-AD7B-82D7E6B8EB9C}" type="pres">
      <dgm:prSet presAssocID="{262EA809-591B-473A-B5B0-5D36EDF32396}" presName="sp" presStyleCnt="0"/>
      <dgm:spPr/>
    </dgm:pt>
    <dgm:pt modelId="{D6C9CEC1-D7AE-4C64-8AC3-378EF4E96120}" type="pres">
      <dgm:prSet presAssocID="{24139C8A-6DCA-4EC0-BBBA-DBC2C8D522DD}" presName="linNode" presStyleCnt="0"/>
      <dgm:spPr/>
    </dgm:pt>
    <dgm:pt modelId="{807859C2-4132-45F2-9103-870ADDF0A7E7}" type="pres">
      <dgm:prSet presAssocID="{24139C8A-6DCA-4EC0-BBBA-DBC2C8D522DD}" presName="parentText" presStyleLbl="node1" presStyleIdx="3" presStyleCnt="9">
        <dgm:presLayoutVars>
          <dgm:chMax val="1"/>
          <dgm:bulletEnabled val="1"/>
        </dgm:presLayoutVars>
      </dgm:prSet>
      <dgm:spPr/>
    </dgm:pt>
    <dgm:pt modelId="{1B351ED6-D45D-4844-88E6-748936A98032}" type="pres">
      <dgm:prSet presAssocID="{24139C8A-6DCA-4EC0-BBBA-DBC2C8D522DD}" presName="descendantText" presStyleLbl="alignAccFollowNode1" presStyleIdx="3" presStyleCnt="9">
        <dgm:presLayoutVars>
          <dgm:bulletEnabled val="1"/>
        </dgm:presLayoutVars>
      </dgm:prSet>
      <dgm:spPr/>
    </dgm:pt>
    <dgm:pt modelId="{BC5BFF20-6347-4A04-9DFD-4455D87CC4F3}" type="pres">
      <dgm:prSet presAssocID="{DB3E425C-4645-4A8B-A032-9F5FCA48D26C}" presName="sp" presStyleCnt="0"/>
      <dgm:spPr/>
    </dgm:pt>
    <dgm:pt modelId="{D379EA58-14F4-42C2-9BBD-15C86378D537}" type="pres">
      <dgm:prSet presAssocID="{15AF60BC-30FC-4D89-AA1D-5AD5E41F4449}" presName="linNode" presStyleCnt="0"/>
      <dgm:spPr/>
    </dgm:pt>
    <dgm:pt modelId="{096FD30F-92A0-40DD-87C2-243F2C7508B3}" type="pres">
      <dgm:prSet presAssocID="{15AF60BC-30FC-4D89-AA1D-5AD5E41F4449}" presName="parentText" presStyleLbl="node1" presStyleIdx="4" presStyleCnt="9">
        <dgm:presLayoutVars>
          <dgm:chMax val="1"/>
          <dgm:bulletEnabled val="1"/>
        </dgm:presLayoutVars>
      </dgm:prSet>
      <dgm:spPr/>
    </dgm:pt>
    <dgm:pt modelId="{A7DCB522-AEBB-491F-A3CF-0BB71442483D}" type="pres">
      <dgm:prSet presAssocID="{15AF60BC-30FC-4D89-AA1D-5AD5E41F4449}" presName="descendantText" presStyleLbl="alignAccFollowNode1" presStyleIdx="4" presStyleCnt="9">
        <dgm:presLayoutVars>
          <dgm:bulletEnabled val="1"/>
        </dgm:presLayoutVars>
      </dgm:prSet>
      <dgm:spPr/>
    </dgm:pt>
    <dgm:pt modelId="{D8B70AFE-4613-4889-90AC-06D8EEB0030D}" type="pres">
      <dgm:prSet presAssocID="{78E76C6A-A910-4C35-9E08-A890200AB325}" presName="sp" presStyleCnt="0"/>
      <dgm:spPr/>
    </dgm:pt>
    <dgm:pt modelId="{61807FDC-DF54-40E3-8346-3B39D705BAAB}" type="pres">
      <dgm:prSet presAssocID="{21E1C6E1-7F18-43BD-BED6-5AEB1E590311}" presName="linNode" presStyleCnt="0"/>
      <dgm:spPr/>
    </dgm:pt>
    <dgm:pt modelId="{895D174E-D198-4146-A714-C88625B192F1}" type="pres">
      <dgm:prSet presAssocID="{21E1C6E1-7F18-43BD-BED6-5AEB1E590311}" presName="parentText" presStyleLbl="node1" presStyleIdx="5" presStyleCnt="9">
        <dgm:presLayoutVars>
          <dgm:chMax val="1"/>
          <dgm:bulletEnabled val="1"/>
        </dgm:presLayoutVars>
      </dgm:prSet>
      <dgm:spPr/>
    </dgm:pt>
    <dgm:pt modelId="{EFAE816F-E2BE-4A3F-9D7D-763F616D0C23}" type="pres">
      <dgm:prSet presAssocID="{21E1C6E1-7F18-43BD-BED6-5AEB1E590311}" presName="descendantText" presStyleLbl="alignAccFollowNode1" presStyleIdx="5" presStyleCnt="9">
        <dgm:presLayoutVars>
          <dgm:bulletEnabled val="1"/>
        </dgm:presLayoutVars>
      </dgm:prSet>
      <dgm:spPr/>
    </dgm:pt>
    <dgm:pt modelId="{C5099592-A816-4E97-8F86-D4B12AC3C070}" type="pres">
      <dgm:prSet presAssocID="{EBDDB70C-74B2-4609-A06B-BB526F63933B}" presName="sp" presStyleCnt="0"/>
      <dgm:spPr/>
    </dgm:pt>
    <dgm:pt modelId="{BDC6DC13-1135-409E-93DE-17D258C108BB}" type="pres">
      <dgm:prSet presAssocID="{249ECF9C-BCE5-4349-9F6C-E61FE13D9594}" presName="linNode" presStyleCnt="0"/>
      <dgm:spPr/>
    </dgm:pt>
    <dgm:pt modelId="{28E5D2F8-9A3E-4B69-BDA8-52AA67C51CBE}" type="pres">
      <dgm:prSet presAssocID="{249ECF9C-BCE5-4349-9F6C-E61FE13D9594}" presName="parentText" presStyleLbl="node1" presStyleIdx="6" presStyleCnt="9">
        <dgm:presLayoutVars>
          <dgm:chMax val="1"/>
          <dgm:bulletEnabled val="1"/>
        </dgm:presLayoutVars>
      </dgm:prSet>
      <dgm:spPr/>
    </dgm:pt>
    <dgm:pt modelId="{251E90C9-0095-466B-B628-CD0DE6E2C27A}" type="pres">
      <dgm:prSet presAssocID="{249ECF9C-BCE5-4349-9F6C-E61FE13D9594}" presName="descendantText" presStyleLbl="alignAccFollowNode1" presStyleIdx="6" presStyleCnt="9">
        <dgm:presLayoutVars>
          <dgm:bulletEnabled val="1"/>
        </dgm:presLayoutVars>
      </dgm:prSet>
      <dgm:spPr/>
    </dgm:pt>
    <dgm:pt modelId="{5858DBF6-D062-4A98-BC96-1E526A83ADDB}" type="pres">
      <dgm:prSet presAssocID="{69ADC4EC-D01F-418B-8E99-0A4C6FDB9312}" presName="sp" presStyleCnt="0"/>
      <dgm:spPr/>
    </dgm:pt>
    <dgm:pt modelId="{20652C92-0077-4F01-AC37-804E837C1F9B}" type="pres">
      <dgm:prSet presAssocID="{E2AF25AA-2202-4814-A562-E896A14FD4B4}" presName="linNode" presStyleCnt="0"/>
      <dgm:spPr/>
    </dgm:pt>
    <dgm:pt modelId="{D9C25F32-42D7-4884-9F74-632222C55326}" type="pres">
      <dgm:prSet presAssocID="{E2AF25AA-2202-4814-A562-E896A14FD4B4}" presName="parentText" presStyleLbl="node1" presStyleIdx="7" presStyleCnt="9">
        <dgm:presLayoutVars>
          <dgm:chMax val="1"/>
          <dgm:bulletEnabled val="1"/>
        </dgm:presLayoutVars>
      </dgm:prSet>
      <dgm:spPr/>
    </dgm:pt>
    <dgm:pt modelId="{6559D4BD-10B8-4942-891B-2F276119C509}" type="pres">
      <dgm:prSet presAssocID="{E2AF25AA-2202-4814-A562-E896A14FD4B4}" presName="descendantText" presStyleLbl="alignAccFollowNode1" presStyleIdx="7" presStyleCnt="9">
        <dgm:presLayoutVars>
          <dgm:bulletEnabled val="1"/>
        </dgm:presLayoutVars>
      </dgm:prSet>
      <dgm:spPr/>
    </dgm:pt>
    <dgm:pt modelId="{1278DCF6-07BF-4AED-9178-0A72B674DE2F}" type="pres">
      <dgm:prSet presAssocID="{5008E524-F58A-4CA6-9EA1-EC2E92662DD9}" presName="sp" presStyleCnt="0"/>
      <dgm:spPr/>
    </dgm:pt>
    <dgm:pt modelId="{18EC7038-CFB9-4D23-A476-E468C04E371A}" type="pres">
      <dgm:prSet presAssocID="{2C2B436B-21BB-46E8-A18D-E092E4FA54A4}" presName="linNode" presStyleCnt="0"/>
      <dgm:spPr/>
    </dgm:pt>
    <dgm:pt modelId="{7614F5D3-85E0-416B-B53D-034332D2463E}" type="pres">
      <dgm:prSet presAssocID="{2C2B436B-21BB-46E8-A18D-E092E4FA54A4}" presName="parentText" presStyleLbl="node1" presStyleIdx="8" presStyleCnt="9">
        <dgm:presLayoutVars>
          <dgm:chMax val="1"/>
          <dgm:bulletEnabled val="1"/>
        </dgm:presLayoutVars>
      </dgm:prSet>
      <dgm:spPr/>
    </dgm:pt>
    <dgm:pt modelId="{BAE4BB58-8D74-4981-9270-33EA388D4309}" type="pres">
      <dgm:prSet presAssocID="{2C2B436B-21BB-46E8-A18D-E092E4FA54A4}" presName="descendantText" presStyleLbl="alignAccFollowNode1" presStyleIdx="8" presStyleCnt="9">
        <dgm:presLayoutVars>
          <dgm:bulletEnabled val="1"/>
        </dgm:presLayoutVars>
      </dgm:prSet>
      <dgm:spPr/>
    </dgm:pt>
  </dgm:ptLst>
  <dgm:cxnLst>
    <dgm:cxn modelId="{AF757B03-F540-424E-A0E3-AE4D003188E1}" srcId="{2C2B436B-21BB-46E8-A18D-E092E4FA54A4}" destId="{A9E1B6D2-0197-4E82-A0A0-3104A65340D1}" srcOrd="0" destOrd="0" parTransId="{4B317016-77AA-4388-8BC5-12DF6FAE0E17}" sibTransId="{29AC9FBF-D911-4F98-90B1-426536BCFD57}"/>
    <dgm:cxn modelId="{4181F704-D182-498A-B3A7-3CCC79E16FDF}" type="presOf" srcId="{946E5DD5-FA56-41D3-9465-67DAE0C752AE}" destId="{A3DEAB20-D855-4554-AC2B-799A2A24A87A}" srcOrd="0" destOrd="0" presId="urn:microsoft.com/office/officeart/2005/8/layout/vList5"/>
    <dgm:cxn modelId="{94A28713-87B8-4E9E-9A71-3EFE539A59A7}" type="presOf" srcId="{9D9A6E4E-309C-4EE5-ACE6-463EE27D73E8}" destId="{47A8ED56-8F0D-47BF-B06E-8FA9892AC728}" srcOrd="0" destOrd="0" presId="urn:microsoft.com/office/officeart/2005/8/layout/vList5"/>
    <dgm:cxn modelId="{0ACD6C16-A0D1-4038-9C28-28D402066BCB}" type="presOf" srcId="{24139C8A-6DCA-4EC0-BBBA-DBC2C8D522DD}" destId="{807859C2-4132-45F2-9103-870ADDF0A7E7}" srcOrd="0" destOrd="0" presId="urn:microsoft.com/office/officeart/2005/8/layout/vList5"/>
    <dgm:cxn modelId="{1AA7002B-1D5C-4476-8269-53C31C487FFC}" srcId="{EC2FB43A-CC7B-4909-9A07-7A08F10601B2}" destId="{3B9BE83C-70A8-4638-B327-9666BEE87E15}" srcOrd="0" destOrd="0" parTransId="{D5F70BA2-1835-46FE-BD1B-A5A72ABEAF18}" sibTransId="{2FE7E33C-1549-4AC1-8B5A-F32E11189522}"/>
    <dgm:cxn modelId="{9161F12D-77B5-4B33-9FBD-3367C3BE8E32}" srcId="{5C5D438C-A787-4636-9191-BA6F65C9AC1E}" destId="{21E1C6E1-7F18-43BD-BED6-5AEB1E590311}" srcOrd="5" destOrd="0" parTransId="{7C385DE8-8BF1-4463-8F1D-F9273967E09D}" sibTransId="{EBDDB70C-74B2-4609-A06B-BB526F63933B}"/>
    <dgm:cxn modelId="{72DD3737-CDDB-4A27-81AF-A1AA879D9632}" srcId="{5C5D438C-A787-4636-9191-BA6F65C9AC1E}" destId="{9D9A6E4E-309C-4EE5-ACE6-463EE27D73E8}" srcOrd="1" destOrd="0" parTransId="{E675B6EB-25A2-4958-BD7D-6B7F0CDFF213}" sibTransId="{84ED7125-C8EA-4AD9-AFC3-04D29FFEF0CF}"/>
    <dgm:cxn modelId="{E030E85C-53C9-436D-86EC-EA6B4A20311B}" srcId="{24139C8A-6DCA-4EC0-BBBA-DBC2C8D522DD}" destId="{C136738A-B375-48D2-8FE4-794633D0A5C1}" srcOrd="0" destOrd="0" parTransId="{D484A971-D979-4C77-9A7E-430679D2CA53}" sibTransId="{0561F9E6-8893-430E-A332-03C55E364805}"/>
    <dgm:cxn modelId="{EF67755F-CB0E-4B1F-9655-085EC8FBBA19}" srcId="{9D9A6E4E-309C-4EE5-ACE6-463EE27D73E8}" destId="{946E5DD5-FA56-41D3-9465-67DAE0C752AE}" srcOrd="0" destOrd="0" parTransId="{5244DB2D-30B4-4EBD-939E-EF4D5AFE8718}" sibTransId="{B6592AA5-2FE8-4EFE-B9A1-854E6639053D}"/>
    <dgm:cxn modelId="{610E1645-2F23-4E2C-A2E1-F49F26DFDE4C}" type="presOf" srcId="{3B9BE83C-70A8-4638-B327-9666BEE87E15}" destId="{73E45AD1-2798-4838-9791-AB64BA0F42C8}" srcOrd="0" destOrd="0" presId="urn:microsoft.com/office/officeart/2005/8/layout/vList5"/>
    <dgm:cxn modelId="{5130A047-BA50-441D-B78B-E38FE15B3943}" type="presOf" srcId="{E2AF25AA-2202-4814-A562-E896A14FD4B4}" destId="{D9C25F32-42D7-4884-9F74-632222C55326}" srcOrd="0" destOrd="0" presId="urn:microsoft.com/office/officeart/2005/8/layout/vList5"/>
    <dgm:cxn modelId="{F4BDF46A-A7F8-4678-8B99-2FDC19A1B19C}" srcId="{E2AF25AA-2202-4814-A562-E896A14FD4B4}" destId="{2BE70DB5-1AEB-456B-9FB0-F81AB3FAEE69}" srcOrd="0" destOrd="0" parTransId="{8AE0E862-2AE4-49E7-BE10-D1173AEA4A24}" sibTransId="{3D429E66-4302-4B74-99D4-62BAB9FDD9E8}"/>
    <dgm:cxn modelId="{06CD1A72-6A83-4BF0-BBDE-62E120E9F8F0}" type="presOf" srcId="{15AF60BC-30FC-4D89-AA1D-5AD5E41F4449}" destId="{096FD30F-92A0-40DD-87C2-243F2C7508B3}" srcOrd="0" destOrd="0" presId="urn:microsoft.com/office/officeart/2005/8/layout/vList5"/>
    <dgm:cxn modelId="{8A22B454-DBB4-4ABD-8D23-9226E292D19C}" srcId="{5C5D438C-A787-4636-9191-BA6F65C9AC1E}" destId="{15AF60BC-30FC-4D89-AA1D-5AD5E41F4449}" srcOrd="4" destOrd="0" parTransId="{6EDB1CBC-D038-435E-9318-751E293C4E0A}" sibTransId="{78E76C6A-A910-4C35-9E08-A890200AB325}"/>
    <dgm:cxn modelId="{C7DBD675-2636-4C3A-BE6A-662A859BD47C}" srcId="{21E1C6E1-7F18-43BD-BED6-5AEB1E590311}" destId="{A0FF0A1F-D6E9-4F94-BDF4-9BA059402C9E}" srcOrd="0" destOrd="0" parTransId="{3066A6A6-2772-45AE-A36E-3F4321CE390A}" sibTransId="{FC05619B-EEB4-42EF-B4A5-CB096D558C81}"/>
    <dgm:cxn modelId="{F7115957-3306-41E5-94DA-3005029E8FF3}" srcId="{AC643701-7338-40BC-B572-429F7F10BF8C}" destId="{A3180F73-C1A7-4088-B6EB-5FE8E5130451}" srcOrd="0" destOrd="0" parTransId="{28B374C5-7303-402C-9B09-40848BDBCFD1}" sibTransId="{F52E0FB8-7D93-49FB-BD31-F3DCAD60951E}"/>
    <dgm:cxn modelId="{6D7C4F80-CF5C-4027-8FBA-BEE006ED651F}" type="presOf" srcId="{C136738A-B375-48D2-8FE4-794633D0A5C1}" destId="{1B351ED6-D45D-4844-88E6-748936A98032}" srcOrd="0" destOrd="0" presId="urn:microsoft.com/office/officeart/2005/8/layout/vList5"/>
    <dgm:cxn modelId="{6C690288-FCDA-43A8-8664-30FE4CB8E522}" srcId="{249ECF9C-BCE5-4349-9F6C-E61FE13D9594}" destId="{3A0E1E61-F766-4CB0-AB11-1762F250A48D}" srcOrd="0" destOrd="0" parTransId="{BF57CADF-F5E0-4DE1-92A8-2DDB4F4F6F37}" sibTransId="{0D51DE95-8D6A-4FF7-A51C-0DBFF3E16D16}"/>
    <dgm:cxn modelId="{5D85B897-E85F-42B9-A985-80F342DDE412}" srcId="{5C5D438C-A787-4636-9191-BA6F65C9AC1E}" destId="{2C2B436B-21BB-46E8-A18D-E092E4FA54A4}" srcOrd="8" destOrd="0" parTransId="{30B48C37-AA53-49C9-B5F6-E733D11F3B97}" sibTransId="{AB8F002D-FE73-466E-8AB8-8F7BBB7955EA}"/>
    <dgm:cxn modelId="{F0C5409A-87AA-47C0-9E74-E8FC64A7BA9A}" type="presOf" srcId="{5C5D438C-A787-4636-9191-BA6F65C9AC1E}" destId="{F2846867-1BF1-4415-99D4-96A714C24539}" srcOrd="0" destOrd="0" presId="urn:microsoft.com/office/officeart/2005/8/layout/vList5"/>
    <dgm:cxn modelId="{49BF809E-38A6-4460-9318-8814BEFF3E3C}" type="presOf" srcId="{A9E1B6D2-0197-4E82-A0A0-3104A65340D1}" destId="{BAE4BB58-8D74-4981-9270-33EA388D4309}" srcOrd="0" destOrd="0" presId="urn:microsoft.com/office/officeart/2005/8/layout/vList5"/>
    <dgm:cxn modelId="{748364A0-C7E6-401B-ABB3-BFC1EA122FC3}" srcId="{5C5D438C-A787-4636-9191-BA6F65C9AC1E}" destId="{249ECF9C-BCE5-4349-9F6C-E61FE13D9594}" srcOrd="6" destOrd="0" parTransId="{866196D5-71C6-4340-A8D1-F6DE969DB375}" sibTransId="{69ADC4EC-D01F-418B-8E99-0A4C6FDB9312}"/>
    <dgm:cxn modelId="{77D04FA0-7802-4014-B42A-002482FBEF58}" type="presOf" srcId="{2BE70DB5-1AEB-456B-9FB0-F81AB3FAEE69}" destId="{6559D4BD-10B8-4942-891B-2F276119C509}" srcOrd="0" destOrd="0" presId="urn:microsoft.com/office/officeart/2005/8/layout/vList5"/>
    <dgm:cxn modelId="{919B3EA4-8FEF-49F2-B7A0-178434CAF424}" type="presOf" srcId="{AC643701-7338-40BC-B572-429F7F10BF8C}" destId="{22EE08E6-058A-4573-AFA5-B0F5AA326675}" srcOrd="0" destOrd="0" presId="urn:microsoft.com/office/officeart/2005/8/layout/vList5"/>
    <dgm:cxn modelId="{2472D7AE-26B8-4A70-85F7-9D9FAAD64F8B}" type="presOf" srcId="{249ECF9C-BCE5-4349-9F6C-E61FE13D9594}" destId="{28E5D2F8-9A3E-4B69-BDA8-52AA67C51CBE}" srcOrd="0" destOrd="0" presId="urn:microsoft.com/office/officeart/2005/8/layout/vList5"/>
    <dgm:cxn modelId="{174332BE-CE45-453A-87BA-33AFDACB5CF7}" type="presOf" srcId="{21E1C6E1-7F18-43BD-BED6-5AEB1E590311}" destId="{895D174E-D198-4146-A714-C88625B192F1}" srcOrd="0" destOrd="0" presId="urn:microsoft.com/office/officeart/2005/8/layout/vList5"/>
    <dgm:cxn modelId="{A91D85BF-0C60-4DA2-8560-C62F21C1AA7D}" type="presOf" srcId="{2C2B436B-21BB-46E8-A18D-E092E4FA54A4}" destId="{7614F5D3-85E0-416B-B53D-034332D2463E}" srcOrd="0" destOrd="0" presId="urn:microsoft.com/office/officeart/2005/8/layout/vList5"/>
    <dgm:cxn modelId="{3270E2C3-C04D-487A-8CD3-6C9DA855A883}" srcId="{5C5D438C-A787-4636-9191-BA6F65C9AC1E}" destId="{EC2FB43A-CC7B-4909-9A07-7A08F10601B2}" srcOrd="0" destOrd="0" parTransId="{26BDD396-BD1E-472E-90A3-46FE19D36172}" sibTransId="{6A871A10-D83B-4565-8DD3-050C7A96F961}"/>
    <dgm:cxn modelId="{ECF097C7-4D5D-4E4D-A023-080077AD924F}" type="presOf" srcId="{A0FF0A1F-D6E9-4F94-BDF4-9BA059402C9E}" destId="{EFAE816F-E2BE-4A3F-9D7D-763F616D0C23}" srcOrd="0" destOrd="0" presId="urn:microsoft.com/office/officeart/2005/8/layout/vList5"/>
    <dgm:cxn modelId="{ADA258C8-37E9-4819-90F3-5D12735ACD6D}" type="presOf" srcId="{EC2FB43A-CC7B-4909-9A07-7A08F10601B2}" destId="{BED2F1EF-4F33-42A1-B1CF-E2332677762E}" srcOrd="0" destOrd="0" presId="urn:microsoft.com/office/officeart/2005/8/layout/vList5"/>
    <dgm:cxn modelId="{7F11F4DC-7FB5-42B0-89D3-92BEAA849897}" type="presOf" srcId="{A62B5615-5C9D-4C53-99CA-35A824366CF0}" destId="{A7DCB522-AEBB-491F-A3CF-0BB71442483D}" srcOrd="0" destOrd="0" presId="urn:microsoft.com/office/officeart/2005/8/layout/vList5"/>
    <dgm:cxn modelId="{BCCA9FDE-4B27-4034-9195-48550CC29C04}" srcId="{5C5D438C-A787-4636-9191-BA6F65C9AC1E}" destId="{AC643701-7338-40BC-B572-429F7F10BF8C}" srcOrd="2" destOrd="0" parTransId="{83A98BF4-9648-47A0-901F-FF3DDC42D4B9}" sibTransId="{262EA809-591B-473A-B5B0-5D36EDF32396}"/>
    <dgm:cxn modelId="{7EFE40E9-F578-4F7E-B07D-2784DC5418C6}" type="presOf" srcId="{3A0E1E61-F766-4CB0-AB11-1762F250A48D}" destId="{251E90C9-0095-466B-B628-CD0DE6E2C27A}" srcOrd="0" destOrd="0" presId="urn:microsoft.com/office/officeart/2005/8/layout/vList5"/>
    <dgm:cxn modelId="{5D6A75F1-4E74-4CA3-A085-3757E051CC2E}" srcId="{5C5D438C-A787-4636-9191-BA6F65C9AC1E}" destId="{E2AF25AA-2202-4814-A562-E896A14FD4B4}" srcOrd="7" destOrd="0" parTransId="{D21153D7-7043-4909-9551-B932A4DD59B1}" sibTransId="{5008E524-F58A-4CA6-9EA1-EC2E92662DD9}"/>
    <dgm:cxn modelId="{C3DF4BF2-D3AF-4114-92CC-B9A45FF57947}" srcId="{15AF60BC-30FC-4D89-AA1D-5AD5E41F4449}" destId="{A62B5615-5C9D-4C53-99CA-35A824366CF0}" srcOrd="0" destOrd="0" parTransId="{2A670BCF-C436-44E9-AB76-D044F3A6C6F4}" sibTransId="{BA812016-3937-45A0-AADF-B5F551B92539}"/>
    <dgm:cxn modelId="{3F549BF6-FE3B-4C01-947A-F2DF1A210C38}" srcId="{5C5D438C-A787-4636-9191-BA6F65C9AC1E}" destId="{24139C8A-6DCA-4EC0-BBBA-DBC2C8D522DD}" srcOrd="3" destOrd="0" parTransId="{937737FF-6AC2-4AD8-AE84-F91A71BEC4F3}" sibTransId="{DB3E425C-4645-4A8B-A032-9F5FCA48D26C}"/>
    <dgm:cxn modelId="{AB8BF6F7-8E43-4BBF-A194-AEF79015A525}" type="presOf" srcId="{A3180F73-C1A7-4088-B6EB-5FE8E5130451}" destId="{67AE823B-68B4-48CD-893C-A990D0F037A4}" srcOrd="0" destOrd="0" presId="urn:microsoft.com/office/officeart/2005/8/layout/vList5"/>
    <dgm:cxn modelId="{FD56B19D-8949-45F2-AB2E-7F2B53951C41}" type="presParOf" srcId="{F2846867-1BF1-4415-99D4-96A714C24539}" destId="{FD2A12D5-96D2-434B-B689-6094258CD4F6}" srcOrd="0" destOrd="0" presId="urn:microsoft.com/office/officeart/2005/8/layout/vList5"/>
    <dgm:cxn modelId="{F2E06DBA-5224-49A1-BF2D-6CF6B77CBCB1}" type="presParOf" srcId="{FD2A12D5-96D2-434B-B689-6094258CD4F6}" destId="{BED2F1EF-4F33-42A1-B1CF-E2332677762E}" srcOrd="0" destOrd="0" presId="urn:microsoft.com/office/officeart/2005/8/layout/vList5"/>
    <dgm:cxn modelId="{F7C15ACA-B160-4334-B216-ED8032A9485A}" type="presParOf" srcId="{FD2A12D5-96D2-434B-B689-6094258CD4F6}" destId="{73E45AD1-2798-4838-9791-AB64BA0F42C8}" srcOrd="1" destOrd="0" presId="urn:microsoft.com/office/officeart/2005/8/layout/vList5"/>
    <dgm:cxn modelId="{D3C2FAB8-AEF5-47C9-A622-FE49C84B1BFD}" type="presParOf" srcId="{F2846867-1BF1-4415-99D4-96A714C24539}" destId="{9E266790-ADC6-4FF6-904A-C63C9E6A410A}" srcOrd="1" destOrd="0" presId="urn:microsoft.com/office/officeart/2005/8/layout/vList5"/>
    <dgm:cxn modelId="{0F420AB5-6379-49EC-BDD6-57F8E7977833}" type="presParOf" srcId="{F2846867-1BF1-4415-99D4-96A714C24539}" destId="{CCB2C1D6-5A1D-4BFD-8A03-0E516D66C986}" srcOrd="2" destOrd="0" presId="urn:microsoft.com/office/officeart/2005/8/layout/vList5"/>
    <dgm:cxn modelId="{75BE01CE-DEE9-42FE-85AF-C17D067BC98B}" type="presParOf" srcId="{CCB2C1D6-5A1D-4BFD-8A03-0E516D66C986}" destId="{47A8ED56-8F0D-47BF-B06E-8FA9892AC728}" srcOrd="0" destOrd="0" presId="urn:microsoft.com/office/officeart/2005/8/layout/vList5"/>
    <dgm:cxn modelId="{DB24FF60-39C6-46B4-81EC-DDF12DCF223D}" type="presParOf" srcId="{CCB2C1D6-5A1D-4BFD-8A03-0E516D66C986}" destId="{A3DEAB20-D855-4554-AC2B-799A2A24A87A}" srcOrd="1" destOrd="0" presId="urn:microsoft.com/office/officeart/2005/8/layout/vList5"/>
    <dgm:cxn modelId="{21B9663A-1186-47D2-A416-B15A07AFE321}" type="presParOf" srcId="{F2846867-1BF1-4415-99D4-96A714C24539}" destId="{632933FF-ABE2-4C4B-A355-333CCEBC8D7E}" srcOrd="3" destOrd="0" presId="urn:microsoft.com/office/officeart/2005/8/layout/vList5"/>
    <dgm:cxn modelId="{7741A406-C67D-4619-9779-E7E970C7A515}" type="presParOf" srcId="{F2846867-1BF1-4415-99D4-96A714C24539}" destId="{389448A2-880D-4927-B20F-43A4DB60EBF9}" srcOrd="4" destOrd="0" presId="urn:microsoft.com/office/officeart/2005/8/layout/vList5"/>
    <dgm:cxn modelId="{4FD737AE-F394-4FFE-A334-6EEFD32326B2}" type="presParOf" srcId="{389448A2-880D-4927-B20F-43A4DB60EBF9}" destId="{22EE08E6-058A-4573-AFA5-B0F5AA326675}" srcOrd="0" destOrd="0" presId="urn:microsoft.com/office/officeart/2005/8/layout/vList5"/>
    <dgm:cxn modelId="{AE377D5C-49FE-4CE3-AD39-6D9F2E2BB0D5}" type="presParOf" srcId="{389448A2-880D-4927-B20F-43A4DB60EBF9}" destId="{67AE823B-68B4-48CD-893C-A990D0F037A4}" srcOrd="1" destOrd="0" presId="urn:microsoft.com/office/officeart/2005/8/layout/vList5"/>
    <dgm:cxn modelId="{7E761808-0A3D-483F-9F03-F808CC4ED365}" type="presParOf" srcId="{F2846867-1BF1-4415-99D4-96A714C24539}" destId="{C3534D4C-0B9A-4A96-AD7B-82D7E6B8EB9C}" srcOrd="5" destOrd="0" presId="urn:microsoft.com/office/officeart/2005/8/layout/vList5"/>
    <dgm:cxn modelId="{24BF65DC-14E5-462A-9B0F-18DE4B1DAFAF}" type="presParOf" srcId="{F2846867-1BF1-4415-99D4-96A714C24539}" destId="{D6C9CEC1-D7AE-4C64-8AC3-378EF4E96120}" srcOrd="6" destOrd="0" presId="urn:microsoft.com/office/officeart/2005/8/layout/vList5"/>
    <dgm:cxn modelId="{2640AECB-14E8-45BC-B58A-308C5046029D}" type="presParOf" srcId="{D6C9CEC1-D7AE-4C64-8AC3-378EF4E96120}" destId="{807859C2-4132-45F2-9103-870ADDF0A7E7}" srcOrd="0" destOrd="0" presId="urn:microsoft.com/office/officeart/2005/8/layout/vList5"/>
    <dgm:cxn modelId="{96C40B24-A849-4E38-BC61-B76543E34ED9}" type="presParOf" srcId="{D6C9CEC1-D7AE-4C64-8AC3-378EF4E96120}" destId="{1B351ED6-D45D-4844-88E6-748936A98032}" srcOrd="1" destOrd="0" presId="urn:microsoft.com/office/officeart/2005/8/layout/vList5"/>
    <dgm:cxn modelId="{3626EA7A-AB17-4842-9198-5372F2BEDCF1}" type="presParOf" srcId="{F2846867-1BF1-4415-99D4-96A714C24539}" destId="{BC5BFF20-6347-4A04-9DFD-4455D87CC4F3}" srcOrd="7" destOrd="0" presId="urn:microsoft.com/office/officeart/2005/8/layout/vList5"/>
    <dgm:cxn modelId="{02AEE4B0-5C61-478C-BA0D-7DF2896673FB}" type="presParOf" srcId="{F2846867-1BF1-4415-99D4-96A714C24539}" destId="{D379EA58-14F4-42C2-9BBD-15C86378D537}" srcOrd="8" destOrd="0" presId="urn:microsoft.com/office/officeart/2005/8/layout/vList5"/>
    <dgm:cxn modelId="{44B95ACD-8B0E-4E0A-9DE5-BD7F8ADEB2A1}" type="presParOf" srcId="{D379EA58-14F4-42C2-9BBD-15C86378D537}" destId="{096FD30F-92A0-40DD-87C2-243F2C7508B3}" srcOrd="0" destOrd="0" presId="urn:microsoft.com/office/officeart/2005/8/layout/vList5"/>
    <dgm:cxn modelId="{D9ADA89B-A6A9-4D34-9014-7B1EF10B6540}" type="presParOf" srcId="{D379EA58-14F4-42C2-9BBD-15C86378D537}" destId="{A7DCB522-AEBB-491F-A3CF-0BB71442483D}" srcOrd="1" destOrd="0" presId="urn:microsoft.com/office/officeart/2005/8/layout/vList5"/>
    <dgm:cxn modelId="{2206FC40-D6E5-401C-AED0-73711286E064}" type="presParOf" srcId="{F2846867-1BF1-4415-99D4-96A714C24539}" destId="{D8B70AFE-4613-4889-90AC-06D8EEB0030D}" srcOrd="9" destOrd="0" presId="urn:microsoft.com/office/officeart/2005/8/layout/vList5"/>
    <dgm:cxn modelId="{C597F76D-A715-45EE-9C63-63031425AC73}" type="presParOf" srcId="{F2846867-1BF1-4415-99D4-96A714C24539}" destId="{61807FDC-DF54-40E3-8346-3B39D705BAAB}" srcOrd="10" destOrd="0" presId="urn:microsoft.com/office/officeart/2005/8/layout/vList5"/>
    <dgm:cxn modelId="{E3EABDE6-72CC-40DB-9046-1C221554DE13}" type="presParOf" srcId="{61807FDC-DF54-40E3-8346-3B39D705BAAB}" destId="{895D174E-D198-4146-A714-C88625B192F1}" srcOrd="0" destOrd="0" presId="urn:microsoft.com/office/officeart/2005/8/layout/vList5"/>
    <dgm:cxn modelId="{F7A826C0-E220-43BF-A115-68DD385855A6}" type="presParOf" srcId="{61807FDC-DF54-40E3-8346-3B39D705BAAB}" destId="{EFAE816F-E2BE-4A3F-9D7D-763F616D0C23}" srcOrd="1" destOrd="0" presId="urn:microsoft.com/office/officeart/2005/8/layout/vList5"/>
    <dgm:cxn modelId="{FD34F7A3-8245-485B-953B-04B6955BF077}" type="presParOf" srcId="{F2846867-1BF1-4415-99D4-96A714C24539}" destId="{C5099592-A816-4E97-8F86-D4B12AC3C070}" srcOrd="11" destOrd="0" presId="urn:microsoft.com/office/officeart/2005/8/layout/vList5"/>
    <dgm:cxn modelId="{C9F09298-3909-41EF-BB1A-783007DD5ABE}" type="presParOf" srcId="{F2846867-1BF1-4415-99D4-96A714C24539}" destId="{BDC6DC13-1135-409E-93DE-17D258C108BB}" srcOrd="12" destOrd="0" presId="urn:microsoft.com/office/officeart/2005/8/layout/vList5"/>
    <dgm:cxn modelId="{5BBFBCCB-3F3B-4229-85B4-3EB70781BC2A}" type="presParOf" srcId="{BDC6DC13-1135-409E-93DE-17D258C108BB}" destId="{28E5D2F8-9A3E-4B69-BDA8-52AA67C51CBE}" srcOrd="0" destOrd="0" presId="urn:microsoft.com/office/officeart/2005/8/layout/vList5"/>
    <dgm:cxn modelId="{EB7DB432-0566-4F6A-BC6B-C771F642341A}" type="presParOf" srcId="{BDC6DC13-1135-409E-93DE-17D258C108BB}" destId="{251E90C9-0095-466B-B628-CD0DE6E2C27A}" srcOrd="1" destOrd="0" presId="urn:microsoft.com/office/officeart/2005/8/layout/vList5"/>
    <dgm:cxn modelId="{25F3A123-71D6-4DE9-9CB8-3182F87889BF}" type="presParOf" srcId="{F2846867-1BF1-4415-99D4-96A714C24539}" destId="{5858DBF6-D062-4A98-BC96-1E526A83ADDB}" srcOrd="13" destOrd="0" presId="urn:microsoft.com/office/officeart/2005/8/layout/vList5"/>
    <dgm:cxn modelId="{B3977C1E-10A7-44FE-9177-92EF2F4CE384}" type="presParOf" srcId="{F2846867-1BF1-4415-99D4-96A714C24539}" destId="{20652C92-0077-4F01-AC37-804E837C1F9B}" srcOrd="14" destOrd="0" presId="urn:microsoft.com/office/officeart/2005/8/layout/vList5"/>
    <dgm:cxn modelId="{781A4D06-8AC0-4ADC-862C-1B8595B0FCFA}" type="presParOf" srcId="{20652C92-0077-4F01-AC37-804E837C1F9B}" destId="{D9C25F32-42D7-4884-9F74-632222C55326}" srcOrd="0" destOrd="0" presId="urn:microsoft.com/office/officeart/2005/8/layout/vList5"/>
    <dgm:cxn modelId="{32E3D44A-1FA4-4540-A38F-5C1851EFF7C5}" type="presParOf" srcId="{20652C92-0077-4F01-AC37-804E837C1F9B}" destId="{6559D4BD-10B8-4942-891B-2F276119C509}" srcOrd="1" destOrd="0" presId="urn:microsoft.com/office/officeart/2005/8/layout/vList5"/>
    <dgm:cxn modelId="{0EB4E4C9-742B-47F8-8148-C36D961688CC}" type="presParOf" srcId="{F2846867-1BF1-4415-99D4-96A714C24539}" destId="{1278DCF6-07BF-4AED-9178-0A72B674DE2F}" srcOrd="15" destOrd="0" presId="urn:microsoft.com/office/officeart/2005/8/layout/vList5"/>
    <dgm:cxn modelId="{FF7D96BA-4AF6-4118-91E7-7F22B10FB570}" type="presParOf" srcId="{F2846867-1BF1-4415-99D4-96A714C24539}" destId="{18EC7038-CFB9-4D23-A476-E468C04E371A}" srcOrd="16" destOrd="0" presId="urn:microsoft.com/office/officeart/2005/8/layout/vList5"/>
    <dgm:cxn modelId="{1CC62271-0172-4DD6-A06B-EDA429A23D26}" type="presParOf" srcId="{18EC7038-CFB9-4D23-A476-E468C04E371A}" destId="{7614F5D3-85E0-416B-B53D-034332D2463E}" srcOrd="0" destOrd="0" presId="urn:microsoft.com/office/officeart/2005/8/layout/vList5"/>
    <dgm:cxn modelId="{4C506D1C-3606-4CA6-878D-FF6BE31029F7}" type="presParOf" srcId="{18EC7038-CFB9-4D23-A476-E468C04E371A}" destId="{BAE4BB58-8D74-4981-9270-33EA388D430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AFC71-6985-4E98-93C0-1FBB3E04B918}">
      <dsp:nvSpPr>
        <dsp:cNvPr id="0" name=""/>
        <dsp:cNvSpPr/>
      </dsp:nvSpPr>
      <dsp:spPr>
        <a:xfrm>
          <a:off x="0" y="593214"/>
          <a:ext cx="7704856" cy="6308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solidFill>
                <a:schemeClr val="bg1"/>
              </a:solidFill>
              <a:latin typeface="Arial" panose="020B0604020202020204" pitchFamily="34" charset="0"/>
              <a:cs typeface="Arial" panose="020B0604020202020204" pitchFamily="34" charset="0"/>
            </a:rPr>
            <a:t>Allow SITS functionality to be exposed</a:t>
          </a:r>
        </a:p>
      </dsp:txBody>
      <dsp:txXfrm>
        <a:off x="30795" y="624009"/>
        <a:ext cx="7643266" cy="569257"/>
      </dsp:txXfrm>
    </dsp:sp>
    <dsp:sp modelId="{A0FA4132-2C9B-4DBC-A796-EAD5D25E2882}">
      <dsp:nvSpPr>
        <dsp:cNvPr id="0" name=""/>
        <dsp:cNvSpPr/>
      </dsp:nvSpPr>
      <dsp:spPr>
        <a:xfrm>
          <a:off x="0" y="1273021"/>
          <a:ext cx="7704856" cy="6308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Arial" panose="020B0604020202020204" pitchFamily="34" charset="0"/>
              <a:cs typeface="Arial" panose="020B0604020202020204" pitchFamily="34" charset="0"/>
            </a:rPr>
            <a:t>The specified functionality can be called by 3</a:t>
          </a:r>
          <a:r>
            <a:rPr lang="en-GB" sz="1700" kern="1200" baseline="30000" dirty="0">
              <a:latin typeface="Arial" panose="020B0604020202020204" pitchFamily="34" charset="0"/>
              <a:cs typeface="Arial" panose="020B0604020202020204" pitchFamily="34" charset="0"/>
            </a:rPr>
            <a:t>rd</a:t>
          </a:r>
          <a:r>
            <a:rPr lang="en-GB" sz="1700" kern="1200" dirty="0">
              <a:latin typeface="Arial" panose="020B0604020202020204" pitchFamily="34" charset="0"/>
              <a:cs typeface="Arial" panose="020B0604020202020204" pitchFamily="34" charset="0"/>
            </a:rPr>
            <a:t> party systems</a:t>
          </a:r>
        </a:p>
      </dsp:txBody>
      <dsp:txXfrm>
        <a:off x="30795" y="1303816"/>
        <a:ext cx="7643266" cy="569257"/>
      </dsp:txXfrm>
    </dsp:sp>
    <dsp:sp modelId="{7AE2DD65-BD94-4010-AE24-09B5A9E2CF8E}">
      <dsp:nvSpPr>
        <dsp:cNvPr id="0" name=""/>
        <dsp:cNvSpPr/>
      </dsp:nvSpPr>
      <dsp:spPr>
        <a:xfrm>
          <a:off x="0" y="1952828"/>
          <a:ext cx="7704856" cy="6308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baseline="0" dirty="0">
              <a:latin typeface="Arial" panose="020B0604020202020204" pitchFamily="34" charset="0"/>
            </a:rPr>
            <a:t>Web services can be setup to use HTTP, SOAP or REST</a:t>
          </a:r>
        </a:p>
      </dsp:txBody>
      <dsp:txXfrm>
        <a:off x="30795" y="1983623"/>
        <a:ext cx="7643266" cy="569257"/>
      </dsp:txXfrm>
    </dsp:sp>
    <dsp:sp modelId="{E2CDC8E1-9122-40F1-8F7D-00AF2EADAC02}">
      <dsp:nvSpPr>
        <dsp:cNvPr id="0" name=""/>
        <dsp:cNvSpPr/>
      </dsp:nvSpPr>
      <dsp:spPr>
        <a:xfrm>
          <a:off x="0" y="2632635"/>
          <a:ext cx="7704856" cy="6308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Arial" panose="020B0604020202020204" pitchFamily="34" charset="0"/>
              <a:cs typeface="Arial" panose="020B0604020202020204" pitchFamily="34" charset="0"/>
            </a:rPr>
            <a:t>Access to web services is controlled through role groups</a:t>
          </a:r>
        </a:p>
      </dsp:txBody>
      <dsp:txXfrm>
        <a:off x="30795" y="2663430"/>
        <a:ext cx="7643266" cy="569257"/>
      </dsp:txXfrm>
    </dsp:sp>
    <dsp:sp modelId="{996BFE5F-48F6-4DF0-B0BE-5108783241E9}">
      <dsp:nvSpPr>
        <dsp:cNvPr id="0" name=""/>
        <dsp:cNvSpPr/>
      </dsp:nvSpPr>
      <dsp:spPr>
        <a:xfrm>
          <a:off x="0" y="3312442"/>
          <a:ext cx="7704856" cy="6308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Arial" panose="020B0604020202020204" pitchFamily="34" charset="0"/>
              <a:cs typeface="Arial" panose="020B0604020202020204" pitchFamily="34" charset="0"/>
            </a:rPr>
            <a:t>Multiple versions of web services - All new build should be done using WSF</a:t>
          </a:r>
        </a:p>
      </dsp:txBody>
      <dsp:txXfrm>
        <a:off x="30795" y="3343237"/>
        <a:ext cx="7643266" cy="569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404ED-BF22-4533-B72E-6A0A423B1026}">
      <dsp:nvSpPr>
        <dsp:cNvPr id="0" name=""/>
        <dsp:cNvSpPr/>
      </dsp:nvSpPr>
      <dsp:spPr>
        <a:xfrm rot="5400000">
          <a:off x="4296645" y="-2305904"/>
          <a:ext cx="1287865" cy="62232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kern="1200" dirty="0"/>
            <a:t>Used as a security check – the hash key passed by the 3</a:t>
          </a:r>
          <a:r>
            <a:rPr lang="en-GB" sz="1000" kern="1200" baseline="30000" dirty="0"/>
            <a:t>rd</a:t>
          </a:r>
          <a:r>
            <a:rPr lang="en-GB" sz="1000" kern="1200" dirty="0"/>
            <a:t> Party must match the one generated in SITS</a:t>
          </a:r>
        </a:p>
        <a:p>
          <a:pPr marL="57150" lvl="1" indent="-57150" algn="l" defTabSz="444500">
            <a:lnSpc>
              <a:spcPct val="90000"/>
            </a:lnSpc>
            <a:spcBef>
              <a:spcPct val="0"/>
            </a:spcBef>
            <a:spcAft>
              <a:spcPct val="15000"/>
            </a:spcAft>
            <a:buChar char="•"/>
          </a:pPr>
          <a:r>
            <a:rPr lang="en-GB" sz="1000" kern="1200" dirty="0"/>
            <a:t>Default value: </a:t>
          </a:r>
          <a:r>
            <a:rPr lang="en-US" sz="900" kern="1200" dirty="0">
              <a:latin typeface="Courier New" panose="02070309020205020404" pitchFamily="49" charset="0"/>
              <a:cs typeface="Courier New" panose="02070309020205020404" pitchFamily="49" charset="0"/>
            </a:rPr>
            <a:t>&lt;&lt;USER&gt;&gt;&lt;&lt;PASSWORD&gt;&gt;|SITS| &lt;&lt;FUNCTION&gt;&gt;|VISION|&lt;&lt;PARAMETERS&gt;&gt;&lt;&lt;INDATA&gt;&gt;</a:t>
          </a:r>
          <a:endParaRPr lang="en-GB" sz="900" kern="1200" dirty="0">
            <a:latin typeface="Courier New" panose="02070309020205020404" pitchFamily="49" charset="0"/>
            <a:cs typeface="Courier New" panose="02070309020205020404" pitchFamily="49" charset="0"/>
          </a:endParaRPr>
        </a:p>
        <a:p>
          <a:pPr marL="57150" lvl="1" indent="-57150" algn="l" defTabSz="444500">
            <a:lnSpc>
              <a:spcPct val="90000"/>
            </a:lnSpc>
            <a:spcBef>
              <a:spcPct val="0"/>
            </a:spcBef>
            <a:spcAft>
              <a:spcPct val="15000"/>
            </a:spcAft>
            <a:buChar char="•"/>
          </a:pPr>
          <a:r>
            <a:rPr lang="en-GB" sz="1000" kern="1200" dirty="0"/>
            <a:t>Can contain tokens or literal values</a:t>
          </a:r>
        </a:p>
        <a:p>
          <a:pPr marL="57150" lvl="1" indent="-57150" algn="l" defTabSz="444500">
            <a:lnSpc>
              <a:spcPct val="90000"/>
            </a:lnSpc>
            <a:spcBef>
              <a:spcPct val="0"/>
            </a:spcBef>
            <a:spcAft>
              <a:spcPct val="15000"/>
            </a:spcAft>
            <a:buChar char="•"/>
          </a:pPr>
          <a:r>
            <a:rPr lang="en-GB" sz="1000" kern="1200" dirty="0"/>
            <a:t>‘SITS’ and ‘VISION’ should be changed to something unique to your institution</a:t>
          </a:r>
        </a:p>
        <a:p>
          <a:pPr marL="57150" lvl="1" indent="-57150" algn="l" defTabSz="444500">
            <a:lnSpc>
              <a:spcPct val="90000"/>
            </a:lnSpc>
            <a:spcBef>
              <a:spcPct val="0"/>
            </a:spcBef>
            <a:spcAft>
              <a:spcPct val="15000"/>
            </a:spcAft>
            <a:buChar char="•"/>
          </a:pPr>
          <a:r>
            <a:rPr lang="en-GB" sz="1000" kern="1200" dirty="0"/>
            <a:t>Client and web server </a:t>
          </a:r>
          <a:r>
            <a:rPr lang="en-GB" sz="1000" kern="1200" dirty="0" err="1"/>
            <a:t>logicals</a:t>
          </a:r>
          <a:r>
            <a:rPr lang="en-GB" sz="1000" kern="1200" dirty="0"/>
            <a:t> must be identical</a:t>
          </a:r>
        </a:p>
      </dsp:txBody>
      <dsp:txXfrm rot="-5400000">
        <a:off x="1828942" y="224667"/>
        <a:ext cx="6160404" cy="1162129"/>
      </dsp:txXfrm>
    </dsp:sp>
    <dsp:sp modelId="{4E5FFACB-4C4A-474F-841B-B39E80E42B9B}">
      <dsp:nvSpPr>
        <dsp:cNvPr id="0" name=""/>
        <dsp:cNvSpPr/>
      </dsp:nvSpPr>
      <dsp:spPr>
        <a:xfrm>
          <a:off x="855" y="815"/>
          <a:ext cx="1828087" cy="16098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100000"/>
            </a:lnSpc>
            <a:spcBef>
              <a:spcPct val="0"/>
            </a:spcBef>
            <a:spcAft>
              <a:spcPts val="0"/>
            </a:spcAft>
            <a:buNone/>
          </a:pPr>
          <a:r>
            <a:rPr lang="en-US" sz="1500" b="1" kern="1200" dirty="0"/>
            <a:t>WSF_SOAP_</a:t>
          </a:r>
        </a:p>
        <a:p>
          <a:pPr marL="0" lvl="0" indent="0" algn="ctr" defTabSz="666750">
            <a:lnSpc>
              <a:spcPct val="100000"/>
            </a:lnSpc>
            <a:spcBef>
              <a:spcPct val="0"/>
            </a:spcBef>
            <a:spcAft>
              <a:spcPts val="0"/>
            </a:spcAft>
            <a:buNone/>
          </a:pPr>
          <a:r>
            <a:rPr lang="en-US" sz="1500" b="1" kern="1200" dirty="0"/>
            <a:t>SHA512_HASHKEY</a:t>
          </a:r>
          <a:endParaRPr lang="en-GB" sz="1500" kern="1200" dirty="0"/>
        </a:p>
      </dsp:txBody>
      <dsp:txXfrm>
        <a:off x="79441" y="79401"/>
        <a:ext cx="1670915" cy="1452660"/>
      </dsp:txXfrm>
    </dsp:sp>
    <dsp:sp modelId="{53E69681-10FF-4A84-87E5-7B01190F05E9}">
      <dsp:nvSpPr>
        <dsp:cNvPr id="0" name=""/>
        <dsp:cNvSpPr/>
      </dsp:nvSpPr>
      <dsp:spPr>
        <a:xfrm rot="5400000">
          <a:off x="3975783" y="-174395"/>
          <a:ext cx="1929589" cy="62232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kern="1200" dirty="0"/>
            <a:t>Used as a security check – the hash key passed by the 3</a:t>
          </a:r>
          <a:r>
            <a:rPr lang="en-GB" sz="1000" kern="1200" baseline="30000" dirty="0"/>
            <a:t>rd</a:t>
          </a:r>
          <a:r>
            <a:rPr lang="en-GB" sz="1000" kern="1200" dirty="0"/>
            <a:t> Party must match the one generated in SITS</a:t>
          </a:r>
        </a:p>
        <a:p>
          <a:pPr marL="57150" lvl="1" indent="-57150" algn="l" defTabSz="444500">
            <a:lnSpc>
              <a:spcPct val="90000"/>
            </a:lnSpc>
            <a:spcBef>
              <a:spcPct val="0"/>
            </a:spcBef>
            <a:spcAft>
              <a:spcPct val="15000"/>
            </a:spcAft>
            <a:buChar char="•"/>
          </a:pPr>
          <a:r>
            <a:rPr lang="en-GB" sz="1000" kern="1200" dirty="0"/>
            <a:t>Default value: </a:t>
          </a:r>
          <a:r>
            <a:rPr lang="en-US" sz="900" kern="1200" dirty="0">
              <a:latin typeface="Courier New" panose="02070309020205020404" pitchFamily="49" charset="0"/>
              <a:cs typeface="Courier New" panose="02070309020205020404" pitchFamily="49" charset="0"/>
            </a:rPr>
            <a:t>&lt;&lt;AUTH_HEADER&gt;&gt;|SITS|&lt;&lt;QUERY_STRING&gt;&gt;|VISION|&lt;&lt;MESSAGE&gt;&gt;</a:t>
          </a:r>
          <a:endParaRPr lang="en-GB" sz="900" kern="1200" dirty="0">
            <a:latin typeface="Courier New" panose="02070309020205020404" pitchFamily="49" charset="0"/>
            <a:cs typeface="Courier New" panose="02070309020205020404" pitchFamily="49" charset="0"/>
          </a:endParaRPr>
        </a:p>
        <a:p>
          <a:pPr marL="57150" lvl="1" indent="-57150" algn="l" defTabSz="400050">
            <a:lnSpc>
              <a:spcPct val="90000"/>
            </a:lnSpc>
            <a:spcBef>
              <a:spcPct val="0"/>
            </a:spcBef>
            <a:spcAft>
              <a:spcPct val="15000"/>
            </a:spcAft>
            <a:buChar char="•"/>
          </a:pPr>
          <a:r>
            <a:rPr lang="en-GB" sz="900" kern="1200" dirty="0">
              <a:latin typeface="Courier New" panose="02070309020205020404" pitchFamily="49" charset="0"/>
              <a:cs typeface="Courier New" panose="02070309020205020404" pitchFamily="49" charset="0"/>
            </a:rPr>
            <a:t>&lt;&lt;AUTH_HEADER&gt;&gt; </a:t>
          </a:r>
          <a:r>
            <a:rPr lang="en-GB" sz="1000" kern="1200" dirty="0"/>
            <a:t>contains a base 64 encoded value of Basic &lt;username&gt;:&lt;password&gt;</a:t>
          </a:r>
        </a:p>
        <a:p>
          <a:pPr marL="57150" lvl="1" indent="-57150" algn="l" defTabSz="400050">
            <a:lnSpc>
              <a:spcPct val="90000"/>
            </a:lnSpc>
            <a:spcBef>
              <a:spcPct val="0"/>
            </a:spcBef>
            <a:spcAft>
              <a:spcPct val="15000"/>
            </a:spcAft>
            <a:buChar char="•"/>
          </a:pPr>
          <a:r>
            <a:rPr lang="en-GB" sz="900" kern="1200" dirty="0">
              <a:latin typeface="Courier New" panose="02070309020205020404" pitchFamily="49" charset="0"/>
              <a:cs typeface="Courier New" panose="02070309020205020404" pitchFamily="49" charset="0"/>
            </a:rPr>
            <a:t>&lt;&lt;QUERY_STRING&gt;&gt; </a:t>
          </a:r>
          <a:r>
            <a:rPr lang="en-GB" sz="1000" kern="1200" dirty="0"/>
            <a:t>contains function=&lt;WSF_CODE&gt;</a:t>
          </a:r>
        </a:p>
        <a:p>
          <a:pPr marL="57150" lvl="1" indent="-57150" algn="l" defTabSz="400050">
            <a:lnSpc>
              <a:spcPct val="90000"/>
            </a:lnSpc>
            <a:spcBef>
              <a:spcPct val="0"/>
            </a:spcBef>
            <a:spcAft>
              <a:spcPct val="15000"/>
            </a:spcAft>
            <a:buChar char="•"/>
          </a:pPr>
          <a:r>
            <a:rPr lang="en-GB" sz="900" kern="1200" dirty="0">
              <a:latin typeface="Courier New" panose="02070309020205020404" pitchFamily="49" charset="0"/>
              <a:cs typeface="Courier New" panose="02070309020205020404" pitchFamily="49" charset="0"/>
            </a:rPr>
            <a:t>&lt;&lt;MESSAGE&gt;&gt; </a:t>
          </a:r>
          <a:r>
            <a:rPr lang="en-GB" sz="1000" kern="1200" dirty="0"/>
            <a:t>contains the input data</a:t>
          </a:r>
        </a:p>
        <a:p>
          <a:pPr marL="57150" lvl="1" indent="-57150" algn="l" defTabSz="444500">
            <a:lnSpc>
              <a:spcPct val="90000"/>
            </a:lnSpc>
            <a:spcBef>
              <a:spcPct val="0"/>
            </a:spcBef>
            <a:spcAft>
              <a:spcPct val="15000"/>
            </a:spcAft>
            <a:buChar char="•"/>
          </a:pPr>
          <a:r>
            <a:rPr lang="en-GB" sz="1000" kern="1200" dirty="0"/>
            <a:t>Can contain tokens or literal values</a:t>
          </a:r>
        </a:p>
        <a:p>
          <a:pPr marL="57150" lvl="1" indent="-57150" algn="l" defTabSz="444500">
            <a:lnSpc>
              <a:spcPct val="90000"/>
            </a:lnSpc>
            <a:spcBef>
              <a:spcPct val="0"/>
            </a:spcBef>
            <a:spcAft>
              <a:spcPct val="15000"/>
            </a:spcAft>
            <a:buChar char="•"/>
          </a:pPr>
          <a:r>
            <a:rPr lang="en-GB" sz="1000" kern="1200" dirty="0"/>
            <a:t>‘SITS’ and ‘VISION’ should be changed to something unique to your institution</a:t>
          </a:r>
        </a:p>
        <a:p>
          <a:pPr marL="57150" lvl="1" indent="-57150" algn="l" defTabSz="444500">
            <a:lnSpc>
              <a:spcPct val="90000"/>
            </a:lnSpc>
            <a:spcBef>
              <a:spcPct val="0"/>
            </a:spcBef>
            <a:spcAft>
              <a:spcPct val="15000"/>
            </a:spcAft>
            <a:buChar char="•"/>
          </a:pPr>
          <a:r>
            <a:rPr lang="en-GB" sz="1000" kern="1200" dirty="0"/>
            <a:t>Client and web server </a:t>
          </a:r>
          <a:r>
            <a:rPr lang="en-GB" sz="1000" kern="1200" dirty="0" err="1"/>
            <a:t>logicals</a:t>
          </a:r>
          <a:r>
            <a:rPr lang="en-GB" sz="1000" kern="1200" dirty="0"/>
            <a:t> must be identical</a:t>
          </a:r>
        </a:p>
      </dsp:txBody>
      <dsp:txXfrm rot="-5400000">
        <a:off x="1828942" y="2066641"/>
        <a:ext cx="6129077" cy="1741199"/>
      </dsp:txXfrm>
    </dsp:sp>
    <dsp:sp modelId="{AAFC439E-20E7-412B-8A9D-A3ABA20C98E6}">
      <dsp:nvSpPr>
        <dsp:cNvPr id="0" name=""/>
        <dsp:cNvSpPr/>
      </dsp:nvSpPr>
      <dsp:spPr>
        <a:xfrm>
          <a:off x="855" y="1731246"/>
          <a:ext cx="1828087" cy="24119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100000"/>
            </a:lnSpc>
            <a:spcBef>
              <a:spcPct val="0"/>
            </a:spcBef>
            <a:spcAft>
              <a:spcPts val="0"/>
            </a:spcAft>
            <a:buNone/>
          </a:pPr>
          <a:r>
            <a:rPr lang="en-US" sz="1500" b="1" kern="1200" dirty="0"/>
            <a:t>WSF_HTTP_</a:t>
          </a:r>
        </a:p>
        <a:p>
          <a:pPr marL="0" lvl="0" indent="0" algn="ctr" defTabSz="666750">
            <a:lnSpc>
              <a:spcPct val="100000"/>
            </a:lnSpc>
            <a:spcBef>
              <a:spcPct val="0"/>
            </a:spcBef>
            <a:spcAft>
              <a:spcPts val="0"/>
            </a:spcAft>
            <a:buNone/>
          </a:pPr>
          <a:r>
            <a:rPr lang="en-US" sz="1500" b="1" kern="1200" dirty="0"/>
            <a:t>SHA512_HASHKEY</a:t>
          </a:r>
          <a:endParaRPr lang="en-GB" sz="1500" kern="1200" dirty="0"/>
        </a:p>
      </dsp:txBody>
      <dsp:txXfrm>
        <a:off x="90095" y="1820486"/>
        <a:ext cx="1649607" cy="2233506"/>
      </dsp:txXfrm>
    </dsp:sp>
    <dsp:sp modelId="{F2F41F4B-63A3-4F80-8388-F0D9CD21E336}">
      <dsp:nvSpPr>
        <dsp:cNvPr id="0" name=""/>
        <dsp:cNvSpPr/>
      </dsp:nvSpPr>
      <dsp:spPr>
        <a:xfrm rot="5400000">
          <a:off x="4630213" y="1540152"/>
          <a:ext cx="620729" cy="62232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kern="1200" dirty="0"/>
            <a:t>Enables additional messaging </a:t>
          </a:r>
        </a:p>
        <a:p>
          <a:pPr marL="57150" lvl="1" indent="-57150" algn="l" defTabSz="444500">
            <a:lnSpc>
              <a:spcPct val="90000"/>
            </a:lnSpc>
            <a:spcBef>
              <a:spcPct val="0"/>
            </a:spcBef>
            <a:spcAft>
              <a:spcPct val="15000"/>
            </a:spcAft>
            <a:buChar char="•"/>
          </a:pPr>
          <a:r>
            <a:rPr lang="en-GB" sz="1000" kern="1200" dirty="0"/>
            <a:t>Can be useful to identify problems</a:t>
          </a:r>
        </a:p>
        <a:p>
          <a:pPr marL="57150" lvl="1" indent="-57150" algn="l" defTabSz="444500">
            <a:lnSpc>
              <a:spcPct val="90000"/>
            </a:lnSpc>
            <a:spcBef>
              <a:spcPct val="0"/>
            </a:spcBef>
            <a:spcAft>
              <a:spcPct val="15000"/>
            </a:spcAft>
            <a:buChar char="•"/>
          </a:pPr>
          <a:r>
            <a:rPr lang="en-GB" sz="1000" kern="1200" dirty="0"/>
            <a:t>Should not be turned on in a Live system</a:t>
          </a:r>
        </a:p>
      </dsp:txBody>
      <dsp:txXfrm rot="-5400000">
        <a:off x="1828942" y="4371725"/>
        <a:ext cx="6192971" cy="560127"/>
      </dsp:txXfrm>
    </dsp:sp>
    <dsp:sp modelId="{067ED402-6BCA-4907-A98F-87E542003B9A}">
      <dsp:nvSpPr>
        <dsp:cNvPr id="0" name=""/>
        <dsp:cNvSpPr/>
      </dsp:nvSpPr>
      <dsp:spPr>
        <a:xfrm>
          <a:off x="855" y="4263832"/>
          <a:ext cx="1828087" cy="7759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100000"/>
            </a:lnSpc>
            <a:spcBef>
              <a:spcPct val="0"/>
            </a:spcBef>
            <a:spcAft>
              <a:spcPts val="0"/>
            </a:spcAft>
            <a:buNone/>
          </a:pPr>
          <a:r>
            <a:rPr lang="en-US" sz="1500" b="1" kern="1200" dirty="0"/>
            <a:t>WSF_</a:t>
          </a:r>
        </a:p>
        <a:p>
          <a:pPr marL="0" lvl="0" indent="0" algn="ctr" defTabSz="666750">
            <a:lnSpc>
              <a:spcPct val="100000"/>
            </a:lnSpc>
            <a:spcBef>
              <a:spcPct val="0"/>
            </a:spcBef>
            <a:spcAft>
              <a:spcPts val="0"/>
            </a:spcAft>
            <a:buNone/>
          </a:pPr>
          <a:r>
            <a:rPr lang="en-US" sz="1500" b="1" kern="1200" dirty="0"/>
            <a:t>TRACEMODE</a:t>
          </a:r>
          <a:endParaRPr lang="en-GB" sz="1500" kern="1200" dirty="0"/>
        </a:p>
      </dsp:txBody>
      <dsp:txXfrm>
        <a:off x="38732" y="4301709"/>
        <a:ext cx="1752333" cy="700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B178F-0E43-4A81-A087-83BE074AF51A}">
      <dsp:nvSpPr>
        <dsp:cNvPr id="0" name=""/>
        <dsp:cNvSpPr/>
      </dsp:nvSpPr>
      <dsp:spPr>
        <a:xfrm rot="5400000">
          <a:off x="4248371" y="-2603252"/>
          <a:ext cx="904431" cy="63398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Defines how gold values in the in data is treated</a:t>
          </a:r>
        </a:p>
        <a:p>
          <a:pPr marL="57150" lvl="1" indent="-57150" algn="l" defTabSz="444500">
            <a:lnSpc>
              <a:spcPct val="90000"/>
            </a:lnSpc>
            <a:spcBef>
              <a:spcPct val="0"/>
            </a:spcBef>
            <a:spcAft>
              <a:spcPct val="15000"/>
            </a:spcAft>
            <a:buChar char="•"/>
          </a:pPr>
          <a:r>
            <a:rPr lang="en-GB" sz="1000" kern="1200" dirty="0"/>
            <a:t>Allow wildcards</a:t>
          </a:r>
        </a:p>
        <a:p>
          <a:pPr marL="57150" lvl="1" indent="-57150" algn="l" defTabSz="444500">
            <a:lnSpc>
              <a:spcPct val="90000"/>
            </a:lnSpc>
            <a:spcBef>
              <a:spcPct val="0"/>
            </a:spcBef>
            <a:spcAft>
              <a:spcPct val="15000"/>
            </a:spcAft>
            <a:buChar char="•"/>
          </a:pPr>
          <a:r>
            <a:rPr lang="en-GB" sz="1000" kern="1200"/>
            <a:t>Do not allow wildcards</a:t>
          </a:r>
          <a:endParaRPr lang="en-GB" sz="1000" kern="1200" dirty="0"/>
        </a:p>
        <a:p>
          <a:pPr marL="57150" lvl="1" indent="-57150" algn="l" defTabSz="444500">
            <a:lnSpc>
              <a:spcPct val="90000"/>
            </a:lnSpc>
            <a:spcBef>
              <a:spcPct val="0"/>
            </a:spcBef>
            <a:spcAft>
              <a:spcPct val="15000"/>
            </a:spcAft>
            <a:buChar char="•"/>
          </a:pPr>
          <a:r>
            <a:rPr lang="en-GB" sz="1000" kern="1200" dirty="0"/>
            <a:t>Ignore wildcard conversion - treats a gold character as a literal value and is not available for all function types.</a:t>
          </a:r>
        </a:p>
      </dsp:txBody>
      <dsp:txXfrm rot="-5400000">
        <a:off x="1530680" y="158590"/>
        <a:ext cx="6295663" cy="816129"/>
      </dsp:txXfrm>
    </dsp:sp>
    <dsp:sp modelId="{63C45141-2A7B-490E-9A8A-E03DB304A3FA}">
      <dsp:nvSpPr>
        <dsp:cNvPr id="0" name=""/>
        <dsp:cNvSpPr/>
      </dsp:nvSpPr>
      <dsp:spPr>
        <a:xfrm>
          <a:off x="553" y="1384"/>
          <a:ext cx="1530126" cy="11305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Wildcard Action</a:t>
          </a:r>
        </a:p>
      </dsp:txBody>
      <dsp:txXfrm>
        <a:off x="55741" y="56572"/>
        <a:ext cx="1419750" cy="1020163"/>
      </dsp:txXfrm>
    </dsp:sp>
    <dsp:sp modelId="{52B7D115-78C4-40B5-A46B-3F7A0546DFD5}">
      <dsp:nvSpPr>
        <dsp:cNvPr id="0" name=""/>
        <dsp:cNvSpPr/>
      </dsp:nvSpPr>
      <dsp:spPr>
        <a:xfrm rot="5400000">
          <a:off x="4442724" y="-1659127"/>
          <a:ext cx="515725" cy="63398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Values used if a ‘valid field’ is not provided when the web service is called </a:t>
          </a:r>
        </a:p>
      </dsp:txBody>
      <dsp:txXfrm rot="-5400000">
        <a:off x="1530680" y="1278093"/>
        <a:ext cx="6314638" cy="465373"/>
      </dsp:txXfrm>
    </dsp:sp>
    <dsp:sp modelId="{D3B80ED8-3CDB-4384-BDB3-5F8CFABC0CA7}">
      <dsp:nvSpPr>
        <dsp:cNvPr id="0" name=""/>
        <dsp:cNvSpPr/>
      </dsp:nvSpPr>
      <dsp:spPr>
        <a:xfrm>
          <a:off x="553" y="1188451"/>
          <a:ext cx="1530126" cy="6446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Default </a:t>
          </a:r>
          <a:r>
            <a:rPr lang="en-GB" sz="1800" kern="1200" dirty="0" err="1"/>
            <a:t>Indata</a:t>
          </a:r>
          <a:endParaRPr lang="en-GB" sz="1800" kern="1200" dirty="0"/>
        </a:p>
      </dsp:txBody>
      <dsp:txXfrm>
        <a:off x="32023" y="1219921"/>
        <a:ext cx="1467186" cy="581716"/>
      </dsp:txXfrm>
    </dsp:sp>
    <dsp:sp modelId="{32B5E73C-2FD6-40E7-905E-CB7E92C8D657}">
      <dsp:nvSpPr>
        <dsp:cNvPr id="0" name=""/>
        <dsp:cNvSpPr/>
      </dsp:nvSpPr>
      <dsp:spPr>
        <a:xfrm rot="5400000">
          <a:off x="4442724" y="-957944"/>
          <a:ext cx="515725" cy="63398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The in data which must be provided when the web service is called</a:t>
          </a:r>
        </a:p>
      </dsp:txBody>
      <dsp:txXfrm rot="-5400000">
        <a:off x="1530680" y="1979276"/>
        <a:ext cx="6314638" cy="465373"/>
      </dsp:txXfrm>
    </dsp:sp>
    <dsp:sp modelId="{A426A903-7D8A-4D31-A2C9-D843D59D1277}">
      <dsp:nvSpPr>
        <dsp:cNvPr id="0" name=""/>
        <dsp:cNvSpPr/>
      </dsp:nvSpPr>
      <dsp:spPr>
        <a:xfrm>
          <a:off x="553" y="1889634"/>
          <a:ext cx="1530126" cy="6446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Valid Fields</a:t>
          </a:r>
        </a:p>
      </dsp:txBody>
      <dsp:txXfrm>
        <a:off x="32023" y="1921104"/>
        <a:ext cx="1467186" cy="581716"/>
      </dsp:txXfrm>
    </dsp:sp>
    <dsp:sp modelId="{47BADC18-F67C-41D5-B4E8-28AF1BB28E7B}">
      <dsp:nvSpPr>
        <dsp:cNvPr id="0" name=""/>
        <dsp:cNvSpPr/>
      </dsp:nvSpPr>
      <dsp:spPr>
        <a:xfrm rot="5400000">
          <a:off x="4412521" y="-219006"/>
          <a:ext cx="576132" cy="63398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These are used when an item of in data will always have the same value</a:t>
          </a:r>
        </a:p>
        <a:p>
          <a:pPr marL="57150" lvl="1" indent="-57150" algn="l" defTabSz="444500">
            <a:lnSpc>
              <a:spcPct val="90000"/>
            </a:lnSpc>
            <a:spcBef>
              <a:spcPct val="0"/>
            </a:spcBef>
            <a:spcAft>
              <a:spcPct val="15000"/>
            </a:spcAft>
            <a:buChar char="•"/>
          </a:pPr>
          <a:r>
            <a:rPr lang="en-GB" sz="1000" kern="1200" dirty="0"/>
            <a:t>These are not provided in when the web service is called</a:t>
          </a:r>
        </a:p>
      </dsp:txBody>
      <dsp:txXfrm rot="-5400000">
        <a:off x="1530680" y="2690959"/>
        <a:ext cx="6311690" cy="519884"/>
      </dsp:txXfrm>
    </dsp:sp>
    <dsp:sp modelId="{37205874-EEDF-41CE-A1E2-B144B2A60153}">
      <dsp:nvSpPr>
        <dsp:cNvPr id="0" name=""/>
        <dsp:cNvSpPr/>
      </dsp:nvSpPr>
      <dsp:spPr>
        <a:xfrm>
          <a:off x="553" y="2590818"/>
          <a:ext cx="1530126" cy="720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Fixed </a:t>
          </a:r>
          <a:r>
            <a:rPr lang="en-GB" sz="1800" kern="1200" dirty="0" err="1"/>
            <a:t>Indata</a:t>
          </a:r>
          <a:endParaRPr lang="en-GB" sz="1800" kern="1200" dirty="0"/>
        </a:p>
      </dsp:txBody>
      <dsp:txXfrm>
        <a:off x="35709" y="2625974"/>
        <a:ext cx="1459814" cy="6498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45AD1-2798-4838-9791-AB64BA0F42C8}">
      <dsp:nvSpPr>
        <dsp:cNvPr id="0" name=""/>
        <dsp:cNvSpPr/>
      </dsp:nvSpPr>
      <dsp:spPr>
        <a:xfrm rot="5400000">
          <a:off x="5224897" y="-2289228"/>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Counts the number of records matching a retrieve criteria</a:t>
          </a:r>
        </a:p>
      </dsp:txBody>
      <dsp:txXfrm rot="-5400000">
        <a:off x="2881164" y="75720"/>
        <a:ext cx="5100853" cy="392170"/>
      </dsp:txXfrm>
    </dsp:sp>
    <dsp:sp modelId="{BED2F1EF-4F33-42A1-B1CF-E2332677762E}">
      <dsp:nvSpPr>
        <dsp:cNvPr id="0" name=""/>
        <dsp:cNvSpPr/>
      </dsp:nvSpPr>
      <dsp:spPr>
        <a:xfrm>
          <a:off x="0" y="179"/>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COUNT</a:t>
          </a:r>
        </a:p>
      </dsp:txBody>
      <dsp:txXfrm>
        <a:off x="26519" y="26698"/>
        <a:ext cx="2828125" cy="490212"/>
      </dsp:txXfrm>
    </dsp:sp>
    <dsp:sp modelId="{A3DEAB20-D855-4554-AC2B-799A2A24A87A}">
      <dsp:nvSpPr>
        <dsp:cNvPr id="0" name=""/>
        <dsp:cNvSpPr/>
      </dsp:nvSpPr>
      <dsp:spPr>
        <a:xfrm rot="5400000">
          <a:off x="5224897" y="-1718815"/>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Deletes a single record</a:t>
          </a:r>
        </a:p>
      </dsp:txBody>
      <dsp:txXfrm rot="-5400000">
        <a:off x="2881164" y="646133"/>
        <a:ext cx="5100853" cy="392170"/>
      </dsp:txXfrm>
    </dsp:sp>
    <dsp:sp modelId="{47A8ED56-8F0D-47BF-B06E-8FA9892AC728}">
      <dsp:nvSpPr>
        <dsp:cNvPr id="0" name=""/>
        <dsp:cNvSpPr/>
      </dsp:nvSpPr>
      <dsp:spPr>
        <a:xfrm>
          <a:off x="0" y="570593"/>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DELETE</a:t>
          </a:r>
        </a:p>
      </dsp:txBody>
      <dsp:txXfrm>
        <a:off x="26519" y="597112"/>
        <a:ext cx="2828125" cy="490212"/>
      </dsp:txXfrm>
    </dsp:sp>
    <dsp:sp modelId="{67AE823B-68B4-48CD-893C-A990D0F037A4}">
      <dsp:nvSpPr>
        <dsp:cNvPr id="0" name=""/>
        <dsp:cNvSpPr/>
      </dsp:nvSpPr>
      <dsp:spPr>
        <a:xfrm rot="5400000">
          <a:off x="5224897" y="-1148402"/>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Gets a single field for single or multiple records</a:t>
          </a:r>
        </a:p>
      </dsp:txBody>
      <dsp:txXfrm rot="-5400000">
        <a:off x="2881164" y="1216546"/>
        <a:ext cx="5100853" cy="392170"/>
      </dsp:txXfrm>
    </dsp:sp>
    <dsp:sp modelId="{22EE08E6-058A-4573-AFA5-B0F5AA326675}">
      <dsp:nvSpPr>
        <dsp:cNvPr id="0" name=""/>
        <dsp:cNvSpPr/>
      </dsp:nvSpPr>
      <dsp:spPr>
        <a:xfrm>
          <a:off x="0" y="1141006"/>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GET_FLD</a:t>
          </a:r>
        </a:p>
      </dsp:txBody>
      <dsp:txXfrm>
        <a:off x="26519" y="1167525"/>
        <a:ext cx="2828125" cy="490212"/>
      </dsp:txXfrm>
    </dsp:sp>
    <dsp:sp modelId="{F07295CA-78DD-4758-BB47-DDE5B5C971E9}">
      <dsp:nvSpPr>
        <dsp:cNvPr id="0" name=""/>
        <dsp:cNvSpPr/>
      </dsp:nvSpPr>
      <dsp:spPr>
        <a:xfrm rot="5400000">
          <a:off x="5224897" y="-577988"/>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Gets a list of fields for single or multiple records </a:t>
          </a:r>
        </a:p>
      </dsp:txBody>
      <dsp:txXfrm rot="-5400000">
        <a:off x="2881164" y="1786960"/>
        <a:ext cx="5100853" cy="392170"/>
      </dsp:txXfrm>
    </dsp:sp>
    <dsp:sp modelId="{8695EA83-B4B2-4598-AF23-6E25A3B4A02D}">
      <dsp:nvSpPr>
        <dsp:cNvPr id="0" name=""/>
        <dsp:cNvSpPr/>
      </dsp:nvSpPr>
      <dsp:spPr>
        <a:xfrm>
          <a:off x="0" y="1711419"/>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GET_LIST</a:t>
          </a:r>
        </a:p>
      </dsp:txBody>
      <dsp:txXfrm>
        <a:off x="26519" y="1737938"/>
        <a:ext cx="2828125" cy="490212"/>
      </dsp:txXfrm>
    </dsp:sp>
    <dsp:sp modelId="{1B351ED6-D45D-4844-88E6-748936A98032}">
      <dsp:nvSpPr>
        <dsp:cNvPr id="0" name=""/>
        <dsp:cNvSpPr/>
      </dsp:nvSpPr>
      <dsp:spPr>
        <a:xfrm rot="5400000">
          <a:off x="5224897" y="-7575"/>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Gets all the fields for a record</a:t>
          </a:r>
        </a:p>
      </dsp:txBody>
      <dsp:txXfrm rot="-5400000">
        <a:off x="2881164" y="2357374"/>
        <a:ext cx="5100853" cy="392170"/>
      </dsp:txXfrm>
    </dsp:sp>
    <dsp:sp modelId="{807859C2-4132-45F2-9103-870ADDF0A7E7}">
      <dsp:nvSpPr>
        <dsp:cNvPr id="0" name=""/>
        <dsp:cNvSpPr/>
      </dsp:nvSpPr>
      <dsp:spPr>
        <a:xfrm>
          <a:off x="0" y="2281833"/>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GET_REC</a:t>
          </a:r>
        </a:p>
      </dsp:txBody>
      <dsp:txXfrm>
        <a:off x="26519" y="2308352"/>
        <a:ext cx="2828125" cy="490212"/>
      </dsp:txXfrm>
    </dsp:sp>
    <dsp:sp modelId="{A7DCB522-AEBB-491F-A3CF-0BB71442483D}">
      <dsp:nvSpPr>
        <dsp:cNvPr id="0" name=""/>
        <dsp:cNvSpPr/>
      </dsp:nvSpPr>
      <dsp:spPr>
        <a:xfrm rot="5400000">
          <a:off x="5224897" y="562837"/>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Gets a value=representation list for single or multiple records</a:t>
          </a:r>
        </a:p>
      </dsp:txBody>
      <dsp:txXfrm rot="-5400000">
        <a:off x="2881164" y="2927786"/>
        <a:ext cx="5100853" cy="392170"/>
      </dsp:txXfrm>
    </dsp:sp>
    <dsp:sp modelId="{096FD30F-92A0-40DD-87C2-243F2C7508B3}">
      <dsp:nvSpPr>
        <dsp:cNvPr id="0" name=""/>
        <dsp:cNvSpPr/>
      </dsp:nvSpPr>
      <dsp:spPr>
        <a:xfrm>
          <a:off x="0" y="2852246"/>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GET_VREP</a:t>
          </a:r>
        </a:p>
      </dsp:txBody>
      <dsp:txXfrm>
        <a:off x="26519" y="2878765"/>
        <a:ext cx="2828125" cy="490212"/>
      </dsp:txXfrm>
    </dsp:sp>
    <dsp:sp modelId="{EFAE816F-E2BE-4A3F-9D7D-763F616D0C23}">
      <dsp:nvSpPr>
        <dsp:cNvPr id="0" name=""/>
        <dsp:cNvSpPr/>
      </dsp:nvSpPr>
      <dsp:spPr>
        <a:xfrm rot="5400000">
          <a:off x="5224897" y="1133251"/>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Returns the server information</a:t>
          </a:r>
        </a:p>
      </dsp:txBody>
      <dsp:txXfrm rot="-5400000">
        <a:off x="2881164" y="3498200"/>
        <a:ext cx="5100853" cy="392170"/>
      </dsp:txXfrm>
    </dsp:sp>
    <dsp:sp modelId="{895D174E-D198-4146-A714-C88625B192F1}">
      <dsp:nvSpPr>
        <dsp:cNvPr id="0" name=""/>
        <dsp:cNvSpPr/>
      </dsp:nvSpPr>
      <dsp:spPr>
        <a:xfrm>
          <a:off x="0" y="3422659"/>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INFO</a:t>
          </a:r>
        </a:p>
      </dsp:txBody>
      <dsp:txXfrm>
        <a:off x="26519" y="3449178"/>
        <a:ext cx="2828125" cy="490212"/>
      </dsp:txXfrm>
    </dsp:sp>
    <dsp:sp modelId="{251E90C9-0095-466B-B628-CD0DE6E2C27A}">
      <dsp:nvSpPr>
        <dsp:cNvPr id="0" name=""/>
        <dsp:cNvSpPr/>
      </dsp:nvSpPr>
      <dsp:spPr>
        <a:xfrm rot="5400000">
          <a:off x="5224897" y="1703664"/>
          <a:ext cx="434600"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Inserts a single record</a:t>
          </a:r>
        </a:p>
      </dsp:txBody>
      <dsp:txXfrm rot="-5400000">
        <a:off x="2881164" y="4068613"/>
        <a:ext cx="5100853" cy="392170"/>
      </dsp:txXfrm>
    </dsp:sp>
    <dsp:sp modelId="{28E5D2F8-9A3E-4B69-BDA8-52AA67C51CBE}">
      <dsp:nvSpPr>
        <dsp:cNvPr id="0" name=""/>
        <dsp:cNvSpPr/>
      </dsp:nvSpPr>
      <dsp:spPr>
        <a:xfrm>
          <a:off x="0" y="3993073"/>
          <a:ext cx="2881163" cy="543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dirty="0"/>
            <a:t>INSERT</a:t>
          </a:r>
        </a:p>
      </dsp:txBody>
      <dsp:txXfrm>
        <a:off x="26519" y="4019592"/>
        <a:ext cx="2828125" cy="490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45AD1-2798-4838-9791-AB64BA0F42C8}">
      <dsp:nvSpPr>
        <dsp:cNvPr id="0" name=""/>
        <dsp:cNvSpPr/>
      </dsp:nvSpPr>
      <dsp:spPr>
        <a:xfrm rot="5400000">
          <a:off x="5243138" y="-2310896"/>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Runs a Tribal defined operation (OPE) – from 9.2.0</a:t>
          </a:r>
        </a:p>
      </dsp:txBody>
      <dsp:txXfrm rot="-5400000">
        <a:off x="2881164" y="70513"/>
        <a:ext cx="5102633" cy="359248"/>
      </dsp:txXfrm>
    </dsp:sp>
    <dsp:sp modelId="{BED2F1EF-4F33-42A1-B1CF-E2332677762E}">
      <dsp:nvSpPr>
        <dsp:cNvPr id="0" name=""/>
        <dsp:cNvSpPr/>
      </dsp:nvSpPr>
      <dsp:spPr>
        <a:xfrm>
          <a:off x="0" y="1314"/>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OPE</a:t>
          </a:r>
        </a:p>
      </dsp:txBody>
      <dsp:txXfrm>
        <a:off x="24293" y="25607"/>
        <a:ext cx="2832577" cy="449062"/>
      </dsp:txXfrm>
    </dsp:sp>
    <dsp:sp modelId="{A3DEAB20-D855-4554-AC2B-799A2A24A87A}">
      <dsp:nvSpPr>
        <dsp:cNvPr id="0" name=""/>
        <dsp:cNvSpPr/>
      </dsp:nvSpPr>
      <dsp:spPr>
        <a:xfrm rot="5400000">
          <a:off x="5243138" y="-1788365"/>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Change an MUA password</a:t>
          </a:r>
        </a:p>
      </dsp:txBody>
      <dsp:txXfrm rot="-5400000">
        <a:off x="2881164" y="593044"/>
        <a:ext cx="5102633" cy="359248"/>
      </dsp:txXfrm>
    </dsp:sp>
    <dsp:sp modelId="{47A8ED56-8F0D-47BF-B06E-8FA9892AC728}">
      <dsp:nvSpPr>
        <dsp:cNvPr id="0" name=""/>
        <dsp:cNvSpPr/>
      </dsp:nvSpPr>
      <dsp:spPr>
        <a:xfrm>
          <a:off x="0" y="523844"/>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PWD</a:t>
          </a:r>
        </a:p>
      </dsp:txBody>
      <dsp:txXfrm>
        <a:off x="24293" y="548137"/>
        <a:ext cx="2832577" cy="449062"/>
      </dsp:txXfrm>
    </dsp:sp>
    <dsp:sp modelId="{67AE823B-68B4-48CD-893C-A990D0F037A4}">
      <dsp:nvSpPr>
        <dsp:cNvPr id="0" name=""/>
        <dsp:cNvSpPr/>
      </dsp:nvSpPr>
      <dsp:spPr>
        <a:xfrm rot="5400000">
          <a:off x="5243138" y="-1265835"/>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Runs an Report Query Header (RQH) – SQL </a:t>
          </a:r>
        </a:p>
      </dsp:txBody>
      <dsp:txXfrm rot="-5400000">
        <a:off x="2881164" y="1115574"/>
        <a:ext cx="5102633" cy="359248"/>
      </dsp:txXfrm>
    </dsp:sp>
    <dsp:sp modelId="{22EE08E6-058A-4573-AFA5-B0F5AA326675}">
      <dsp:nvSpPr>
        <dsp:cNvPr id="0" name=""/>
        <dsp:cNvSpPr/>
      </dsp:nvSpPr>
      <dsp:spPr>
        <a:xfrm>
          <a:off x="0" y="1046375"/>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RQH</a:t>
          </a:r>
        </a:p>
      </dsp:txBody>
      <dsp:txXfrm>
        <a:off x="24293" y="1070668"/>
        <a:ext cx="2832577" cy="449062"/>
      </dsp:txXfrm>
    </dsp:sp>
    <dsp:sp modelId="{1B351ED6-D45D-4844-88E6-748936A98032}">
      <dsp:nvSpPr>
        <dsp:cNvPr id="0" name=""/>
        <dsp:cNvSpPr/>
      </dsp:nvSpPr>
      <dsp:spPr>
        <a:xfrm rot="5400000">
          <a:off x="5243138" y="-743304"/>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Run a process (older version of OPE)</a:t>
          </a:r>
        </a:p>
      </dsp:txBody>
      <dsp:txXfrm rot="-5400000">
        <a:off x="2881164" y="1638105"/>
        <a:ext cx="5102633" cy="359248"/>
      </dsp:txXfrm>
    </dsp:sp>
    <dsp:sp modelId="{807859C2-4132-45F2-9103-870ADDF0A7E7}">
      <dsp:nvSpPr>
        <dsp:cNvPr id="0" name=""/>
        <dsp:cNvSpPr/>
      </dsp:nvSpPr>
      <dsp:spPr>
        <a:xfrm>
          <a:off x="0" y="1568905"/>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RUN</a:t>
          </a:r>
        </a:p>
      </dsp:txBody>
      <dsp:txXfrm>
        <a:off x="24293" y="1593198"/>
        <a:ext cx="2832577" cy="449062"/>
      </dsp:txXfrm>
    </dsp:sp>
    <dsp:sp modelId="{A7DCB522-AEBB-491F-A3CF-0BB71442483D}">
      <dsp:nvSpPr>
        <dsp:cNvPr id="0" name=""/>
        <dsp:cNvSpPr/>
      </dsp:nvSpPr>
      <dsp:spPr>
        <a:xfrm rot="5400000">
          <a:off x="5243138" y="-220774"/>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Generate a Standard Letter (SRL)</a:t>
          </a:r>
        </a:p>
      </dsp:txBody>
      <dsp:txXfrm rot="-5400000">
        <a:off x="2881164" y="2160635"/>
        <a:ext cx="5102633" cy="359248"/>
      </dsp:txXfrm>
    </dsp:sp>
    <dsp:sp modelId="{096FD30F-92A0-40DD-87C2-243F2C7508B3}">
      <dsp:nvSpPr>
        <dsp:cNvPr id="0" name=""/>
        <dsp:cNvSpPr/>
      </dsp:nvSpPr>
      <dsp:spPr>
        <a:xfrm>
          <a:off x="0" y="2091435"/>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SRL</a:t>
          </a:r>
        </a:p>
      </dsp:txBody>
      <dsp:txXfrm>
        <a:off x="24293" y="2115728"/>
        <a:ext cx="2832577" cy="449062"/>
      </dsp:txXfrm>
    </dsp:sp>
    <dsp:sp modelId="{EFAE816F-E2BE-4A3F-9D7D-763F616D0C23}">
      <dsp:nvSpPr>
        <dsp:cNvPr id="0" name=""/>
        <dsp:cNvSpPr/>
      </dsp:nvSpPr>
      <dsp:spPr>
        <a:xfrm rot="5400000">
          <a:off x="5243138" y="301756"/>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Update a single record</a:t>
          </a:r>
        </a:p>
      </dsp:txBody>
      <dsp:txXfrm rot="-5400000">
        <a:off x="2881164" y="2683166"/>
        <a:ext cx="5102633" cy="359248"/>
      </dsp:txXfrm>
    </dsp:sp>
    <dsp:sp modelId="{895D174E-D198-4146-A714-C88625B192F1}">
      <dsp:nvSpPr>
        <dsp:cNvPr id="0" name=""/>
        <dsp:cNvSpPr/>
      </dsp:nvSpPr>
      <dsp:spPr>
        <a:xfrm>
          <a:off x="0" y="2613966"/>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UPDATE</a:t>
          </a:r>
        </a:p>
      </dsp:txBody>
      <dsp:txXfrm>
        <a:off x="24293" y="2638259"/>
        <a:ext cx="2832577" cy="449062"/>
      </dsp:txXfrm>
    </dsp:sp>
    <dsp:sp modelId="{251E90C9-0095-466B-B628-CD0DE6E2C27A}">
      <dsp:nvSpPr>
        <dsp:cNvPr id="0" name=""/>
        <dsp:cNvSpPr/>
      </dsp:nvSpPr>
      <dsp:spPr>
        <a:xfrm rot="5400000">
          <a:off x="5243138" y="824286"/>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Delete using Exchange Templates (XET)</a:t>
          </a:r>
        </a:p>
      </dsp:txBody>
      <dsp:txXfrm rot="-5400000">
        <a:off x="2881164" y="3205696"/>
        <a:ext cx="5102633" cy="359248"/>
      </dsp:txXfrm>
    </dsp:sp>
    <dsp:sp modelId="{28E5D2F8-9A3E-4B69-BDA8-52AA67C51CBE}">
      <dsp:nvSpPr>
        <dsp:cNvPr id="0" name=""/>
        <dsp:cNvSpPr/>
      </dsp:nvSpPr>
      <dsp:spPr>
        <a:xfrm>
          <a:off x="0" y="3136496"/>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XET_DEL</a:t>
          </a:r>
        </a:p>
      </dsp:txBody>
      <dsp:txXfrm>
        <a:off x="24293" y="3160789"/>
        <a:ext cx="2832577" cy="449062"/>
      </dsp:txXfrm>
    </dsp:sp>
    <dsp:sp modelId="{6559D4BD-10B8-4942-891B-2F276119C509}">
      <dsp:nvSpPr>
        <dsp:cNvPr id="0" name=""/>
        <dsp:cNvSpPr/>
      </dsp:nvSpPr>
      <dsp:spPr>
        <a:xfrm rot="5400000">
          <a:off x="5243138" y="1346817"/>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Export using Exchange Templates (XET)</a:t>
          </a:r>
        </a:p>
      </dsp:txBody>
      <dsp:txXfrm rot="-5400000">
        <a:off x="2881164" y="3728227"/>
        <a:ext cx="5102633" cy="359248"/>
      </dsp:txXfrm>
    </dsp:sp>
    <dsp:sp modelId="{D9C25F32-42D7-4884-9F74-632222C55326}">
      <dsp:nvSpPr>
        <dsp:cNvPr id="0" name=""/>
        <dsp:cNvSpPr/>
      </dsp:nvSpPr>
      <dsp:spPr>
        <a:xfrm>
          <a:off x="0" y="3659027"/>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XET_EXP</a:t>
          </a:r>
        </a:p>
      </dsp:txBody>
      <dsp:txXfrm>
        <a:off x="24293" y="3683320"/>
        <a:ext cx="2832577" cy="449062"/>
      </dsp:txXfrm>
    </dsp:sp>
    <dsp:sp modelId="{BAE4BB58-8D74-4981-9270-33EA388D4309}">
      <dsp:nvSpPr>
        <dsp:cNvPr id="0" name=""/>
        <dsp:cNvSpPr/>
      </dsp:nvSpPr>
      <dsp:spPr>
        <a:xfrm rot="5400000">
          <a:off x="5243138" y="1869347"/>
          <a:ext cx="398118" cy="5122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Import using Exchange Templates (XET)</a:t>
          </a:r>
        </a:p>
      </dsp:txBody>
      <dsp:txXfrm rot="-5400000">
        <a:off x="2881164" y="4250757"/>
        <a:ext cx="5102633" cy="359248"/>
      </dsp:txXfrm>
    </dsp:sp>
    <dsp:sp modelId="{7614F5D3-85E0-416B-B53D-034332D2463E}">
      <dsp:nvSpPr>
        <dsp:cNvPr id="0" name=""/>
        <dsp:cNvSpPr/>
      </dsp:nvSpPr>
      <dsp:spPr>
        <a:xfrm>
          <a:off x="0" y="4181557"/>
          <a:ext cx="2881163" cy="4976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XET_IMP</a:t>
          </a:r>
        </a:p>
      </dsp:txBody>
      <dsp:txXfrm>
        <a:off x="24293" y="4205850"/>
        <a:ext cx="2832577" cy="4490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40597-A07E-42F4-843A-F3423F410189}" type="datetimeFigureOut">
              <a:rPr lang="en-GB" smtClean="0"/>
              <a:t>05/01/2018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FE10A-A5A9-4936-A36F-E5A8998784E7}" type="slidenum">
              <a:rPr lang="en-GB" smtClean="0"/>
              <a:t>‹#›</a:t>
            </a:fld>
            <a:endParaRPr lang="en-GB"/>
          </a:p>
        </p:txBody>
      </p:sp>
    </p:spTree>
    <p:extLst>
      <p:ext uri="{BB962C8B-B14F-4D97-AF65-F5344CB8AC3E}">
        <p14:creationId xmlns:p14="http://schemas.microsoft.com/office/powerpoint/2010/main" val="77862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B8B17-50F9-49E8-B925-99FE50434746}"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02243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Simple and indexed lists are demonstrated in the different SRL formats in the examples.</a:t>
            </a:r>
          </a:p>
        </p:txBody>
      </p:sp>
      <p:sp>
        <p:nvSpPr>
          <p:cNvPr id="4" name="Slide Number Placeholder 3"/>
          <p:cNvSpPr>
            <a:spLocks noGrp="1"/>
          </p:cNvSpPr>
          <p:nvPr>
            <p:ph type="sldNum" sz="quarter" idx="10"/>
          </p:nvPr>
        </p:nvSpPr>
        <p:spPr/>
        <p:txBody>
          <a:bodyPr/>
          <a:lstStyle/>
          <a:p>
            <a:fld id="{AAAFE10A-A5A9-4936-A36F-E5A8998784E7}" type="slidenum">
              <a:rPr lang="en-GB" smtClean="0"/>
              <a:t>99</a:t>
            </a:fld>
            <a:endParaRPr lang="en-GB"/>
          </a:p>
        </p:txBody>
      </p:sp>
    </p:spTree>
    <p:extLst>
      <p:ext uri="{BB962C8B-B14F-4D97-AF65-F5344CB8AC3E}">
        <p14:creationId xmlns:p14="http://schemas.microsoft.com/office/powerpoint/2010/main" val="1586890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AFE10A-A5A9-4936-A36F-E5A8998784E7}" type="slidenum">
              <a:rPr lang="en-GB" smtClean="0"/>
              <a:t>101</a:t>
            </a:fld>
            <a:endParaRPr lang="en-GB"/>
          </a:p>
        </p:txBody>
      </p:sp>
    </p:spTree>
    <p:extLst>
      <p:ext uri="{BB962C8B-B14F-4D97-AF65-F5344CB8AC3E}">
        <p14:creationId xmlns:p14="http://schemas.microsoft.com/office/powerpoint/2010/main" val="1674186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B8B17-50F9-49E8-B925-99FE50434746}"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732270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B8B17-50F9-49E8-B925-99FE50434746}"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401213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AFE10A-A5A9-4936-A36F-E5A8998784E7}" type="slidenum">
              <a:rPr lang="en-GB" smtClean="0"/>
              <a:t>15</a:t>
            </a:fld>
            <a:endParaRPr lang="en-GB"/>
          </a:p>
        </p:txBody>
      </p:sp>
    </p:spTree>
    <p:extLst>
      <p:ext uri="{BB962C8B-B14F-4D97-AF65-F5344CB8AC3E}">
        <p14:creationId xmlns:p14="http://schemas.microsoft.com/office/powerpoint/2010/main" val="137929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AFE10A-A5A9-4936-A36F-E5A8998784E7}" type="slidenum">
              <a:rPr lang="en-GB" smtClean="0"/>
              <a:t>30</a:t>
            </a:fld>
            <a:endParaRPr lang="en-GB"/>
          </a:p>
        </p:txBody>
      </p:sp>
    </p:spTree>
    <p:extLst>
      <p:ext uri="{BB962C8B-B14F-4D97-AF65-F5344CB8AC3E}">
        <p14:creationId xmlns:p14="http://schemas.microsoft.com/office/powerpoint/2010/main" val="131649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B8B17-50F9-49E8-B925-99FE50434746}"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196105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B8B17-50F9-49E8-B925-99FE50434746}" type="slidenum">
              <a:rPr lang="en-GB" smtClean="0">
                <a:solidFill>
                  <a:prstClr val="black"/>
                </a:solidFill>
              </a:rPr>
              <a:pPr/>
              <a:t>81</a:t>
            </a:fld>
            <a:endParaRPr lang="en-GB" dirty="0">
              <a:solidFill>
                <a:prstClr val="black"/>
              </a:solidFill>
            </a:endParaRPr>
          </a:p>
        </p:txBody>
      </p:sp>
    </p:spTree>
    <p:extLst>
      <p:ext uri="{BB962C8B-B14F-4D97-AF65-F5344CB8AC3E}">
        <p14:creationId xmlns:p14="http://schemas.microsoft.com/office/powerpoint/2010/main" val="164522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 service manager</a:t>
            </a:r>
            <a:r>
              <a:rPr lang="en-GB" baseline="0" dirty="0"/>
              <a:t> has:</a:t>
            </a:r>
          </a:p>
          <a:p>
            <a:pPr marL="171450" indent="-171450">
              <a:buFontTx/>
              <a:buChar char="-"/>
            </a:pPr>
            <a:r>
              <a:rPr lang="en-GB" baseline="0" dirty="0"/>
              <a:t>Specific WSDL for each web service</a:t>
            </a:r>
          </a:p>
          <a:p>
            <a:pPr marL="171450" indent="-171450">
              <a:buFontTx/>
              <a:buChar char="-"/>
            </a:pPr>
            <a:r>
              <a:rPr lang="en-GB" baseline="0" dirty="0"/>
              <a:t>Do not specify the WSF code</a:t>
            </a:r>
          </a:p>
          <a:p>
            <a:pPr marL="171450" indent="-171450">
              <a:buFontTx/>
              <a:buChar char="-"/>
            </a:pPr>
            <a:r>
              <a:rPr lang="en-GB" baseline="0" dirty="0"/>
              <a:t>Can semantically name parameters</a:t>
            </a:r>
          </a:p>
          <a:p>
            <a:pPr marL="171450" indent="-171450">
              <a:buFontTx/>
              <a:buChar char="-"/>
            </a:pPr>
            <a:r>
              <a:rPr lang="en-GB" baseline="0" dirty="0"/>
              <a:t>No knowledge of SITS needed</a:t>
            </a:r>
            <a:endParaRPr lang="en-GB" dirty="0"/>
          </a:p>
        </p:txBody>
      </p:sp>
      <p:sp>
        <p:nvSpPr>
          <p:cNvPr id="4" name="Slide Number Placeholder 3"/>
          <p:cNvSpPr>
            <a:spLocks noGrp="1"/>
          </p:cNvSpPr>
          <p:nvPr>
            <p:ph type="sldNum" sz="quarter" idx="10"/>
          </p:nvPr>
        </p:nvSpPr>
        <p:spPr/>
        <p:txBody>
          <a:bodyPr/>
          <a:lstStyle/>
          <a:p>
            <a:fld id="{AAAFE10A-A5A9-4936-A36F-E5A8998784E7}" type="slidenum">
              <a:rPr lang="en-GB" smtClean="0"/>
              <a:t>82</a:t>
            </a:fld>
            <a:endParaRPr lang="en-GB"/>
          </a:p>
        </p:txBody>
      </p:sp>
    </p:spTree>
    <p:extLst>
      <p:ext uri="{BB962C8B-B14F-4D97-AF65-F5344CB8AC3E}">
        <p14:creationId xmlns:p14="http://schemas.microsoft.com/office/powerpoint/2010/main" val="154767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 service manager</a:t>
            </a:r>
            <a:r>
              <a:rPr lang="en-GB" baseline="0" dirty="0"/>
              <a:t> has:</a:t>
            </a:r>
          </a:p>
          <a:p>
            <a:pPr marL="171450" indent="-171450">
              <a:buFontTx/>
              <a:buChar char="-"/>
            </a:pPr>
            <a:r>
              <a:rPr lang="en-GB" baseline="0" dirty="0"/>
              <a:t>Specific WSDL for each web service</a:t>
            </a:r>
          </a:p>
          <a:p>
            <a:pPr marL="171450" indent="-171450">
              <a:buFontTx/>
              <a:buChar char="-"/>
            </a:pPr>
            <a:r>
              <a:rPr lang="en-GB" baseline="0" dirty="0"/>
              <a:t>Do not specify the WSF code</a:t>
            </a:r>
          </a:p>
          <a:p>
            <a:pPr marL="171450" indent="-171450">
              <a:buFontTx/>
              <a:buChar char="-"/>
            </a:pPr>
            <a:r>
              <a:rPr lang="en-GB" baseline="0" dirty="0"/>
              <a:t>Can semantically name parameters</a:t>
            </a:r>
          </a:p>
          <a:p>
            <a:pPr marL="171450" indent="-171450">
              <a:buFontTx/>
              <a:buChar char="-"/>
            </a:pPr>
            <a:r>
              <a:rPr lang="en-GB" baseline="0" dirty="0"/>
              <a:t>No knowledge of SITS needed</a:t>
            </a:r>
            <a:endParaRPr lang="en-GB" dirty="0"/>
          </a:p>
        </p:txBody>
      </p:sp>
      <p:sp>
        <p:nvSpPr>
          <p:cNvPr id="4" name="Slide Number Placeholder 3"/>
          <p:cNvSpPr>
            <a:spLocks noGrp="1"/>
          </p:cNvSpPr>
          <p:nvPr>
            <p:ph type="sldNum" sz="quarter" idx="10"/>
          </p:nvPr>
        </p:nvSpPr>
        <p:spPr/>
        <p:txBody>
          <a:bodyPr/>
          <a:lstStyle/>
          <a:p>
            <a:fld id="{AAAFE10A-A5A9-4936-A36F-E5A8998784E7}" type="slidenum">
              <a:rPr lang="en-GB" smtClean="0"/>
              <a:t>83</a:t>
            </a:fld>
            <a:endParaRPr lang="en-GB"/>
          </a:p>
        </p:txBody>
      </p:sp>
    </p:spTree>
    <p:extLst>
      <p:ext uri="{BB962C8B-B14F-4D97-AF65-F5344CB8AC3E}">
        <p14:creationId xmlns:p14="http://schemas.microsoft.com/office/powerpoint/2010/main" val="112126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B326AF-471E-4DA6-B414-67B0F92A2834}" type="datetime1">
              <a:rPr lang="en-GB" smtClean="0">
                <a:solidFill>
                  <a:prstClr val="black"/>
                </a:solidFill>
              </a:rPr>
              <a:t>05/01/2018</a:t>
            </a:fld>
            <a:endParaRPr lang="en-GB" dirty="0">
              <a:solidFill>
                <a:prstClr val="black"/>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39474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D005090-CA9B-4004-AF5C-76F7F6E64E6C}" type="datetime1">
              <a:rPr lang="en-GB" smtClean="0">
                <a:solidFill>
                  <a:prstClr val="black"/>
                </a:solidFill>
              </a:rPr>
              <a:t>05/01/2018</a:t>
            </a:fld>
            <a:endParaRPr lang="en-GB" dirty="0">
              <a:solidFill>
                <a:prstClr val="black"/>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9017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2E08602-3F1A-41BF-9C26-B7864F919622}" type="datetime1">
              <a:rPr lang="en-GB" smtClean="0">
                <a:solidFill>
                  <a:prstClr val="black"/>
                </a:solidFill>
              </a:rPr>
              <a:t>05/01/2018</a:t>
            </a:fld>
            <a:endParaRPr lang="en-GB" dirty="0">
              <a:solidFill>
                <a:prstClr val="black"/>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56481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5C2CDA-2455-44E4-85DA-B1189CEED9F3}" type="datetime1">
              <a:rPr lang="en-GB" smtClean="0">
                <a:solidFill>
                  <a:prstClr val="black"/>
                </a:solidFill>
              </a:rPr>
              <a:t>05/01/2018</a:t>
            </a:fld>
            <a:endParaRPr lang="en-GB" dirty="0">
              <a:solidFill>
                <a:prstClr val="black"/>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20138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4F776C-03DE-4845-A00F-7C62F14582EC}" type="datetime1">
              <a:rPr lang="en-GB" smtClean="0">
                <a:solidFill>
                  <a:prstClr val="black"/>
                </a:solidFill>
              </a:rPr>
              <a:t>05/01/2018</a:t>
            </a:fld>
            <a:endParaRPr lang="en-GB" dirty="0">
              <a:solidFill>
                <a:prstClr val="black"/>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90417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74734E3-5599-4A0B-A6EE-3D85827476F0}" type="datetime1">
              <a:rPr lang="en-GB" smtClean="0">
                <a:solidFill>
                  <a:prstClr val="black"/>
                </a:solidFill>
              </a:rPr>
              <a:t>05/01/2018</a:t>
            </a:fld>
            <a:endParaRPr lang="en-GB" dirty="0">
              <a:solidFill>
                <a:prstClr val="black"/>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99963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3009472-F7AC-430A-99D4-25737AA658BF}" type="datetime1">
              <a:rPr lang="en-GB" smtClean="0">
                <a:solidFill>
                  <a:prstClr val="black"/>
                </a:solidFill>
              </a:rPr>
              <a:t>05/01/2018</a:t>
            </a:fld>
            <a:endParaRPr lang="en-GB" dirty="0">
              <a:solidFill>
                <a:prstClr val="black"/>
              </a:solidFill>
            </a:endParaRP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307495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88C8D0-308A-4D91-A57A-78E13B7AC04C}" type="datetime1">
              <a:rPr lang="en-GB" smtClean="0">
                <a:solidFill>
                  <a:prstClr val="black"/>
                </a:solidFill>
              </a:rPr>
              <a:t>05/01/2018</a:t>
            </a:fld>
            <a:endParaRPr lang="en-GB" dirty="0">
              <a:solidFill>
                <a:prstClr val="black"/>
              </a:solidFill>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243789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94805C1-D35D-4D5F-8615-6F7D6DB59044}" type="datetime1">
              <a:rPr lang="en-GB" smtClean="0">
                <a:solidFill>
                  <a:prstClr val="black"/>
                </a:solidFill>
              </a:rPr>
              <a:t>05/01/2018</a:t>
            </a:fld>
            <a:endParaRPr lang="en-GB" dirty="0">
              <a:solidFill>
                <a:prstClr val="black"/>
              </a:solidFill>
            </a:endParaRP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3670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EDAB2A-9953-459F-B226-A9C582630269}" type="datetime1">
              <a:rPr lang="en-GB" smtClean="0">
                <a:solidFill>
                  <a:prstClr val="black"/>
                </a:solidFill>
              </a:rPr>
              <a:t>05/01/2018</a:t>
            </a:fld>
            <a:endParaRPr lang="en-GB" dirty="0">
              <a:solidFill>
                <a:prstClr val="black"/>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4275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CA3993-9FDA-4729-8CDF-D5D0E998A4B7}" type="datetime1">
              <a:rPr lang="en-GB" smtClean="0">
                <a:solidFill>
                  <a:prstClr val="black"/>
                </a:solidFill>
              </a:rPr>
              <a:t>05/01/2018</a:t>
            </a:fld>
            <a:endParaRPr lang="en-GB" dirty="0">
              <a:solidFill>
                <a:prstClr val="black"/>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9505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85800"/>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solidFill>
                  <a:prstClr val="black">
                    <a:tint val="75000"/>
                  </a:prstClr>
                </a:solidFill>
              </a:rPr>
              <a:t>Security Marked: PROTECT</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4A56D-10F3-42AA-8F36-DB1F54EC61A4}" type="slidenum">
              <a:rPr lang="en-GB" smtClean="0">
                <a:solidFill>
                  <a:prstClr val="black">
                    <a:tint val="75000"/>
                  </a:prstClr>
                </a:solidFill>
              </a:rPr>
              <a:pPr/>
              <a:t>‹#›</a:t>
            </a:fld>
            <a:endParaRPr lang="en-GB" dirty="0">
              <a:solidFill>
                <a:prstClr val="black">
                  <a:tint val="75000"/>
                </a:prstClr>
              </a:solidFill>
            </a:endParaRPr>
          </a:p>
        </p:txBody>
      </p:sp>
      <p:pic>
        <p:nvPicPr>
          <p:cNvPr id="2050" name="Picture 2" descr="C:\Users\emma.beecroft\Desktop\Old Desktop\LOGOS\Tribal_2009\2013\Tribal_RGBFORWEB.jpg"/>
          <p:cNvPicPr>
            <a:picLocks noChangeAspect="1" noChangeArrowheads="1"/>
          </p:cNvPicPr>
          <p:nvPr userDrawn="1"/>
        </p:nvPicPr>
        <p:blipFill>
          <a:blip r:embed="rId13" cstate="print"/>
          <a:srcRect/>
          <a:stretch>
            <a:fillRect/>
          </a:stretch>
        </p:blipFill>
        <p:spPr bwMode="auto">
          <a:xfrm>
            <a:off x="251520" y="188640"/>
            <a:ext cx="1584176" cy="413264"/>
          </a:xfrm>
          <a:prstGeom prst="rect">
            <a:avLst/>
          </a:prstGeom>
          <a:noFill/>
        </p:spPr>
      </p:pic>
    </p:spTree>
    <p:extLst>
      <p:ext uri="{BB962C8B-B14F-4D97-AF65-F5344CB8AC3E}">
        <p14:creationId xmlns:p14="http://schemas.microsoft.com/office/powerpoint/2010/main" val="3933490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accent3"/>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gif"/><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9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9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6872"/>
            <a:ext cx="7772400" cy="1470025"/>
          </a:xfrm>
        </p:spPr>
        <p:txBody>
          <a:bodyPr>
            <a:normAutofit fontScale="90000"/>
          </a:bodyPr>
          <a:lstStyle/>
          <a:p>
            <a:r>
              <a:rPr lang="en-GB" b="1" dirty="0"/>
              <a:t>Stu-Talk</a:t>
            </a:r>
            <a:br>
              <a:rPr lang="en-GB" b="1" dirty="0"/>
            </a:br>
            <a:br>
              <a:rPr lang="en-GB" b="1" dirty="0"/>
            </a:br>
            <a:r>
              <a:rPr lang="en-GB" b="1" dirty="0"/>
              <a:t>Web Services</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372129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a:t>
            </a:r>
          </a:p>
        </p:txBody>
      </p:sp>
      <p:sp>
        <p:nvSpPr>
          <p:cNvPr id="3" name="Text Placeholder 2"/>
          <p:cNvSpPr>
            <a:spLocks noGrp="1"/>
          </p:cNvSpPr>
          <p:nvPr>
            <p:ph type="body" idx="1"/>
          </p:nvPr>
        </p:nvSpPr>
        <p:spPr>
          <a:xfrm>
            <a:off x="611560" y="2893258"/>
            <a:ext cx="7772400" cy="1500187"/>
          </a:xfrm>
        </p:spPr>
        <p:txBody>
          <a:bodyPr/>
          <a:lstStyle/>
          <a:p>
            <a:r>
              <a:rPr lang="en-GB" dirty="0"/>
              <a:t>User and Role Groups</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8543765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0B232088-052A-4112-9914-C48D3594959D}"/>
              </a:ext>
            </a:extLst>
          </p:cNvPr>
          <p:cNvPicPr>
            <a:picLocks noChangeAspect="1"/>
          </p:cNvPicPr>
          <p:nvPr/>
        </p:nvPicPr>
        <p:blipFill>
          <a:blip r:embed="rId2"/>
          <a:stretch>
            <a:fillRect/>
          </a:stretch>
        </p:blipFill>
        <p:spPr>
          <a:xfrm>
            <a:off x="200618" y="1877470"/>
            <a:ext cx="6115050" cy="3200400"/>
          </a:xfrm>
          <a:prstGeom prst="rect">
            <a:avLst/>
          </a:prstGeom>
        </p:spPr>
      </p:pic>
      <p:sp>
        <p:nvSpPr>
          <p:cNvPr id="2" name="Title 1"/>
          <p:cNvSpPr>
            <a:spLocks noGrp="1"/>
          </p:cNvSpPr>
          <p:nvPr>
            <p:ph type="title"/>
          </p:nvPr>
        </p:nvSpPr>
        <p:spPr>
          <a:xfrm>
            <a:off x="395536" y="557808"/>
            <a:ext cx="8229600" cy="1143000"/>
          </a:xfrm>
        </p:spPr>
        <p:txBody>
          <a:bodyPr>
            <a:noAutofit/>
          </a:bodyPr>
          <a:lstStyle/>
          <a:p>
            <a:r>
              <a:rPr lang="en-GB" sz="3200" dirty="0"/>
              <a:t>Complex Output Parameter using ordinal delimiter references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ectangle 5">
            <a:extLst>
              <a:ext uri="{FF2B5EF4-FFF2-40B4-BE49-F238E27FC236}">
                <a16:creationId xmlns:a16="http://schemas.microsoft.com/office/drawing/2014/main" id="{F9DE37B2-7F77-479E-A9C6-089557E238F3}"/>
              </a:ext>
            </a:extLst>
          </p:cNvPr>
          <p:cNvSpPr/>
          <p:nvPr/>
        </p:nvSpPr>
        <p:spPr>
          <a:xfrm>
            <a:off x="7083146" y="1818898"/>
            <a:ext cx="1008113" cy="5870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200" b="1" dirty="0"/>
              <a:t>Output WPA</a:t>
            </a:r>
          </a:p>
          <a:p>
            <a:pPr algn="ctr"/>
            <a:r>
              <a:rPr lang="en-GB" sz="1200" dirty="0"/>
              <a:t>‘Output’</a:t>
            </a:r>
          </a:p>
        </p:txBody>
      </p:sp>
      <p:sp>
        <p:nvSpPr>
          <p:cNvPr id="7" name="Rectangle 6">
            <a:extLst>
              <a:ext uri="{FF2B5EF4-FFF2-40B4-BE49-F238E27FC236}">
                <a16:creationId xmlns:a16="http://schemas.microsoft.com/office/drawing/2014/main" id="{83AC25AE-9F1C-4D3D-9FB2-92186B885184}"/>
              </a:ext>
            </a:extLst>
          </p:cNvPr>
          <p:cNvSpPr/>
          <p:nvPr/>
        </p:nvSpPr>
        <p:spPr>
          <a:xfrm>
            <a:off x="6962422" y="2703400"/>
            <a:ext cx="1249559" cy="587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b="1" dirty="0"/>
              <a:t>CDT</a:t>
            </a:r>
          </a:p>
          <a:p>
            <a:pPr algn="ctr"/>
            <a:r>
              <a:rPr lang="en-GB" sz="1200" dirty="0"/>
              <a:t>‘Outputs’</a:t>
            </a:r>
          </a:p>
        </p:txBody>
      </p:sp>
      <p:sp>
        <p:nvSpPr>
          <p:cNvPr id="8" name="Rectangle 7">
            <a:extLst>
              <a:ext uri="{FF2B5EF4-FFF2-40B4-BE49-F238E27FC236}">
                <a16:creationId xmlns:a16="http://schemas.microsoft.com/office/drawing/2014/main" id="{046F1D73-5109-431F-9F12-22D950673E87}"/>
              </a:ext>
            </a:extLst>
          </p:cNvPr>
          <p:cNvSpPr/>
          <p:nvPr/>
        </p:nvSpPr>
        <p:spPr>
          <a:xfrm>
            <a:off x="6204986" y="3587902"/>
            <a:ext cx="878160"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a:t>
            </a:r>
            <a:r>
              <a:rPr lang="en-GB" sz="1200" dirty="0" err="1"/>
              <a:t>OutData</a:t>
            </a:r>
            <a:r>
              <a:rPr lang="en-GB" sz="1200" dirty="0"/>
              <a:t>’</a:t>
            </a:r>
          </a:p>
        </p:txBody>
      </p:sp>
      <p:sp>
        <p:nvSpPr>
          <p:cNvPr id="9" name="Rectangle 8">
            <a:extLst>
              <a:ext uri="{FF2B5EF4-FFF2-40B4-BE49-F238E27FC236}">
                <a16:creationId xmlns:a16="http://schemas.microsoft.com/office/drawing/2014/main" id="{4FAD8CEF-FD52-43AF-8374-72BC27BD9A33}"/>
              </a:ext>
            </a:extLst>
          </p:cNvPr>
          <p:cNvSpPr/>
          <p:nvPr/>
        </p:nvSpPr>
        <p:spPr>
          <a:xfrm>
            <a:off x="7173493" y="3579052"/>
            <a:ext cx="827416"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‘Message’</a:t>
            </a:r>
          </a:p>
        </p:txBody>
      </p:sp>
      <p:sp>
        <p:nvSpPr>
          <p:cNvPr id="11" name="Rectangle 10">
            <a:extLst>
              <a:ext uri="{FF2B5EF4-FFF2-40B4-BE49-F238E27FC236}">
                <a16:creationId xmlns:a16="http://schemas.microsoft.com/office/drawing/2014/main" id="{619AB5B7-1702-48BA-AD73-727E251D7940}"/>
              </a:ext>
            </a:extLst>
          </p:cNvPr>
          <p:cNvSpPr/>
          <p:nvPr/>
        </p:nvSpPr>
        <p:spPr>
          <a:xfrm>
            <a:off x="8082120" y="3579052"/>
            <a:ext cx="738352"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‘Status’</a:t>
            </a:r>
          </a:p>
        </p:txBody>
      </p:sp>
      <p:cxnSp>
        <p:nvCxnSpPr>
          <p:cNvPr id="12" name="Straight Connector 11">
            <a:extLst>
              <a:ext uri="{FF2B5EF4-FFF2-40B4-BE49-F238E27FC236}">
                <a16:creationId xmlns:a16="http://schemas.microsoft.com/office/drawing/2014/main" id="{90181756-D743-433E-8B0A-4E867D1B96D3}"/>
              </a:ext>
            </a:extLst>
          </p:cNvPr>
          <p:cNvCxnSpPr>
            <a:stCxn id="6" idx="2"/>
            <a:endCxn id="7" idx="0"/>
          </p:cNvCxnSpPr>
          <p:nvPr/>
        </p:nvCxnSpPr>
        <p:spPr>
          <a:xfrm flipH="1">
            <a:off x="7587202" y="2405918"/>
            <a:ext cx="1" cy="297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66F999-440C-4FDB-944C-AFB01FD2DFEC}"/>
              </a:ext>
            </a:extLst>
          </p:cNvPr>
          <p:cNvCxnSpPr>
            <a:cxnSpLocks/>
            <a:stCxn id="7" idx="2"/>
            <a:endCxn id="9" idx="0"/>
          </p:cNvCxnSpPr>
          <p:nvPr/>
        </p:nvCxnSpPr>
        <p:spPr>
          <a:xfrm flipH="1">
            <a:off x="7587201" y="3290420"/>
            <a:ext cx="1" cy="288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95C6562-9075-49A8-B790-CBD9418AD592}"/>
              </a:ext>
            </a:extLst>
          </p:cNvPr>
          <p:cNvCxnSpPr>
            <a:cxnSpLocks/>
            <a:endCxn id="7" idx="2"/>
          </p:cNvCxnSpPr>
          <p:nvPr/>
        </p:nvCxnSpPr>
        <p:spPr>
          <a:xfrm flipH="1" flipV="1">
            <a:off x="7587202" y="3290420"/>
            <a:ext cx="873230" cy="288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2CAD8D1-0818-4769-B5B3-65222D68E725}"/>
              </a:ext>
            </a:extLst>
          </p:cNvPr>
          <p:cNvCxnSpPr>
            <a:cxnSpLocks/>
            <a:stCxn id="7" idx="2"/>
            <a:endCxn id="8" idx="0"/>
          </p:cNvCxnSpPr>
          <p:nvPr/>
        </p:nvCxnSpPr>
        <p:spPr>
          <a:xfrm flipH="1">
            <a:off x="6644066" y="3290420"/>
            <a:ext cx="943136" cy="29748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28A6630-988F-48EC-9877-F1768B26AAEB}"/>
              </a:ext>
            </a:extLst>
          </p:cNvPr>
          <p:cNvSpPr/>
          <p:nvPr/>
        </p:nvSpPr>
        <p:spPr>
          <a:xfrm>
            <a:off x="6093304" y="4437976"/>
            <a:ext cx="1080120" cy="587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b="1" dirty="0"/>
              <a:t>CDT</a:t>
            </a:r>
          </a:p>
          <a:p>
            <a:pPr algn="ctr"/>
            <a:r>
              <a:rPr lang="en-GB" sz="1200" dirty="0"/>
              <a:t>‘</a:t>
            </a:r>
            <a:r>
              <a:rPr lang="en-GB" sz="1200" dirty="0" err="1"/>
              <a:t>StudentData</a:t>
            </a:r>
            <a:r>
              <a:rPr lang="en-GB" sz="1200" dirty="0"/>
              <a:t>’</a:t>
            </a:r>
          </a:p>
        </p:txBody>
      </p:sp>
      <p:sp>
        <p:nvSpPr>
          <p:cNvPr id="39" name="Rectangle 38">
            <a:extLst>
              <a:ext uri="{FF2B5EF4-FFF2-40B4-BE49-F238E27FC236}">
                <a16:creationId xmlns:a16="http://schemas.microsoft.com/office/drawing/2014/main" id="{612DFD98-F823-4E35-AB92-F734D13C46F3}"/>
              </a:ext>
            </a:extLst>
          </p:cNvPr>
          <p:cNvSpPr/>
          <p:nvPr/>
        </p:nvSpPr>
        <p:spPr>
          <a:xfrm>
            <a:off x="3938741" y="5268270"/>
            <a:ext cx="1125084"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a:t>
            </a:r>
            <a:r>
              <a:rPr lang="en-GB" sz="1200" dirty="0" err="1"/>
              <a:t>StudentCode</a:t>
            </a:r>
            <a:r>
              <a:rPr lang="en-GB" sz="1200" dirty="0"/>
              <a:t>’</a:t>
            </a:r>
          </a:p>
        </p:txBody>
      </p:sp>
      <p:sp>
        <p:nvSpPr>
          <p:cNvPr id="40" name="Rectangle 39">
            <a:extLst>
              <a:ext uri="{FF2B5EF4-FFF2-40B4-BE49-F238E27FC236}">
                <a16:creationId xmlns:a16="http://schemas.microsoft.com/office/drawing/2014/main" id="{C6615216-7D68-42CA-BEFF-548A005E8AD1}"/>
              </a:ext>
            </a:extLst>
          </p:cNvPr>
          <p:cNvSpPr/>
          <p:nvPr/>
        </p:nvSpPr>
        <p:spPr>
          <a:xfrm>
            <a:off x="5137827" y="5268270"/>
            <a:ext cx="597362"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‘Title’</a:t>
            </a:r>
          </a:p>
        </p:txBody>
      </p:sp>
      <p:sp>
        <p:nvSpPr>
          <p:cNvPr id="41" name="Rectangle 40">
            <a:extLst>
              <a:ext uri="{FF2B5EF4-FFF2-40B4-BE49-F238E27FC236}">
                <a16:creationId xmlns:a16="http://schemas.microsoft.com/office/drawing/2014/main" id="{47D15A6C-E1F8-4EC5-AFEA-C487BCABED38}"/>
              </a:ext>
            </a:extLst>
          </p:cNvPr>
          <p:cNvSpPr/>
          <p:nvPr/>
        </p:nvSpPr>
        <p:spPr>
          <a:xfrm>
            <a:off x="5809190" y="5268270"/>
            <a:ext cx="964485"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‘Forename1’</a:t>
            </a:r>
          </a:p>
        </p:txBody>
      </p:sp>
      <p:sp>
        <p:nvSpPr>
          <p:cNvPr id="42" name="Rectangle 41">
            <a:extLst>
              <a:ext uri="{FF2B5EF4-FFF2-40B4-BE49-F238E27FC236}">
                <a16:creationId xmlns:a16="http://schemas.microsoft.com/office/drawing/2014/main" id="{66B9A933-3A10-4EDD-994E-A64561F30501}"/>
              </a:ext>
            </a:extLst>
          </p:cNvPr>
          <p:cNvSpPr/>
          <p:nvPr/>
        </p:nvSpPr>
        <p:spPr>
          <a:xfrm>
            <a:off x="6845565" y="5268270"/>
            <a:ext cx="882556"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‘Surname’</a:t>
            </a:r>
          </a:p>
        </p:txBody>
      </p:sp>
      <p:sp>
        <p:nvSpPr>
          <p:cNvPr id="43" name="Rectangle 42">
            <a:extLst>
              <a:ext uri="{FF2B5EF4-FFF2-40B4-BE49-F238E27FC236}">
                <a16:creationId xmlns:a16="http://schemas.microsoft.com/office/drawing/2014/main" id="{D58668BD-2445-4D9D-8B26-125D3B5598EF}"/>
              </a:ext>
            </a:extLst>
          </p:cNvPr>
          <p:cNvSpPr/>
          <p:nvPr/>
        </p:nvSpPr>
        <p:spPr>
          <a:xfrm>
            <a:off x="7800011" y="5268270"/>
            <a:ext cx="1010816"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a:t>
            </a:r>
            <a:r>
              <a:rPr lang="en-GB" sz="1200" dirty="0" err="1"/>
              <a:t>DateOfBirth</a:t>
            </a:r>
            <a:r>
              <a:rPr lang="en-GB" sz="1200" dirty="0"/>
              <a:t>’</a:t>
            </a:r>
          </a:p>
        </p:txBody>
      </p:sp>
      <p:cxnSp>
        <p:nvCxnSpPr>
          <p:cNvPr id="44" name="Straight Connector 43">
            <a:extLst>
              <a:ext uri="{FF2B5EF4-FFF2-40B4-BE49-F238E27FC236}">
                <a16:creationId xmlns:a16="http://schemas.microsoft.com/office/drawing/2014/main" id="{45EB2139-F5A1-449D-B933-8B7698B77DD0}"/>
              </a:ext>
            </a:extLst>
          </p:cNvPr>
          <p:cNvCxnSpPr>
            <a:cxnSpLocks/>
            <a:stCxn id="8" idx="2"/>
          </p:cNvCxnSpPr>
          <p:nvPr/>
        </p:nvCxnSpPr>
        <p:spPr>
          <a:xfrm>
            <a:off x="6644066" y="4174922"/>
            <a:ext cx="0" cy="2630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5A2A79-7136-4944-B254-2938FB57E85E}"/>
              </a:ext>
            </a:extLst>
          </p:cNvPr>
          <p:cNvCxnSpPr>
            <a:cxnSpLocks/>
            <a:stCxn id="39" idx="0"/>
            <a:endCxn id="38" idx="2"/>
          </p:cNvCxnSpPr>
          <p:nvPr/>
        </p:nvCxnSpPr>
        <p:spPr>
          <a:xfrm flipV="1">
            <a:off x="4501283" y="5024996"/>
            <a:ext cx="2132081" cy="243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CC0453-18F6-4C94-95A7-C0DFB086863E}"/>
              </a:ext>
            </a:extLst>
          </p:cNvPr>
          <p:cNvCxnSpPr>
            <a:cxnSpLocks/>
            <a:stCxn id="40" idx="0"/>
            <a:endCxn id="38" idx="2"/>
          </p:cNvCxnSpPr>
          <p:nvPr/>
        </p:nvCxnSpPr>
        <p:spPr>
          <a:xfrm flipV="1">
            <a:off x="5436508" y="5024996"/>
            <a:ext cx="1196856" cy="243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927B6D2-2CCB-414F-A778-A52254D85D58}"/>
              </a:ext>
            </a:extLst>
          </p:cNvPr>
          <p:cNvCxnSpPr>
            <a:cxnSpLocks/>
            <a:stCxn id="41" idx="0"/>
            <a:endCxn id="38" idx="2"/>
          </p:cNvCxnSpPr>
          <p:nvPr/>
        </p:nvCxnSpPr>
        <p:spPr>
          <a:xfrm flipV="1">
            <a:off x="6291433" y="5024996"/>
            <a:ext cx="341931" cy="243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F8AC62-69AA-4617-B7F5-988FB5F39321}"/>
              </a:ext>
            </a:extLst>
          </p:cNvPr>
          <p:cNvCxnSpPr>
            <a:cxnSpLocks/>
            <a:stCxn id="42" idx="0"/>
            <a:endCxn id="38" idx="2"/>
          </p:cNvCxnSpPr>
          <p:nvPr/>
        </p:nvCxnSpPr>
        <p:spPr>
          <a:xfrm flipH="1" flipV="1">
            <a:off x="6633364" y="5024996"/>
            <a:ext cx="653479" cy="243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22B6326-84FF-4B67-BA1D-F527FE7270CA}"/>
              </a:ext>
            </a:extLst>
          </p:cNvPr>
          <p:cNvCxnSpPr>
            <a:cxnSpLocks/>
            <a:stCxn id="43" idx="0"/>
            <a:endCxn id="38" idx="2"/>
          </p:cNvCxnSpPr>
          <p:nvPr/>
        </p:nvCxnSpPr>
        <p:spPr>
          <a:xfrm flipH="1" flipV="1">
            <a:off x="6633364" y="5024996"/>
            <a:ext cx="1672055" cy="2432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Rounded Rectangle 5">
            <a:extLst>
              <a:ext uri="{FF2B5EF4-FFF2-40B4-BE49-F238E27FC236}">
                <a16:creationId xmlns:a16="http://schemas.microsoft.com/office/drawing/2014/main" id="{E7BFE547-B782-49C9-B2B1-513F62EFDDA6}"/>
              </a:ext>
            </a:extLst>
          </p:cNvPr>
          <p:cNvSpPr/>
          <p:nvPr/>
        </p:nvSpPr>
        <p:spPr>
          <a:xfrm>
            <a:off x="213088" y="5077871"/>
            <a:ext cx="3483431" cy="1482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Complex parameters can also be used to split up the </a:t>
            </a:r>
            <a:r>
              <a:rPr lang="en-GB" sz="1400" dirty="0" err="1"/>
              <a:t>outdata</a:t>
            </a:r>
            <a:r>
              <a:rPr lang="en-GB" sz="1400" dirty="0"/>
              <a:t>.</a:t>
            </a:r>
          </a:p>
          <a:p>
            <a:pPr algn="ctr"/>
            <a:r>
              <a:rPr lang="en-GB" sz="1400" dirty="0"/>
              <a:t>This example uses further CDTs and CDEs to create nested XML containing the student details.</a:t>
            </a:r>
          </a:p>
          <a:p>
            <a:pPr algn="ctr"/>
            <a:r>
              <a:rPr lang="en-GB" sz="1400" dirty="0"/>
              <a:t>XML names are taken from WPA and CDE.</a:t>
            </a:r>
          </a:p>
        </p:txBody>
      </p:sp>
    </p:spTree>
    <p:extLst>
      <p:ext uri="{BB962C8B-B14F-4D97-AF65-F5344CB8AC3E}">
        <p14:creationId xmlns:p14="http://schemas.microsoft.com/office/powerpoint/2010/main" val="42136251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01169"/>
            <a:ext cx="8229600" cy="567591"/>
          </a:xfrm>
        </p:spPr>
        <p:txBody>
          <a:bodyPr>
            <a:noAutofit/>
          </a:bodyPr>
          <a:lstStyle/>
          <a:p>
            <a:r>
              <a:rPr lang="en-GB" sz="3200" dirty="0"/>
              <a:t>Ordinal delimiter references cont.</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4" name="TextBox 3">
            <a:extLst>
              <a:ext uri="{FF2B5EF4-FFF2-40B4-BE49-F238E27FC236}">
                <a16:creationId xmlns:a16="http://schemas.microsoft.com/office/drawing/2014/main" id="{4429ED42-D29F-42C2-9B97-3822DB7A7343}"/>
              </a:ext>
            </a:extLst>
          </p:cNvPr>
          <p:cNvSpPr txBox="1"/>
          <p:nvPr/>
        </p:nvSpPr>
        <p:spPr>
          <a:xfrm>
            <a:off x="611560" y="1430892"/>
            <a:ext cx="7920880" cy="677108"/>
          </a:xfrm>
          <a:prstGeom prst="rect">
            <a:avLst/>
          </a:prstGeom>
          <a:noFill/>
          <a:ln>
            <a:solidFill>
              <a:schemeClr val="tx1">
                <a:lumMod val="65000"/>
                <a:lumOff val="35000"/>
              </a:schemeClr>
            </a:solidFill>
            <a:prstDash val="dash"/>
          </a:ln>
        </p:spPr>
        <p:txBody>
          <a:bodyPr wrap="square" rtlCol="0">
            <a:spAutoFit/>
          </a:bodyPr>
          <a:lstStyle/>
          <a:p>
            <a:r>
              <a:rPr lang="en-GB" sz="1400" b="1" dirty="0">
                <a:latin typeface="Calibri" panose="020F0502020204030204" pitchFamily="34" charset="0"/>
                <a:cs typeface="Calibri" panose="020F0502020204030204" pitchFamily="34" charset="0"/>
              </a:rPr>
              <a:t>SRL attached to WSF and forming the </a:t>
            </a:r>
            <a:r>
              <a:rPr lang="en-GB" sz="1400" b="1" dirty="0" err="1">
                <a:latin typeface="Calibri" panose="020F0502020204030204" pitchFamily="34" charset="0"/>
                <a:cs typeface="Calibri" panose="020F0502020204030204" pitchFamily="34" charset="0"/>
              </a:rPr>
              <a:t>outdata</a:t>
            </a:r>
            <a:r>
              <a:rPr lang="en-GB" sz="1400" b="1" dirty="0">
                <a:latin typeface="Calibri" panose="020F0502020204030204" pitchFamily="34" charset="0"/>
                <a:cs typeface="Calibri" panose="020F0502020204030204" pitchFamily="34" charset="0"/>
              </a:rPr>
              <a:t>:</a:t>
            </a:r>
          </a:p>
          <a:p>
            <a:r>
              <a:rPr lang="en-GB" sz="1200" dirty="0">
                <a:latin typeface="Courier New" panose="02070309020205020404" pitchFamily="49" charset="0"/>
                <a:cs typeface="Courier New" panose="02070309020205020404" pitchFamily="49" charset="0"/>
              </a:rPr>
              <a:t>&lt;&lt;STU_CODE.STU.SRS&gt;&gt;~&lt;&lt;STU_TITL.STU.SRS&gt;&gt;~&lt;&lt;STU_FNM1.STU.SRS&gt;&gt;~&lt;&lt;STU_SURN.STU.SRS&gt;&gt;~&lt;&lt;STU_DOB.STU.SRS&gt;&gt;</a:t>
            </a:r>
          </a:p>
        </p:txBody>
      </p:sp>
      <p:sp>
        <p:nvSpPr>
          <p:cNvPr id="62" name="Rounded Rectangular Callout 9">
            <a:extLst>
              <a:ext uri="{FF2B5EF4-FFF2-40B4-BE49-F238E27FC236}">
                <a16:creationId xmlns:a16="http://schemas.microsoft.com/office/drawing/2014/main" id="{7E2B374C-B704-47A3-8687-4DFD827134E8}"/>
              </a:ext>
            </a:extLst>
          </p:cNvPr>
          <p:cNvSpPr/>
          <p:nvPr/>
        </p:nvSpPr>
        <p:spPr>
          <a:xfrm>
            <a:off x="7718120" y="2017580"/>
            <a:ext cx="929329" cy="505104"/>
          </a:xfrm>
          <a:prstGeom prst="wedgeRoundRectCallout">
            <a:avLst>
              <a:gd name="adj1" fmla="val -73034"/>
              <a:gd name="adj2" fmla="val -562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Use WSF delimiter</a:t>
            </a:r>
          </a:p>
        </p:txBody>
      </p:sp>
      <p:pic>
        <p:nvPicPr>
          <p:cNvPr id="5" name="Picture 4">
            <a:extLst>
              <a:ext uri="{FF2B5EF4-FFF2-40B4-BE49-F238E27FC236}">
                <a16:creationId xmlns:a16="http://schemas.microsoft.com/office/drawing/2014/main" id="{1AD1DDC4-C597-4D49-AB8C-A4BB4A6B541A}"/>
              </a:ext>
            </a:extLst>
          </p:cNvPr>
          <p:cNvPicPr>
            <a:picLocks noChangeAspect="1"/>
          </p:cNvPicPr>
          <p:nvPr/>
        </p:nvPicPr>
        <p:blipFill>
          <a:blip r:embed="rId3"/>
          <a:stretch>
            <a:fillRect/>
          </a:stretch>
        </p:blipFill>
        <p:spPr>
          <a:xfrm>
            <a:off x="567916" y="2420888"/>
            <a:ext cx="5112568" cy="4057182"/>
          </a:xfrm>
          <a:prstGeom prst="rect">
            <a:avLst/>
          </a:prstGeom>
        </p:spPr>
      </p:pic>
      <p:sp>
        <p:nvSpPr>
          <p:cNvPr id="30" name="Rounded Rectangle 5">
            <a:extLst>
              <a:ext uri="{FF2B5EF4-FFF2-40B4-BE49-F238E27FC236}">
                <a16:creationId xmlns:a16="http://schemas.microsoft.com/office/drawing/2014/main" id="{CFC50EFB-F3B2-491F-BF1D-F49E03060384}"/>
              </a:ext>
            </a:extLst>
          </p:cNvPr>
          <p:cNvSpPr/>
          <p:nvPr/>
        </p:nvSpPr>
        <p:spPr>
          <a:xfrm>
            <a:off x="3851920" y="3789040"/>
            <a:ext cx="4896544" cy="2152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‘Generate mappings’ on WPA is used to map the elements of the SRL to the CDEs shown in the tree.</a:t>
            </a:r>
          </a:p>
          <a:p>
            <a:endParaRPr lang="en-GB" sz="1400" dirty="0"/>
          </a:p>
          <a:p>
            <a:r>
              <a:rPr lang="en-GB" sz="1400" dirty="0"/>
              <a:t>This example is mapped using ordinal delimiters:</a:t>
            </a:r>
          </a:p>
          <a:p>
            <a:pPr marL="285750" indent="-285750">
              <a:buFontTx/>
              <a:buChar char="-"/>
            </a:pPr>
            <a:r>
              <a:rPr lang="en-GB" sz="1400" dirty="0" err="1"/>
              <a:t>StudentCode</a:t>
            </a:r>
            <a:r>
              <a:rPr lang="en-GB" sz="1400" dirty="0"/>
              <a:t> is mapped to </a:t>
            </a:r>
            <a:r>
              <a:rPr lang="en-GB" sz="1400" dirty="0" err="1"/>
              <a:t>outData</a:t>
            </a:r>
            <a:r>
              <a:rPr lang="en-GB" sz="1400" dirty="0"/>
              <a:t>[0] as STU_CODE.STU.SRS is the first field output in the SRL</a:t>
            </a:r>
          </a:p>
          <a:p>
            <a:pPr marL="285750" indent="-285750">
              <a:buFontTx/>
              <a:buChar char="-"/>
            </a:pPr>
            <a:r>
              <a:rPr lang="en-GB" sz="1400" dirty="0"/>
              <a:t>Title is then mapped to [1] as STU_TITL.STU.SRS is the second field</a:t>
            </a:r>
          </a:p>
          <a:p>
            <a:pPr marL="285750" indent="-285750">
              <a:buFontTx/>
              <a:buChar char="-"/>
            </a:pPr>
            <a:r>
              <a:rPr lang="en-GB" sz="1400" dirty="0"/>
              <a:t>And so on….</a:t>
            </a:r>
          </a:p>
        </p:txBody>
      </p:sp>
    </p:spTree>
    <p:extLst>
      <p:ext uri="{BB962C8B-B14F-4D97-AF65-F5344CB8AC3E}">
        <p14:creationId xmlns:p14="http://schemas.microsoft.com/office/powerpoint/2010/main" val="428211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9816"/>
            <a:ext cx="8229600" cy="1143000"/>
          </a:xfrm>
        </p:spPr>
        <p:txBody>
          <a:bodyPr>
            <a:noAutofit/>
          </a:bodyPr>
          <a:lstStyle/>
          <a:p>
            <a:r>
              <a:rPr lang="en-GB" sz="3200" dirty="0"/>
              <a:t>Complex Output Parameter using field references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5" name="TextBox 4">
            <a:extLst>
              <a:ext uri="{FF2B5EF4-FFF2-40B4-BE49-F238E27FC236}">
                <a16:creationId xmlns:a16="http://schemas.microsoft.com/office/drawing/2014/main" id="{CC5705ED-675D-4209-8795-78AA762E904C}"/>
              </a:ext>
            </a:extLst>
          </p:cNvPr>
          <p:cNvSpPr txBox="1"/>
          <p:nvPr/>
        </p:nvSpPr>
        <p:spPr>
          <a:xfrm>
            <a:off x="251519" y="1756357"/>
            <a:ext cx="8559307" cy="677108"/>
          </a:xfrm>
          <a:prstGeom prst="rect">
            <a:avLst/>
          </a:prstGeom>
          <a:noFill/>
          <a:ln>
            <a:solidFill>
              <a:schemeClr val="tx1">
                <a:lumMod val="65000"/>
                <a:lumOff val="35000"/>
              </a:schemeClr>
            </a:solidFill>
            <a:prstDash val="dash"/>
          </a:ln>
        </p:spPr>
        <p:txBody>
          <a:bodyPr wrap="square" rtlCol="0">
            <a:spAutoFit/>
          </a:bodyPr>
          <a:lstStyle/>
          <a:p>
            <a:r>
              <a:rPr lang="en-GB" sz="1400" b="1" dirty="0">
                <a:latin typeface="Calibri" panose="020F0502020204030204" pitchFamily="34" charset="0"/>
                <a:cs typeface="Calibri" panose="020F0502020204030204" pitchFamily="34" charset="0"/>
              </a:rPr>
              <a:t>SRL attached to WSF and forming the </a:t>
            </a:r>
            <a:r>
              <a:rPr lang="en-GB" sz="1400" b="1" dirty="0" err="1">
                <a:latin typeface="Calibri" panose="020F0502020204030204" pitchFamily="34" charset="0"/>
                <a:cs typeface="Calibri" panose="020F0502020204030204" pitchFamily="34" charset="0"/>
              </a:rPr>
              <a:t>outdata</a:t>
            </a:r>
            <a:r>
              <a:rPr lang="en-GB" sz="1400" b="1" dirty="0">
                <a:latin typeface="Calibri" panose="020F0502020204030204" pitchFamily="34" charset="0"/>
                <a:cs typeface="Calibri" panose="020F0502020204030204" pitchFamily="34" charset="0"/>
              </a:rPr>
              <a:t>:</a:t>
            </a:r>
          </a:p>
          <a:p>
            <a:r>
              <a:rPr lang="en-GB" sz="1200" dirty="0">
                <a:latin typeface="Courier New" panose="02070309020205020404" pitchFamily="49" charset="0"/>
                <a:cs typeface="Courier New" panose="02070309020205020404" pitchFamily="49" charset="0"/>
              </a:rPr>
              <a:t>STU_CODE=&lt;&lt;STU_CODE.STU.SRS&gt;&gt;~STU_TITL=&lt;&lt;STU_TITL.STU.SRS&gt;&gt;~STU_FNM1=&lt;&lt;STU_FNM1.STU.SRS&gt;&gt;~STU_SURN=&lt;&lt;STU_SURN.STU.SRS&gt;&gt;~STU_DOB=&lt;&lt;STU_DOB.STU.SRS&gt;&gt;</a:t>
            </a:r>
          </a:p>
        </p:txBody>
      </p:sp>
      <p:sp>
        <p:nvSpPr>
          <p:cNvPr id="6" name="Rounded Rectangular Callout 9">
            <a:extLst>
              <a:ext uri="{FF2B5EF4-FFF2-40B4-BE49-F238E27FC236}">
                <a16:creationId xmlns:a16="http://schemas.microsoft.com/office/drawing/2014/main" id="{946C75AD-2E06-4CA9-AFDF-4120CFA7A1E5}"/>
              </a:ext>
            </a:extLst>
          </p:cNvPr>
          <p:cNvSpPr/>
          <p:nvPr/>
        </p:nvSpPr>
        <p:spPr>
          <a:xfrm>
            <a:off x="7720757" y="2394253"/>
            <a:ext cx="929329" cy="505104"/>
          </a:xfrm>
          <a:prstGeom prst="wedgeRoundRectCallout">
            <a:avLst>
              <a:gd name="adj1" fmla="val -73034"/>
              <a:gd name="adj2" fmla="val -562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Use WSF delimiter</a:t>
            </a:r>
          </a:p>
        </p:txBody>
      </p:sp>
      <p:pic>
        <p:nvPicPr>
          <p:cNvPr id="4" name="Picture 3">
            <a:extLst>
              <a:ext uri="{FF2B5EF4-FFF2-40B4-BE49-F238E27FC236}">
                <a16:creationId xmlns:a16="http://schemas.microsoft.com/office/drawing/2014/main" id="{4A4CE8DF-E3D5-41B0-81C4-98F30F2D3932}"/>
              </a:ext>
            </a:extLst>
          </p:cNvPr>
          <p:cNvPicPr>
            <a:picLocks noChangeAspect="1"/>
          </p:cNvPicPr>
          <p:nvPr/>
        </p:nvPicPr>
        <p:blipFill>
          <a:blip r:embed="rId2"/>
          <a:stretch>
            <a:fillRect/>
          </a:stretch>
        </p:blipFill>
        <p:spPr>
          <a:xfrm>
            <a:off x="241580" y="2617181"/>
            <a:ext cx="4941883" cy="3921731"/>
          </a:xfrm>
          <a:prstGeom prst="rect">
            <a:avLst/>
          </a:prstGeom>
        </p:spPr>
      </p:pic>
      <p:sp>
        <p:nvSpPr>
          <p:cNvPr id="8" name="Rounded Rectangle 5">
            <a:extLst>
              <a:ext uri="{FF2B5EF4-FFF2-40B4-BE49-F238E27FC236}">
                <a16:creationId xmlns:a16="http://schemas.microsoft.com/office/drawing/2014/main" id="{0709879C-4F7E-400F-B459-3F688E02986C}"/>
              </a:ext>
            </a:extLst>
          </p:cNvPr>
          <p:cNvSpPr/>
          <p:nvPr/>
        </p:nvSpPr>
        <p:spPr>
          <a:xfrm>
            <a:off x="4355976" y="3455745"/>
            <a:ext cx="4454850" cy="2900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Another way to generate the mappings is to use field references. This setup creates the same output as the previous example but is setup differently.</a:t>
            </a:r>
          </a:p>
          <a:p>
            <a:endParaRPr lang="en-GB" sz="1400" dirty="0"/>
          </a:p>
          <a:p>
            <a:r>
              <a:rPr lang="en-GB" sz="1400" dirty="0"/>
              <a:t>The SRL contains field references e.g. ‘STU_CODE=‘</a:t>
            </a:r>
          </a:p>
          <a:p>
            <a:endParaRPr lang="en-GB" sz="1400" dirty="0"/>
          </a:p>
          <a:p>
            <a:r>
              <a:rPr lang="en-GB" sz="1400" dirty="0"/>
              <a:t>Each CDE is then mapped to the corresponding field reference:</a:t>
            </a:r>
          </a:p>
          <a:p>
            <a:pPr marL="285750" indent="-285750">
              <a:buFontTx/>
              <a:buChar char="-"/>
            </a:pPr>
            <a:r>
              <a:rPr lang="en-GB" sz="1400" dirty="0" err="1"/>
              <a:t>StudentCode</a:t>
            </a:r>
            <a:r>
              <a:rPr lang="en-GB" sz="1400" dirty="0"/>
              <a:t> is mapped to </a:t>
            </a:r>
            <a:r>
              <a:rPr lang="en-GB" sz="1400" dirty="0" err="1"/>
              <a:t>outData</a:t>
            </a:r>
            <a:r>
              <a:rPr lang="en-GB" sz="1400" dirty="0"/>
              <a:t>[“STU_CODE”]</a:t>
            </a:r>
          </a:p>
          <a:p>
            <a:pPr marL="285750" indent="-285750">
              <a:buFontTx/>
              <a:buChar char="-"/>
            </a:pPr>
            <a:endParaRPr lang="en-GB" sz="1400" dirty="0"/>
          </a:p>
          <a:p>
            <a:r>
              <a:rPr lang="en-GB" sz="1400" dirty="0"/>
              <a:t>Note: Default Targets can be setup on CDE so that field references already appear in the right-click menu</a:t>
            </a:r>
          </a:p>
        </p:txBody>
      </p:sp>
    </p:spTree>
    <p:extLst>
      <p:ext uri="{BB962C8B-B14F-4D97-AF65-F5344CB8AC3E}">
        <p14:creationId xmlns:p14="http://schemas.microsoft.com/office/powerpoint/2010/main" val="12802374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135">
            <a:extLst>
              <a:ext uri="{FF2B5EF4-FFF2-40B4-BE49-F238E27FC236}">
                <a16:creationId xmlns:a16="http://schemas.microsoft.com/office/drawing/2014/main" id="{8B6E2E1B-3B9F-4F29-97EC-A5D4707F4F72}"/>
              </a:ext>
            </a:extLst>
          </p:cNvPr>
          <p:cNvPicPr>
            <a:picLocks noChangeAspect="1"/>
          </p:cNvPicPr>
          <p:nvPr/>
        </p:nvPicPr>
        <p:blipFill>
          <a:blip r:embed="rId2"/>
          <a:stretch>
            <a:fillRect/>
          </a:stretch>
        </p:blipFill>
        <p:spPr>
          <a:xfrm>
            <a:off x="307321" y="1225338"/>
            <a:ext cx="5671343" cy="4997520"/>
          </a:xfrm>
          <a:prstGeom prst="rect">
            <a:avLst/>
          </a:prstGeom>
        </p:spPr>
      </p:pic>
      <p:sp>
        <p:nvSpPr>
          <p:cNvPr id="2" name="Title 1"/>
          <p:cNvSpPr>
            <a:spLocks noGrp="1"/>
          </p:cNvSpPr>
          <p:nvPr>
            <p:ph type="title"/>
          </p:nvPr>
        </p:nvSpPr>
        <p:spPr>
          <a:xfrm>
            <a:off x="395536" y="629816"/>
            <a:ext cx="8229600" cy="602062"/>
          </a:xfrm>
        </p:spPr>
        <p:txBody>
          <a:bodyPr>
            <a:noAutofit/>
          </a:bodyPr>
          <a:lstStyle/>
          <a:p>
            <a:r>
              <a:rPr lang="en-GB" sz="3200" dirty="0"/>
              <a:t>Complex Output Parameter using object lists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5" name="Footer Placeholder 2">
            <a:extLst>
              <a:ext uri="{FF2B5EF4-FFF2-40B4-BE49-F238E27FC236}">
                <a16:creationId xmlns:a16="http://schemas.microsoft.com/office/drawing/2014/main" id="{3195E151-AB7D-41A4-AFDA-376A030F6CCF}"/>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prstClr val="black">
                    <a:tint val="75000"/>
                  </a:prstClr>
                </a:solidFill>
              </a:rPr>
              <a:t>DRAFT - March 2017</a:t>
            </a:r>
            <a:endParaRPr lang="en-GB" dirty="0">
              <a:solidFill>
                <a:prstClr val="black">
                  <a:tint val="75000"/>
                </a:prstClr>
              </a:solidFill>
            </a:endParaRPr>
          </a:p>
        </p:txBody>
      </p:sp>
      <p:sp>
        <p:nvSpPr>
          <p:cNvPr id="6" name="Rectangle 5">
            <a:extLst>
              <a:ext uri="{FF2B5EF4-FFF2-40B4-BE49-F238E27FC236}">
                <a16:creationId xmlns:a16="http://schemas.microsoft.com/office/drawing/2014/main" id="{EA661949-3AB1-4DEE-A42E-8986FBC216DB}"/>
              </a:ext>
            </a:extLst>
          </p:cNvPr>
          <p:cNvSpPr/>
          <p:nvPr/>
        </p:nvSpPr>
        <p:spPr>
          <a:xfrm>
            <a:off x="6732238" y="1314580"/>
            <a:ext cx="864096" cy="3804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00" b="1" dirty="0"/>
              <a:t>Output WPA</a:t>
            </a:r>
          </a:p>
          <a:p>
            <a:pPr algn="ctr"/>
            <a:r>
              <a:rPr lang="en-GB" sz="1000" dirty="0"/>
              <a:t>‘Output’</a:t>
            </a:r>
          </a:p>
        </p:txBody>
      </p:sp>
      <p:sp>
        <p:nvSpPr>
          <p:cNvPr id="7" name="Rectangle 6">
            <a:extLst>
              <a:ext uri="{FF2B5EF4-FFF2-40B4-BE49-F238E27FC236}">
                <a16:creationId xmlns:a16="http://schemas.microsoft.com/office/drawing/2014/main" id="{2550BE5F-BBD9-4FE7-B386-DE2F9BDADB4F}"/>
              </a:ext>
            </a:extLst>
          </p:cNvPr>
          <p:cNvSpPr/>
          <p:nvPr/>
        </p:nvSpPr>
        <p:spPr>
          <a:xfrm>
            <a:off x="6546009" y="1842495"/>
            <a:ext cx="1236555" cy="3672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00" b="1" dirty="0"/>
              <a:t>CDT</a:t>
            </a:r>
          </a:p>
          <a:p>
            <a:pPr algn="ctr"/>
            <a:r>
              <a:rPr lang="en-GB" sz="1000" dirty="0"/>
              <a:t>‘</a:t>
            </a:r>
            <a:r>
              <a:rPr lang="en-GB" sz="1000" dirty="0" err="1"/>
              <a:t>WebServiceOutput</a:t>
            </a:r>
            <a:r>
              <a:rPr lang="en-GB" sz="1000" dirty="0"/>
              <a:t>’</a:t>
            </a:r>
          </a:p>
        </p:txBody>
      </p:sp>
      <p:sp>
        <p:nvSpPr>
          <p:cNvPr id="8" name="Rectangle 7">
            <a:extLst>
              <a:ext uri="{FF2B5EF4-FFF2-40B4-BE49-F238E27FC236}">
                <a16:creationId xmlns:a16="http://schemas.microsoft.com/office/drawing/2014/main" id="{E1BA9BE4-A83F-4EDE-9F98-D5926F584C93}"/>
              </a:ext>
            </a:extLst>
          </p:cNvPr>
          <p:cNvSpPr/>
          <p:nvPr/>
        </p:nvSpPr>
        <p:spPr>
          <a:xfrm>
            <a:off x="5796136" y="2352808"/>
            <a:ext cx="936593" cy="3396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t>
            </a:r>
            <a:r>
              <a:rPr lang="en-GB" sz="1000" dirty="0" err="1"/>
              <a:t>StudentData</a:t>
            </a:r>
            <a:r>
              <a:rPr lang="en-GB" sz="1000" dirty="0"/>
              <a:t>’</a:t>
            </a:r>
          </a:p>
        </p:txBody>
      </p:sp>
      <p:sp>
        <p:nvSpPr>
          <p:cNvPr id="9" name="Rectangle 8">
            <a:extLst>
              <a:ext uri="{FF2B5EF4-FFF2-40B4-BE49-F238E27FC236}">
                <a16:creationId xmlns:a16="http://schemas.microsoft.com/office/drawing/2014/main" id="{92296DC4-E265-404F-B0F9-2C0B04D1A4EC}"/>
              </a:ext>
            </a:extLst>
          </p:cNvPr>
          <p:cNvSpPr/>
          <p:nvPr/>
        </p:nvSpPr>
        <p:spPr>
          <a:xfrm>
            <a:off x="6813415" y="2355292"/>
            <a:ext cx="701741" cy="3484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‘Message’</a:t>
            </a:r>
          </a:p>
        </p:txBody>
      </p:sp>
      <p:sp>
        <p:nvSpPr>
          <p:cNvPr id="11" name="Rectangle 10">
            <a:extLst>
              <a:ext uri="{FF2B5EF4-FFF2-40B4-BE49-F238E27FC236}">
                <a16:creationId xmlns:a16="http://schemas.microsoft.com/office/drawing/2014/main" id="{2F31011A-8D42-4E20-89C8-2B0AABD50526}"/>
              </a:ext>
            </a:extLst>
          </p:cNvPr>
          <p:cNvSpPr/>
          <p:nvPr/>
        </p:nvSpPr>
        <p:spPr>
          <a:xfrm>
            <a:off x="7596559" y="2365419"/>
            <a:ext cx="585202" cy="3484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‘Status’</a:t>
            </a:r>
          </a:p>
        </p:txBody>
      </p:sp>
      <p:cxnSp>
        <p:nvCxnSpPr>
          <p:cNvPr id="12" name="Straight Connector 11">
            <a:extLst>
              <a:ext uri="{FF2B5EF4-FFF2-40B4-BE49-F238E27FC236}">
                <a16:creationId xmlns:a16="http://schemas.microsoft.com/office/drawing/2014/main" id="{8914446C-E953-4B59-9ABB-C19BF655C529}"/>
              </a:ext>
            </a:extLst>
          </p:cNvPr>
          <p:cNvCxnSpPr>
            <a:cxnSpLocks/>
            <a:stCxn id="6" idx="2"/>
            <a:endCxn id="7" idx="0"/>
          </p:cNvCxnSpPr>
          <p:nvPr/>
        </p:nvCxnSpPr>
        <p:spPr>
          <a:xfrm>
            <a:off x="7164286" y="1695034"/>
            <a:ext cx="1" cy="1474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0B66C1-9BFB-475D-9182-B0D804574FD9}"/>
              </a:ext>
            </a:extLst>
          </p:cNvPr>
          <p:cNvCxnSpPr>
            <a:cxnSpLocks/>
            <a:stCxn id="7" idx="2"/>
            <a:endCxn id="9" idx="0"/>
          </p:cNvCxnSpPr>
          <p:nvPr/>
        </p:nvCxnSpPr>
        <p:spPr>
          <a:xfrm flipH="1">
            <a:off x="7164286" y="2209760"/>
            <a:ext cx="1" cy="1455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20D6E-1DDF-4E0D-B7C7-BFC3EEB6AA35}"/>
              </a:ext>
            </a:extLst>
          </p:cNvPr>
          <p:cNvCxnSpPr>
            <a:cxnSpLocks/>
            <a:stCxn id="11" idx="0"/>
            <a:endCxn id="7" idx="2"/>
          </p:cNvCxnSpPr>
          <p:nvPr/>
        </p:nvCxnSpPr>
        <p:spPr>
          <a:xfrm flipH="1" flipV="1">
            <a:off x="7164287" y="2209760"/>
            <a:ext cx="724873" cy="1556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C10316-0B0D-422F-9956-C7A5D0BC04D5}"/>
              </a:ext>
            </a:extLst>
          </p:cNvPr>
          <p:cNvCxnSpPr>
            <a:cxnSpLocks/>
            <a:stCxn id="7" idx="2"/>
            <a:endCxn id="8" idx="0"/>
          </p:cNvCxnSpPr>
          <p:nvPr/>
        </p:nvCxnSpPr>
        <p:spPr>
          <a:xfrm flipH="1">
            <a:off x="6264433" y="2209760"/>
            <a:ext cx="899854" cy="1430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AB619FE-E1F2-40D3-83B9-49035993AD66}"/>
              </a:ext>
            </a:extLst>
          </p:cNvPr>
          <p:cNvSpPr/>
          <p:nvPr/>
        </p:nvSpPr>
        <p:spPr>
          <a:xfrm>
            <a:off x="5796136" y="2835498"/>
            <a:ext cx="935860" cy="342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00" b="1" dirty="0"/>
              <a:t>CDT</a:t>
            </a:r>
          </a:p>
          <a:p>
            <a:pPr algn="ctr"/>
            <a:r>
              <a:rPr lang="en-GB" sz="1000" dirty="0"/>
              <a:t>‘</a:t>
            </a:r>
            <a:r>
              <a:rPr lang="en-GB" sz="1000" dirty="0" err="1"/>
              <a:t>StudentInfo</a:t>
            </a:r>
            <a:r>
              <a:rPr lang="en-GB" sz="1000" dirty="0"/>
              <a:t>’</a:t>
            </a:r>
          </a:p>
        </p:txBody>
      </p:sp>
      <p:sp>
        <p:nvSpPr>
          <p:cNvPr id="17" name="Rectangle 16">
            <a:extLst>
              <a:ext uri="{FF2B5EF4-FFF2-40B4-BE49-F238E27FC236}">
                <a16:creationId xmlns:a16="http://schemas.microsoft.com/office/drawing/2014/main" id="{01C3FA28-EE1F-4ABB-B3AC-FDC0BBBCF9C1}"/>
              </a:ext>
            </a:extLst>
          </p:cNvPr>
          <p:cNvSpPr/>
          <p:nvPr/>
        </p:nvSpPr>
        <p:spPr>
          <a:xfrm>
            <a:off x="4558828" y="3457296"/>
            <a:ext cx="942649"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t>
            </a:r>
            <a:r>
              <a:rPr lang="en-GB" sz="1000" dirty="0" err="1"/>
              <a:t>StudentCode</a:t>
            </a:r>
            <a:r>
              <a:rPr lang="en-GB" sz="1000" dirty="0"/>
              <a:t>’</a:t>
            </a:r>
          </a:p>
        </p:txBody>
      </p:sp>
      <p:sp>
        <p:nvSpPr>
          <p:cNvPr id="18" name="Rectangle 17">
            <a:extLst>
              <a:ext uri="{FF2B5EF4-FFF2-40B4-BE49-F238E27FC236}">
                <a16:creationId xmlns:a16="http://schemas.microsoft.com/office/drawing/2014/main" id="{83FF78FD-DCAE-4F83-9BD7-35D41307664C}"/>
              </a:ext>
            </a:extLst>
          </p:cNvPr>
          <p:cNvSpPr/>
          <p:nvPr/>
        </p:nvSpPr>
        <p:spPr>
          <a:xfrm>
            <a:off x="5562212" y="3457296"/>
            <a:ext cx="477187"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‘Title’</a:t>
            </a:r>
          </a:p>
        </p:txBody>
      </p:sp>
      <p:sp>
        <p:nvSpPr>
          <p:cNvPr id="19" name="Rectangle 18">
            <a:extLst>
              <a:ext uri="{FF2B5EF4-FFF2-40B4-BE49-F238E27FC236}">
                <a16:creationId xmlns:a16="http://schemas.microsoft.com/office/drawing/2014/main" id="{10BF3B2A-D1EB-4495-ACA0-E2D1F6B73D11}"/>
              </a:ext>
            </a:extLst>
          </p:cNvPr>
          <p:cNvSpPr/>
          <p:nvPr/>
        </p:nvSpPr>
        <p:spPr>
          <a:xfrm>
            <a:off x="5766605" y="3826652"/>
            <a:ext cx="847447" cy="322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‘Forename1’</a:t>
            </a:r>
          </a:p>
        </p:txBody>
      </p:sp>
      <p:sp>
        <p:nvSpPr>
          <p:cNvPr id="20" name="Rectangle 19">
            <a:extLst>
              <a:ext uri="{FF2B5EF4-FFF2-40B4-BE49-F238E27FC236}">
                <a16:creationId xmlns:a16="http://schemas.microsoft.com/office/drawing/2014/main" id="{4D7E8660-D4E2-4782-902F-8C984E320A1E}"/>
              </a:ext>
            </a:extLst>
          </p:cNvPr>
          <p:cNvSpPr/>
          <p:nvPr/>
        </p:nvSpPr>
        <p:spPr>
          <a:xfrm>
            <a:off x="6667591" y="3824400"/>
            <a:ext cx="733603" cy="3333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‘Surname’</a:t>
            </a:r>
          </a:p>
        </p:txBody>
      </p:sp>
      <p:sp>
        <p:nvSpPr>
          <p:cNvPr id="21" name="Rectangle 20">
            <a:extLst>
              <a:ext uri="{FF2B5EF4-FFF2-40B4-BE49-F238E27FC236}">
                <a16:creationId xmlns:a16="http://schemas.microsoft.com/office/drawing/2014/main" id="{ACFF3714-061C-4ECE-91AE-26F125C11276}"/>
              </a:ext>
            </a:extLst>
          </p:cNvPr>
          <p:cNvSpPr/>
          <p:nvPr/>
        </p:nvSpPr>
        <p:spPr>
          <a:xfrm>
            <a:off x="7034393" y="3435917"/>
            <a:ext cx="900986"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t>
            </a:r>
            <a:r>
              <a:rPr lang="en-GB" sz="1000" dirty="0" err="1"/>
              <a:t>DateOfBirth</a:t>
            </a:r>
            <a:r>
              <a:rPr lang="en-GB" sz="1000" dirty="0"/>
              <a:t>’</a:t>
            </a:r>
          </a:p>
        </p:txBody>
      </p:sp>
      <p:cxnSp>
        <p:nvCxnSpPr>
          <p:cNvPr id="22" name="Straight Connector 21">
            <a:extLst>
              <a:ext uri="{FF2B5EF4-FFF2-40B4-BE49-F238E27FC236}">
                <a16:creationId xmlns:a16="http://schemas.microsoft.com/office/drawing/2014/main" id="{1EDE8E86-8BD3-49D1-972E-C341AF05CE97}"/>
              </a:ext>
            </a:extLst>
          </p:cNvPr>
          <p:cNvCxnSpPr>
            <a:cxnSpLocks/>
            <a:stCxn id="8" idx="2"/>
            <a:endCxn id="16" idx="0"/>
          </p:cNvCxnSpPr>
          <p:nvPr/>
        </p:nvCxnSpPr>
        <p:spPr>
          <a:xfrm flipH="1">
            <a:off x="6264066" y="2692450"/>
            <a:ext cx="367" cy="143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1DBF49-2FAA-43A9-BDDD-17AEA26325D9}"/>
              </a:ext>
            </a:extLst>
          </p:cNvPr>
          <p:cNvCxnSpPr>
            <a:cxnSpLocks/>
            <a:stCxn id="17" idx="0"/>
            <a:endCxn id="16" idx="2"/>
          </p:cNvCxnSpPr>
          <p:nvPr/>
        </p:nvCxnSpPr>
        <p:spPr>
          <a:xfrm flipV="1">
            <a:off x="5030153" y="3178249"/>
            <a:ext cx="1233913" cy="2790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989942-46AB-4BDB-BB96-5DCAC2183E5B}"/>
              </a:ext>
            </a:extLst>
          </p:cNvPr>
          <p:cNvCxnSpPr>
            <a:cxnSpLocks/>
            <a:stCxn id="18" idx="0"/>
            <a:endCxn id="16" idx="2"/>
          </p:cNvCxnSpPr>
          <p:nvPr/>
        </p:nvCxnSpPr>
        <p:spPr>
          <a:xfrm flipV="1">
            <a:off x="5800806" y="3178249"/>
            <a:ext cx="463260" cy="2790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AEC30D-26C1-4A1F-BAAD-BF6D4AF4DE79}"/>
              </a:ext>
            </a:extLst>
          </p:cNvPr>
          <p:cNvCxnSpPr>
            <a:cxnSpLocks/>
            <a:stCxn id="19" idx="0"/>
            <a:endCxn id="16" idx="2"/>
          </p:cNvCxnSpPr>
          <p:nvPr/>
        </p:nvCxnSpPr>
        <p:spPr>
          <a:xfrm flipV="1">
            <a:off x="6190329" y="3178249"/>
            <a:ext cx="73737" cy="64840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68EE0D-7AE5-4D11-9605-7013710B6D54}"/>
              </a:ext>
            </a:extLst>
          </p:cNvPr>
          <p:cNvCxnSpPr>
            <a:cxnSpLocks/>
            <a:stCxn id="20" idx="0"/>
            <a:endCxn id="16" idx="2"/>
          </p:cNvCxnSpPr>
          <p:nvPr/>
        </p:nvCxnSpPr>
        <p:spPr>
          <a:xfrm flipH="1" flipV="1">
            <a:off x="6264066" y="3178249"/>
            <a:ext cx="770327" cy="6461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399D2A-73E1-4C6E-A04D-38811403C692}"/>
              </a:ext>
            </a:extLst>
          </p:cNvPr>
          <p:cNvCxnSpPr>
            <a:cxnSpLocks/>
            <a:stCxn id="21" idx="0"/>
            <a:endCxn id="16" idx="2"/>
          </p:cNvCxnSpPr>
          <p:nvPr/>
        </p:nvCxnSpPr>
        <p:spPr>
          <a:xfrm flipH="1" flipV="1">
            <a:off x="6264066" y="3178249"/>
            <a:ext cx="1220820" cy="25766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Rounded Rectangle 5">
            <a:extLst>
              <a:ext uri="{FF2B5EF4-FFF2-40B4-BE49-F238E27FC236}">
                <a16:creationId xmlns:a16="http://schemas.microsoft.com/office/drawing/2014/main" id="{47224075-20D7-4AA7-A316-65D8E4269F15}"/>
              </a:ext>
            </a:extLst>
          </p:cNvPr>
          <p:cNvSpPr/>
          <p:nvPr/>
        </p:nvSpPr>
        <p:spPr>
          <a:xfrm>
            <a:off x="143412" y="5879487"/>
            <a:ext cx="4801581" cy="765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This example shows the object list type on CDT being used to deal with a list of records and also uses another level of complex parameters.</a:t>
            </a:r>
          </a:p>
        </p:txBody>
      </p:sp>
      <p:sp>
        <p:nvSpPr>
          <p:cNvPr id="91" name="Rectangle 90">
            <a:extLst>
              <a:ext uri="{FF2B5EF4-FFF2-40B4-BE49-F238E27FC236}">
                <a16:creationId xmlns:a16="http://schemas.microsoft.com/office/drawing/2014/main" id="{5CA9AEB2-80A9-49D5-9C84-3E4D32DE3D06}"/>
              </a:ext>
            </a:extLst>
          </p:cNvPr>
          <p:cNvSpPr/>
          <p:nvPr/>
        </p:nvSpPr>
        <p:spPr>
          <a:xfrm>
            <a:off x="8000807" y="3437425"/>
            <a:ext cx="900986"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t>
            </a:r>
            <a:r>
              <a:rPr lang="en-GB" sz="1000" dirty="0" err="1"/>
              <a:t>AddressList</a:t>
            </a:r>
            <a:r>
              <a:rPr lang="en-GB" sz="1000" dirty="0"/>
              <a:t>’</a:t>
            </a:r>
          </a:p>
        </p:txBody>
      </p:sp>
      <p:cxnSp>
        <p:nvCxnSpPr>
          <p:cNvPr id="102" name="Straight Connector 101">
            <a:extLst>
              <a:ext uri="{FF2B5EF4-FFF2-40B4-BE49-F238E27FC236}">
                <a16:creationId xmlns:a16="http://schemas.microsoft.com/office/drawing/2014/main" id="{925AD344-30BF-483F-9838-5A91ED351BAF}"/>
              </a:ext>
            </a:extLst>
          </p:cNvPr>
          <p:cNvCxnSpPr>
            <a:cxnSpLocks/>
            <a:stCxn id="91" idx="0"/>
            <a:endCxn id="16" idx="2"/>
          </p:cNvCxnSpPr>
          <p:nvPr/>
        </p:nvCxnSpPr>
        <p:spPr>
          <a:xfrm flipH="1" flipV="1">
            <a:off x="6264066" y="3178249"/>
            <a:ext cx="2187234" cy="2591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EE540653-15E3-4C1E-8177-008195B2D70E}"/>
              </a:ext>
            </a:extLst>
          </p:cNvPr>
          <p:cNvSpPr/>
          <p:nvPr/>
        </p:nvSpPr>
        <p:spPr>
          <a:xfrm>
            <a:off x="7889160" y="3908009"/>
            <a:ext cx="1119229" cy="5072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00" b="1" dirty="0"/>
              <a:t>CDT</a:t>
            </a:r>
          </a:p>
          <a:p>
            <a:pPr algn="ctr"/>
            <a:r>
              <a:rPr lang="en-GB" sz="1000" dirty="0"/>
              <a:t>‘</a:t>
            </a:r>
            <a:r>
              <a:rPr lang="en-GB" sz="1000" dirty="0" err="1"/>
              <a:t>AddressList</a:t>
            </a:r>
            <a:r>
              <a:rPr lang="en-GB" sz="1000" dirty="0"/>
              <a:t>’</a:t>
            </a:r>
          </a:p>
          <a:p>
            <a:pPr algn="ctr"/>
            <a:r>
              <a:rPr lang="en-GB" sz="1000" dirty="0"/>
              <a:t>Type: Object List</a:t>
            </a:r>
          </a:p>
        </p:txBody>
      </p:sp>
      <p:cxnSp>
        <p:nvCxnSpPr>
          <p:cNvPr id="112" name="Straight Connector 111">
            <a:extLst>
              <a:ext uri="{FF2B5EF4-FFF2-40B4-BE49-F238E27FC236}">
                <a16:creationId xmlns:a16="http://schemas.microsoft.com/office/drawing/2014/main" id="{DCE14F6B-ABAE-4323-9F7A-2BBD69B8849F}"/>
              </a:ext>
            </a:extLst>
          </p:cNvPr>
          <p:cNvCxnSpPr>
            <a:cxnSpLocks/>
            <a:stCxn id="91" idx="2"/>
            <a:endCxn id="111" idx="0"/>
          </p:cNvCxnSpPr>
          <p:nvPr/>
        </p:nvCxnSpPr>
        <p:spPr>
          <a:xfrm flipH="1">
            <a:off x="8448775" y="3751759"/>
            <a:ext cx="2525" cy="1562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641D3251-DD24-4BB1-8846-F698CC0B927C}"/>
              </a:ext>
            </a:extLst>
          </p:cNvPr>
          <p:cNvSpPr/>
          <p:nvPr/>
        </p:nvSpPr>
        <p:spPr>
          <a:xfrm>
            <a:off x="6765139" y="4579282"/>
            <a:ext cx="1119229" cy="3489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t>
            </a:r>
            <a:r>
              <a:rPr lang="en-GB" sz="1000" dirty="0" err="1"/>
              <a:t>AddressData</a:t>
            </a:r>
            <a:r>
              <a:rPr lang="en-GB" sz="1000" dirty="0"/>
              <a:t>’</a:t>
            </a:r>
          </a:p>
        </p:txBody>
      </p:sp>
      <p:cxnSp>
        <p:nvCxnSpPr>
          <p:cNvPr id="118" name="Straight Connector 117">
            <a:extLst>
              <a:ext uri="{FF2B5EF4-FFF2-40B4-BE49-F238E27FC236}">
                <a16:creationId xmlns:a16="http://schemas.microsoft.com/office/drawing/2014/main" id="{FA1591EF-DED2-48B8-BB95-964BE5286B6B}"/>
              </a:ext>
            </a:extLst>
          </p:cNvPr>
          <p:cNvCxnSpPr>
            <a:cxnSpLocks/>
            <a:stCxn id="111" idx="2"/>
            <a:endCxn id="117" idx="0"/>
          </p:cNvCxnSpPr>
          <p:nvPr/>
        </p:nvCxnSpPr>
        <p:spPr>
          <a:xfrm flipH="1">
            <a:off x="7324754" y="4415307"/>
            <a:ext cx="1124021" cy="1639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4E7B36A4-AB21-4D8F-8780-363A92FDE42D}"/>
              </a:ext>
            </a:extLst>
          </p:cNvPr>
          <p:cNvSpPr/>
          <p:nvPr/>
        </p:nvSpPr>
        <p:spPr>
          <a:xfrm>
            <a:off x="6765138" y="5092425"/>
            <a:ext cx="1119229" cy="370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00" b="1" dirty="0"/>
              <a:t>CDT</a:t>
            </a:r>
          </a:p>
          <a:p>
            <a:pPr algn="ctr"/>
            <a:r>
              <a:rPr lang="en-GB" sz="1000" dirty="0"/>
              <a:t>‘</a:t>
            </a:r>
            <a:r>
              <a:rPr lang="en-GB" sz="1000" dirty="0" err="1"/>
              <a:t>AddressData</a:t>
            </a:r>
            <a:r>
              <a:rPr lang="en-GB" sz="1000" dirty="0"/>
              <a:t>’</a:t>
            </a:r>
          </a:p>
        </p:txBody>
      </p:sp>
      <p:cxnSp>
        <p:nvCxnSpPr>
          <p:cNvPr id="122" name="Straight Connector 121">
            <a:extLst>
              <a:ext uri="{FF2B5EF4-FFF2-40B4-BE49-F238E27FC236}">
                <a16:creationId xmlns:a16="http://schemas.microsoft.com/office/drawing/2014/main" id="{CCE19DB9-AA31-4424-923B-560C3551D2B8}"/>
              </a:ext>
            </a:extLst>
          </p:cNvPr>
          <p:cNvCxnSpPr>
            <a:cxnSpLocks/>
            <a:stCxn id="117" idx="2"/>
            <a:endCxn id="121" idx="0"/>
          </p:cNvCxnSpPr>
          <p:nvPr/>
        </p:nvCxnSpPr>
        <p:spPr>
          <a:xfrm flipH="1">
            <a:off x="7324753" y="4928217"/>
            <a:ext cx="1" cy="1642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420C9D98-480F-42C4-B50F-75966891003E}"/>
              </a:ext>
            </a:extLst>
          </p:cNvPr>
          <p:cNvSpPr/>
          <p:nvPr/>
        </p:nvSpPr>
        <p:spPr>
          <a:xfrm>
            <a:off x="5684239" y="5422454"/>
            <a:ext cx="945631"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‘AddressLine1’</a:t>
            </a:r>
          </a:p>
        </p:txBody>
      </p:sp>
      <p:sp>
        <p:nvSpPr>
          <p:cNvPr id="131" name="Rectangle 130">
            <a:extLst>
              <a:ext uri="{FF2B5EF4-FFF2-40B4-BE49-F238E27FC236}">
                <a16:creationId xmlns:a16="http://schemas.microsoft.com/office/drawing/2014/main" id="{01F7C192-EA74-4FFD-BC8E-DC74C0C83D94}"/>
              </a:ext>
            </a:extLst>
          </p:cNvPr>
          <p:cNvSpPr/>
          <p:nvPr/>
        </p:nvSpPr>
        <p:spPr>
          <a:xfrm>
            <a:off x="5703598" y="5818103"/>
            <a:ext cx="945631"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‘AddressLine2’</a:t>
            </a:r>
          </a:p>
        </p:txBody>
      </p:sp>
      <p:sp>
        <p:nvSpPr>
          <p:cNvPr id="132" name="Rectangle 131">
            <a:extLst>
              <a:ext uri="{FF2B5EF4-FFF2-40B4-BE49-F238E27FC236}">
                <a16:creationId xmlns:a16="http://schemas.microsoft.com/office/drawing/2014/main" id="{BA9633F3-870E-427C-B94F-18BC87292756}"/>
              </a:ext>
            </a:extLst>
          </p:cNvPr>
          <p:cNvSpPr/>
          <p:nvPr/>
        </p:nvSpPr>
        <p:spPr>
          <a:xfrm>
            <a:off x="6435582" y="6222312"/>
            <a:ext cx="945631"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‘AddressLine3’</a:t>
            </a:r>
          </a:p>
        </p:txBody>
      </p:sp>
      <p:sp>
        <p:nvSpPr>
          <p:cNvPr id="133" name="Rectangle 132">
            <a:extLst>
              <a:ext uri="{FF2B5EF4-FFF2-40B4-BE49-F238E27FC236}">
                <a16:creationId xmlns:a16="http://schemas.microsoft.com/office/drawing/2014/main" id="{08255821-60D0-4F32-95A9-43C4A8216410}"/>
              </a:ext>
            </a:extLst>
          </p:cNvPr>
          <p:cNvSpPr/>
          <p:nvPr/>
        </p:nvSpPr>
        <p:spPr>
          <a:xfrm>
            <a:off x="7452965" y="6222104"/>
            <a:ext cx="945631"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‘AddressLine4’</a:t>
            </a:r>
          </a:p>
        </p:txBody>
      </p:sp>
      <p:sp>
        <p:nvSpPr>
          <p:cNvPr id="134" name="Rectangle 133">
            <a:extLst>
              <a:ext uri="{FF2B5EF4-FFF2-40B4-BE49-F238E27FC236}">
                <a16:creationId xmlns:a16="http://schemas.microsoft.com/office/drawing/2014/main" id="{175E1806-9CD2-4CC0-92AC-B4690A0CA54B}"/>
              </a:ext>
            </a:extLst>
          </p:cNvPr>
          <p:cNvSpPr/>
          <p:nvPr/>
        </p:nvSpPr>
        <p:spPr>
          <a:xfrm>
            <a:off x="8062758" y="5827873"/>
            <a:ext cx="945631"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‘AddressLine5’</a:t>
            </a:r>
          </a:p>
        </p:txBody>
      </p:sp>
      <p:sp>
        <p:nvSpPr>
          <p:cNvPr id="135" name="Rectangle 134">
            <a:extLst>
              <a:ext uri="{FF2B5EF4-FFF2-40B4-BE49-F238E27FC236}">
                <a16:creationId xmlns:a16="http://schemas.microsoft.com/office/drawing/2014/main" id="{56F945F6-BA5B-4E79-9796-EB76157C17FD}"/>
              </a:ext>
            </a:extLst>
          </p:cNvPr>
          <p:cNvSpPr/>
          <p:nvPr/>
        </p:nvSpPr>
        <p:spPr>
          <a:xfrm>
            <a:off x="8062758" y="5430971"/>
            <a:ext cx="945631" cy="314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b="1" dirty="0"/>
              <a:t>CDE</a:t>
            </a:r>
          </a:p>
          <a:p>
            <a:pPr algn="ctr"/>
            <a:r>
              <a:rPr lang="en-GB" sz="1000" dirty="0"/>
              <a:t>‘Postcode’</a:t>
            </a:r>
          </a:p>
        </p:txBody>
      </p:sp>
      <p:cxnSp>
        <p:nvCxnSpPr>
          <p:cNvPr id="144" name="Straight Connector 143">
            <a:extLst>
              <a:ext uri="{FF2B5EF4-FFF2-40B4-BE49-F238E27FC236}">
                <a16:creationId xmlns:a16="http://schemas.microsoft.com/office/drawing/2014/main" id="{13C49305-DE6D-4FCE-AE6D-534C85C14B73}"/>
              </a:ext>
            </a:extLst>
          </p:cNvPr>
          <p:cNvCxnSpPr>
            <a:cxnSpLocks/>
            <a:stCxn id="121" idx="2"/>
            <a:endCxn id="125" idx="3"/>
          </p:cNvCxnSpPr>
          <p:nvPr/>
        </p:nvCxnSpPr>
        <p:spPr>
          <a:xfrm flipH="1">
            <a:off x="6629870" y="5462974"/>
            <a:ext cx="694883" cy="1166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A1D2EDB-2145-4D0C-B18D-91E976D0B4EF}"/>
              </a:ext>
            </a:extLst>
          </p:cNvPr>
          <p:cNvCxnSpPr>
            <a:cxnSpLocks/>
            <a:stCxn id="121" idx="2"/>
            <a:endCxn id="131" idx="3"/>
          </p:cNvCxnSpPr>
          <p:nvPr/>
        </p:nvCxnSpPr>
        <p:spPr>
          <a:xfrm flipH="1">
            <a:off x="6649229" y="5462974"/>
            <a:ext cx="675524" cy="5122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D406D5B-4D64-4415-9A56-88085F8BE9A8}"/>
              </a:ext>
            </a:extLst>
          </p:cNvPr>
          <p:cNvCxnSpPr>
            <a:cxnSpLocks/>
            <a:stCxn id="121" idx="2"/>
            <a:endCxn id="132" idx="0"/>
          </p:cNvCxnSpPr>
          <p:nvPr/>
        </p:nvCxnSpPr>
        <p:spPr>
          <a:xfrm flipH="1">
            <a:off x="6908398" y="5462974"/>
            <a:ext cx="416355" cy="7593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FDF943-C721-453C-9A3F-139CC3C50648}"/>
              </a:ext>
            </a:extLst>
          </p:cNvPr>
          <p:cNvCxnSpPr>
            <a:cxnSpLocks/>
            <a:stCxn id="121" idx="2"/>
            <a:endCxn id="133" idx="0"/>
          </p:cNvCxnSpPr>
          <p:nvPr/>
        </p:nvCxnSpPr>
        <p:spPr>
          <a:xfrm>
            <a:off x="7324753" y="5462974"/>
            <a:ext cx="601028" cy="7591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B5FA5F7-DBBF-46D1-9F8B-8384EE08619C}"/>
              </a:ext>
            </a:extLst>
          </p:cNvPr>
          <p:cNvCxnSpPr>
            <a:cxnSpLocks/>
            <a:stCxn id="121" idx="2"/>
            <a:endCxn id="134" idx="1"/>
          </p:cNvCxnSpPr>
          <p:nvPr/>
        </p:nvCxnSpPr>
        <p:spPr>
          <a:xfrm>
            <a:off x="7324753" y="5462974"/>
            <a:ext cx="738005" cy="5220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A0BE9D-E735-4549-A4C6-FDFD9DEF9DFA}"/>
              </a:ext>
            </a:extLst>
          </p:cNvPr>
          <p:cNvCxnSpPr>
            <a:cxnSpLocks/>
            <a:stCxn id="121" idx="2"/>
            <a:endCxn id="135" idx="1"/>
          </p:cNvCxnSpPr>
          <p:nvPr/>
        </p:nvCxnSpPr>
        <p:spPr>
          <a:xfrm>
            <a:off x="7324753" y="5462974"/>
            <a:ext cx="738005" cy="1251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Rounded Rectangular Callout 9">
            <a:extLst>
              <a:ext uri="{FF2B5EF4-FFF2-40B4-BE49-F238E27FC236}">
                <a16:creationId xmlns:a16="http://schemas.microsoft.com/office/drawing/2014/main" id="{F46BC84F-2955-4CB6-A4BC-25AB7096A636}"/>
              </a:ext>
            </a:extLst>
          </p:cNvPr>
          <p:cNvSpPr/>
          <p:nvPr/>
        </p:nvSpPr>
        <p:spPr>
          <a:xfrm>
            <a:off x="4469784" y="4500912"/>
            <a:ext cx="2015547" cy="414360"/>
          </a:xfrm>
          <a:prstGeom prst="wedgeRoundRectCallout">
            <a:avLst>
              <a:gd name="adj1" fmla="val 64384"/>
              <a:gd name="adj2" fmla="val 1112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Object list CDTs point to a SINGLE object version of the CDT.</a:t>
            </a:r>
          </a:p>
        </p:txBody>
      </p:sp>
    </p:spTree>
    <p:extLst>
      <p:ext uri="{BB962C8B-B14F-4D97-AF65-F5344CB8AC3E}">
        <p14:creationId xmlns:p14="http://schemas.microsoft.com/office/powerpoint/2010/main" val="17382428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2A6492-C143-48E1-9220-99261AD40AFC}"/>
              </a:ext>
            </a:extLst>
          </p:cNvPr>
          <p:cNvPicPr>
            <a:picLocks noChangeAspect="1"/>
          </p:cNvPicPr>
          <p:nvPr/>
        </p:nvPicPr>
        <p:blipFill>
          <a:blip r:embed="rId2"/>
          <a:stretch>
            <a:fillRect/>
          </a:stretch>
        </p:blipFill>
        <p:spPr>
          <a:xfrm>
            <a:off x="390525" y="1811385"/>
            <a:ext cx="5629275" cy="4810125"/>
          </a:xfrm>
          <a:prstGeom prst="rect">
            <a:avLst/>
          </a:prstGeom>
        </p:spPr>
      </p:pic>
      <p:sp>
        <p:nvSpPr>
          <p:cNvPr id="2" name="Title 1"/>
          <p:cNvSpPr>
            <a:spLocks noGrp="1"/>
          </p:cNvSpPr>
          <p:nvPr>
            <p:ph type="title"/>
          </p:nvPr>
        </p:nvSpPr>
        <p:spPr>
          <a:xfrm>
            <a:off x="395536" y="629816"/>
            <a:ext cx="8229600" cy="602062"/>
          </a:xfrm>
        </p:spPr>
        <p:txBody>
          <a:bodyPr>
            <a:noAutofit/>
          </a:bodyPr>
          <a:lstStyle/>
          <a:p>
            <a:r>
              <a:rPr lang="en-GB" sz="3200" dirty="0"/>
              <a:t>Object lists cont.</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5" name="Footer Placeholder 2">
            <a:extLst>
              <a:ext uri="{FF2B5EF4-FFF2-40B4-BE49-F238E27FC236}">
                <a16:creationId xmlns:a16="http://schemas.microsoft.com/office/drawing/2014/main" id="{3195E151-AB7D-41A4-AFDA-376A030F6CCF}"/>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prstClr val="black">
                    <a:tint val="75000"/>
                  </a:prstClr>
                </a:solidFill>
              </a:rPr>
              <a:t>DRAFT - March 2017</a:t>
            </a:r>
            <a:endParaRPr lang="en-GB" dirty="0">
              <a:solidFill>
                <a:prstClr val="black">
                  <a:tint val="75000"/>
                </a:prstClr>
              </a:solidFill>
            </a:endParaRPr>
          </a:p>
        </p:txBody>
      </p:sp>
      <p:sp>
        <p:nvSpPr>
          <p:cNvPr id="28" name="Rounded Rectangle 5">
            <a:extLst>
              <a:ext uri="{FF2B5EF4-FFF2-40B4-BE49-F238E27FC236}">
                <a16:creationId xmlns:a16="http://schemas.microsoft.com/office/drawing/2014/main" id="{47224075-20D7-4AA7-A316-65D8E4269F15}"/>
              </a:ext>
            </a:extLst>
          </p:cNvPr>
          <p:cNvSpPr/>
          <p:nvPr/>
        </p:nvSpPr>
        <p:spPr>
          <a:xfrm>
            <a:off x="4788024" y="4046047"/>
            <a:ext cx="3837112" cy="2341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When using object lists mapping for the individual elements must be done using field references. Therefore the SRL contains field references.</a:t>
            </a:r>
          </a:p>
          <a:p>
            <a:pPr algn="ctr"/>
            <a:endParaRPr lang="en-GB" sz="1400" dirty="0"/>
          </a:p>
          <a:p>
            <a:pPr algn="ctr"/>
            <a:r>
              <a:rPr lang="en-GB" sz="1400" dirty="0"/>
              <a:t>The object list must be mapped using an ordinal delimiter to represent where the lists starts in the SRL. The example is mapped to [5]. [5] represents the 6</a:t>
            </a:r>
            <a:r>
              <a:rPr lang="en-GB" sz="1400" baseline="30000" dirty="0"/>
              <a:t>th</a:t>
            </a:r>
            <a:r>
              <a:rPr lang="en-GB" sz="1400" dirty="0"/>
              <a:t> item and the first address field in 6</a:t>
            </a:r>
            <a:r>
              <a:rPr lang="en-GB" sz="1400" baseline="30000" dirty="0"/>
              <a:t>th</a:t>
            </a:r>
            <a:r>
              <a:rPr lang="en-GB" sz="1400" dirty="0"/>
              <a:t> in the SRL.</a:t>
            </a:r>
          </a:p>
        </p:txBody>
      </p:sp>
      <p:sp>
        <p:nvSpPr>
          <p:cNvPr id="48" name="TextBox 47">
            <a:extLst>
              <a:ext uri="{FF2B5EF4-FFF2-40B4-BE49-F238E27FC236}">
                <a16:creationId xmlns:a16="http://schemas.microsoft.com/office/drawing/2014/main" id="{866F24AC-C87F-4EC9-B4D3-8206EDE2CD2C}"/>
              </a:ext>
            </a:extLst>
          </p:cNvPr>
          <p:cNvSpPr txBox="1"/>
          <p:nvPr/>
        </p:nvSpPr>
        <p:spPr>
          <a:xfrm>
            <a:off x="292347" y="1245468"/>
            <a:ext cx="8539428" cy="1231106"/>
          </a:xfrm>
          <a:prstGeom prst="rect">
            <a:avLst/>
          </a:prstGeom>
          <a:solidFill>
            <a:schemeClr val="bg1"/>
          </a:solidFill>
          <a:ln>
            <a:solidFill>
              <a:schemeClr val="tx1">
                <a:lumMod val="65000"/>
                <a:lumOff val="35000"/>
              </a:schemeClr>
            </a:solidFill>
            <a:prstDash val="dash"/>
          </a:ln>
        </p:spPr>
        <p:txBody>
          <a:bodyPr wrap="square" rtlCol="0">
            <a:spAutoFit/>
          </a:bodyPr>
          <a:lstStyle/>
          <a:p>
            <a:r>
              <a:rPr lang="en-GB" sz="1400" b="1" dirty="0">
                <a:latin typeface="Calibri" panose="020F0502020204030204" pitchFamily="34" charset="0"/>
                <a:cs typeface="Calibri" panose="020F0502020204030204" pitchFamily="34" charset="0"/>
              </a:rPr>
              <a:t>SRL attached to WSF and forming the </a:t>
            </a:r>
            <a:r>
              <a:rPr lang="en-GB" sz="1400" b="1" dirty="0" err="1">
                <a:latin typeface="Calibri" panose="020F0502020204030204" pitchFamily="34" charset="0"/>
                <a:cs typeface="Calibri" panose="020F0502020204030204" pitchFamily="34" charset="0"/>
              </a:rPr>
              <a:t>outdata</a:t>
            </a:r>
            <a:r>
              <a:rPr lang="en-GB" sz="1400" b="1" dirty="0">
                <a:latin typeface="Calibri" panose="020F0502020204030204" pitchFamily="34" charset="0"/>
                <a:cs typeface="Calibri" panose="020F0502020204030204" pitchFamily="34" charset="0"/>
              </a:rPr>
              <a:t>:</a:t>
            </a:r>
          </a:p>
          <a:p>
            <a:r>
              <a:rPr lang="en-GB" sz="1200" dirty="0">
                <a:latin typeface="Courier New" panose="02070309020205020404" pitchFamily="49" charset="0"/>
                <a:cs typeface="Courier New" panose="02070309020205020404" pitchFamily="49" charset="0"/>
              </a:rPr>
              <a:t>STU_CODE=&lt;&lt;STU_CODE.STU.SRS&gt;&gt;~STU_TITL=&lt;&lt;STU_TITL.STU.SRS&gt;&gt;~STU_FNM1=&lt;&lt;STU_FNM1.STU.SRS&gt;&gt;~STU_SURN=&lt;&lt;STU_SURN.STU.SRS&gt;&gt;~STU_DOB=&lt;&lt;STU_DOB.STU.SRS&gt;&gt;~[[ADD.MENSYS:SEL:(ADD_ACTV.ADD = "C"):{{SEL:"&lt;&lt;</a:t>
            </a:r>
            <a:r>
              <a:rPr lang="en-GB" sz="1200" dirty="0" err="1">
                <a:latin typeface="Courier New" panose="02070309020205020404" pitchFamily="49" charset="0"/>
                <a:cs typeface="Courier New" panose="02070309020205020404" pitchFamily="49" charset="0"/>
              </a:rPr>
              <a:t>curocc</a:t>
            </a:r>
            <a:r>
              <a:rPr lang="en-GB" sz="1200" dirty="0">
                <a:latin typeface="Courier New" panose="02070309020205020404" pitchFamily="49" charset="0"/>
                <a:cs typeface="Courier New" panose="02070309020205020404" pitchFamily="49" charset="0"/>
              </a:rPr>
              <a:t>&gt;&gt;"!="1":!~}}ADD_ADD1=&lt;&lt;ADD_ADD1.ADD.MENSYS&gt;&gt;!!~ADD_ADD2=&lt;&lt;ADD_ADD2.ADD.MENSYS&gt;&gt;!!~ADD_ADD3=&lt;&lt;ADD_ADD3.ADD.MENSYS&gt;&gt;!!~ADD_ADD4=&lt;&lt;ADD_ADD4.ADD.MENSYS&gt;&gt;!!~ADD_ADD5= &lt;&lt;ADD_ADD5.ADD.MENSYS&gt;&gt;!!~ADD_PCOD=&lt;&lt;ADD_PCOD.ADD.MENSYS&gt;&gt;]]</a:t>
            </a:r>
          </a:p>
        </p:txBody>
      </p:sp>
      <p:sp>
        <p:nvSpPr>
          <p:cNvPr id="49" name="Rounded Rectangular Callout 9">
            <a:extLst>
              <a:ext uri="{FF2B5EF4-FFF2-40B4-BE49-F238E27FC236}">
                <a16:creationId xmlns:a16="http://schemas.microsoft.com/office/drawing/2014/main" id="{3685F8A6-444A-4A4A-876C-18EA7077083F}"/>
              </a:ext>
            </a:extLst>
          </p:cNvPr>
          <p:cNvSpPr/>
          <p:nvPr/>
        </p:nvSpPr>
        <p:spPr>
          <a:xfrm>
            <a:off x="6743543" y="2353106"/>
            <a:ext cx="2088232" cy="1584176"/>
          </a:xfrm>
          <a:prstGeom prst="wedgeRoundRectCallout">
            <a:avLst>
              <a:gd name="adj1" fmla="val -57803"/>
              <a:gd name="adj2" fmla="val -518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Delimiter must match the WSF delimiter and be encoded correctly for lists. </a:t>
            </a:r>
          </a:p>
          <a:p>
            <a:pPr algn="ctr"/>
            <a:r>
              <a:rPr lang="en-GB" sz="1400" dirty="0"/>
              <a:t>The following are used within this letter:</a:t>
            </a:r>
          </a:p>
          <a:p>
            <a:pPr algn="ctr"/>
            <a:r>
              <a:rPr lang="en-GB" sz="1400" dirty="0"/>
              <a:t>~  !~  !!~</a:t>
            </a:r>
          </a:p>
        </p:txBody>
      </p:sp>
    </p:spTree>
    <p:extLst>
      <p:ext uri="{BB962C8B-B14F-4D97-AF65-F5344CB8AC3E}">
        <p14:creationId xmlns:p14="http://schemas.microsoft.com/office/powerpoint/2010/main" val="319233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Logicals</a:t>
            </a:r>
            <a:endParaRPr lang="en-GB" dirty="0"/>
          </a:p>
        </p:txBody>
      </p:sp>
      <p:graphicFrame>
        <p:nvGraphicFramePr>
          <p:cNvPr id="5" name="Diagram 4"/>
          <p:cNvGraphicFramePr/>
          <p:nvPr>
            <p:extLst>
              <p:ext uri="{D42A27DB-BD31-4B8C-83A1-F6EECF244321}">
                <p14:modId xmlns:p14="http://schemas.microsoft.com/office/powerpoint/2010/main" val="3179750530"/>
              </p:ext>
            </p:extLst>
          </p:nvPr>
        </p:nvGraphicFramePr>
        <p:xfrm>
          <a:off x="395536" y="1412776"/>
          <a:ext cx="805307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flipH="1">
            <a:off x="5193487" y="5013176"/>
            <a:ext cx="346672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There is pre-requisite technical setup that must be completed before using the Stu-Talk web services, this includes the </a:t>
            </a:r>
            <a:r>
              <a:rPr lang="en-GB" sz="1600" dirty="0" err="1"/>
              <a:t>logicals</a:t>
            </a:r>
            <a:r>
              <a:rPr lang="en-GB" sz="1600" dirty="0"/>
              <a:t> below.</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7237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6872"/>
            <a:ext cx="7772400" cy="1584176"/>
          </a:xfrm>
        </p:spPr>
        <p:txBody>
          <a:bodyPr>
            <a:normAutofit/>
          </a:bodyPr>
          <a:lstStyle/>
          <a:p>
            <a:r>
              <a:rPr lang="en-GB" dirty="0"/>
              <a:t>Web Service Functions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85609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HTTP Example - Request</a:t>
            </a:r>
          </a:p>
        </p:txBody>
      </p:sp>
      <p:graphicFrame>
        <p:nvGraphicFramePr>
          <p:cNvPr id="5" name="Table 4"/>
          <p:cNvGraphicFramePr>
            <a:graphicFrameLocks noGrp="1"/>
          </p:cNvGraphicFramePr>
          <p:nvPr>
            <p:extLst>
              <p:ext uri="{D42A27DB-BD31-4B8C-83A1-F6EECF244321}">
                <p14:modId xmlns:p14="http://schemas.microsoft.com/office/powerpoint/2010/main" val="2706662922"/>
              </p:ext>
            </p:extLst>
          </p:nvPr>
        </p:nvGraphicFramePr>
        <p:xfrm>
          <a:off x="323795" y="2420888"/>
          <a:ext cx="8352928" cy="2323933"/>
        </p:xfrm>
        <a:graphic>
          <a:graphicData uri="http://schemas.openxmlformats.org/drawingml/2006/table">
            <a:tbl>
              <a:tblPr firstRow="1" bandRow="1">
                <a:tableStyleId>{5C22544A-7EE6-4342-B048-85BDC9FD1C3A}</a:tableStyleId>
              </a:tblPr>
              <a:tblGrid>
                <a:gridCol w="2159973">
                  <a:extLst>
                    <a:ext uri="{9D8B030D-6E8A-4147-A177-3AD203B41FA5}">
                      <a16:colId xmlns:a16="http://schemas.microsoft.com/office/drawing/2014/main" val="20000"/>
                    </a:ext>
                  </a:extLst>
                </a:gridCol>
                <a:gridCol w="6192955">
                  <a:extLst>
                    <a:ext uri="{9D8B030D-6E8A-4147-A177-3AD203B41FA5}">
                      <a16:colId xmlns:a16="http://schemas.microsoft.com/office/drawing/2014/main" val="20001"/>
                    </a:ext>
                  </a:extLst>
                </a:gridCol>
              </a:tblGrid>
              <a:tr h="335058">
                <a:tc>
                  <a:txBody>
                    <a:bodyPr/>
                    <a:lstStyle/>
                    <a:p>
                      <a:r>
                        <a:rPr lang="en-GB" dirty="0"/>
                        <a:t>HTTP</a:t>
                      </a:r>
                      <a:r>
                        <a:rPr lang="en-GB" baseline="0" dirty="0"/>
                        <a:t> Request</a:t>
                      </a:r>
                      <a:endParaRPr lang="en-GB" dirty="0"/>
                    </a:p>
                  </a:txBody>
                  <a:tcPr/>
                </a:tc>
                <a:tc>
                  <a:txBody>
                    <a:bodyPr/>
                    <a:lstStyle/>
                    <a:p>
                      <a:endParaRPr lang="en-GB" dirty="0"/>
                    </a:p>
                  </a:txBody>
                  <a:tcPr/>
                </a:tc>
                <a:extLst>
                  <a:ext uri="{0D108BD9-81ED-4DB2-BD59-A6C34878D82A}">
                    <a16:rowId xmlns:a16="http://schemas.microsoft.com/office/drawing/2014/main" val="10000"/>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HTTP Header</a:t>
                      </a:r>
                      <a:endParaRPr lang="en-GB" sz="1400" kern="1200" dirty="0">
                        <a:solidFill>
                          <a:schemeClr val="dk1"/>
                        </a:solidFill>
                        <a:latin typeface="+mn-lt"/>
                        <a:ea typeface="+mn-ea"/>
                        <a:cs typeface="+mn-cs"/>
                      </a:endParaRPr>
                    </a:p>
                  </a:txBody>
                  <a:tcPr marL="68580" marR="68580" marT="0" marB="0" anchor="ctr"/>
                </a:tc>
                <a:tc>
                  <a:txBody>
                    <a:bodyPr/>
                    <a:lstStyle/>
                    <a:p>
                      <a:r>
                        <a:rPr lang="en-GB" sz="1400" kern="1200" dirty="0">
                          <a:solidFill>
                            <a:schemeClr val="dk1"/>
                          </a:solidFill>
                          <a:effectLst/>
                          <a:latin typeface="+mn-lt"/>
                          <a:ea typeface="+mn-ea"/>
                          <a:cs typeface="+mn-cs"/>
                        </a:rPr>
                        <a:t>POST </a:t>
                      </a:r>
                      <a:r>
                        <a:rPr lang="en-GB" sz="1400" b="1" kern="1200" dirty="0">
                          <a:solidFill>
                            <a:schemeClr val="dk1"/>
                          </a:solidFill>
                          <a:effectLst/>
                          <a:latin typeface="+mn-lt"/>
                          <a:ea typeface="+mn-ea"/>
                          <a:cs typeface="+mn-cs"/>
                        </a:rPr>
                        <a:t>http://&lt;&lt;BASE_URL&gt;&gt;/urd/sits.urd/run/siw_wsf</a:t>
                      </a:r>
                      <a:r>
                        <a:rPr lang="en-GB" sz="1400" kern="1200" dirty="0">
                          <a:solidFill>
                            <a:schemeClr val="dk1"/>
                          </a:solidFill>
                          <a:effectLst/>
                          <a:latin typeface="+mn-lt"/>
                          <a:ea typeface="+mn-ea"/>
                          <a:cs typeface="+mn-cs"/>
                        </a:rPr>
                        <a:t>.http_action?</a:t>
                      </a:r>
                    </a:p>
                    <a:p>
                      <a:r>
                        <a:rPr lang="en-GB" sz="1400" kern="1200" dirty="0">
                          <a:solidFill>
                            <a:schemeClr val="dk1"/>
                          </a:solidFill>
                          <a:effectLst/>
                          <a:latin typeface="+mn-lt"/>
                          <a:ea typeface="+mn-ea"/>
                          <a:cs typeface="+mn-cs"/>
                        </a:rPr>
                        <a:t>function=</a:t>
                      </a:r>
                      <a:r>
                        <a:rPr lang="en-GB" sz="1400" kern="1200" dirty="0" err="1">
                          <a:solidFill>
                            <a:schemeClr val="dk1"/>
                          </a:solidFill>
                          <a:effectLst/>
                          <a:latin typeface="+mn-lt"/>
                          <a:ea typeface="+mn-ea"/>
                          <a:cs typeface="+mn-cs"/>
                        </a:rPr>
                        <a:t>STU_COUNT&amp;hash</a:t>
                      </a:r>
                      <a:r>
                        <a:rPr lang="en-GB" sz="1400" kern="1200" dirty="0">
                          <a:solidFill>
                            <a:schemeClr val="dk1"/>
                          </a:solidFill>
                          <a:effectLst/>
                          <a:latin typeface="+mn-lt"/>
                          <a:ea typeface="+mn-ea"/>
                          <a:cs typeface="+mn-cs"/>
                        </a:rPr>
                        <a:t>=4A7DFD3523F7FF4AF4918FE0B8D15000CE88E26C0A0BF4D232D87C3573E2E5D5E5D1B0E39C7D761B56F48AD825C121AE5B882DD50C67CF1B5F293E7E49BD8403 HTTP/1.1</a:t>
                      </a:r>
                    </a:p>
                    <a:p>
                      <a:r>
                        <a:rPr lang="en-GB" sz="1400" kern="1200" dirty="0">
                          <a:solidFill>
                            <a:schemeClr val="dk1"/>
                          </a:solidFill>
                          <a:effectLst/>
                          <a:latin typeface="+mn-lt"/>
                          <a:ea typeface="+mn-ea"/>
                          <a:cs typeface="+mn-cs"/>
                        </a:rPr>
                        <a:t>Authorization: Basic Qk9ZUDI6MTIzNDU</a:t>
                      </a:r>
                    </a:p>
                    <a:p>
                      <a:r>
                        <a:rPr lang="en-GB" sz="1400" kern="1200" dirty="0">
                          <a:solidFill>
                            <a:schemeClr val="dk1"/>
                          </a:solidFill>
                          <a:effectLst/>
                          <a:latin typeface="+mn-lt"/>
                          <a:ea typeface="+mn-ea"/>
                          <a:cs typeface="+mn-cs"/>
                        </a:rPr>
                        <a:t>Content-Type: text/xml</a:t>
                      </a:r>
                    </a:p>
                    <a:p>
                      <a:r>
                        <a:rPr lang="en-GB" sz="1400" kern="1200" dirty="0">
                          <a:solidFill>
                            <a:schemeClr val="dk1"/>
                          </a:solidFill>
                          <a:effectLst/>
                          <a:latin typeface="+mn-lt"/>
                          <a:ea typeface="+mn-ea"/>
                          <a:cs typeface="+mn-cs"/>
                        </a:rPr>
                        <a:t>Content-Length: 18</a:t>
                      </a:r>
                    </a:p>
                    <a:p>
                      <a:r>
                        <a:rPr lang="en-GB" sz="1400" kern="1200" dirty="0">
                          <a:solidFill>
                            <a:schemeClr val="dk1"/>
                          </a:solidFill>
                          <a:effectLst/>
                          <a:latin typeface="+mn-lt"/>
                          <a:ea typeface="+mn-ea"/>
                          <a:cs typeface="+mn-cs"/>
                        </a:rPr>
                        <a:t>Host: si930.at.sitsnet.co.uk</a:t>
                      </a:r>
                    </a:p>
                  </a:txBody>
                  <a:tcPr marL="68580" marR="68580" marT="0" marB="0" anchor="ctr"/>
                </a:tc>
                <a:extLst>
                  <a:ext uri="{0D108BD9-81ED-4DB2-BD59-A6C34878D82A}">
                    <a16:rowId xmlns:a16="http://schemas.microsoft.com/office/drawing/2014/main" val="10001"/>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HTTP Body</a:t>
                      </a:r>
                      <a:endParaRPr lang="en-GB" sz="1400" kern="1200" dirty="0">
                        <a:solidFill>
                          <a:schemeClr val="dk1"/>
                        </a:solidFill>
                        <a:latin typeface="+mn-lt"/>
                        <a:ea typeface="+mn-ea"/>
                        <a:cs typeface="+mn-cs"/>
                      </a:endParaRPr>
                    </a:p>
                  </a:txBody>
                  <a:tcPr marL="68580" marR="68580" marT="0" marB="0" anchor="ctr"/>
                </a:tc>
                <a:tc>
                  <a:txBody>
                    <a:bodyPr/>
                    <a:lstStyle/>
                    <a:p>
                      <a:pPr algn="l">
                        <a:spcAft>
                          <a:spcPts val="0"/>
                        </a:spcAft>
                      </a:pPr>
                      <a:r>
                        <a:rPr lang="en-US" sz="1400" kern="1200" dirty="0">
                          <a:solidFill>
                            <a:schemeClr val="dk1"/>
                          </a:solidFill>
                          <a:effectLst/>
                          <a:latin typeface="+mn-lt"/>
                          <a:ea typeface="+mn-ea"/>
                          <a:cs typeface="+mn-cs"/>
                        </a:rPr>
                        <a:t>STU_CODE=</a:t>
                      </a:r>
                      <a:r>
                        <a:rPr lang="en-GB" sz="1400" b="0" kern="1200" dirty="0">
                          <a:solidFill>
                            <a:schemeClr val="dk1"/>
                          </a:solidFill>
                          <a:effectLst/>
                          <a:latin typeface="+mn-lt"/>
                          <a:ea typeface="+mn-ea"/>
                          <a:cs typeface="+mn-cs"/>
                        </a:rPr>
                        <a:t>1600001</a:t>
                      </a:r>
                      <a:endParaRPr lang="en-GB" sz="1400" b="0" kern="1200" dirty="0">
                        <a:solidFill>
                          <a:srgbClr val="0000FF"/>
                        </a:solidFill>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4" name="Rounded Rectangle 3"/>
          <p:cNvSpPr/>
          <p:nvPr/>
        </p:nvSpPr>
        <p:spPr>
          <a:xfrm flipH="1">
            <a:off x="4788024" y="4437112"/>
            <a:ext cx="346672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Basic authorisation is used where credentials are passed in in the format Basic ‘&lt;&lt;username&gt;&gt;:&lt;&lt;password&gt;&gt;’ and Base64 encoded.</a:t>
            </a:r>
          </a:p>
        </p:txBody>
      </p:sp>
      <p:sp>
        <p:nvSpPr>
          <p:cNvPr id="3" name="TextBox 2"/>
          <p:cNvSpPr txBox="1"/>
          <p:nvPr/>
        </p:nvSpPr>
        <p:spPr>
          <a:xfrm>
            <a:off x="539552" y="1628800"/>
            <a:ext cx="7992888" cy="646331"/>
          </a:xfrm>
          <a:prstGeom prst="rect">
            <a:avLst/>
          </a:prstGeom>
          <a:noFill/>
        </p:spPr>
        <p:txBody>
          <a:bodyPr wrap="square" rtlCol="0">
            <a:spAutoFit/>
          </a:bodyPr>
          <a:lstStyle/>
          <a:p>
            <a:r>
              <a:rPr lang="en-GB" dirty="0"/>
              <a:t>The </a:t>
            </a:r>
            <a:r>
              <a:rPr lang="en-GB" b="1" dirty="0"/>
              <a:t>Hypertext Transfer Protocol</a:t>
            </a:r>
            <a:r>
              <a:rPr lang="en-GB" dirty="0"/>
              <a:t> (</a:t>
            </a:r>
            <a:r>
              <a:rPr lang="en-GB" b="1" dirty="0"/>
              <a:t>HTTP</a:t>
            </a:r>
            <a:r>
              <a:rPr lang="en-GB" dirty="0"/>
              <a:t>) is the foundation of data communication for the World Wide Web and uses a request-response protocol.</a:t>
            </a:r>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92957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HTTP Example - Response</a:t>
            </a:r>
          </a:p>
        </p:txBody>
      </p:sp>
      <p:graphicFrame>
        <p:nvGraphicFramePr>
          <p:cNvPr id="6" name="Table 5"/>
          <p:cNvGraphicFramePr>
            <a:graphicFrameLocks noGrp="1"/>
          </p:cNvGraphicFramePr>
          <p:nvPr>
            <p:extLst>
              <p:ext uri="{D42A27DB-BD31-4B8C-83A1-F6EECF244321}">
                <p14:modId xmlns:p14="http://schemas.microsoft.com/office/powerpoint/2010/main" val="1476631807"/>
              </p:ext>
            </p:extLst>
          </p:nvPr>
        </p:nvGraphicFramePr>
        <p:xfrm>
          <a:off x="333872" y="1628800"/>
          <a:ext cx="8352928" cy="3352800"/>
        </p:xfrm>
        <a:graphic>
          <a:graphicData uri="http://schemas.openxmlformats.org/drawingml/2006/table">
            <a:tbl>
              <a:tblPr firstRow="1" bandRow="1">
                <a:tableStyleId>{5C22544A-7EE6-4342-B048-85BDC9FD1C3A}</a:tableStyleId>
              </a:tblPr>
              <a:tblGrid>
                <a:gridCol w="2159973">
                  <a:extLst>
                    <a:ext uri="{9D8B030D-6E8A-4147-A177-3AD203B41FA5}">
                      <a16:colId xmlns:a16="http://schemas.microsoft.com/office/drawing/2014/main" val="20000"/>
                    </a:ext>
                  </a:extLst>
                </a:gridCol>
                <a:gridCol w="6192955">
                  <a:extLst>
                    <a:ext uri="{9D8B030D-6E8A-4147-A177-3AD203B41FA5}">
                      <a16:colId xmlns:a16="http://schemas.microsoft.com/office/drawing/2014/main" val="20001"/>
                    </a:ext>
                  </a:extLst>
                </a:gridCol>
              </a:tblGrid>
              <a:tr h="335058">
                <a:tc>
                  <a:txBody>
                    <a:bodyPr/>
                    <a:lstStyle/>
                    <a:p>
                      <a:r>
                        <a:rPr lang="en-GB" dirty="0"/>
                        <a:t>HTTP</a:t>
                      </a:r>
                      <a:r>
                        <a:rPr lang="en-GB" baseline="0" dirty="0"/>
                        <a:t> Response</a:t>
                      </a:r>
                      <a:endParaRPr lang="en-GB" dirty="0"/>
                    </a:p>
                  </a:txBody>
                  <a:tcPr/>
                </a:tc>
                <a:tc>
                  <a:txBody>
                    <a:bodyPr/>
                    <a:lstStyle/>
                    <a:p>
                      <a:endParaRPr lang="en-GB" dirty="0"/>
                    </a:p>
                  </a:txBody>
                  <a:tcPr/>
                </a:tc>
                <a:extLst>
                  <a:ext uri="{0D108BD9-81ED-4DB2-BD59-A6C34878D82A}">
                    <a16:rowId xmlns:a16="http://schemas.microsoft.com/office/drawing/2014/main" val="10000"/>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HTTP Header</a:t>
                      </a:r>
                      <a:endParaRPr lang="en-GB" sz="1400" kern="1200" dirty="0">
                        <a:solidFill>
                          <a:schemeClr val="dk1"/>
                        </a:solidFill>
                        <a:latin typeface="+mn-lt"/>
                        <a:ea typeface="+mn-ea"/>
                        <a:cs typeface="+mn-cs"/>
                      </a:endParaRPr>
                    </a:p>
                  </a:txBody>
                  <a:tcPr marL="68580" marR="68580" marT="0" marB="0" anchor="ctr"/>
                </a:tc>
                <a:tc>
                  <a:txBody>
                    <a:bodyPr/>
                    <a:lstStyle/>
                    <a:p>
                      <a:r>
                        <a:rPr lang="en-GB" sz="1400" kern="1200" dirty="0">
                          <a:solidFill>
                            <a:schemeClr val="dk1"/>
                          </a:solidFill>
                          <a:effectLst/>
                          <a:latin typeface="+mn-lt"/>
                          <a:ea typeface="+mn-ea"/>
                          <a:cs typeface="+mn-cs"/>
                        </a:rPr>
                        <a:t>HTTP/1.1 200 OK</a:t>
                      </a:r>
                    </a:p>
                    <a:p>
                      <a:r>
                        <a:rPr lang="en-GB" sz="1400" kern="1200" dirty="0">
                          <a:solidFill>
                            <a:schemeClr val="dk1"/>
                          </a:solidFill>
                          <a:effectLst/>
                          <a:latin typeface="+mn-lt"/>
                          <a:ea typeface="+mn-ea"/>
                          <a:cs typeface="+mn-cs"/>
                        </a:rPr>
                        <a:t>Cache-Control: no-cache</a:t>
                      </a:r>
                    </a:p>
                    <a:p>
                      <a:r>
                        <a:rPr lang="en-GB" sz="1400" kern="1200" dirty="0">
                          <a:solidFill>
                            <a:schemeClr val="dk1"/>
                          </a:solidFill>
                          <a:effectLst/>
                          <a:latin typeface="+mn-lt"/>
                          <a:ea typeface="+mn-ea"/>
                          <a:cs typeface="+mn-cs"/>
                        </a:rPr>
                        <a:t>Content-Length: 601</a:t>
                      </a:r>
                    </a:p>
                    <a:p>
                      <a:r>
                        <a:rPr lang="en-GB" sz="1400" kern="1200" dirty="0">
                          <a:solidFill>
                            <a:schemeClr val="dk1"/>
                          </a:solidFill>
                          <a:effectLst/>
                          <a:latin typeface="+mn-lt"/>
                          <a:ea typeface="+mn-ea"/>
                          <a:cs typeface="+mn-cs"/>
                        </a:rPr>
                        <a:t>Content-Type: text/</a:t>
                      </a:r>
                      <a:r>
                        <a:rPr lang="en-GB" sz="1400" kern="1200" dirty="0" err="1">
                          <a:solidFill>
                            <a:schemeClr val="dk1"/>
                          </a:solidFill>
                          <a:effectLst/>
                          <a:latin typeface="+mn-lt"/>
                          <a:ea typeface="+mn-ea"/>
                          <a:cs typeface="+mn-cs"/>
                        </a:rPr>
                        <a:t>html;charset</a:t>
                      </a:r>
                      <a:r>
                        <a:rPr lang="en-GB" sz="1400" kern="1200" dirty="0">
                          <a:solidFill>
                            <a:schemeClr val="dk1"/>
                          </a:solidFill>
                          <a:effectLst/>
                          <a:latin typeface="+mn-lt"/>
                          <a:ea typeface="+mn-ea"/>
                          <a:cs typeface="+mn-cs"/>
                        </a:rPr>
                        <a:t>=UTF-8</a:t>
                      </a:r>
                    </a:p>
                    <a:p>
                      <a:r>
                        <a:rPr lang="en-GB" sz="1400" kern="1200" dirty="0">
                          <a:solidFill>
                            <a:schemeClr val="dk1"/>
                          </a:solidFill>
                          <a:effectLst/>
                          <a:latin typeface="+mn-lt"/>
                          <a:ea typeface="+mn-ea"/>
                          <a:cs typeface="+mn-cs"/>
                        </a:rPr>
                        <a:t>Expires: Thu, 01 Jan 1970 00:00:00 GMT</a:t>
                      </a:r>
                    </a:p>
                    <a:p>
                      <a:r>
                        <a:rPr lang="en-GB" sz="1400" kern="1200" dirty="0">
                          <a:solidFill>
                            <a:schemeClr val="dk1"/>
                          </a:solidFill>
                          <a:effectLst/>
                          <a:latin typeface="+mn-lt"/>
                          <a:ea typeface="+mn-ea"/>
                          <a:cs typeface="+mn-cs"/>
                        </a:rPr>
                        <a:t>Server: Microsoft-IIS/7.0</a:t>
                      </a:r>
                    </a:p>
                    <a:p>
                      <a:r>
                        <a:rPr lang="en-GB" sz="1400" kern="1200" dirty="0">
                          <a:solidFill>
                            <a:schemeClr val="dk1"/>
                          </a:solidFill>
                          <a:effectLst/>
                          <a:latin typeface="+mn-lt"/>
                          <a:ea typeface="+mn-ea"/>
                          <a:cs typeface="+mn-cs"/>
                        </a:rPr>
                        <a:t>X-Powered-By: ASP.NET</a:t>
                      </a:r>
                    </a:p>
                    <a:p>
                      <a:r>
                        <a:rPr lang="en-GB" sz="1400" kern="1200" dirty="0">
                          <a:solidFill>
                            <a:schemeClr val="dk1"/>
                          </a:solidFill>
                          <a:effectLst/>
                          <a:latin typeface="+mn-lt"/>
                          <a:ea typeface="+mn-ea"/>
                          <a:cs typeface="+mn-cs"/>
                        </a:rPr>
                        <a:t>Date: Mon, 16 Jan 2017 15:15:00 GMT</a:t>
                      </a:r>
                    </a:p>
                  </a:txBody>
                  <a:tcPr marL="68580" marR="68580" marT="0" marB="0" anchor="ctr"/>
                </a:tc>
                <a:extLst>
                  <a:ext uri="{0D108BD9-81ED-4DB2-BD59-A6C34878D82A}">
                    <a16:rowId xmlns:a16="http://schemas.microsoft.com/office/drawing/2014/main" val="10001"/>
                  </a:ext>
                </a:extLst>
              </a:tr>
              <a:tr h="231616">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HTTP Body</a:t>
                      </a:r>
                      <a:endParaRPr lang="en-GB" sz="1400" kern="1200" dirty="0">
                        <a:solidFill>
                          <a:schemeClr val="dk1"/>
                        </a:solidFill>
                        <a:latin typeface="+mn-lt"/>
                        <a:ea typeface="+mn-ea"/>
                        <a:cs typeface="+mn-cs"/>
                      </a:endParaRPr>
                    </a:p>
                  </a:txBody>
                  <a:tcPr marL="68580" marR="68580" marT="0" marB="0" anchor="ctr"/>
                </a:tc>
                <a:tc>
                  <a:txBody>
                    <a:bodyPr/>
                    <a:lstStyle/>
                    <a:p>
                      <a:r>
                        <a:rPr lang="en-GB" sz="1400" kern="1200" dirty="0">
                          <a:solidFill>
                            <a:schemeClr val="dk1"/>
                          </a:solidFill>
                          <a:effectLst/>
                          <a:latin typeface="+mn-lt"/>
                          <a:ea typeface="+mn-ea"/>
                          <a:cs typeface="+mn-cs"/>
                        </a:rPr>
                        <a:t>&lt;?xml version="1.0" encoding="UTF-8"?&gt;</a:t>
                      </a:r>
                    </a:p>
                    <a:p>
                      <a:r>
                        <a:rPr lang="en-GB" sz="1400" kern="1200" dirty="0">
                          <a:solidFill>
                            <a:schemeClr val="dk1"/>
                          </a:solidFill>
                          <a:effectLst/>
                          <a:latin typeface="+mn-lt"/>
                          <a:ea typeface="+mn-ea"/>
                          <a:cs typeface="+mn-cs"/>
                        </a:rPr>
                        <a:t>&lt;response&gt;</a:t>
                      </a:r>
                    </a:p>
                    <a:p>
                      <a:r>
                        <a:rPr lang="en-GB" sz="1400" kern="1200" dirty="0">
                          <a:solidFill>
                            <a:schemeClr val="dk1"/>
                          </a:solidFill>
                          <a:effectLst/>
                          <a:latin typeface="+mn-lt"/>
                          <a:ea typeface="+mn-ea"/>
                          <a:cs typeface="+mn-cs"/>
                        </a:rPr>
                        <a:t> &lt;status&gt;1&lt;/status&gt;</a:t>
                      </a:r>
                    </a:p>
                    <a:p>
                      <a:r>
                        <a:rPr lang="en-GB" sz="1400" kern="1200" dirty="0">
                          <a:solidFill>
                            <a:schemeClr val="dk1"/>
                          </a:solidFill>
                          <a:effectLst/>
                          <a:latin typeface="+mn-lt"/>
                          <a:ea typeface="+mn-ea"/>
                          <a:cs typeface="+mn-cs"/>
                        </a:rPr>
                        <a:t> &lt;</a:t>
                      </a:r>
                      <a:r>
                        <a:rPr lang="en-GB" sz="1400" kern="1200" dirty="0" err="1">
                          <a:solidFill>
                            <a:schemeClr val="dk1"/>
                          </a:solidFill>
                          <a:effectLst/>
                          <a:latin typeface="+mn-lt"/>
                          <a:ea typeface="+mn-ea"/>
                          <a:cs typeface="+mn-cs"/>
                        </a:rPr>
                        <a:t>messagebuffer</a:t>
                      </a:r>
                      <a:r>
                        <a:rPr lang="en-GB" sz="1400" kern="1200" dirty="0">
                          <a:solidFill>
                            <a:schemeClr val="dk1"/>
                          </a:solidFill>
                          <a:effectLst/>
                          <a:latin typeface="+mn-lt"/>
                          <a:ea typeface="+mn-ea"/>
                          <a:cs typeface="+mn-cs"/>
                        </a:rPr>
                        <a:t>/&gt;</a:t>
                      </a:r>
                    </a:p>
                    <a:p>
                      <a:r>
                        <a:rPr lang="en-GB" sz="1400" kern="1200" dirty="0">
                          <a:solidFill>
                            <a:schemeClr val="dk1"/>
                          </a:solidFill>
                          <a:effectLst/>
                          <a:latin typeface="+mn-lt"/>
                          <a:ea typeface="+mn-ea"/>
                          <a:cs typeface="+mn-cs"/>
                        </a:rPr>
                        <a:t> &lt;</a:t>
                      </a:r>
                      <a:r>
                        <a:rPr lang="en-GB" sz="1400" kern="1200" dirty="0" err="1">
                          <a:solidFill>
                            <a:schemeClr val="dk1"/>
                          </a:solidFill>
                          <a:effectLst/>
                          <a:latin typeface="+mn-lt"/>
                          <a:ea typeface="+mn-ea"/>
                          <a:cs typeface="+mn-cs"/>
                        </a:rPr>
                        <a:t>outdata</a:t>
                      </a:r>
                      <a:r>
                        <a:rPr lang="en-GB" sz="1400" kern="1200" dirty="0">
                          <a:solidFill>
                            <a:schemeClr val="dk1"/>
                          </a:solidFill>
                          <a:effectLst/>
                          <a:latin typeface="+mn-lt"/>
                          <a:ea typeface="+mn-ea"/>
                          <a:cs typeface="+mn-cs"/>
                        </a:rPr>
                        <a:t>&gt;1&lt;/</a:t>
                      </a:r>
                      <a:r>
                        <a:rPr lang="en-GB" sz="1400" kern="1200" dirty="0" err="1">
                          <a:solidFill>
                            <a:schemeClr val="dk1"/>
                          </a:solidFill>
                          <a:effectLst/>
                          <a:latin typeface="+mn-lt"/>
                          <a:ea typeface="+mn-ea"/>
                          <a:cs typeface="+mn-cs"/>
                        </a:rPr>
                        <a:t>outdata</a:t>
                      </a:r>
                      <a:r>
                        <a:rPr lang="en-GB" sz="1400" kern="1200" dirty="0">
                          <a:solidFill>
                            <a:schemeClr val="dk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effectLst/>
                          <a:latin typeface="+mn-lt"/>
                          <a:ea typeface="+mn-ea"/>
                          <a:cs typeface="+mn-cs"/>
                        </a:rPr>
                        <a:t>&lt;/response&gt;</a:t>
                      </a:r>
                    </a:p>
                  </a:txBody>
                  <a:tcPr marL="68580" marR="68580" marT="0" marB="0" anchor="ct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2494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01" y="188640"/>
            <a:ext cx="8229600" cy="1143000"/>
          </a:xfrm>
        </p:spPr>
        <p:txBody>
          <a:bodyPr>
            <a:normAutofit/>
          </a:bodyPr>
          <a:lstStyle/>
          <a:p>
            <a:r>
              <a:rPr lang="en-GB" dirty="0"/>
              <a:t>SOAP Example</a:t>
            </a:r>
          </a:p>
        </p:txBody>
      </p:sp>
      <p:sp>
        <p:nvSpPr>
          <p:cNvPr id="5" name="TextBox 4"/>
          <p:cNvSpPr txBox="1"/>
          <p:nvPr/>
        </p:nvSpPr>
        <p:spPr>
          <a:xfrm>
            <a:off x="442101" y="1328092"/>
            <a:ext cx="8229600" cy="5078313"/>
          </a:xfrm>
          <a:prstGeom prst="rect">
            <a:avLst/>
          </a:prstGeom>
          <a:noFill/>
        </p:spPr>
        <p:txBody>
          <a:bodyPr wrap="square" rtlCol="0">
            <a:spAutoFit/>
          </a:bodyPr>
          <a:lstStyle/>
          <a:p>
            <a:r>
              <a:rPr lang="en-GB" b="1" dirty="0"/>
              <a:t>SOAP</a:t>
            </a:r>
            <a:r>
              <a:rPr lang="en-GB" dirty="0"/>
              <a:t> (</a:t>
            </a:r>
            <a:r>
              <a:rPr lang="en-GB" b="1" dirty="0"/>
              <a:t>Simple Object Access Protocol</a:t>
            </a:r>
            <a:r>
              <a:rPr lang="en-GB" dirty="0"/>
              <a:t>) is a protocol for exchanging information in the implementation of web services.</a:t>
            </a:r>
          </a:p>
          <a:p>
            <a:endParaRPr lang="en-GB" dirty="0"/>
          </a:p>
          <a:p>
            <a:r>
              <a:rPr lang="en-GB" b="1" dirty="0"/>
              <a:t>HTTP</a:t>
            </a:r>
            <a:r>
              <a:rPr lang="en-GB" dirty="0"/>
              <a:t> is used as a transport method for SOAP messages.</a:t>
            </a:r>
          </a:p>
          <a:p>
            <a:endParaRPr lang="en-GB" dirty="0"/>
          </a:p>
          <a:p>
            <a:r>
              <a:rPr lang="en-GB" dirty="0"/>
              <a:t>The SOAP message is an XML document made up of the following:</a:t>
            </a:r>
          </a:p>
          <a:p>
            <a:pPr marL="285750" indent="-285750">
              <a:buFont typeface="Arial" panose="020B0604020202020204" pitchFamily="34" charset="0"/>
              <a:buChar char="•"/>
            </a:pPr>
            <a:r>
              <a:rPr lang="en-GB" dirty="0"/>
              <a:t>Envelope </a:t>
            </a:r>
          </a:p>
          <a:p>
            <a:pPr marL="742950" lvl="1" indent="-285750">
              <a:buFont typeface="Arial" panose="020B0604020202020204" pitchFamily="34" charset="0"/>
              <a:buChar char="•"/>
            </a:pPr>
            <a:r>
              <a:rPr lang="en-GB" dirty="0"/>
              <a:t>Identifies the XML document as a SOAP message </a:t>
            </a:r>
          </a:p>
          <a:p>
            <a:pPr marL="742950" lvl="1" indent="-285750">
              <a:buFont typeface="Arial" panose="020B0604020202020204" pitchFamily="34" charset="0"/>
              <a:buChar char="•"/>
            </a:pPr>
            <a:r>
              <a:rPr lang="en-GB" dirty="0"/>
              <a:t>Mandatory</a:t>
            </a:r>
          </a:p>
          <a:p>
            <a:pPr marL="285750" indent="-285750">
              <a:buFont typeface="Arial" panose="020B0604020202020204" pitchFamily="34" charset="0"/>
              <a:buChar char="•"/>
            </a:pPr>
            <a:r>
              <a:rPr lang="en-GB" dirty="0"/>
              <a:t>Header </a:t>
            </a:r>
          </a:p>
          <a:p>
            <a:pPr marL="742950" lvl="1" indent="-285750">
              <a:buFont typeface="Arial" panose="020B0604020202020204" pitchFamily="34" charset="0"/>
              <a:buChar char="•"/>
            </a:pPr>
            <a:r>
              <a:rPr lang="en-GB" dirty="0"/>
              <a:t>Contains header information </a:t>
            </a:r>
          </a:p>
          <a:p>
            <a:pPr marL="742950" lvl="1" indent="-285750">
              <a:buFont typeface="Arial" panose="020B0604020202020204" pitchFamily="34" charset="0"/>
              <a:buChar char="•"/>
            </a:pPr>
            <a:r>
              <a:rPr lang="en-GB" dirty="0"/>
              <a:t>Optional</a:t>
            </a:r>
          </a:p>
          <a:p>
            <a:pPr marL="285750" indent="-285750">
              <a:buFont typeface="Arial" panose="020B0604020202020204" pitchFamily="34" charset="0"/>
              <a:buChar char="•"/>
            </a:pPr>
            <a:r>
              <a:rPr lang="en-GB" dirty="0"/>
              <a:t>Body </a:t>
            </a:r>
          </a:p>
          <a:p>
            <a:pPr marL="742950" lvl="1" indent="-285750">
              <a:buFont typeface="Arial" panose="020B0604020202020204" pitchFamily="34" charset="0"/>
              <a:buChar char="•"/>
            </a:pPr>
            <a:r>
              <a:rPr lang="en-GB" dirty="0"/>
              <a:t>Contains call, and response information </a:t>
            </a:r>
          </a:p>
          <a:p>
            <a:pPr marL="742950" lvl="1" indent="-285750">
              <a:buFont typeface="Arial" panose="020B0604020202020204" pitchFamily="34" charset="0"/>
              <a:buChar char="•"/>
            </a:pPr>
            <a:r>
              <a:rPr lang="en-GB" dirty="0"/>
              <a:t>Mandatory</a:t>
            </a:r>
          </a:p>
          <a:p>
            <a:pPr marL="285750" indent="-285750">
              <a:buFont typeface="Arial" panose="020B0604020202020204" pitchFamily="34" charset="0"/>
              <a:buChar char="•"/>
            </a:pPr>
            <a:r>
              <a:rPr lang="en-GB" dirty="0"/>
              <a:t>Fault </a:t>
            </a:r>
          </a:p>
          <a:p>
            <a:pPr marL="742950" lvl="1" indent="-285750">
              <a:buFont typeface="Arial" panose="020B0604020202020204" pitchFamily="34" charset="0"/>
              <a:buChar char="•"/>
            </a:pPr>
            <a:r>
              <a:rPr lang="en-GB" dirty="0"/>
              <a:t>Provides information about errors that occurred while processing the message</a:t>
            </a:r>
          </a:p>
          <a:p>
            <a:pPr marL="742950" lvl="1" indent="-285750">
              <a:buFont typeface="Arial" panose="020B0604020202020204" pitchFamily="34" charset="0"/>
              <a:buChar char="•"/>
            </a:pPr>
            <a:r>
              <a:rPr lang="en-GB" dirty="0"/>
              <a:t>Optional</a:t>
            </a:r>
          </a:p>
        </p:txBody>
      </p:sp>
      <p:sp>
        <p:nvSpPr>
          <p:cNvPr id="6" name="Rounded Rectangle 5"/>
          <p:cNvSpPr/>
          <p:nvPr/>
        </p:nvSpPr>
        <p:spPr>
          <a:xfrm>
            <a:off x="6588224" y="3212976"/>
            <a:ext cx="1872208" cy="2376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t>SOAP-ENV: Envelope</a:t>
            </a:r>
          </a:p>
        </p:txBody>
      </p:sp>
      <p:sp>
        <p:nvSpPr>
          <p:cNvPr id="7" name="Rounded Rectangle 6"/>
          <p:cNvSpPr/>
          <p:nvPr/>
        </p:nvSpPr>
        <p:spPr>
          <a:xfrm>
            <a:off x="6808440" y="3648297"/>
            <a:ext cx="1431776"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GB" sz="1400" dirty="0"/>
              <a:t>SOAP-ENV: Header</a:t>
            </a:r>
          </a:p>
        </p:txBody>
      </p:sp>
      <p:sp>
        <p:nvSpPr>
          <p:cNvPr id="8" name="Rounded Rectangle 7"/>
          <p:cNvSpPr/>
          <p:nvPr/>
        </p:nvSpPr>
        <p:spPr>
          <a:xfrm>
            <a:off x="6808440" y="4357682"/>
            <a:ext cx="1431776" cy="10875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GB" sz="1400" dirty="0"/>
              <a:t>SOAP-ENV: Body</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62643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SOAP Example - WSDL</a:t>
            </a:r>
          </a:p>
        </p:txBody>
      </p:sp>
      <p:pic>
        <p:nvPicPr>
          <p:cNvPr id="3" name="Picture 2"/>
          <p:cNvPicPr>
            <a:picLocks noChangeAspect="1"/>
          </p:cNvPicPr>
          <p:nvPr/>
        </p:nvPicPr>
        <p:blipFill>
          <a:blip r:embed="rId2"/>
          <a:stretch>
            <a:fillRect/>
          </a:stretch>
        </p:blipFill>
        <p:spPr>
          <a:xfrm>
            <a:off x="251520" y="1700808"/>
            <a:ext cx="8610763" cy="3960440"/>
          </a:xfrm>
          <a:prstGeom prst="rect">
            <a:avLst/>
          </a:prstGeom>
        </p:spPr>
      </p:pic>
      <p:sp>
        <p:nvSpPr>
          <p:cNvPr id="4" name="Rounded Rectangle 3"/>
          <p:cNvSpPr/>
          <p:nvPr/>
        </p:nvSpPr>
        <p:spPr>
          <a:xfrm flipH="1">
            <a:off x="5436096" y="3933056"/>
            <a:ext cx="3016308" cy="2232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The </a:t>
            </a:r>
            <a:r>
              <a:rPr lang="en-GB" sz="1600" b="1" dirty="0"/>
              <a:t>Web Services Description Language</a:t>
            </a:r>
            <a:r>
              <a:rPr lang="en-GB" sz="1600" dirty="0"/>
              <a:t> (</a:t>
            </a:r>
            <a:r>
              <a:rPr lang="en-GB" sz="1600" b="1" dirty="0"/>
              <a:t>WSDL</a:t>
            </a:r>
            <a:r>
              <a:rPr lang="en-GB" sz="1600" dirty="0"/>
              <a:t>) describes the functionality offered by a web service.</a:t>
            </a:r>
          </a:p>
          <a:p>
            <a:pPr algn="ctr"/>
            <a:endParaRPr lang="en-GB" sz="1600" dirty="0"/>
          </a:p>
          <a:p>
            <a:pPr algn="ctr"/>
            <a:r>
              <a:rPr lang="en-GB" sz="1600" dirty="0"/>
              <a:t>Always :</a:t>
            </a:r>
          </a:p>
          <a:p>
            <a:pPr algn="ctr"/>
            <a:r>
              <a:rPr lang="en-GB" sz="1600" b="1" dirty="0"/>
              <a:t>https://&lt;&lt;BASE_URL&gt;&gt;/urd/sits.srd/siw_wsf?wsdl</a:t>
            </a:r>
            <a:endParaRPr lang="en-GB" sz="1600" dirty="0"/>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88854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SOAP Example - Request</a:t>
            </a:r>
          </a:p>
        </p:txBody>
      </p:sp>
      <p:graphicFrame>
        <p:nvGraphicFramePr>
          <p:cNvPr id="5" name="Table 4"/>
          <p:cNvGraphicFramePr>
            <a:graphicFrameLocks noGrp="1"/>
          </p:cNvGraphicFramePr>
          <p:nvPr>
            <p:extLst>
              <p:ext uri="{D42A27DB-BD31-4B8C-83A1-F6EECF244321}">
                <p14:modId xmlns:p14="http://schemas.microsoft.com/office/powerpoint/2010/main" val="2793596118"/>
              </p:ext>
            </p:extLst>
          </p:nvPr>
        </p:nvGraphicFramePr>
        <p:xfrm>
          <a:off x="331274" y="1556792"/>
          <a:ext cx="8352928" cy="4989931"/>
        </p:xfrm>
        <a:graphic>
          <a:graphicData uri="http://schemas.openxmlformats.org/drawingml/2006/table">
            <a:tbl>
              <a:tblPr firstRow="1" bandRow="1">
                <a:tableStyleId>{5C22544A-7EE6-4342-B048-85BDC9FD1C3A}</a:tableStyleId>
              </a:tblPr>
              <a:tblGrid>
                <a:gridCol w="2520013">
                  <a:extLst>
                    <a:ext uri="{9D8B030D-6E8A-4147-A177-3AD203B41FA5}">
                      <a16:colId xmlns:a16="http://schemas.microsoft.com/office/drawing/2014/main" val="20000"/>
                    </a:ext>
                  </a:extLst>
                </a:gridCol>
                <a:gridCol w="5832915">
                  <a:extLst>
                    <a:ext uri="{9D8B030D-6E8A-4147-A177-3AD203B41FA5}">
                      <a16:colId xmlns:a16="http://schemas.microsoft.com/office/drawing/2014/main" val="20001"/>
                    </a:ext>
                  </a:extLst>
                </a:gridCol>
              </a:tblGrid>
              <a:tr h="335058">
                <a:tc>
                  <a:txBody>
                    <a:bodyPr/>
                    <a:lstStyle/>
                    <a:p>
                      <a:r>
                        <a:rPr lang="en-GB" dirty="0"/>
                        <a:t>SOAP Request</a:t>
                      </a:r>
                    </a:p>
                  </a:txBody>
                  <a:tcPr/>
                </a:tc>
                <a:tc>
                  <a:txBody>
                    <a:bodyPr/>
                    <a:lstStyle/>
                    <a:p>
                      <a:endParaRPr lang="en-GB" dirty="0"/>
                    </a:p>
                  </a:txBody>
                  <a:tcPr/>
                </a:tc>
                <a:extLst>
                  <a:ext uri="{0D108BD9-81ED-4DB2-BD59-A6C34878D82A}">
                    <a16:rowId xmlns:a16="http://schemas.microsoft.com/office/drawing/2014/main" val="10000"/>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SOAP</a:t>
                      </a:r>
                      <a:r>
                        <a:rPr lang="en-US" sz="1400" kern="1200" baseline="0" dirty="0">
                          <a:solidFill>
                            <a:schemeClr val="dk1"/>
                          </a:solidFill>
                          <a:latin typeface="+mn-lt"/>
                          <a:ea typeface="+mn-ea"/>
                          <a:cs typeface="+mn-cs"/>
                        </a:rPr>
                        <a:t> Envelope Element declaring namespaces</a:t>
                      </a:r>
                      <a:endParaRPr lang="en-GB" sz="1400" kern="1200" dirty="0">
                        <a:solidFill>
                          <a:schemeClr val="dk1"/>
                        </a:solidFill>
                        <a:latin typeface="+mn-lt"/>
                        <a:ea typeface="+mn-ea"/>
                        <a:cs typeface="+mn-cs"/>
                      </a:endParaRPr>
                    </a:p>
                  </a:txBody>
                  <a:tcPr marL="68580" marR="68580" marT="0" marB="0" anchor="ctr"/>
                </a:tc>
                <a:tc>
                  <a:txBody>
                    <a:bodyPr/>
                    <a:lstStyle/>
                    <a:p>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soapenv:Envelope</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 </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xmlns:soapenv</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="http://schemas.xmlsoap.org/soap/envelope/" </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xmlns:urn</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urn:uniface:applic:wrapped:services:SIW_WSF</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1"/>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SOAP</a:t>
                      </a:r>
                      <a:r>
                        <a:rPr lang="en-US" sz="1400" kern="1200" baseline="0" dirty="0">
                          <a:solidFill>
                            <a:schemeClr val="dk1"/>
                          </a:solidFill>
                          <a:latin typeface="+mn-lt"/>
                          <a:ea typeface="+mn-ea"/>
                          <a:cs typeface="+mn-cs"/>
                        </a:rPr>
                        <a:t> Envelope Header Element</a:t>
                      </a:r>
                      <a:endParaRPr lang="en-GB" sz="1400" kern="1200" dirty="0">
                        <a:solidFill>
                          <a:schemeClr val="dk1"/>
                        </a:solidFill>
                        <a:latin typeface="+mn-lt"/>
                        <a:ea typeface="+mn-ea"/>
                        <a:cs typeface="+mn-cs"/>
                      </a:endParaRPr>
                    </a:p>
                  </a:txBody>
                  <a:tcPr marL="68580" marR="68580" marT="0" marB="0" anchor="ctr"/>
                </a:tc>
                <a:tc>
                  <a:txBody>
                    <a:bodyPr/>
                    <a:lstStyle/>
                    <a:p>
                      <a:pPr algn="l">
                        <a:spcAft>
                          <a:spcPts val="0"/>
                        </a:spcAft>
                      </a:pPr>
                      <a:r>
                        <a:rPr lang="en-GB" sz="1400" kern="1200" dirty="0">
                          <a:solidFill>
                            <a:schemeClr val="dk1"/>
                          </a:solidFill>
                          <a:effectLst/>
                          <a:latin typeface="+mn-lt"/>
                          <a:ea typeface="+mn-ea"/>
                          <a:cs typeface="+mn-cs"/>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soapenv:Header</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2"/>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SOAP</a:t>
                      </a:r>
                      <a:r>
                        <a:rPr lang="en-US" sz="1400" kern="1200" baseline="0" dirty="0">
                          <a:solidFill>
                            <a:schemeClr val="dk1"/>
                          </a:solidFill>
                          <a:latin typeface="+mn-lt"/>
                          <a:ea typeface="+mn-ea"/>
                          <a:cs typeface="+mn-cs"/>
                        </a:rPr>
                        <a:t> Envelope Body Element</a:t>
                      </a:r>
                      <a:endParaRPr lang="en-GB" sz="1400" kern="1200" dirty="0">
                        <a:solidFill>
                          <a:schemeClr val="dk1"/>
                        </a:solidFill>
                        <a:latin typeface="+mn-lt"/>
                        <a:ea typeface="+mn-ea"/>
                        <a:cs typeface="+mn-cs"/>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soapenv:Body</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3"/>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Start of SOAP Message with application specific namespace</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urn:ACTION</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4"/>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Username</a:t>
                      </a:r>
                      <a:r>
                        <a:rPr lang="en-US" sz="1400" baseline="0" dirty="0">
                          <a:effectLst/>
                          <a:latin typeface="+mn-lt"/>
                          <a:ea typeface="Times New Roman" panose="02020603050405020304" pitchFamily="18" charset="0"/>
                          <a:cs typeface="Times New Roman" panose="02020603050405020304" pitchFamily="18" charset="0"/>
                        </a:rPr>
                        <a:t> – USR or LDAP</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urn:USER</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SITS</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urn:USER</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5"/>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Password</a:t>
                      </a:r>
                      <a:r>
                        <a:rPr lang="en-US" sz="1400" baseline="0" dirty="0">
                          <a:effectLst/>
                          <a:latin typeface="+mn-lt"/>
                          <a:ea typeface="Times New Roman" panose="02020603050405020304" pitchFamily="18" charset="0"/>
                          <a:cs typeface="Times New Roman" panose="02020603050405020304" pitchFamily="18" charset="0"/>
                        </a:rPr>
                        <a:t> – MUA or LDAP</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urn:PASSWORD</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12345</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urn:PASSWORD</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6"/>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Web</a:t>
                      </a:r>
                      <a:r>
                        <a:rPr lang="en-US" sz="1400" baseline="0" dirty="0">
                          <a:effectLst/>
                          <a:latin typeface="+mn-lt"/>
                          <a:ea typeface="Times New Roman" panose="02020603050405020304" pitchFamily="18" charset="0"/>
                          <a:cs typeface="Times New Roman" panose="02020603050405020304" pitchFamily="18" charset="0"/>
                        </a:rPr>
                        <a:t> Service Function (WSF)</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urn:FUNCTION</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STU_COUNT</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urn:FUNCTION</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7"/>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Parameters</a:t>
                      </a:r>
                      <a:r>
                        <a:rPr lang="en-US" sz="1400" baseline="0" dirty="0">
                          <a:effectLst/>
                          <a:latin typeface="+mn-lt"/>
                          <a:ea typeface="Times New Roman" panose="02020603050405020304" pitchFamily="18" charset="0"/>
                          <a:cs typeface="Times New Roman" panose="02020603050405020304" pitchFamily="18" charset="0"/>
                        </a:rPr>
                        <a:t> specified on WSF – delimited list</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urn:PARAMETERS</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8"/>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In data</a:t>
                      </a:r>
                      <a:r>
                        <a:rPr lang="en-US" sz="1400" baseline="0" dirty="0">
                          <a:effectLst/>
                          <a:latin typeface="+mn-lt"/>
                          <a:ea typeface="Times New Roman" panose="02020603050405020304" pitchFamily="18" charset="0"/>
                          <a:cs typeface="Times New Roman" panose="02020603050405020304" pitchFamily="18" charset="0"/>
                        </a:rPr>
                        <a:t> specified on WSF – delimited list</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urn:INDATA</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STU_CODE=1600001</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urn:INDATA</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9"/>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SOAP</a:t>
                      </a:r>
                      <a:r>
                        <a:rPr lang="en-US" sz="1400" baseline="0" dirty="0">
                          <a:effectLst/>
                          <a:latin typeface="+mn-lt"/>
                          <a:ea typeface="Times New Roman" panose="02020603050405020304" pitchFamily="18" charset="0"/>
                          <a:cs typeface="Times New Roman" panose="02020603050405020304" pitchFamily="18" charset="0"/>
                        </a:rPr>
                        <a:t> SHA512 Hash Key</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360000" algn="l">
                        <a:spcAft>
                          <a:spcPts val="0"/>
                        </a:spcAft>
                      </a:pP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urn:HASH</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8E6D0BE54E4A58A1FF313EED7279F9094A28D8E763F661818CB271C3B130F2DFF18CC77A13A90D5B198A3CC0AA590349F50D162E504F8B 89B161268CB0F490C</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urn:HASH</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10"/>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End of SOAP Message</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urn:ACTION</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11"/>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End of</a:t>
                      </a:r>
                      <a:r>
                        <a:rPr lang="en-US" sz="1400" baseline="0" dirty="0">
                          <a:effectLst/>
                          <a:latin typeface="+mn-lt"/>
                          <a:ea typeface="Times New Roman" panose="02020603050405020304" pitchFamily="18" charset="0"/>
                          <a:cs typeface="Times New Roman" panose="02020603050405020304" pitchFamily="18" charset="0"/>
                        </a:rPr>
                        <a:t> SOAP Body Element</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soapenv:Body</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12"/>
                  </a:ext>
                </a:extLst>
              </a:tr>
              <a:tr h="251293">
                <a:tc>
                  <a:txBody>
                    <a:bodyPr/>
                    <a:lstStyle/>
                    <a:p>
                      <a:r>
                        <a:rPr lang="en-GB" sz="1400" dirty="0"/>
                        <a:t>End of SOAP Element</a:t>
                      </a:r>
                    </a:p>
                  </a:txBody>
                  <a:tcPr anchor="ctr"/>
                </a:tc>
                <a:tc>
                  <a:txBody>
                    <a:bodyPr/>
                    <a:lstStyle/>
                    <a:p>
                      <a:pPr algn="l">
                        <a:spcAft>
                          <a:spcPts val="0"/>
                        </a:spcAft>
                      </a:pP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soapenv:Envelope</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13"/>
                  </a:ext>
                </a:extLst>
              </a:tr>
            </a:tbl>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30778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SOAP Example - Response</a:t>
            </a:r>
          </a:p>
        </p:txBody>
      </p:sp>
      <p:graphicFrame>
        <p:nvGraphicFramePr>
          <p:cNvPr id="5" name="Table 4"/>
          <p:cNvGraphicFramePr>
            <a:graphicFrameLocks noGrp="1"/>
          </p:cNvGraphicFramePr>
          <p:nvPr>
            <p:extLst>
              <p:ext uri="{D42A27DB-BD31-4B8C-83A1-F6EECF244321}">
                <p14:modId xmlns:p14="http://schemas.microsoft.com/office/powerpoint/2010/main" val="1766865558"/>
              </p:ext>
            </p:extLst>
          </p:nvPr>
        </p:nvGraphicFramePr>
        <p:xfrm>
          <a:off x="331274" y="1556792"/>
          <a:ext cx="8352928" cy="3633905"/>
        </p:xfrm>
        <a:graphic>
          <a:graphicData uri="http://schemas.openxmlformats.org/drawingml/2006/table">
            <a:tbl>
              <a:tblPr firstRow="1" bandRow="1">
                <a:tableStyleId>{5C22544A-7EE6-4342-B048-85BDC9FD1C3A}</a:tableStyleId>
              </a:tblPr>
              <a:tblGrid>
                <a:gridCol w="2520013">
                  <a:extLst>
                    <a:ext uri="{9D8B030D-6E8A-4147-A177-3AD203B41FA5}">
                      <a16:colId xmlns:a16="http://schemas.microsoft.com/office/drawing/2014/main" val="20000"/>
                    </a:ext>
                  </a:extLst>
                </a:gridCol>
                <a:gridCol w="5832915">
                  <a:extLst>
                    <a:ext uri="{9D8B030D-6E8A-4147-A177-3AD203B41FA5}">
                      <a16:colId xmlns:a16="http://schemas.microsoft.com/office/drawing/2014/main" val="20001"/>
                    </a:ext>
                  </a:extLst>
                </a:gridCol>
              </a:tblGrid>
              <a:tr h="335058">
                <a:tc>
                  <a:txBody>
                    <a:bodyPr/>
                    <a:lstStyle/>
                    <a:p>
                      <a:r>
                        <a:rPr lang="en-GB" dirty="0"/>
                        <a:t>SOAP Response</a:t>
                      </a:r>
                    </a:p>
                  </a:txBody>
                  <a:tcPr/>
                </a:tc>
                <a:tc>
                  <a:txBody>
                    <a:bodyPr/>
                    <a:lstStyle/>
                    <a:p>
                      <a:endParaRPr lang="en-GB" dirty="0"/>
                    </a:p>
                  </a:txBody>
                  <a:tcPr/>
                </a:tc>
                <a:extLst>
                  <a:ext uri="{0D108BD9-81ED-4DB2-BD59-A6C34878D82A}">
                    <a16:rowId xmlns:a16="http://schemas.microsoft.com/office/drawing/2014/main" val="10000"/>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SOAP</a:t>
                      </a:r>
                      <a:r>
                        <a:rPr lang="en-US" sz="1400" kern="1200" baseline="0" dirty="0">
                          <a:solidFill>
                            <a:schemeClr val="dk1"/>
                          </a:solidFill>
                          <a:latin typeface="+mn-lt"/>
                          <a:ea typeface="+mn-ea"/>
                          <a:cs typeface="+mn-cs"/>
                        </a:rPr>
                        <a:t> Envelope Element declaring namespaces</a:t>
                      </a:r>
                      <a:endParaRPr lang="en-GB" sz="1400" kern="1200" dirty="0">
                        <a:solidFill>
                          <a:schemeClr val="dk1"/>
                        </a:solidFill>
                        <a:latin typeface="+mn-lt"/>
                        <a:ea typeface="+mn-ea"/>
                        <a:cs typeface="+mn-cs"/>
                      </a:endParaRPr>
                    </a:p>
                  </a:txBody>
                  <a:tcPr marL="68580" marR="68580" marT="0" marB="0" anchor="ctr"/>
                </a:tc>
                <a:tc>
                  <a:txBody>
                    <a:bodyPr/>
                    <a:lstStyle/>
                    <a:p>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soapenv:Envelope</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 </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xmlns:soapenv</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="http://schemas.xmlsoap.org/soap/envelope/" </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xmlns:xsd</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="http://www.w3.org/2001/XMLSchema" </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xmlns:xsi</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="http://www.w3.org/2001/XMLSchema-instance"</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1"/>
                  </a:ext>
                </a:extLst>
              </a:tr>
              <a:tr h="251293">
                <a:tc>
                  <a:txBody>
                    <a:bodyPr/>
                    <a:lstStyle/>
                    <a:p>
                      <a:pPr marL="0" algn="l" defTabSz="914400" rtl="0" eaLnBrk="1" latinLnBrk="0" hangingPunct="1">
                        <a:spcAft>
                          <a:spcPts val="0"/>
                        </a:spcAft>
                      </a:pPr>
                      <a:r>
                        <a:rPr lang="en-US" sz="1400" kern="1200" dirty="0">
                          <a:solidFill>
                            <a:schemeClr val="dk1"/>
                          </a:solidFill>
                          <a:latin typeface="+mn-lt"/>
                          <a:ea typeface="+mn-ea"/>
                          <a:cs typeface="+mn-cs"/>
                        </a:rPr>
                        <a:t>SOAP</a:t>
                      </a:r>
                      <a:r>
                        <a:rPr lang="en-US" sz="1400" kern="1200" baseline="0" dirty="0">
                          <a:solidFill>
                            <a:schemeClr val="dk1"/>
                          </a:solidFill>
                          <a:latin typeface="+mn-lt"/>
                          <a:ea typeface="+mn-ea"/>
                          <a:cs typeface="+mn-cs"/>
                        </a:rPr>
                        <a:t> Envelope Body Element</a:t>
                      </a:r>
                      <a:endParaRPr lang="en-GB" sz="1400" kern="1200" dirty="0">
                        <a:solidFill>
                          <a:schemeClr val="dk1"/>
                        </a:solidFill>
                        <a:latin typeface="+mn-lt"/>
                        <a:ea typeface="+mn-ea"/>
                        <a:cs typeface="+mn-cs"/>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soapenv:Body</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2"/>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Start of SOAP Message with application specific namespace</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marL="252000" marR="0" indent="0" algn="l" defTabSz="914400" rtl="0" eaLnBrk="1" fontAlgn="auto" latinLnBrk="0" hangingPunct="1">
                        <a:lnSpc>
                          <a:spcPct val="100000"/>
                        </a:lnSpc>
                        <a:spcBef>
                          <a:spcPts val="0"/>
                        </a:spcBef>
                        <a:spcAft>
                          <a:spcPts val="0"/>
                        </a:spcAft>
                        <a:buClrTx/>
                        <a:buSzTx/>
                        <a:buFontTx/>
                        <a:buNone/>
                        <a:tabLst/>
                        <a:defRPr/>
                      </a:pP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ACTIONResponse</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 </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xmlns</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urn:uniface:applic:wrapped:services:SIW_WSF</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US" sz="1400" b="0" dirty="0">
                          <a:effectLst/>
                          <a:latin typeface="+mn-lt"/>
                          <a:ea typeface="Times New Roman" panose="02020603050405020304" pitchFamily="18" charset="0"/>
                          <a:cs typeface="Times New Roman" panose="02020603050405020304" pitchFamily="18" charset="0"/>
                        </a:rPr>
                        <a:t> </a:t>
                      </a:r>
                      <a:endParaRPr lang="en-GB" sz="1400" b="0" kern="1200" dirty="0">
                        <a:solidFill>
                          <a:srgbClr val="0000FF"/>
                        </a:solidFill>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Result</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return</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1</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return</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4"/>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Out data from function</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OUTDATA</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r>
                        <a:rPr lang="en-GB" sz="1400" b="1" kern="1200" dirty="0">
                          <a:solidFill>
                            <a:schemeClr val="dk1"/>
                          </a:solidFill>
                          <a:effectLst/>
                          <a:latin typeface="+mn-lt"/>
                          <a:ea typeface="+mn-ea"/>
                          <a:cs typeface="+mn-cs"/>
                        </a:rPr>
                        <a:t>1</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OUTDATA</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5"/>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Any extra messages, including errors</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a:solidFill>
                            <a:srgbClr val="993366"/>
                          </a:solidFill>
                          <a:effectLst/>
                          <a:latin typeface="+mn-lt"/>
                          <a:ea typeface="Times New Roman" panose="02020603050405020304" pitchFamily="18" charset="0"/>
                          <a:cs typeface="Times New Roman" panose="02020603050405020304" pitchFamily="18" charset="0"/>
                        </a:rPr>
                        <a:t>MESSAGETEXT/</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6"/>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End of SOAP Message</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ACTIONResponse</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7"/>
                  </a:ext>
                </a:extLst>
              </a:tr>
              <a:tr h="251293">
                <a:tc>
                  <a:txBody>
                    <a:bodyPr/>
                    <a:lstStyle/>
                    <a:p>
                      <a:pPr algn="l">
                        <a:spcAft>
                          <a:spcPts val="0"/>
                        </a:spcAft>
                      </a:pPr>
                      <a:r>
                        <a:rPr lang="en-US" sz="1400" dirty="0">
                          <a:effectLst/>
                          <a:latin typeface="+mn-lt"/>
                          <a:ea typeface="Times New Roman" panose="02020603050405020304" pitchFamily="18" charset="0"/>
                          <a:cs typeface="Times New Roman" panose="02020603050405020304" pitchFamily="18" charset="0"/>
                        </a:rPr>
                        <a:t>End of</a:t>
                      </a:r>
                      <a:r>
                        <a:rPr lang="en-US" sz="1400" baseline="0" dirty="0">
                          <a:effectLst/>
                          <a:latin typeface="+mn-lt"/>
                          <a:ea typeface="Times New Roman" panose="02020603050405020304" pitchFamily="18" charset="0"/>
                          <a:cs typeface="Times New Roman" panose="02020603050405020304" pitchFamily="18" charset="0"/>
                        </a:rPr>
                        <a:t> SOAP Body Element</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1400" b="0" dirty="0">
                          <a:effectLst/>
                          <a:latin typeface="+mn-lt"/>
                          <a:ea typeface="Times New Roman" panose="02020603050405020304" pitchFamily="18" charset="0"/>
                          <a:cs typeface="Times New Roman" panose="02020603050405020304" pitchFamily="18" charset="0"/>
                        </a:rPr>
                        <a:t>   </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soapenv:Body</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8"/>
                  </a:ext>
                </a:extLst>
              </a:tr>
              <a:tr h="251293">
                <a:tc>
                  <a:txBody>
                    <a:bodyPr/>
                    <a:lstStyle/>
                    <a:p>
                      <a:r>
                        <a:rPr lang="en-GB" sz="1400" dirty="0"/>
                        <a:t>End of SOAP Element</a:t>
                      </a:r>
                    </a:p>
                  </a:txBody>
                  <a:tcPr anchor="ctr"/>
                </a:tc>
                <a:tc>
                  <a:txBody>
                    <a:bodyPr/>
                    <a:lstStyle/>
                    <a:p>
                      <a:pPr algn="l">
                        <a:spcAft>
                          <a:spcPts val="0"/>
                        </a:spcAft>
                      </a:pP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&lt;/</a:t>
                      </a:r>
                      <a:r>
                        <a:rPr lang="en-GB" sz="1400" b="0" kern="1200" dirty="0" err="1">
                          <a:solidFill>
                            <a:srgbClr val="993366"/>
                          </a:solidFill>
                          <a:effectLst/>
                          <a:latin typeface="+mn-lt"/>
                          <a:ea typeface="Times New Roman" panose="02020603050405020304" pitchFamily="18" charset="0"/>
                          <a:cs typeface="Times New Roman" panose="02020603050405020304" pitchFamily="18" charset="0"/>
                        </a:rPr>
                        <a:t>soapenv:Envelope</a:t>
                      </a:r>
                      <a:r>
                        <a:rPr lang="en-GB" sz="1400" b="0" kern="1200" dirty="0">
                          <a:solidFill>
                            <a:srgbClr val="0000FF"/>
                          </a:solidFill>
                          <a:effectLst/>
                          <a:latin typeface="+mn-lt"/>
                          <a:ea typeface="Times New Roman" panose="02020603050405020304" pitchFamily="18" charset="0"/>
                          <a:cs typeface="Times New Roman" panose="02020603050405020304" pitchFamily="18" charset="0"/>
                        </a:rPr>
                        <a:t>&gt;</a:t>
                      </a:r>
                    </a:p>
                  </a:txBody>
                  <a:tcPr marL="68580" marR="68580" marT="0" marB="0" anchor="ct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17394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Service Functions (WSF)</a:t>
            </a:r>
          </a:p>
        </p:txBody>
      </p:sp>
      <p:pic>
        <p:nvPicPr>
          <p:cNvPr id="4" name="Picture 3"/>
          <p:cNvPicPr>
            <a:picLocks noChangeAspect="1"/>
          </p:cNvPicPr>
          <p:nvPr/>
        </p:nvPicPr>
        <p:blipFill>
          <a:blip r:embed="rId2"/>
          <a:stretch>
            <a:fillRect/>
          </a:stretch>
        </p:blipFill>
        <p:spPr>
          <a:xfrm>
            <a:off x="2062068" y="2218870"/>
            <a:ext cx="4250035" cy="4105966"/>
          </a:xfrm>
          <a:prstGeom prst="rect">
            <a:avLst/>
          </a:prstGeom>
        </p:spPr>
      </p:pic>
      <p:sp>
        <p:nvSpPr>
          <p:cNvPr id="5" name="Rounded Rectangle 4"/>
          <p:cNvSpPr/>
          <p:nvPr/>
        </p:nvSpPr>
        <p:spPr>
          <a:xfrm>
            <a:off x="6228184" y="1628800"/>
            <a:ext cx="2577343" cy="1548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WSF controls which functions are exposed through web services. </a:t>
            </a:r>
          </a:p>
          <a:p>
            <a:pPr algn="ctr"/>
            <a:r>
              <a:rPr lang="en-GB" sz="1600" dirty="0"/>
              <a:t>Defines in data to be supplied and the output.</a:t>
            </a:r>
          </a:p>
        </p:txBody>
      </p:sp>
      <p:sp>
        <p:nvSpPr>
          <p:cNvPr id="6" name="Rounded Rectangular Callout 5"/>
          <p:cNvSpPr/>
          <p:nvPr/>
        </p:nvSpPr>
        <p:spPr>
          <a:xfrm>
            <a:off x="404309" y="1642806"/>
            <a:ext cx="1584176" cy="1152128"/>
          </a:xfrm>
          <a:prstGeom prst="wedgeRoundRectCallout">
            <a:avLst>
              <a:gd name="adj1" fmla="val 59535"/>
              <a:gd name="adj2" fmla="val 135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Function type defines what the web service is doing behind the scenes</a:t>
            </a:r>
          </a:p>
        </p:txBody>
      </p:sp>
      <p:sp>
        <p:nvSpPr>
          <p:cNvPr id="7" name="Rounded Rectangular Callout 6"/>
          <p:cNvSpPr/>
          <p:nvPr/>
        </p:nvSpPr>
        <p:spPr>
          <a:xfrm>
            <a:off x="2552561" y="1517586"/>
            <a:ext cx="2088232" cy="590200"/>
          </a:xfrm>
          <a:prstGeom prst="wedgeRoundRectCallout">
            <a:avLst>
              <a:gd name="adj1" fmla="val 13967"/>
              <a:gd name="adj2" fmla="val 3099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Web service mode can be SOAP/HTTP or REST</a:t>
            </a:r>
          </a:p>
        </p:txBody>
      </p:sp>
      <p:sp>
        <p:nvSpPr>
          <p:cNvPr id="8" name="Rounded Rectangular Callout 7"/>
          <p:cNvSpPr/>
          <p:nvPr/>
        </p:nvSpPr>
        <p:spPr>
          <a:xfrm>
            <a:off x="6426353" y="3825910"/>
            <a:ext cx="2336024" cy="576064"/>
          </a:xfrm>
          <a:prstGeom prst="wedgeRoundRectCallout">
            <a:avLst>
              <a:gd name="adj1" fmla="val -65558"/>
              <a:gd name="adj2" fmla="val -299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Additional messaging and auditing can be switched on</a:t>
            </a:r>
          </a:p>
        </p:txBody>
      </p:sp>
      <p:sp>
        <p:nvSpPr>
          <p:cNvPr id="9" name="Rounded Rectangular Callout 8"/>
          <p:cNvSpPr/>
          <p:nvPr/>
        </p:nvSpPr>
        <p:spPr>
          <a:xfrm>
            <a:off x="6442556" y="4512834"/>
            <a:ext cx="1871844" cy="765212"/>
          </a:xfrm>
          <a:prstGeom prst="wedgeRoundRectCallout">
            <a:avLst>
              <a:gd name="adj1" fmla="val -65558"/>
              <a:gd name="adj2" fmla="val -485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Options defined here will depend on the function type chosen</a:t>
            </a:r>
          </a:p>
        </p:txBody>
      </p:sp>
      <p:sp>
        <p:nvSpPr>
          <p:cNvPr id="10" name="Rounded Rectangular Callout 9"/>
          <p:cNvSpPr/>
          <p:nvPr/>
        </p:nvSpPr>
        <p:spPr>
          <a:xfrm>
            <a:off x="6534122" y="5580173"/>
            <a:ext cx="2088232" cy="576064"/>
          </a:xfrm>
          <a:prstGeom prst="wedgeRoundRectCallout">
            <a:avLst>
              <a:gd name="adj1" fmla="val -74875"/>
              <a:gd name="adj2" fmla="val 105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 function require an output to be defined</a:t>
            </a:r>
          </a:p>
        </p:txBody>
      </p:sp>
      <p:sp>
        <p:nvSpPr>
          <p:cNvPr id="11" name="Rounded Rectangular Callout 10"/>
          <p:cNvSpPr/>
          <p:nvPr/>
        </p:nvSpPr>
        <p:spPr>
          <a:xfrm>
            <a:off x="419832" y="4495114"/>
            <a:ext cx="1443649" cy="1661123"/>
          </a:xfrm>
          <a:prstGeom prst="wedgeRoundRectCallout">
            <a:avLst>
              <a:gd name="adj1" fmla="val 67795"/>
              <a:gd name="adj2" fmla="val -166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and parameters are specified differently depending on the chosen function</a:t>
            </a:r>
          </a:p>
        </p:txBody>
      </p:sp>
      <p:sp>
        <p:nvSpPr>
          <p:cNvPr id="12" name="Rounded Rectangular Callout 11"/>
          <p:cNvSpPr/>
          <p:nvPr/>
        </p:nvSpPr>
        <p:spPr>
          <a:xfrm>
            <a:off x="279305" y="3194727"/>
            <a:ext cx="1584176" cy="1152128"/>
          </a:xfrm>
          <a:prstGeom prst="wedgeRoundRectCallout">
            <a:avLst>
              <a:gd name="adj1" fmla="val 67881"/>
              <a:gd name="adj2" fmla="val 205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Delimiter is used to separate in data when calling the web service</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19094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491-4522-422F-9E23-5D5BD61CDD92}"/>
              </a:ext>
            </a:extLst>
          </p:cNvPr>
          <p:cNvSpPr>
            <a:spLocks noGrp="1"/>
          </p:cNvSpPr>
          <p:nvPr>
            <p:ph type="title"/>
          </p:nvPr>
        </p:nvSpPr>
        <p:spPr/>
        <p:txBody>
          <a:bodyPr/>
          <a:lstStyle/>
          <a:p>
            <a:r>
              <a:rPr lang="en-GB" dirty="0"/>
              <a:t>Course Pre-Requisites</a:t>
            </a:r>
          </a:p>
        </p:txBody>
      </p:sp>
      <p:sp>
        <p:nvSpPr>
          <p:cNvPr id="3" name="Content Placeholder 2">
            <a:extLst>
              <a:ext uri="{FF2B5EF4-FFF2-40B4-BE49-F238E27FC236}">
                <a16:creationId xmlns:a16="http://schemas.microsoft.com/office/drawing/2014/main" id="{626B285D-58E6-47B2-81A7-8A7BD149DF25}"/>
              </a:ext>
            </a:extLst>
          </p:cNvPr>
          <p:cNvSpPr>
            <a:spLocks noGrp="1"/>
          </p:cNvSpPr>
          <p:nvPr>
            <p:ph idx="1"/>
          </p:nvPr>
        </p:nvSpPr>
        <p:spPr/>
        <p:txBody>
          <a:bodyPr/>
          <a:lstStyle/>
          <a:p>
            <a:r>
              <a:rPr lang="en-GB" dirty="0"/>
              <a:t>Stu-Talk Foundation: Data Exchange and Publish &amp; Subscribe</a:t>
            </a:r>
          </a:p>
          <a:p>
            <a:r>
              <a:rPr lang="en-GB" dirty="0"/>
              <a:t>Knowledge of HTTP, SOAP and REST</a:t>
            </a:r>
          </a:p>
        </p:txBody>
      </p:sp>
      <p:sp>
        <p:nvSpPr>
          <p:cNvPr id="4" name="Footer Placeholder 3">
            <a:extLst>
              <a:ext uri="{FF2B5EF4-FFF2-40B4-BE49-F238E27FC236}">
                <a16:creationId xmlns:a16="http://schemas.microsoft.com/office/drawing/2014/main" id="{E9FC446B-721B-49C0-9274-61AC46925BB3}"/>
              </a:ext>
            </a:extLst>
          </p:cNvPr>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554448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the In Data Fields work</a:t>
            </a:r>
          </a:p>
        </p:txBody>
      </p:sp>
      <p:pic>
        <p:nvPicPr>
          <p:cNvPr id="4" name="Picture 3"/>
          <p:cNvPicPr>
            <a:picLocks noChangeAspect="1"/>
          </p:cNvPicPr>
          <p:nvPr/>
        </p:nvPicPr>
        <p:blipFill>
          <a:blip r:embed="rId2"/>
          <a:stretch>
            <a:fillRect/>
          </a:stretch>
        </p:blipFill>
        <p:spPr>
          <a:xfrm>
            <a:off x="1335069" y="1628800"/>
            <a:ext cx="6473862" cy="1152128"/>
          </a:xfrm>
          <a:prstGeom prst="rect">
            <a:avLst/>
          </a:prstGeom>
        </p:spPr>
      </p:pic>
      <p:sp>
        <p:nvSpPr>
          <p:cNvPr id="6" name="Rounded Rectangle 5"/>
          <p:cNvSpPr/>
          <p:nvPr/>
        </p:nvSpPr>
        <p:spPr>
          <a:xfrm>
            <a:off x="5796136" y="1772816"/>
            <a:ext cx="243011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The in data options work in conjunction</a:t>
            </a:r>
          </a:p>
        </p:txBody>
      </p:sp>
      <p:graphicFrame>
        <p:nvGraphicFramePr>
          <p:cNvPr id="9" name="Diagram 8"/>
          <p:cNvGraphicFramePr/>
          <p:nvPr>
            <p:extLst>
              <p:ext uri="{D42A27DB-BD31-4B8C-83A1-F6EECF244321}">
                <p14:modId xmlns:p14="http://schemas.microsoft.com/office/powerpoint/2010/main" val="2662352178"/>
              </p:ext>
            </p:extLst>
          </p:nvPr>
        </p:nvGraphicFramePr>
        <p:xfrm>
          <a:off x="636476" y="2996952"/>
          <a:ext cx="7871048"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83229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 Data Example</a:t>
            </a:r>
          </a:p>
        </p:txBody>
      </p:sp>
      <p:sp>
        <p:nvSpPr>
          <p:cNvPr id="7" name="Rounded Rectangle 6"/>
          <p:cNvSpPr/>
          <p:nvPr/>
        </p:nvSpPr>
        <p:spPr>
          <a:xfrm>
            <a:off x="1115616" y="1592542"/>
            <a:ext cx="7344816" cy="1854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t>WSF Setup:</a:t>
            </a:r>
          </a:p>
        </p:txBody>
      </p:sp>
      <p:pic>
        <p:nvPicPr>
          <p:cNvPr id="4" name="Picture 3"/>
          <p:cNvPicPr>
            <a:picLocks noChangeAspect="1"/>
          </p:cNvPicPr>
          <p:nvPr/>
        </p:nvPicPr>
        <p:blipFill>
          <a:blip r:embed="rId2"/>
          <a:stretch>
            <a:fillRect/>
          </a:stretch>
        </p:blipFill>
        <p:spPr>
          <a:xfrm>
            <a:off x="1547664" y="2078596"/>
            <a:ext cx="6473862" cy="1152128"/>
          </a:xfrm>
          <a:prstGeom prst="rect">
            <a:avLst/>
          </a:prstGeom>
        </p:spPr>
      </p:pic>
      <p:sp>
        <p:nvSpPr>
          <p:cNvPr id="8" name="Rounded Rectangle 7"/>
          <p:cNvSpPr/>
          <p:nvPr/>
        </p:nvSpPr>
        <p:spPr>
          <a:xfrm>
            <a:off x="1115616" y="3617894"/>
            <a:ext cx="734481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err="1"/>
              <a:t>Indata</a:t>
            </a:r>
            <a:r>
              <a:rPr lang="en-GB" sz="1600" dirty="0"/>
              <a:t> provided when calling the web service:</a:t>
            </a:r>
          </a:p>
          <a:p>
            <a:pPr marL="285750" indent="-285750">
              <a:buFont typeface="Arial" panose="020B0604020202020204" pitchFamily="34" charset="0"/>
              <a:buChar char="•"/>
            </a:pPr>
            <a:endParaRPr lang="en-GB" sz="1600" dirty="0"/>
          </a:p>
          <a:p>
            <a:endParaRPr lang="en-GB" sz="1600" dirty="0"/>
          </a:p>
        </p:txBody>
      </p:sp>
      <p:sp>
        <p:nvSpPr>
          <p:cNvPr id="11" name="Rounded Rectangle 10"/>
          <p:cNvSpPr/>
          <p:nvPr/>
        </p:nvSpPr>
        <p:spPr>
          <a:xfrm>
            <a:off x="1963093" y="4162268"/>
            <a:ext cx="5573477" cy="508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P03=&lt;xml&gt;testing data&lt;/xml&gt;##P04=DTO_UDF1=Web Service Drop-off</a:t>
            </a:r>
          </a:p>
        </p:txBody>
      </p:sp>
      <p:sp>
        <p:nvSpPr>
          <p:cNvPr id="12" name="Rounded Rectangle 11"/>
          <p:cNvSpPr/>
          <p:nvPr/>
        </p:nvSpPr>
        <p:spPr>
          <a:xfrm>
            <a:off x="1115616" y="5013176"/>
            <a:ext cx="734481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t>Combined </a:t>
            </a:r>
            <a:r>
              <a:rPr lang="en-GB" sz="1600" dirty="0" err="1"/>
              <a:t>indata</a:t>
            </a:r>
            <a:r>
              <a:rPr lang="en-GB" sz="1600" dirty="0"/>
              <a:t> passed into the function:</a:t>
            </a:r>
          </a:p>
          <a:p>
            <a:pPr marL="285750" indent="-285750">
              <a:buFont typeface="Arial" panose="020B0604020202020204" pitchFamily="34" charset="0"/>
              <a:buChar char="•"/>
            </a:pPr>
            <a:endParaRPr lang="en-GB" sz="1600" dirty="0"/>
          </a:p>
          <a:p>
            <a:endParaRPr lang="en-GB" sz="1600" dirty="0"/>
          </a:p>
        </p:txBody>
      </p:sp>
      <p:sp>
        <p:nvSpPr>
          <p:cNvPr id="13" name="Rounded Rectangle 12"/>
          <p:cNvSpPr/>
          <p:nvPr/>
        </p:nvSpPr>
        <p:spPr>
          <a:xfrm>
            <a:off x="1963093" y="5557550"/>
            <a:ext cx="5573477" cy="508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P01=CREATE_DTI·;P02=·;P03=&lt;xml&gt;testing data&lt;/xml&gt;·;P04=DTO_UDF1=Web Service Drop-off·;P05=·;P06=</a:t>
            </a:r>
          </a:p>
        </p:txBody>
      </p:sp>
      <p:sp>
        <p:nvSpPr>
          <p:cNvPr id="3" name="TextBox 2"/>
          <p:cNvSpPr txBox="1"/>
          <p:nvPr/>
        </p:nvSpPr>
        <p:spPr>
          <a:xfrm>
            <a:off x="395536" y="1965647"/>
            <a:ext cx="720080" cy="1107996"/>
          </a:xfrm>
          <a:prstGeom prst="rect">
            <a:avLst/>
          </a:prstGeom>
          <a:noFill/>
        </p:spPr>
        <p:txBody>
          <a:bodyPr wrap="square" rtlCol="0">
            <a:spAutoFit/>
          </a:bodyPr>
          <a:lstStyle/>
          <a:p>
            <a:r>
              <a:rPr lang="en-GB" sz="6600" dirty="0">
                <a:solidFill>
                  <a:schemeClr val="tx2"/>
                </a:solidFill>
              </a:rPr>
              <a:t>1</a:t>
            </a:r>
          </a:p>
        </p:txBody>
      </p:sp>
      <p:sp>
        <p:nvSpPr>
          <p:cNvPr id="14" name="TextBox 13"/>
          <p:cNvSpPr txBox="1"/>
          <p:nvPr/>
        </p:nvSpPr>
        <p:spPr>
          <a:xfrm>
            <a:off x="395536" y="3675964"/>
            <a:ext cx="720080" cy="1107996"/>
          </a:xfrm>
          <a:prstGeom prst="rect">
            <a:avLst/>
          </a:prstGeom>
          <a:noFill/>
        </p:spPr>
        <p:txBody>
          <a:bodyPr wrap="square" rtlCol="0">
            <a:spAutoFit/>
          </a:bodyPr>
          <a:lstStyle/>
          <a:p>
            <a:r>
              <a:rPr lang="en-GB" sz="6600" dirty="0">
                <a:solidFill>
                  <a:schemeClr val="tx2"/>
                </a:solidFill>
              </a:rPr>
              <a:t>2</a:t>
            </a:r>
          </a:p>
        </p:txBody>
      </p:sp>
      <p:sp>
        <p:nvSpPr>
          <p:cNvPr id="15" name="TextBox 14"/>
          <p:cNvSpPr txBox="1"/>
          <p:nvPr/>
        </p:nvSpPr>
        <p:spPr>
          <a:xfrm>
            <a:off x="395536" y="5257860"/>
            <a:ext cx="720080" cy="1107996"/>
          </a:xfrm>
          <a:prstGeom prst="rect">
            <a:avLst/>
          </a:prstGeom>
          <a:noFill/>
        </p:spPr>
        <p:txBody>
          <a:bodyPr wrap="square" rtlCol="0">
            <a:spAutoFit/>
          </a:bodyPr>
          <a:lstStyle/>
          <a:p>
            <a:r>
              <a:rPr lang="en-GB" sz="6600" dirty="0">
                <a:solidFill>
                  <a:schemeClr val="tx2"/>
                </a:solidFill>
              </a:rPr>
              <a:t>3</a:t>
            </a: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45617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 Data Conditions</a:t>
            </a:r>
          </a:p>
        </p:txBody>
      </p:sp>
      <p:pic>
        <p:nvPicPr>
          <p:cNvPr id="4" name="Picture 3"/>
          <p:cNvPicPr>
            <a:picLocks noChangeAspect="1"/>
          </p:cNvPicPr>
          <p:nvPr/>
        </p:nvPicPr>
        <p:blipFill>
          <a:blip r:embed="rId2"/>
          <a:stretch>
            <a:fillRect/>
          </a:stretch>
        </p:blipFill>
        <p:spPr>
          <a:xfrm>
            <a:off x="802121" y="2487747"/>
            <a:ext cx="7539757" cy="1729376"/>
          </a:xfrm>
          <a:prstGeom prst="rect">
            <a:avLst/>
          </a:prstGeom>
        </p:spPr>
      </p:pic>
      <p:sp>
        <p:nvSpPr>
          <p:cNvPr id="5" name="Rounded Rectangle 4"/>
          <p:cNvSpPr/>
          <p:nvPr/>
        </p:nvSpPr>
        <p:spPr>
          <a:xfrm>
            <a:off x="4976064" y="1643182"/>
            <a:ext cx="374441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Conditions can be defined to control the values entered into the in data and to output custom error messages and statuses when these are not met</a:t>
            </a:r>
          </a:p>
        </p:txBody>
      </p:sp>
      <p:sp>
        <p:nvSpPr>
          <p:cNvPr id="6" name="Rounded Rectangular Callout 5"/>
          <p:cNvSpPr/>
          <p:nvPr/>
        </p:nvSpPr>
        <p:spPr>
          <a:xfrm>
            <a:off x="611560" y="1753741"/>
            <a:ext cx="2448272" cy="585425"/>
          </a:xfrm>
          <a:prstGeom prst="wedgeRoundRectCallout">
            <a:avLst>
              <a:gd name="adj1" fmla="val -23585"/>
              <a:gd name="adj2" fmla="val 240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Specify whether the condition must be true or false to pass</a:t>
            </a:r>
          </a:p>
        </p:txBody>
      </p:sp>
      <p:sp>
        <p:nvSpPr>
          <p:cNvPr id="7" name="Rounded Rectangular Callout 6"/>
          <p:cNvSpPr/>
          <p:nvPr/>
        </p:nvSpPr>
        <p:spPr>
          <a:xfrm>
            <a:off x="6831532" y="4365104"/>
            <a:ext cx="1252120" cy="1152128"/>
          </a:xfrm>
          <a:prstGeom prst="wedgeRoundRectCallout">
            <a:avLst>
              <a:gd name="adj1" fmla="val -23203"/>
              <a:gd name="adj2" fmla="val -788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Specify custom error messages and statuses</a:t>
            </a:r>
          </a:p>
        </p:txBody>
      </p:sp>
      <p:sp>
        <p:nvSpPr>
          <p:cNvPr id="8" name="Rounded Rectangular Callout 7"/>
          <p:cNvSpPr/>
          <p:nvPr/>
        </p:nvSpPr>
        <p:spPr>
          <a:xfrm>
            <a:off x="456966" y="4437112"/>
            <a:ext cx="5987241" cy="1872208"/>
          </a:xfrm>
          <a:prstGeom prst="wedgeRoundRectCallout">
            <a:avLst>
              <a:gd name="adj1" fmla="val 13895"/>
              <a:gd name="adj2" fmla="val -700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Specify the condition.</a:t>
            </a:r>
          </a:p>
          <a:p>
            <a:pPr algn="ctr"/>
            <a:endParaRPr lang="en-GB" sz="1400" dirty="0"/>
          </a:p>
          <a:p>
            <a:pPr algn="ctr"/>
            <a:r>
              <a:rPr lang="en-GB" sz="1400" dirty="0"/>
              <a:t>This condition ensures that either the student code or surname must be provided and states that:</a:t>
            </a:r>
          </a:p>
          <a:p>
            <a:pPr marL="285750" indent="-285750">
              <a:buFontTx/>
              <a:buChar char="-"/>
            </a:pPr>
            <a:r>
              <a:rPr lang="en-GB" sz="1400" dirty="0"/>
              <a:t>The student code must be 7 digits and the surname must be blank    OR</a:t>
            </a:r>
          </a:p>
          <a:p>
            <a:pPr marL="285750" indent="-285750">
              <a:buFontTx/>
              <a:buChar char="-"/>
            </a:pPr>
            <a:r>
              <a:rPr lang="en-GB" sz="1400" dirty="0"/>
              <a:t>The student code must be blank and the surname must be any value    OR</a:t>
            </a:r>
          </a:p>
          <a:p>
            <a:pPr marL="285750" indent="-285750">
              <a:buFontTx/>
              <a:buChar char="-"/>
            </a:pPr>
            <a:r>
              <a:rPr lang="en-GB" sz="1400" dirty="0"/>
              <a:t>The student code must be 7 digits and the surname must be any value</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85245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Service Audits (WST)</a:t>
            </a:r>
          </a:p>
        </p:txBody>
      </p:sp>
      <p:pic>
        <p:nvPicPr>
          <p:cNvPr id="4" name="Picture 3"/>
          <p:cNvPicPr>
            <a:picLocks noChangeAspect="1"/>
          </p:cNvPicPr>
          <p:nvPr/>
        </p:nvPicPr>
        <p:blipFill>
          <a:blip r:embed="rId2"/>
          <a:stretch>
            <a:fillRect/>
          </a:stretch>
        </p:blipFill>
        <p:spPr>
          <a:xfrm>
            <a:off x="1187624" y="1675978"/>
            <a:ext cx="5017740" cy="4201294"/>
          </a:xfrm>
          <a:prstGeom prst="rect">
            <a:avLst/>
          </a:prstGeom>
        </p:spPr>
      </p:pic>
      <p:sp>
        <p:nvSpPr>
          <p:cNvPr id="5" name="Rounded Rectangle 4"/>
          <p:cNvSpPr/>
          <p:nvPr/>
        </p:nvSpPr>
        <p:spPr>
          <a:xfrm>
            <a:off x="5076056" y="4340274"/>
            <a:ext cx="2836296" cy="1353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If WSF auditing is on, a WST record will be created to record the details of the web service call</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D2E62BB2-3D97-410C-9A50-B4730007EA5D}"/>
              </a:ext>
            </a:extLst>
          </p:cNvPr>
          <p:cNvSpPr/>
          <p:nvPr/>
        </p:nvSpPr>
        <p:spPr>
          <a:xfrm>
            <a:off x="6444208" y="1988840"/>
            <a:ext cx="1766724" cy="1248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WST records can be cleaned up using the ‘Web Service Audits’ tab on </a:t>
            </a:r>
            <a:r>
              <a:rPr lang="en-GB" sz="1400" b="1" dirty="0"/>
              <a:t>XACU</a:t>
            </a:r>
          </a:p>
        </p:txBody>
      </p:sp>
    </p:spTree>
    <p:extLst>
      <p:ext uri="{BB962C8B-B14F-4D97-AF65-F5344CB8AC3E}">
        <p14:creationId xmlns:p14="http://schemas.microsoft.com/office/powerpoint/2010/main" val="381201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Role Group Functions (RGF)</a:t>
            </a:r>
          </a:p>
        </p:txBody>
      </p:sp>
      <p:pic>
        <p:nvPicPr>
          <p:cNvPr id="4" name="Picture 3"/>
          <p:cNvPicPr>
            <a:picLocks noChangeAspect="1"/>
          </p:cNvPicPr>
          <p:nvPr/>
        </p:nvPicPr>
        <p:blipFill>
          <a:blip r:embed="rId2"/>
          <a:stretch>
            <a:fillRect/>
          </a:stretch>
        </p:blipFill>
        <p:spPr>
          <a:xfrm>
            <a:off x="790510" y="2780928"/>
            <a:ext cx="7562979" cy="1728192"/>
          </a:xfrm>
          <a:prstGeom prst="rect">
            <a:avLst/>
          </a:prstGeom>
        </p:spPr>
      </p:pic>
      <p:sp>
        <p:nvSpPr>
          <p:cNvPr id="5" name="Rounded Rectangle 4"/>
          <p:cNvSpPr/>
          <p:nvPr/>
        </p:nvSpPr>
        <p:spPr>
          <a:xfrm>
            <a:off x="5220072" y="1700808"/>
            <a:ext cx="2836296" cy="1353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RGF attaches the role groups to the web service functions (WSF) and defines who can access the web service.</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495846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Testing through XWSF</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1844824"/>
            <a:ext cx="481012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6660232" y="2852936"/>
            <a:ext cx="211621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XWSF can be used to test web service configuration and generate SHA512 hash keys</a:t>
            </a:r>
          </a:p>
        </p:txBody>
      </p:sp>
      <p:sp>
        <p:nvSpPr>
          <p:cNvPr id="6" name="Rounded Rectangular Callout 5"/>
          <p:cNvSpPr/>
          <p:nvPr/>
        </p:nvSpPr>
        <p:spPr>
          <a:xfrm>
            <a:off x="454835" y="2618881"/>
            <a:ext cx="1524877" cy="450079"/>
          </a:xfrm>
          <a:prstGeom prst="wedgeRoundRectCallout">
            <a:avLst>
              <a:gd name="adj1" fmla="val 65719"/>
              <a:gd name="adj2" fmla="val 36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Specify WSF code</a:t>
            </a:r>
          </a:p>
        </p:txBody>
      </p:sp>
      <p:sp>
        <p:nvSpPr>
          <p:cNvPr id="7" name="Rounded Rectangular Callout 6"/>
          <p:cNvSpPr/>
          <p:nvPr/>
        </p:nvSpPr>
        <p:spPr>
          <a:xfrm>
            <a:off x="362704" y="1844824"/>
            <a:ext cx="1524877" cy="621083"/>
          </a:xfrm>
          <a:prstGeom prst="wedgeRoundRectCallout">
            <a:avLst>
              <a:gd name="adj1" fmla="val 72736"/>
              <a:gd name="adj2" fmla="val 67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Enter e:Vision or LDAP credentials</a:t>
            </a:r>
          </a:p>
        </p:txBody>
      </p:sp>
      <p:sp>
        <p:nvSpPr>
          <p:cNvPr id="8" name="Rounded Rectangular Callout 7"/>
          <p:cNvSpPr/>
          <p:nvPr/>
        </p:nvSpPr>
        <p:spPr>
          <a:xfrm>
            <a:off x="251520" y="3221934"/>
            <a:ext cx="1728192" cy="2007266"/>
          </a:xfrm>
          <a:prstGeom prst="wedgeRoundRectCallout">
            <a:avLst>
              <a:gd name="adj1" fmla="val 69170"/>
              <a:gd name="adj2" fmla="val -159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Enter any parameters or in data that is required by the WSF. The convert buttons will convert uniface format to JSON format.</a:t>
            </a:r>
          </a:p>
        </p:txBody>
      </p:sp>
      <p:sp>
        <p:nvSpPr>
          <p:cNvPr id="9" name="Rounded Rectangular Callout 8"/>
          <p:cNvSpPr/>
          <p:nvPr/>
        </p:nvSpPr>
        <p:spPr>
          <a:xfrm>
            <a:off x="494961" y="5379217"/>
            <a:ext cx="1303437" cy="816119"/>
          </a:xfrm>
          <a:prstGeom prst="wedgeRoundRectCallout">
            <a:avLst>
              <a:gd name="adj1" fmla="val 82717"/>
              <a:gd name="adj2" fmla="val -65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Hash keys will be calculated automatically</a:t>
            </a:r>
          </a:p>
        </p:txBody>
      </p:sp>
      <p:sp>
        <p:nvSpPr>
          <p:cNvPr id="10" name="Rounded Rectangular Callout 9"/>
          <p:cNvSpPr/>
          <p:nvPr/>
        </p:nvSpPr>
        <p:spPr>
          <a:xfrm>
            <a:off x="7066621" y="1988840"/>
            <a:ext cx="1321803" cy="574584"/>
          </a:xfrm>
          <a:prstGeom prst="wedgeRoundRectCallout">
            <a:avLst>
              <a:gd name="adj1" fmla="val -82964"/>
              <a:gd name="adj2" fmla="val 810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Any outputted message text</a:t>
            </a:r>
          </a:p>
        </p:txBody>
      </p:sp>
      <p:sp>
        <p:nvSpPr>
          <p:cNvPr id="11" name="Rounded Rectangular Callout 10"/>
          <p:cNvSpPr/>
          <p:nvPr/>
        </p:nvSpPr>
        <p:spPr>
          <a:xfrm>
            <a:off x="6805410" y="4365104"/>
            <a:ext cx="1825859" cy="504056"/>
          </a:xfrm>
          <a:prstGeom prst="wedgeRoundRectCallout">
            <a:avLst>
              <a:gd name="adj1" fmla="val -85071"/>
              <a:gd name="adj2" fmla="val -70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data or HTTP response body</a:t>
            </a:r>
          </a:p>
        </p:txBody>
      </p:sp>
      <p:sp>
        <p:nvSpPr>
          <p:cNvPr id="12" name="Rounded Rectangular Callout 11"/>
          <p:cNvSpPr/>
          <p:nvPr/>
        </p:nvSpPr>
        <p:spPr>
          <a:xfrm>
            <a:off x="7066621" y="5013176"/>
            <a:ext cx="1709827" cy="1656184"/>
          </a:xfrm>
          <a:prstGeom prst="wedgeRoundRectCallout">
            <a:avLst>
              <a:gd name="adj1" fmla="val -91781"/>
              <a:gd name="adj2" fmla="val -566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Returned status code. Will be the number of records affected or HTTP code. Negative statuses represent errors.</a:t>
            </a:r>
          </a:p>
        </p:txBody>
      </p:sp>
      <p:sp>
        <p:nvSpPr>
          <p:cNvPr id="13" name="Rounded Rectangular Callout 12"/>
          <p:cNvSpPr/>
          <p:nvPr/>
        </p:nvSpPr>
        <p:spPr>
          <a:xfrm>
            <a:off x="3779912" y="6184425"/>
            <a:ext cx="2612764" cy="340919"/>
          </a:xfrm>
          <a:prstGeom prst="wedgeRoundRectCallout">
            <a:avLst>
              <a:gd name="adj1" fmla="val -587"/>
              <a:gd name="adj2" fmla="val -1343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Runs SOAP and HTTP style calls.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89645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Using Wildcards</a:t>
            </a:r>
          </a:p>
        </p:txBody>
      </p:sp>
      <p:sp>
        <p:nvSpPr>
          <p:cNvPr id="3" name="Content Placeholder 2"/>
          <p:cNvSpPr>
            <a:spLocks noGrp="1"/>
          </p:cNvSpPr>
          <p:nvPr>
            <p:ph idx="1"/>
          </p:nvPr>
        </p:nvSpPr>
        <p:spPr/>
        <p:txBody>
          <a:bodyPr>
            <a:normAutofit/>
          </a:bodyPr>
          <a:lstStyle/>
          <a:p>
            <a:r>
              <a:rPr lang="en-GB" sz="2200" dirty="0"/>
              <a:t>Wildcards within SITS are ‘gold’ characters</a:t>
            </a:r>
          </a:p>
          <a:p>
            <a:r>
              <a:rPr lang="en-GB" sz="2200" dirty="0"/>
              <a:t>‘Gold’ characters are not known outside SITS, therefore they must be substituted with the following in a web service call</a:t>
            </a:r>
          </a:p>
        </p:txBody>
      </p:sp>
      <p:graphicFrame>
        <p:nvGraphicFramePr>
          <p:cNvPr id="4" name="Table 3"/>
          <p:cNvGraphicFramePr>
            <a:graphicFrameLocks noGrp="1"/>
          </p:cNvGraphicFramePr>
          <p:nvPr>
            <p:extLst>
              <p:ext uri="{D42A27DB-BD31-4B8C-83A1-F6EECF244321}">
                <p14:modId xmlns:p14="http://schemas.microsoft.com/office/powerpoint/2010/main" val="2309844680"/>
              </p:ext>
            </p:extLst>
          </p:nvPr>
        </p:nvGraphicFramePr>
        <p:xfrm>
          <a:off x="1403648" y="2924944"/>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GB" dirty="0"/>
                        <a:t>Gold Character</a:t>
                      </a:r>
                    </a:p>
                  </a:txBody>
                  <a:tcPr/>
                </a:tc>
                <a:tc>
                  <a:txBody>
                    <a:bodyPr/>
                    <a:lstStyle/>
                    <a:p>
                      <a:pPr algn="ctr"/>
                      <a:r>
                        <a:rPr lang="en-GB" dirty="0"/>
                        <a:t>Web Services</a:t>
                      </a:r>
                      <a:r>
                        <a:rPr lang="en-GB" baseline="0" dirty="0"/>
                        <a:t> Wildcard</a:t>
                      </a:r>
                      <a:endParaRPr lang="en-GB" dirty="0"/>
                    </a:p>
                  </a:txBody>
                  <a:tcPr/>
                </a:tc>
                <a:extLst>
                  <a:ext uri="{0D108BD9-81ED-4DB2-BD59-A6C34878D82A}">
                    <a16:rowId xmlns:a16="http://schemas.microsoft.com/office/drawing/2014/main" val="10000"/>
                  </a:ext>
                </a:extLst>
              </a:tr>
              <a:tr h="370840">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0001"/>
                  </a:ext>
                </a:extLst>
              </a:tr>
              <a:tr h="370840">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0002"/>
                  </a:ext>
                </a:extLst>
              </a:tr>
              <a:tr h="370840">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0003"/>
                  </a:ext>
                </a:extLst>
              </a:tr>
              <a:tr h="370840">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0004"/>
                  </a:ext>
                </a:extLst>
              </a:tr>
              <a:tr h="370840">
                <a:tc>
                  <a:txBody>
                    <a:bodyPr/>
                    <a:lstStyle/>
                    <a:p>
                      <a:pPr algn="ctr"/>
                      <a:r>
                        <a:rPr lang="en-GB" dirty="0"/>
                        <a:t>·&amp;</a:t>
                      </a:r>
                    </a:p>
                  </a:txBody>
                  <a:tcPr/>
                </a:tc>
                <a:tc>
                  <a:txBody>
                    <a:bodyPr/>
                    <a:lstStyle/>
                    <a:p>
                      <a:pPr algn="ctr"/>
                      <a:r>
                        <a:rPr lang="en-GB" dirty="0"/>
                        <a:t>+&amp;</a:t>
                      </a:r>
                    </a:p>
                  </a:txBody>
                  <a:tcPr/>
                </a:tc>
                <a:extLst>
                  <a:ext uri="{0D108BD9-81ED-4DB2-BD59-A6C34878D82A}">
                    <a16:rowId xmlns:a16="http://schemas.microsoft.com/office/drawing/2014/main" val="10005"/>
                  </a:ext>
                </a:extLst>
              </a:tr>
              <a:tr h="370840">
                <a:tc>
                  <a:txBody>
                    <a:bodyPr/>
                    <a:lstStyle/>
                    <a:p>
                      <a:pPr algn="ctr"/>
                      <a:r>
                        <a:rPr lang="en-GB" dirty="0"/>
                        <a:t>·&gt;</a:t>
                      </a:r>
                    </a:p>
                  </a:txBody>
                  <a:tcPr/>
                </a:tc>
                <a:tc>
                  <a:txBody>
                    <a:bodyPr/>
                    <a:lstStyle/>
                    <a:p>
                      <a:pPr algn="ctr"/>
                      <a:r>
                        <a:rPr lang="en-GB" dirty="0"/>
                        <a:t>+&gt;</a:t>
                      </a:r>
                    </a:p>
                  </a:txBody>
                  <a:tcPr/>
                </a:tc>
                <a:extLst>
                  <a:ext uri="{0D108BD9-81ED-4DB2-BD59-A6C34878D82A}">
                    <a16:rowId xmlns:a16="http://schemas.microsoft.com/office/drawing/2014/main" val="10006"/>
                  </a:ext>
                </a:extLst>
              </a:tr>
              <a:tr h="370840">
                <a:tc>
                  <a:txBody>
                    <a:bodyPr/>
                    <a:lstStyle/>
                    <a:p>
                      <a:pPr algn="ctr"/>
                      <a:r>
                        <a:rPr lang="en-GB" dirty="0"/>
                        <a:t>·&lt;</a:t>
                      </a:r>
                    </a:p>
                  </a:txBody>
                  <a:tcPr/>
                </a:tc>
                <a:tc>
                  <a:txBody>
                    <a:bodyPr/>
                    <a:lstStyle/>
                    <a:p>
                      <a:pPr algn="ctr"/>
                      <a:r>
                        <a:rPr lang="en-GB" dirty="0"/>
                        <a:t>+&lt;</a:t>
                      </a:r>
                    </a:p>
                  </a:txBody>
                  <a:tcPr/>
                </a:tc>
                <a:extLst>
                  <a:ext uri="{0D108BD9-81ED-4DB2-BD59-A6C34878D82A}">
                    <a16:rowId xmlns:a16="http://schemas.microsoft.com/office/drawing/2014/main" val="10007"/>
                  </a:ext>
                </a:extLst>
              </a:tr>
              <a:tr h="370840">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0008"/>
                  </a:ext>
                </a:extLst>
              </a:tr>
            </a:tbl>
          </a:graphicData>
        </a:graphic>
      </p:graphicFrame>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218716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r>
              <a:rPr lang="en-GB" dirty="0"/>
              <a:t>Using JSON</a:t>
            </a:r>
          </a:p>
        </p:txBody>
      </p:sp>
      <p:sp>
        <p:nvSpPr>
          <p:cNvPr id="3" name="Content Placeholder 2"/>
          <p:cNvSpPr>
            <a:spLocks noGrp="1"/>
          </p:cNvSpPr>
          <p:nvPr>
            <p:ph idx="1"/>
          </p:nvPr>
        </p:nvSpPr>
        <p:spPr>
          <a:xfrm>
            <a:off x="457200" y="1340768"/>
            <a:ext cx="8229600" cy="5112568"/>
          </a:xfrm>
        </p:spPr>
        <p:txBody>
          <a:bodyPr>
            <a:normAutofit/>
          </a:bodyPr>
          <a:lstStyle/>
          <a:p>
            <a:r>
              <a:rPr lang="en-GB" sz="2000" dirty="0"/>
              <a:t>To use JSON format the delimiter on the WSF must be set to JSON or JSON2</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In data and parameters must be in JSON format</a:t>
            </a:r>
          </a:p>
          <a:p>
            <a:r>
              <a:rPr lang="en-GB" sz="2000" dirty="0"/>
              <a:t>Will not get JSON output if using an XML formatted XET</a:t>
            </a:r>
          </a:p>
        </p:txBody>
      </p:sp>
      <p:sp>
        <p:nvSpPr>
          <p:cNvPr id="4" name="Rounded Rectangle 3"/>
          <p:cNvSpPr/>
          <p:nvPr/>
        </p:nvSpPr>
        <p:spPr>
          <a:xfrm>
            <a:off x="487815" y="2271601"/>
            <a:ext cx="3816424" cy="2664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t>JSON Delimiter</a:t>
            </a:r>
          </a:p>
          <a:p>
            <a:pPr algn="ctr"/>
            <a:endParaRPr lang="en-GB" sz="800" b="1" u="sng" dirty="0"/>
          </a:p>
          <a:p>
            <a:r>
              <a:rPr lang="en-GB" sz="1400" dirty="0"/>
              <a:t>Old version of SITS Uniface list to JSON conversion, this format outputs non associate lists as { value : value }</a:t>
            </a:r>
          </a:p>
          <a:p>
            <a:pPr marL="285750" indent="-285750">
              <a:buFontTx/>
              <a:buChar char="-"/>
            </a:pPr>
            <a:endParaRPr lang="en-GB" sz="800" dirty="0"/>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"SURNAME": "SMITH",</a:t>
            </a:r>
          </a:p>
          <a:p>
            <a:r>
              <a:rPr lang="en-GB" sz="1200" dirty="0">
                <a:latin typeface="Courier New" panose="02070309020205020404" pitchFamily="49" charset="0"/>
                <a:cs typeface="Courier New" panose="02070309020205020404" pitchFamily="49" charset="0"/>
              </a:rPr>
              <a:t>     "FORNAME": "JOHN",</a:t>
            </a:r>
          </a:p>
          <a:p>
            <a:r>
              <a:rPr lang="en-GB" sz="1200" dirty="0">
                <a:latin typeface="Courier New" panose="02070309020205020404" pitchFamily="49" charset="0"/>
                <a:cs typeface="Courier New" panose="02070309020205020404" pitchFamily="49" charset="0"/>
              </a:rPr>
              <a:t>     "TITLE": "MR"</a:t>
            </a:r>
          </a:p>
          <a:p>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a:t>
            </a:r>
          </a:p>
        </p:txBody>
      </p:sp>
      <p:sp>
        <p:nvSpPr>
          <p:cNvPr id="5" name="Rounded Rectangle 4"/>
          <p:cNvSpPr/>
          <p:nvPr/>
        </p:nvSpPr>
        <p:spPr>
          <a:xfrm>
            <a:off x="4716016" y="1916833"/>
            <a:ext cx="3816424" cy="3240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t>JSON2 Delimiter</a:t>
            </a:r>
          </a:p>
          <a:p>
            <a:pPr algn="ctr"/>
            <a:endParaRPr lang="en-GB" sz="800" dirty="0"/>
          </a:p>
          <a:p>
            <a:r>
              <a:rPr lang="en-GB" sz="1400" dirty="0"/>
              <a:t>Newer version of a SITS Uniface list to JSON conversion format, this will format non associate lists as a single array of values ( [NAME1,NAME2] )</a:t>
            </a:r>
          </a:p>
          <a:p>
            <a:pPr marL="285750" indent="-285750">
              <a:buFontTx/>
              <a:buChar char="-"/>
            </a:pPr>
            <a:endParaRPr lang="en-GB" sz="800" dirty="0"/>
          </a:p>
          <a:p>
            <a:r>
              <a:rPr lang="en-GB" sz="1200" dirty="0"/>
              <a:t> </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"000001": {</a:t>
            </a:r>
          </a:p>
          <a:p>
            <a:r>
              <a:rPr lang="en-GB" sz="1200" dirty="0">
                <a:latin typeface="Courier New" panose="02070309020205020404" pitchFamily="49" charset="0"/>
                <a:cs typeface="Courier New" panose="02070309020205020404" pitchFamily="49" charset="0"/>
              </a:rPr>
              <a:t>             "TITLE": "MR",</a:t>
            </a:r>
          </a:p>
          <a:p>
            <a:r>
              <a:rPr lang="en-GB" sz="1200" dirty="0">
                <a:latin typeface="Courier New" panose="02070309020205020404" pitchFamily="49" charset="0"/>
                <a:cs typeface="Courier New" panose="02070309020205020404" pitchFamily="49" charset="0"/>
              </a:rPr>
              <a:t>             "FORNAME": "STERLING",</a:t>
            </a:r>
          </a:p>
          <a:p>
            <a:r>
              <a:rPr lang="en-GB" sz="1200" dirty="0">
                <a:latin typeface="Courier New" panose="02070309020205020404" pitchFamily="49" charset="0"/>
                <a:cs typeface="Courier New" panose="02070309020205020404" pitchFamily="49" charset="0"/>
              </a:rPr>
              <a:t>             "SURNAME": "ARCHER"</a:t>
            </a:r>
          </a:p>
          <a:p>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a:t>
            </a:r>
            <a:endParaRPr lang="en-GB" sz="1600" dirty="0"/>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03371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Function Types</a:t>
            </a:r>
          </a:p>
        </p:txBody>
      </p:sp>
      <p:graphicFrame>
        <p:nvGraphicFramePr>
          <p:cNvPr id="4" name="Diagram 3"/>
          <p:cNvGraphicFramePr/>
          <p:nvPr>
            <p:extLst>
              <p:ext uri="{D42A27DB-BD31-4B8C-83A1-F6EECF244321}">
                <p14:modId xmlns:p14="http://schemas.microsoft.com/office/powerpoint/2010/main" val="2628927559"/>
              </p:ext>
            </p:extLst>
          </p:nvPr>
        </p:nvGraphicFramePr>
        <p:xfrm>
          <a:off x="457200" y="1628800"/>
          <a:ext cx="8003232"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142598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Function Types</a:t>
            </a:r>
          </a:p>
        </p:txBody>
      </p:sp>
      <p:graphicFrame>
        <p:nvGraphicFramePr>
          <p:cNvPr id="4" name="Diagram 3"/>
          <p:cNvGraphicFramePr/>
          <p:nvPr>
            <p:extLst>
              <p:ext uri="{D42A27DB-BD31-4B8C-83A1-F6EECF244321}">
                <p14:modId xmlns:p14="http://schemas.microsoft.com/office/powerpoint/2010/main" val="707502810"/>
              </p:ext>
            </p:extLst>
          </p:nvPr>
        </p:nvGraphicFramePr>
        <p:xfrm>
          <a:off x="457200" y="1628800"/>
          <a:ext cx="8003232"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747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Goals of this Training</a:t>
            </a:r>
          </a:p>
        </p:txBody>
      </p:sp>
      <p:sp>
        <p:nvSpPr>
          <p:cNvPr id="3" name="Content Placeholder 2"/>
          <p:cNvSpPr>
            <a:spLocks noGrp="1"/>
          </p:cNvSpPr>
          <p:nvPr>
            <p:ph idx="1"/>
          </p:nvPr>
        </p:nvSpPr>
        <p:spPr>
          <a:xfrm>
            <a:off x="457200" y="1600200"/>
            <a:ext cx="8229600" cy="4709120"/>
          </a:xfrm>
        </p:spPr>
        <p:txBody>
          <a:bodyPr>
            <a:normAutofit fontScale="92500" lnSpcReduction="10000"/>
          </a:bodyPr>
          <a:lstStyle/>
          <a:p>
            <a:pPr marL="0" indent="0">
              <a:buNone/>
            </a:pPr>
            <a:r>
              <a:rPr lang="en-GB" dirty="0"/>
              <a:t>This training will cover Stu-Talk Web Services including Web Service Functions, REST Web Services and Web Service Manager. The goal of the day is to leave with a firm understanding of the following:</a:t>
            </a:r>
          </a:p>
          <a:p>
            <a:pPr lvl="1">
              <a:buFont typeface="Arial" panose="020B0604020202020204" pitchFamily="34" charset="0"/>
              <a:buChar char="•"/>
            </a:pPr>
            <a:r>
              <a:rPr lang="en-GB" dirty="0"/>
              <a:t>Setting up web services and the different functions available</a:t>
            </a:r>
          </a:p>
          <a:p>
            <a:pPr lvl="1">
              <a:buFont typeface="Arial" panose="020B0604020202020204" pitchFamily="34" charset="0"/>
              <a:buChar char="•"/>
            </a:pPr>
            <a:r>
              <a:rPr lang="en-GB" dirty="0"/>
              <a:t>Testing web services within SITS</a:t>
            </a:r>
          </a:p>
          <a:p>
            <a:pPr lvl="1">
              <a:buFont typeface="Arial" panose="020B0604020202020204" pitchFamily="34" charset="0"/>
              <a:buChar char="•"/>
            </a:pPr>
            <a:r>
              <a:rPr lang="en-GB" dirty="0"/>
              <a:t>Testing web services externally</a:t>
            </a:r>
          </a:p>
          <a:p>
            <a:pPr lvl="1">
              <a:buFont typeface="Arial" panose="020B0604020202020204" pitchFamily="34" charset="0"/>
              <a:buChar char="•"/>
            </a:pPr>
            <a:r>
              <a:rPr lang="en-GB" dirty="0"/>
              <a:t>The different types of web service that can be set up in SITS</a:t>
            </a:r>
          </a:p>
          <a:p>
            <a:pPr lvl="1">
              <a:buFont typeface="Arial" panose="020B0604020202020204" pitchFamily="34" charset="0"/>
              <a:buChar char="•"/>
            </a:pPr>
            <a:endParaRPr lang="en-GB" dirty="0"/>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34411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INFO</a:t>
            </a:r>
          </a:p>
        </p:txBody>
      </p:sp>
      <p:pic>
        <p:nvPicPr>
          <p:cNvPr id="4" name="Picture 3"/>
          <p:cNvPicPr>
            <a:picLocks noChangeAspect="1"/>
          </p:cNvPicPr>
          <p:nvPr/>
        </p:nvPicPr>
        <p:blipFill>
          <a:blip r:embed="rId3"/>
          <a:stretch>
            <a:fillRect/>
          </a:stretch>
        </p:blipFill>
        <p:spPr>
          <a:xfrm>
            <a:off x="457200" y="1697681"/>
            <a:ext cx="5074826" cy="2451399"/>
          </a:xfrm>
          <a:prstGeom prst="rect">
            <a:avLst/>
          </a:prstGeom>
        </p:spPr>
      </p:pic>
      <p:sp>
        <p:nvSpPr>
          <p:cNvPr id="5" name="Rounded Rectangle 4"/>
          <p:cNvSpPr/>
          <p:nvPr/>
        </p:nvSpPr>
        <p:spPr>
          <a:xfrm>
            <a:off x="4283968" y="1575867"/>
            <a:ext cx="4248472" cy="773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INFO is used to return server information and is useful for testing the technical setup is correct</a:t>
            </a:r>
          </a:p>
        </p:txBody>
      </p:sp>
      <p:sp>
        <p:nvSpPr>
          <p:cNvPr id="6" name="Rounded Rectangular Callout 5"/>
          <p:cNvSpPr/>
          <p:nvPr/>
        </p:nvSpPr>
        <p:spPr>
          <a:xfrm>
            <a:off x="2267744" y="4293096"/>
            <a:ext cx="2837860" cy="468109"/>
          </a:xfrm>
          <a:prstGeom prst="wedgeRoundRectCallout">
            <a:avLst>
              <a:gd name="adj1" fmla="val -23591"/>
              <a:gd name="adj2" fmla="val -180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Function type needs setting to INFO</a:t>
            </a:r>
          </a:p>
        </p:txBody>
      </p:sp>
      <p:sp>
        <p:nvSpPr>
          <p:cNvPr id="8" name="Rounded Rectangular Callout 7"/>
          <p:cNvSpPr/>
          <p:nvPr/>
        </p:nvSpPr>
        <p:spPr>
          <a:xfrm>
            <a:off x="457200" y="4245139"/>
            <a:ext cx="1556892" cy="1296144"/>
          </a:xfrm>
          <a:prstGeom prst="wedgeRoundRectCallout">
            <a:avLst>
              <a:gd name="adj1" fmla="val 63126"/>
              <a:gd name="adj2" fmla="val -1018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Web service mode needs to be ‘SOAP/HTTP’ to be called through WSF</a:t>
            </a:r>
          </a:p>
        </p:txBody>
      </p:sp>
      <p:pic>
        <p:nvPicPr>
          <p:cNvPr id="9" name="Picture 8"/>
          <p:cNvPicPr>
            <a:picLocks noChangeAspect="1"/>
          </p:cNvPicPr>
          <p:nvPr/>
        </p:nvPicPr>
        <p:blipFill>
          <a:blip r:embed="rId4"/>
          <a:stretch>
            <a:fillRect/>
          </a:stretch>
        </p:blipFill>
        <p:spPr>
          <a:xfrm>
            <a:off x="5675766" y="2492896"/>
            <a:ext cx="3011034" cy="4047947"/>
          </a:xfrm>
          <a:prstGeom prst="rect">
            <a:avLst/>
          </a:prstGeom>
        </p:spPr>
      </p:pic>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110587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2</a:t>
            </a:r>
          </a:p>
        </p:txBody>
      </p:sp>
      <p:sp>
        <p:nvSpPr>
          <p:cNvPr id="3" name="Text Placeholder 2"/>
          <p:cNvSpPr>
            <a:spLocks noGrp="1"/>
          </p:cNvSpPr>
          <p:nvPr>
            <p:ph type="body" idx="1"/>
          </p:nvPr>
        </p:nvSpPr>
        <p:spPr/>
        <p:txBody>
          <a:bodyPr/>
          <a:lstStyle/>
          <a:p>
            <a:r>
              <a:rPr lang="en-GB" dirty="0"/>
              <a:t>Setup an INFO web service</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975676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COUNT</a:t>
            </a:r>
          </a:p>
        </p:txBody>
      </p:sp>
      <p:pic>
        <p:nvPicPr>
          <p:cNvPr id="4" name="Picture 3"/>
          <p:cNvPicPr>
            <a:picLocks noChangeAspect="1"/>
          </p:cNvPicPr>
          <p:nvPr/>
        </p:nvPicPr>
        <p:blipFill>
          <a:blip r:embed="rId2"/>
          <a:stretch>
            <a:fillRect/>
          </a:stretch>
        </p:blipFill>
        <p:spPr>
          <a:xfrm>
            <a:off x="467544" y="1484784"/>
            <a:ext cx="4539630" cy="4385744"/>
          </a:xfrm>
          <a:prstGeom prst="rect">
            <a:avLst/>
          </a:prstGeom>
        </p:spPr>
      </p:pic>
      <p:sp>
        <p:nvSpPr>
          <p:cNvPr id="6" name="Rounded Rectangular Callout 5"/>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counted needs specifying</a:t>
            </a:r>
          </a:p>
        </p:txBody>
      </p:sp>
      <p:sp>
        <p:nvSpPr>
          <p:cNvPr id="7" name="Rounded Rectangular Callout 6"/>
          <p:cNvSpPr/>
          <p:nvPr/>
        </p:nvSpPr>
        <p:spPr>
          <a:xfrm>
            <a:off x="1691680" y="5980411"/>
            <a:ext cx="2837860" cy="616941"/>
          </a:xfrm>
          <a:prstGeom prst="wedgeRoundRectCallout">
            <a:avLst>
              <a:gd name="adj1" fmla="val -30191"/>
              <a:gd name="adj2" fmla="val -184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be set and can use any of the in data options</a:t>
            </a:r>
          </a:p>
        </p:txBody>
      </p:sp>
      <p:pic>
        <p:nvPicPr>
          <p:cNvPr id="3" name="Picture 2"/>
          <p:cNvPicPr>
            <a:picLocks noChangeAspect="1"/>
          </p:cNvPicPr>
          <p:nvPr/>
        </p:nvPicPr>
        <p:blipFill>
          <a:blip r:embed="rId3"/>
          <a:stretch>
            <a:fillRect/>
          </a:stretch>
        </p:blipFill>
        <p:spPr>
          <a:xfrm>
            <a:off x="3131388" y="2852936"/>
            <a:ext cx="5364278" cy="3568703"/>
          </a:xfrm>
          <a:prstGeom prst="rect">
            <a:avLst/>
          </a:prstGeom>
        </p:spPr>
      </p:pic>
      <p:sp>
        <p:nvSpPr>
          <p:cNvPr id="8" name="Rounded Rectangle 7"/>
          <p:cNvSpPr/>
          <p:nvPr/>
        </p:nvSpPr>
        <p:spPr>
          <a:xfrm>
            <a:off x="7308304" y="4149080"/>
            <a:ext cx="1656184"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COUNT returns the number of records that match a defined criteria</a:t>
            </a:r>
          </a:p>
        </p:txBody>
      </p:sp>
      <p:sp>
        <p:nvSpPr>
          <p:cNvPr id="9" name="Footer Placeholder 8"/>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31520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26265" y="1538762"/>
            <a:ext cx="4543420" cy="4389405"/>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dirty="0"/>
              <a:t>GET_FLD</a:t>
            </a:r>
          </a:p>
        </p:txBody>
      </p:sp>
      <p:sp>
        <p:nvSpPr>
          <p:cNvPr id="6" name="Rounded Rectangular Callout 5"/>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queried needs specifying</a:t>
            </a:r>
          </a:p>
        </p:txBody>
      </p:sp>
      <p:sp>
        <p:nvSpPr>
          <p:cNvPr id="7" name="Rounded Rectangular Callout 6"/>
          <p:cNvSpPr/>
          <p:nvPr/>
        </p:nvSpPr>
        <p:spPr>
          <a:xfrm>
            <a:off x="2555776" y="6021288"/>
            <a:ext cx="2837860" cy="616941"/>
          </a:xfrm>
          <a:prstGeom prst="wedgeRoundRectCallout">
            <a:avLst>
              <a:gd name="adj1" fmla="val -30191"/>
              <a:gd name="adj2" fmla="val -184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be set and can use any of the in data options</a:t>
            </a:r>
          </a:p>
        </p:txBody>
      </p:sp>
      <p:sp>
        <p:nvSpPr>
          <p:cNvPr id="10" name="Rounded Rectangular Callout 9"/>
          <p:cNvSpPr/>
          <p:nvPr/>
        </p:nvSpPr>
        <p:spPr>
          <a:xfrm>
            <a:off x="629292" y="6010315"/>
            <a:ext cx="1625455" cy="627914"/>
          </a:xfrm>
          <a:prstGeom prst="wedgeRoundRectCallout">
            <a:avLst>
              <a:gd name="adj1" fmla="val 20642"/>
              <a:gd name="adj2" fmla="val -919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field needs specifying</a:t>
            </a:r>
          </a:p>
        </p:txBody>
      </p:sp>
      <p:pic>
        <p:nvPicPr>
          <p:cNvPr id="4" name="Picture 3"/>
          <p:cNvPicPr>
            <a:picLocks noChangeAspect="1"/>
          </p:cNvPicPr>
          <p:nvPr/>
        </p:nvPicPr>
        <p:blipFill>
          <a:blip r:embed="rId3"/>
          <a:stretch>
            <a:fillRect/>
          </a:stretch>
        </p:blipFill>
        <p:spPr>
          <a:xfrm>
            <a:off x="3211288" y="2852936"/>
            <a:ext cx="5465168" cy="3635823"/>
          </a:xfrm>
          <a:prstGeom prst="rect">
            <a:avLst/>
          </a:prstGeom>
        </p:spPr>
      </p:pic>
      <p:sp>
        <p:nvSpPr>
          <p:cNvPr id="8" name="Rounded Rectangle 7"/>
          <p:cNvSpPr/>
          <p:nvPr/>
        </p:nvSpPr>
        <p:spPr>
          <a:xfrm>
            <a:off x="6613789" y="2348880"/>
            <a:ext cx="2173628" cy="1853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GET_FLD returns the specified field for the retrieved records. If multiple records are retrieved, results will be separated using the WSF delimiter.</a:t>
            </a: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7786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95536" y="1508396"/>
            <a:ext cx="4543420" cy="4389405"/>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dirty="0"/>
              <a:t>GET_LIST</a:t>
            </a:r>
          </a:p>
        </p:txBody>
      </p:sp>
      <p:sp>
        <p:nvSpPr>
          <p:cNvPr id="6" name="Rounded Rectangular Callout 5"/>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queried needs specifying</a:t>
            </a:r>
          </a:p>
        </p:txBody>
      </p:sp>
      <p:sp>
        <p:nvSpPr>
          <p:cNvPr id="7" name="Rounded Rectangular Callout 6"/>
          <p:cNvSpPr/>
          <p:nvPr/>
        </p:nvSpPr>
        <p:spPr>
          <a:xfrm>
            <a:off x="2555776" y="6021288"/>
            <a:ext cx="2837860" cy="616941"/>
          </a:xfrm>
          <a:prstGeom prst="wedgeRoundRectCallout">
            <a:avLst>
              <a:gd name="adj1" fmla="val 19512"/>
              <a:gd name="adj2" fmla="val -188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be set and can use any of the in data options</a:t>
            </a:r>
          </a:p>
        </p:txBody>
      </p:sp>
      <p:sp>
        <p:nvSpPr>
          <p:cNvPr id="9" name="Rounded Rectangular Callout 8"/>
          <p:cNvSpPr/>
          <p:nvPr/>
        </p:nvSpPr>
        <p:spPr>
          <a:xfrm>
            <a:off x="609743" y="6021288"/>
            <a:ext cx="1625455" cy="627914"/>
          </a:xfrm>
          <a:prstGeom prst="wedgeRoundRectCallout">
            <a:avLst>
              <a:gd name="adj1" fmla="val 20044"/>
              <a:gd name="adj2" fmla="val -101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fields need specifying</a:t>
            </a:r>
          </a:p>
        </p:txBody>
      </p:sp>
      <p:pic>
        <p:nvPicPr>
          <p:cNvPr id="4" name="Picture 3"/>
          <p:cNvPicPr>
            <a:picLocks noChangeAspect="1"/>
          </p:cNvPicPr>
          <p:nvPr/>
        </p:nvPicPr>
        <p:blipFill>
          <a:blip r:embed="rId3"/>
          <a:stretch>
            <a:fillRect/>
          </a:stretch>
        </p:blipFill>
        <p:spPr>
          <a:xfrm>
            <a:off x="3275856" y="2901344"/>
            <a:ext cx="5325105" cy="3535216"/>
          </a:xfrm>
          <a:prstGeom prst="rect">
            <a:avLst/>
          </a:prstGeom>
        </p:spPr>
      </p:pic>
      <p:sp>
        <p:nvSpPr>
          <p:cNvPr id="8" name="Rounded Rectangle 7"/>
          <p:cNvSpPr/>
          <p:nvPr/>
        </p:nvSpPr>
        <p:spPr>
          <a:xfrm>
            <a:off x="6732240" y="2276872"/>
            <a:ext cx="2148830" cy="210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GET_LIST returns the specified list of fields for the retrieved records. If multiple records are retrieved, results will be separated using the WSF delimiter.</a:t>
            </a: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0702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940F97-3249-4374-8D8D-1A92977372A8}"/>
              </a:ext>
            </a:extLst>
          </p:cNvPr>
          <p:cNvPicPr>
            <a:picLocks noChangeAspect="1"/>
          </p:cNvPicPr>
          <p:nvPr/>
        </p:nvPicPr>
        <p:blipFill>
          <a:blip r:embed="rId2"/>
          <a:stretch>
            <a:fillRect/>
          </a:stretch>
        </p:blipFill>
        <p:spPr>
          <a:xfrm>
            <a:off x="251520" y="1484784"/>
            <a:ext cx="4780376" cy="4392122"/>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dirty="0"/>
              <a:t>GET_REC</a:t>
            </a:r>
          </a:p>
        </p:txBody>
      </p:sp>
      <p:sp>
        <p:nvSpPr>
          <p:cNvPr id="6" name="Rounded Rectangular Callout 5"/>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queried needs specifying</a:t>
            </a:r>
          </a:p>
        </p:txBody>
      </p:sp>
      <p:sp>
        <p:nvSpPr>
          <p:cNvPr id="7" name="Rounded Rectangular Callout 6"/>
          <p:cNvSpPr/>
          <p:nvPr/>
        </p:nvSpPr>
        <p:spPr>
          <a:xfrm>
            <a:off x="2555776" y="6021288"/>
            <a:ext cx="2837860" cy="616941"/>
          </a:xfrm>
          <a:prstGeom prst="wedgeRoundRectCallout">
            <a:avLst>
              <a:gd name="adj1" fmla="val 19512"/>
              <a:gd name="adj2" fmla="val -188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be set and can use any of the in data options</a:t>
            </a:r>
          </a:p>
        </p:txBody>
      </p:sp>
      <p:sp>
        <p:nvSpPr>
          <p:cNvPr id="9" name="Rounded Rectangular Callout 8"/>
          <p:cNvSpPr/>
          <p:nvPr/>
        </p:nvSpPr>
        <p:spPr>
          <a:xfrm>
            <a:off x="609743" y="6021288"/>
            <a:ext cx="1625455" cy="627914"/>
          </a:xfrm>
          <a:prstGeom prst="wedgeRoundRectCallout">
            <a:avLst>
              <a:gd name="adj1" fmla="val 20044"/>
              <a:gd name="adj2" fmla="val -101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is set to all fields</a:t>
            </a:r>
          </a:p>
        </p:txBody>
      </p:sp>
      <p:pic>
        <p:nvPicPr>
          <p:cNvPr id="3" name="Picture 2"/>
          <p:cNvPicPr>
            <a:picLocks noChangeAspect="1"/>
          </p:cNvPicPr>
          <p:nvPr/>
        </p:nvPicPr>
        <p:blipFill>
          <a:blip r:embed="rId3"/>
          <a:stretch>
            <a:fillRect/>
          </a:stretch>
        </p:blipFill>
        <p:spPr>
          <a:xfrm>
            <a:off x="3255864" y="2924944"/>
            <a:ext cx="5430936" cy="3613049"/>
          </a:xfrm>
          <a:prstGeom prst="rect">
            <a:avLst/>
          </a:prstGeom>
        </p:spPr>
      </p:pic>
      <p:sp>
        <p:nvSpPr>
          <p:cNvPr id="8" name="Rounded Rectangle 7"/>
          <p:cNvSpPr/>
          <p:nvPr/>
        </p:nvSpPr>
        <p:spPr>
          <a:xfrm>
            <a:off x="6732240" y="2276872"/>
            <a:ext cx="2148830" cy="210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GET_REC returns all the fields for the retrieved records. If multiple records are retrieved, results will be separated using the WSF delimiter.</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15921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536" y="1487575"/>
            <a:ext cx="4536505" cy="4382725"/>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dirty="0"/>
              <a:t>GET_VREP</a:t>
            </a:r>
          </a:p>
        </p:txBody>
      </p:sp>
      <p:sp>
        <p:nvSpPr>
          <p:cNvPr id="6" name="Rounded Rectangular Callout 5"/>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queried needs specifying</a:t>
            </a:r>
          </a:p>
        </p:txBody>
      </p:sp>
      <p:sp>
        <p:nvSpPr>
          <p:cNvPr id="7" name="Rounded Rectangular Callout 6"/>
          <p:cNvSpPr/>
          <p:nvPr/>
        </p:nvSpPr>
        <p:spPr>
          <a:xfrm>
            <a:off x="2555776" y="6021288"/>
            <a:ext cx="2837860" cy="616941"/>
          </a:xfrm>
          <a:prstGeom prst="wedgeRoundRectCallout">
            <a:avLst>
              <a:gd name="adj1" fmla="val 19512"/>
              <a:gd name="adj2" fmla="val -188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be set and can use any of the in data options</a:t>
            </a:r>
          </a:p>
        </p:txBody>
      </p:sp>
      <p:sp>
        <p:nvSpPr>
          <p:cNvPr id="9" name="Rounded Rectangular Callout 8"/>
          <p:cNvSpPr/>
          <p:nvPr/>
        </p:nvSpPr>
        <p:spPr>
          <a:xfrm>
            <a:off x="609743" y="6021288"/>
            <a:ext cx="1802017" cy="627914"/>
          </a:xfrm>
          <a:prstGeom prst="wedgeRoundRectCallout">
            <a:avLst>
              <a:gd name="adj1" fmla="val 20044"/>
              <a:gd name="adj2" fmla="val -101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is set to the 2 fields to be returned</a:t>
            </a:r>
          </a:p>
        </p:txBody>
      </p:sp>
      <p:pic>
        <p:nvPicPr>
          <p:cNvPr id="5" name="Picture 4"/>
          <p:cNvPicPr>
            <a:picLocks noChangeAspect="1"/>
          </p:cNvPicPr>
          <p:nvPr/>
        </p:nvPicPr>
        <p:blipFill>
          <a:blip r:embed="rId3"/>
          <a:stretch>
            <a:fillRect/>
          </a:stretch>
        </p:blipFill>
        <p:spPr>
          <a:xfrm>
            <a:off x="3609508" y="3068960"/>
            <a:ext cx="5172462" cy="3441094"/>
          </a:xfrm>
          <a:prstGeom prst="rect">
            <a:avLst/>
          </a:prstGeom>
        </p:spPr>
      </p:pic>
      <p:sp>
        <p:nvSpPr>
          <p:cNvPr id="8" name="Rounded Rectangle 7"/>
          <p:cNvSpPr/>
          <p:nvPr/>
        </p:nvSpPr>
        <p:spPr>
          <a:xfrm>
            <a:off x="6732240" y="2276872"/>
            <a:ext cx="2148830" cy="210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GET_VREP returns the specified fields in a “field 1=field 2” format. If multiple records are retrieved, results will be separated using the WSF delimiter.</a:t>
            </a:r>
          </a:p>
        </p:txBody>
      </p:sp>
      <p:sp>
        <p:nvSpPr>
          <p:cNvPr id="10" name="Footer Placeholder 9"/>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19459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a:t>
            </a:r>
          </a:p>
        </p:txBody>
      </p:sp>
      <p:sp>
        <p:nvSpPr>
          <p:cNvPr id="3" name="Text Placeholder 2"/>
          <p:cNvSpPr>
            <a:spLocks noGrp="1"/>
          </p:cNvSpPr>
          <p:nvPr>
            <p:ph type="body" idx="1"/>
          </p:nvPr>
        </p:nvSpPr>
        <p:spPr/>
        <p:txBody>
          <a:bodyPr/>
          <a:lstStyle/>
          <a:p>
            <a:r>
              <a:rPr lang="en-GB" dirty="0"/>
              <a:t>Setup a GET_LIST web service using wildcards</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205428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2063" y="1484784"/>
            <a:ext cx="4539630" cy="4385744"/>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dirty="0"/>
              <a:t>DELETE</a:t>
            </a:r>
          </a:p>
        </p:txBody>
      </p:sp>
      <p:sp>
        <p:nvSpPr>
          <p:cNvPr id="6" name="Rounded Rectangular Callout 5"/>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deleted needs specifying</a:t>
            </a:r>
          </a:p>
        </p:txBody>
      </p:sp>
      <p:sp>
        <p:nvSpPr>
          <p:cNvPr id="7" name="Rounded Rectangular Callout 6"/>
          <p:cNvSpPr/>
          <p:nvPr/>
        </p:nvSpPr>
        <p:spPr>
          <a:xfrm>
            <a:off x="827584" y="5980411"/>
            <a:ext cx="4340324" cy="616941"/>
          </a:xfrm>
          <a:prstGeom prst="wedgeRoundRectCallout">
            <a:avLst>
              <a:gd name="adj1" fmla="val -21561"/>
              <a:gd name="adj2" fmla="val -1956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be set and can use any of the in data options. This must only retrieve one record for a delete.</a:t>
            </a:r>
          </a:p>
        </p:txBody>
      </p:sp>
      <p:pic>
        <p:nvPicPr>
          <p:cNvPr id="3" name="Picture 2"/>
          <p:cNvPicPr>
            <a:picLocks noChangeAspect="1"/>
          </p:cNvPicPr>
          <p:nvPr/>
        </p:nvPicPr>
        <p:blipFill>
          <a:blip r:embed="rId3"/>
          <a:stretch>
            <a:fillRect/>
          </a:stretch>
        </p:blipFill>
        <p:spPr>
          <a:xfrm>
            <a:off x="3347864" y="2987813"/>
            <a:ext cx="5328592" cy="3537531"/>
          </a:xfrm>
          <a:prstGeom prst="rect">
            <a:avLst/>
          </a:prstGeom>
        </p:spPr>
      </p:pic>
      <p:sp>
        <p:nvSpPr>
          <p:cNvPr id="8" name="Rounded Rectangle 7"/>
          <p:cNvSpPr/>
          <p:nvPr/>
        </p:nvSpPr>
        <p:spPr>
          <a:xfrm>
            <a:off x="7061219" y="2678111"/>
            <a:ext cx="1675277" cy="1524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DELETE is used to delete a single record and returns all the fields of the deleted record</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73863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7739" y="1504138"/>
            <a:ext cx="4600839" cy="4445142"/>
          </a:xfrm>
          <a:prstGeom prst="rect">
            <a:avLst/>
          </a:prstGeom>
        </p:spPr>
      </p:pic>
      <p:sp>
        <p:nvSpPr>
          <p:cNvPr id="9" name="Rounded Rectangular Callout 4">
            <a:extLst>
              <a:ext uri="{FF2B5EF4-FFF2-40B4-BE49-F238E27FC236}">
                <a16:creationId xmlns:a16="http://schemas.microsoft.com/office/drawing/2014/main" id="{4B62DBCA-23BA-4743-97EA-4ED4244E1F78}"/>
              </a:ext>
            </a:extLst>
          </p:cNvPr>
          <p:cNvSpPr/>
          <p:nvPr/>
        </p:nvSpPr>
        <p:spPr>
          <a:xfrm>
            <a:off x="4678478" y="4575021"/>
            <a:ext cx="4270817" cy="1986406"/>
          </a:xfrm>
          <a:prstGeom prst="wedgeRoundRectCallout">
            <a:avLst>
              <a:gd name="adj1" fmla="val -71829"/>
              <a:gd name="adj2" fmla="val -580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Switches can be defined in the parameters:</a:t>
            </a:r>
          </a:p>
          <a:p>
            <a:r>
              <a:rPr lang="en-GB" sz="1400" dirty="0"/>
              <a:t>VALIDATE: (Y/N) Turns on the validation.</a:t>
            </a:r>
          </a:p>
          <a:p>
            <a:r>
              <a:rPr lang="en-GB" sz="1400" dirty="0"/>
              <a:t>FIELD_IGNORE_LIST: (FLD_CODE) excludes individual fields from the validation.</a:t>
            </a:r>
          </a:p>
          <a:p>
            <a:r>
              <a:rPr lang="en-GB" sz="1400" dirty="0"/>
              <a:t>LOOKUP_IGNORE_LIST (FLD_CODE) excludes lookups from the validation.</a:t>
            </a:r>
          </a:p>
          <a:p>
            <a:r>
              <a:rPr lang="en-GB" sz="1400" dirty="0"/>
              <a:t>ENTITY_IGNORE_LIST (ENT.DCT) excludes entire entities from the validation.</a:t>
            </a:r>
          </a:p>
        </p:txBody>
      </p:sp>
      <p:sp>
        <p:nvSpPr>
          <p:cNvPr id="2" name="Title 1"/>
          <p:cNvSpPr>
            <a:spLocks noGrp="1"/>
          </p:cNvSpPr>
          <p:nvPr>
            <p:ph type="title"/>
          </p:nvPr>
        </p:nvSpPr>
        <p:spPr>
          <a:xfrm>
            <a:off x="457200" y="404664"/>
            <a:ext cx="8229600" cy="1143000"/>
          </a:xfrm>
        </p:spPr>
        <p:txBody>
          <a:bodyPr>
            <a:normAutofit/>
          </a:bodyPr>
          <a:lstStyle/>
          <a:p>
            <a:r>
              <a:rPr lang="en-GB" dirty="0"/>
              <a:t>INSERT</a:t>
            </a:r>
          </a:p>
        </p:txBody>
      </p:sp>
      <p:sp>
        <p:nvSpPr>
          <p:cNvPr id="4" name="Rounded Rectangular Callout 3"/>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inserted needs specifying</a:t>
            </a:r>
          </a:p>
        </p:txBody>
      </p:sp>
      <p:sp>
        <p:nvSpPr>
          <p:cNvPr id="5" name="Rounded Rectangular Callout 4"/>
          <p:cNvSpPr/>
          <p:nvPr/>
        </p:nvSpPr>
        <p:spPr>
          <a:xfrm>
            <a:off x="649726" y="5844345"/>
            <a:ext cx="3766256" cy="616941"/>
          </a:xfrm>
          <a:prstGeom prst="wedgeRoundRectCallout">
            <a:avLst>
              <a:gd name="adj1" fmla="val -21561"/>
              <a:gd name="adj2" fmla="val -1956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include all the fields that need to be set on the newly inserted record </a:t>
            </a:r>
          </a:p>
        </p:txBody>
      </p:sp>
      <p:pic>
        <p:nvPicPr>
          <p:cNvPr id="6" name="Picture 5"/>
          <p:cNvPicPr>
            <a:picLocks noChangeAspect="1"/>
          </p:cNvPicPr>
          <p:nvPr/>
        </p:nvPicPr>
        <p:blipFill>
          <a:blip r:embed="rId3"/>
          <a:stretch>
            <a:fillRect/>
          </a:stretch>
        </p:blipFill>
        <p:spPr>
          <a:xfrm>
            <a:off x="3266556" y="3068960"/>
            <a:ext cx="5420244" cy="3613496"/>
          </a:xfrm>
          <a:prstGeom prst="rect">
            <a:avLst/>
          </a:prstGeom>
        </p:spPr>
      </p:pic>
      <p:sp>
        <p:nvSpPr>
          <p:cNvPr id="7" name="Rounded Rectangle 6"/>
          <p:cNvSpPr/>
          <p:nvPr/>
        </p:nvSpPr>
        <p:spPr>
          <a:xfrm>
            <a:off x="7061219" y="2678111"/>
            <a:ext cx="1675277" cy="1831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INSERT is used to insert a single record and returns all the fields set on the inserted record</a:t>
            </a: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22211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Stu-Talk Responsibilities</a:t>
            </a:r>
          </a:p>
        </p:txBody>
      </p:sp>
      <p:pic>
        <p:nvPicPr>
          <p:cNvPr id="5" name="Picture 4"/>
          <p:cNvPicPr>
            <a:picLocks noChangeAspect="1"/>
          </p:cNvPicPr>
          <p:nvPr/>
        </p:nvPicPr>
        <p:blipFill>
          <a:blip r:embed="rId2"/>
          <a:stretch>
            <a:fillRect/>
          </a:stretch>
        </p:blipFill>
        <p:spPr>
          <a:xfrm>
            <a:off x="287524" y="1628800"/>
            <a:ext cx="8568952" cy="4938163"/>
          </a:xfrm>
          <a:prstGeom prst="rect">
            <a:avLst/>
          </a:prstGeom>
        </p:spPr>
      </p:pic>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15416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4813" y="1412777"/>
            <a:ext cx="4651243" cy="4485970"/>
          </a:xfrm>
          <a:prstGeom prst="rect">
            <a:avLst/>
          </a:prstGeom>
        </p:spPr>
      </p:pic>
      <p:sp>
        <p:nvSpPr>
          <p:cNvPr id="9" name="Rounded Rectangular Callout 4">
            <a:extLst>
              <a:ext uri="{FF2B5EF4-FFF2-40B4-BE49-F238E27FC236}">
                <a16:creationId xmlns:a16="http://schemas.microsoft.com/office/drawing/2014/main" id="{F23813AC-0F7C-4401-9EDA-2B10EC6E4C30}"/>
              </a:ext>
            </a:extLst>
          </p:cNvPr>
          <p:cNvSpPr/>
          <p:nvPr/>
        </p:nvSpPr>
        <p:spPr>
          <a:xfrm>
            <a:off x="4678478" y="4575021"/>
            <a:ext cx="4270817" cy="1986406"/>
          </a:xfrm>
          <a:prstGeom prst="wedgeRoundRectCallout">
            <a:avLst>
              <a:gd name="adj1" fmla="val -71829"/>
              <a:gd name="adj2" fmla="val -580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Switches can be defined in the parameters:</a:t>
            </a:r>
          </a:p>
          <a:p>
            <a:r>
              <a:rPr lang="en-GB" sz="1400" dirty="0"/>
              <a:t>VALIDATE: (Y/N) Turns on the validation.</a:t>
            </a:r>
          </a:p>
          <a:p>
            <a:r>
              <a:rPr lang="en-GB" sz="1400" dirty="0"/>
              <a:t>FIELD_IGNORE_LIST: (FLD_CODE) excludes individual fields from the validation.</a:t>
            </a:r>
          </a:p>
          <a:p>
            <a:r>
              <a:rPr lang="en-GB" sz="1400" dirty="0"/>
              <a:t>LOOKUP_IGNORE_LIST (FLD_CODE) excludes lookups from the validation.</a:t>
            </a:r>
          </a:p>
          <a:p>
            <a:r>
              <a:rPr lang="en-GB" sz="1400" dirty="0"/>
              <a:t>ENTITY_IGNORE_LIST (ENT.DCT) excludes entire entities from the validation.</a:t>
            </a:r>
          </a:p>
        </p:txBody>
      </p:sp>
      <p:sp>
        <p:nvSpPr>
          <p:cNvPr id="2" name="Title 1"/>
          <p:cNvSpPr>
            <a:spLocks noGrp="1"/>
          </p:cNvSpPr>
          <p:nvPr>
            <p:ph type="title"/>
          </p:nvPr>
        </p:nvSpPr>
        <p:spPr>
          <a:xfrm>
            <a:off x="457200" y="404664"/>
            <a:ext cx="8229600" cy="1143000"/>
          </a:xfrm>
        </p:spPr>
        <p:txBody>
          <a:bodyPr>
            <a:normAutofit/>
          </a:bodyPr>
          <a:lstStyle/>
          <a:p>
            <a:r>
              <a:rPr lang="en-GB" dirty="0"/>
              <a:t>UPDATE</a:t>
            </a:r>
          </a:p>
        </p:txBody>
      </p:sp>
      <p:sp>
        <p:nvSpPr>
          <p:cNvPr id="4" name="Rounded Rectangular Callout 3"/>
          <p:cNvSpPr/>
          <p:nvPr/>
        </p:nvSpPr>
        <p:spPr>
          <a:xfrm>
            <a:off x="5167908" y="1538762"/>
            <a:ext cx="2837860" cy="594094"/>
          </a:xfrm>
          <a:prstGeom prst="wedgeRoundRectCallout">
            <a:avLst>
              <a:gd name="adj1" fmla="val -75999"/>
              <a:gd name="adj2" fmla="val 363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Entity being updated needs specifying</a:t>
            </a:r>
          </a:p>
        </p:txBody>
      </p:sp>
      <p:sp>
        <p:nvSpPr>
          <p:cNvPr id="5" name="Rounded Rectangular Callout 4"/>
          <p:cNvSpPr/>
          <p:nvPr/>
        </p:nvSpPr>
        <p:spPr>
          <a:xfrm>
            <a:off x="538075" y="5944486"/>
            <a:ext cx="3660964" cy="616941"/>
          </a:xfrm>
          <a:prstGeom prst="wedgeRoundRectCallout">
            <a:avLst>
              <a:gd name="adj1" fmla="val -21561"/>
              <a:gd name="adj2" fmla="val -1956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 data needs to include the primary key to retrieve the record and any fields to update </a:t>
            </a:r>
          </a:p>
        </p:txBody>
      </p:sp>
      <p:pic>
        <p:nvPicPr>
          <p:cNvPr id="7" name="Picture 6"/>
          <p:cNvPicPr>
            <a:picLocks noChangeAspect="1"/>
          </p:cNvPicPr>
          <p:nvPr/>
        </p:nvPicPr>
        <p:blipFill>
          <a:blip r:embed="rId3"/>
          <a:stretch>
            <a:fillRect/>
          </a:stretch>
        </p:blipFill>
        <p:spPr>
          <a:xfrm>
            <a:off x="3563888" y="2915610"/>
            <a:ext cx="5314826" cy="3528392"/>
          </a:xfrm>
          <a:prstGeom prst="rect">
            <a:avLst/>
          </a:prstGeom>
        </p:spPr>
      </p:pic>
      <p:sp>
        <p:nvSpPr>
          <p:cNvPr id="6" name="Rounded Rectangle 5"/>
          <p:cNvSpPr/>
          <p:nvPr/>
        </p:nvSpPr>
        <p:spPr>
          <a:xfrm>
            <a:off x="7061219" y="2678111"/>
            <a:ext cx="1675277" cy="1831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UPDATE is used to update a single record and returns all the fields set on the updated record</a:t>
            </a: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51408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4</a:t>
            </a:r>
          </a:p>
        </p:txBody>
      </p:sp>
      <p:sp>
        <p:nvSpPr>
          <p:cNvPr id="3" name="Text Placeholder 2"/>
          <p:cNvSpPr>
            <a:spLocks noGrp="1"/>
          </p:cNvSpPr>
          <p:nvPr>
            <p:ph type="body" idx="1"/>
          </p:nvPr>
        </p:nvSpPr>
        <p:spPr/>
        <p:txBody>
          <a:bodyPr/>
          <a:lstStyle/>
          <a:p>
            <a:r>
              <a:rPr lang="en-GB" dirty="0"/>
              <a:t>Setup an UPDATE web service using JSON</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352087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OPE</a:t>
            </a:r>
          </a:p>
        </p:txBody>
      </p:sp>
      <p:pic>
        <p:nvPicPr>
          <p:cNvPr id="3" name="Picture 2"/>
          <p:cNvPicPr>
            <a:picLocks noChangeAspect="1"/>
          </p:cNvPicPr>
          <p:nvPr/>
        </p:nvPicPr>
        <p:blipFill>
          <a:blip r:embed="rId2"/>
          <a:stretch>
            <a:fillRect/>
          </a:stretch>
        </p:blipFill>
        <p:spPr>
          <a:xfrm>
            <a:off x="323528" y="1412776"/>
            <a:ext cx="4546341" cy="4392488"/>
          </a:xfrm>
          <a:prstGeom prst="rect">
            <a:avLst/>
          </a:prstGeom>
        </p:spPr>
      </p:pic>
      <p:sp>
        <p:nvSpPr>
          <p:cNvPr id="4" name="Rounded Rectangular Callout 3"/>
          <p:cNvSpPr/>
          <p:nvPr/>
        </p:nvSpPr>
        <p:spPr>
          <a:xfrm>
            <a:off x="5167908" y="1538762"/>
            <a:ext cx="2428428" cy="594094"/>
          </a:xfrm>
          <a:prstGeom prst="wedgeRoundRectCallout">
            <a:avLst>
              <a:gd name="adj1" fmla="val -112454"/>
              <a:gd name="adj2" fmla="val 3321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Program and operation need specifying</a:t>
            </a:r>
          </a:p>
        </p:txBody>
      </p:sp>
      <p:sp>
        <p:nvSpPr>
          <p:cNvPr id="5" name="Rounded Rectangular Callout 4"/>
          <p:cNvSpPr/>
          <p:nvPr/>
        </p:nvSpPr>
        <p:spPr>
          <a:xfrm>
            <a:off x="2351819" y="5661248"/>
            <a:ext cx="2837860" cy="792088"/>
          </a:xfrm>
          <a:prstGeom prst="wedgeRoundRectCallout">
            <a:avLst>
              <a:gd name="adj1" fmla="val -12326"/>
              <a:gd name="adj2" fmla="val -131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Parameters for the operation need to be set and can use any of the in data options</a:t>
            </a:r>
          </a:p>
        </p:txBody>
      </p:sp>
      <p:sp>
        <p:nvSpPr>
          <p:cNvPr id="6" name="Rounded Rectangular Callout 5"/>
          <p:cNvSpPr/>
          <p:nvPr/>
        </p:nvSpPr>
        <p:spPr>
          <a:xfrm>
            <a:off x="609743" y="6021288"/>
            <a:ext cx="1625455" cy="627914"/>
          </a:xfrm>
          <a:prstGeom prst="wedgeRoundRectCallout">
            <a:avLst>
              <a:gd name="adj1" fmla="val 17365"/>
              <a:gd name="adj2" fmla="val -1237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parameter needs specifying</a:t>
            </a:r>
          </a:p>
        </p:txBody>
      </p:sp>
      <p:pic>
        <p:nvPicPr>
          <p:cNvPr id="7" name="Picture 6"/>
          <p:cNvPicPr>
            <a:picLocks noChangeAspect="1"/>
          </p:cNvPicPr>
          <p:nvPr/>
        </p:nvPicPr>
        <p:blipFill>
          <a:blip r:embed="rId3"/>
          <a:stretch>
            <a:fillRect/>
          </a:stretch>
        </p:blipFill>
        <p:spPr>
          <a:xfrm>
            <a:off x="3635896" y="2681762"/>
            <a:ext cx="5190136" cy="3872696"/>
          </a:xfrm>
          <a:prstGeom prst="rect">
            <a:avLst/>
          </a:prstGeom>
        </p:spPr>
      </p:pic>
      <p:sp>
        <p:nvSpPr>
          <p:cNvPr id="8" name="Rounded Rectangle 7"/>
          <p:cNvSpPr/>
          <p:nvPr/>
        </p:nvSpPr>
        <p:spPr>
          <a:xfrm>
            <a:off x="6961990" y="2276872"/>
            <a:ext cx="1788232" cy="1831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OPE allows any ‘in-use’ operations in the OPE table to be called through a web service.</a:t>
            </a:r>
          </a:p>
        </p:txBody>
      </p:sp>
      <p:sp>
        <p:nvSpPr>
          <p:cNvPr id="9" name="Footer Placeholder 8"/>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30289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5</a:t>
            </a:r>
          </a:p>
        </p:txBody>
      </p:sp>
      <p:sp>
        <p:nvSpPr>
          <p:cNvPr id="3" name="Text Placeholder 2"/>
          <p:cNvSpPr>
            <a:spLocks noGrp="1"/>
          </p:cNvSpPr>
          <p:nvPr>
            <p:ph type="body" idx="1"/>
          </p:nvPr>
        </p:nvSpPr>
        <p:spPr/>
        <p:txBody>
          <a:bodyPr/>
          <a:lstStyle/>
          <a:p>
            <a:r>
              <a:rPr lang="en-GB" dirty="0"/>
              <a:t>Setup an OPE web service</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26304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RUN</a:t>
            </a:r>
          </a:p>
        </p:txBody>
      </p:sp>
      <p:pic>
        <p:nvPicPr>
          <p:cNvPr id="3" name="Picture 2"/>
          <p:cNvPicPr>
            <a:picLocks noChangeAspect="1"/>
          </p:cNvPicPr>
          <p:nvPr/>
        </p:nvPicPr>
        <p:blipFill>
          <a:blip r:embed="rId2"/>
          <a:stretch>
            <a:fillRect/>
          </a:stretch>
        </p:blipFill>
        <p:spPr>
          <a:xfrm>
            <a:off x="323528" y="1412776"/>
            <a:ext cx="4546341" cy="4392488"/>
          </a:xfrm>
          <a:prstGeom prst="rect">
            <a:avLst/>
          </a:prstGeom>
        </p:spPr>
      </p:pic>
      <p:sp>
        <p:nvSpPr>
          <p:cNvPr id="4" name="Rounded Rectangular Callout 3"/>
          <p:cNvSpPr/>
          <p:nvPr/>
        </p:nvSpPr>
        <p:spPr>
          <a:xfrm>
            <a:off x="5167908" y="1538762"/>
            <a:ext cx="2428428" cy="594094"/>
          </a:xfrm>
          <a:prstGeom prst="wedgeRoundRectCallout">
            <a:avLst>
              <a:gd name="adj1" fmla="val -136660"/>
              <a:gd name="adj2" fmla="val 416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Program and operation need specifying</a:t>
            </a:r>
          </a:p>
        </p:txBody>
      </p:sp>
      <p:sp>
        <p:nvSpPr>
          <p:cNvPr id="5" name="Rounded Rectangular Callout 4"/>
          <p:cNvSpPr/>
          <p:nvPr/>
        </p:nvSpPr>
        <p:spPr>
          <a:xfrm>
            <a:off x="2351819" y="5661248"/>
            <a:ext cx="2837860" cy="792088"/>
          </a:xfrm>
          <a:prstGeom prst="wedgeRoundRectCallout">
            <a:avLst>
              <a:gd name="adj1" fmla="val -12326"/>
              <a:gd name="adj2" fmla="val -131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Parameters for the operation need to be set and can use any of the in data options</a:t>
            </a:r>
          </a:p>
        </p:txBody>
      </p:sp>
      <p:sp>
        <p:nvSpPr>
          <p:cNvPr id="6" name="Rounded Rectangular Callout 5"/>
          <p:cNvSpPr/>
          <p:nvPr/>
        </p:nvSpPr>
        <p:spPr>
          <a:xfrm>
            <a:off x="609743" y="6021288"/>
            <a:ext cx="1625455" cy="627914"/>
          </a:xfrm>
          <a:prstGeom prst="wedgeRoundRectCallout">
            <a:avLst>
              <a:gd name="adj1" fmla="val 15356"/>
              <a:gd name="adj2" fmla="val -1237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Output parameter needs specifying</a:t>
            </a:r>
          </a:p>
        </p:txBody>
      </p:sp>
      <p:pic>
        <p:nvPicPr>
          <p:cNvPr id="9" name="Picture 8"/>
          <p:cNvPicPr>
            <a:picLocks noChangeAspect="1"/>
          </p:cNvPicPr>
          <p:nvPr/>
        </p:nvPicPr>
        <p:blipFill>
          <a:blip r:embed="rId3"/>
          <a:stretch>
            <a:fillRect/>
          </a:stretch>
        </p:blipFill>
        <p:spPr>
          <a:xfrm>
            <a:off x="3635896" y="2765666"/>
            <a:ext cx="5050904" cy="3768806"/>
          </a:xfrm>
          <a:prstGeom prst="rect">
            <a:avLst/>
          </a:prstGeom>
        </p:spPr>
      </p:pic>
      <p:sp>
        <p:nvSpPr>
          <p:cNvPr id="7" name="Rounded Rectangle 6"/>
          <p:cNvSpPr/>
          <p:nvPr/>
        </p:nvSpPr>
        <p:spPr>
          <a:xfrm>
            <a:off x="6961990" y="2276872"/>
            <a:ext cx="178823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RUN is an older version of OPE. It allows operations to be run but is not validated against the OPE table.</a:t>
            </a:r>
          </a:p>
        </p:txBody>
      </p:sp>
      <p:sp>
        <p:nvSpPr>
          <p:cNvPr id="10" name="Footer Placeholder 9"/>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55765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5200" y="1419225"/>
            <a:ext cx="4539665" cy="4386039"/>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dirty="0"/>
              <a:t>PWD</a:t>
            </a:r>
          </a:p>
        </p:txBody>
      </p:sp>
      <p:pic>
        <p:nvPicPr>
          <p:cNvPr id="4" name="Picture 3"/>
          <p:cNvPicPr>
            <a:picLocks noChangeAspect="1"/>
          </p:cNvPicPr>
          <p:nvPr/>
        </p:nvPicPr>
        <p:blipFill>
          <a:blip r:embed="rId3"/>
          <a:stretch>
            <a:fillRect/>
          </a:stretch>
        </p:blipFill>
        <p:spPr>
          <a:xfrm>
            <a:off x="3563888" y="2943200"/>
            <a:ext cx="4947849" cy="3312368"/>
          </a:xfrm>
          <a:prstGeom prst="rect">
            <a:avLst/>
          </a:prstGeom>
        </p:spPr>
      </p:pic>
      <p:sp>
        <p:nvSpPr>
          <p:cNvPr id="6" name="Rounded Rectangle 5"/>
          <p:cNvSpPr/>
          <p:nvPr/>
        </p:nvSpPr>
        <p:spPr>
          <a:xfrm>
            <a:off x="5403548" y="1547664"/>
            <a:ext cx="2622624" cy="1089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PWD allows the MUA password for a specified MUA to be changed.</a:t>
            </a:r>
          </a:p>
        </p:txBody>
      </p:sp>
      <p:sp>
        <p:nvSpPr>
          <p:cNvPr id="7" name="Rounded Rectangular Callout 6"/>
          <p:cNvSpPr/>
          <p:nvPr/>
        </p:nvSpPr>
        <p:spPr>
          <a:xfrm>
            <a:off x="575904" y="3861048"/>
            <a:ext cx="2837860" cy="468109"/>
          </a:xfrm>
          <a:prstGeom prst="wedgeRoundRectCallout">
            <a:avLst>
              <a:gd name="adj1" fmla="val -13618"/>
              <a:gd name="adj2" fmla="val -187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Function type needs setting to PWD</a:t>
            </a: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176529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RQH</a:t>
            </a:r>
          </a:p>
        </p:txBody>
      </p:sp>
      <p:pic>
        <p:nvPicPr>
          <p:cNvPr id="3" name="Picture 2"/>
          <p:cNvPicPr>
            <a:picLocks noChangeAspect="1"/>
          </p:cNvPicPr>
          <p:nvPr/>
        </p:nvPicPr>
        <p:blipFill>
          <a:blip r:embed="rId2"/>
          <a:stretch>
            <a:fillRect/>
          </a:stretch>
        </p:blipFill>
        <p:spPr>
          <a:xfrm>
            <a:off x="323528" y="1412776"/>
            <a:ext cx="4471810" cy="4320480"/>
          </a:xfrm>
          <a:prstGeom prst="rect">
            <a:avLst/>
          </a:prstGeom>
        </p:spPr>
      </p:pic>
      <p:sp>
        <p:nvSpPr>
          <p:cNvPr id="4" name="Rounded Rectangular Callout 3"/>
          <p:cNvSpPr/>
          <p:nvPr/>
        </p:nvSpPr>
        <p:spPr>
          <a:xfrm>
            <a:off x="5167908" y="1538762"/>
            <a:ext cx="2428428" cy="594094"/>
          </a:xfrm>
          <a:prstGeom prst="wedgeRoundRectCallout">
            <a:avLst>
              <a:gd name="adj1" fmla="val -174314"/>
              <a:gd name="adj2" fmla="val 3174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RQH code needs specifying</a:t>
            </a:r>
          </a:p>
        </p:txBody>
      </p:sp>
      <p:sp>
        <p:nvSpPr>
          <p:cNvPr id="5" name="Rounded Rectangular Callout 4"/>
          <p:cNvSpPr/>
          <p:nvPr/>
        </p:nvSpPr>
        <p:spPr>
          <a:xfrm>
            <a:off x="1043608" y="5805264"/>
            <a:ext cx="2520280" cy="648072"/>
          </a:xfrm>
          <a:prstGeom prst="wedgeRoundRectCallout">
            <a:avLst>
              <a:gd name="adj1" fmla="val -33423"/>
              <a:gd name="adj2" fmla="val -1725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Any RQH tokens get passed in through the in data</a:t>
            </a:r>
          </a:p>
        </p:txBody>
      </p:sp>
      <p:pic>
        <p:nvPicPr>
          <p:cNvPr id="6" name="Picture 5"/>
          <p:cNvPicPr>
            <a:picLocks noChangeAspect="1"/>
          </p:cNvPicPr>
          <p:nvPr/>
        </p:nvPicPr>
        <p:blipFill>
          <a:blip r:embed="rId3"/>
          <a:stretch>
            <a:fillRect/>
          </a:stretch>
        </p:blipFill>
        <p:spPr>
          <a:xfrm>
            <a:off x="3807849" y="2852936"/>
            <a:ext cx="4955898" cy="3704828"/>
          </a:xfrm>
          <a:prstGeom prst="rect">
            <a:avLst/>
          </a:prstGeom>
        </p:spPr>
      </p:pic>
      <p:sp>
        <p:nvSpPr>
          <p:cNvPr id="7" name="Rounded Rectangle 6"/>
          <p:cNvSpPr/>
          <p:nvPr/>
        </p:nvSpPr>
        <p:spPr>
          <a:xfrm>
            <a:off x="6285024" y="2420888"/>
            <a:ext cx="2622624" cy="1219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RQH allows SQL queries stored within SITS to be run. RQH is recommended for select statements only.</a:t>
            </a: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849855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SRL</a:t>
            </a:r>
          </a:p>
        </p:txBody>
      </p:sp>
      <p:pic>
        <p:nvPicPr>
          <p:cNvPr id="3" name="Picture 2"/>
          <p:cNvPicPr>
            <a:picLocks noChangeAspect="1"/>
          </p:cNvPicPr>
          <p:nvPr/>
        </p:nvPicPr>
        <p:blipFill>
          <a:blip r:embed="rId2"/>
          <a:stretch>
            <a:fillRect/>
          </a:stretch>
        </p:blipFill>
        <p:spPr>
          <a:xfrm>
            <a:off x="323528" y="1484784"/>
            <a:ext cx="4536503" cy="4375307"/>
          </a:xfrm>
          <a:prstGeom prst="rect">
            <a:avLst/>
          </a:prstGeom>
        </p:spPr>
      </p:pic>
      <p:sp>
        <p:nvSpPr>
          <p:cNvPr id="4" name="Rounded Rectangular Callout 3"/>
          <p:cNvSpPr/>
          <p:nvPr/>
        </p:nvSpPr>
        <p:spPr>
          <a:xfrm>
            <a:off x="5167908" y="1538762"/>
            <a:ext cx="2428428" cy="594094"/>
          </a:xfrm>
          <a:prstGeom prst="wedgeRoundRectCallout">
            <a:avLst>
              <a:gd name="adj1" fmla="val -151453"/>
              <a:gd name="adj2" fmla="val 346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SLG and SRL code need specifying</a:t>
            </a:r>
          </a:p>
        </p:txBody>
      </p:sp>
      <p:sp>
        <p:nvSpPr>
          <p:cNvPr id="5" name="Rounded Rectangular Callout 4"/>
          <p:cNvSpPr/>
          <p:nvPr/>
        </p:nvSpPr>
        <p:spPr>
          <a:xfrm>
            <a:off x="469978" y="5661248"/>
            <a:ext cx="2880320" cy="792088"/>
          </a:xfrm>
          <a:prstGeom prst="wedgeRoundRectCallout">
            <a:avLst>
              <a:gd name="adj1" fmla="val -14526"/>
              <a:gd name="adj2" fmla="val -142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Criteria to run the SRL is passed through in data. This cold retrieve single or multiple records.</a:t>
            </a:r>
          </a:p>
        </p:txBody>
      </p:sp>
      <p:pic>
        <p:nvPicPr>
          <p:cNvPr id="6" name="Picture 5"/>
          <p:cNvPicPr>
            <a:picLocks noChangeAspect="1"/>
          </p:cNvPicPr>
          <p:nvPr/>
        </p:nvPicPr>
        <p:blipFill>
          <a:blip r:embed="rId3"/>
          <a:stretch>
            <a:fillRect/>
          </a:stretch>
        </p:blipFill>
        <p:spPr>
          <a:xfrm>
            <a:off x="3635896" y="2889892"/>
            <a:ext cx="5346802" cy="3586906"/>
          </a:xfrm>
          <a:prstGeom prst="rect">
            <a:avLst/>
          </a:prstGeom>
        </p:spPr>
      </p:pic>
      <p:sp>
        <p:nvSpPr>
          <p:cNvPr id="7" name="Rounded Rectangle 6"/>
          <p:cNvSpPr/>
          <p:nvPr/>
        </p:nvSpPr>
        <p:spPr>
          <a:xfrm>
            <a:off x="6285024" y="2420888"/>
            <a:ext cx="262262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SRL allows standard letters to be run.</a:t>
            </a: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535698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6</a:t>
            </a:r>
          </a:p>
        </p:txBody>
      </p:sp>
      <p:sp>
        <p:nvSpPr>
          <p:cNvPr id="3" name="Text Placeholder 2"/>
          <p:cNvSpPr>
            <a:spLocks noGrp="1"/>
          </p:cNvSpPr>
          <p:nvPr>
            <p:ph type="body" idx="1"/>
          </p:nvPr>
        </p:nvSpPr>
        <p:spPr/>
        <p:txBody>
          <a:bodyPr/>
          <a:lstStyle/>
          <a:p>
            <a:r>
              <a:rPr lang="en-GB" dirty="0"/>
              <a:t>Setup an SRL web service using </a:t>
            </a:r>
            <a:r>
              <a:rPr lang="en-GB" dirty="0" err="1"/>
              <a:t>indata</a:t>
            </a:r>
            <a:r>
              <a:rPr lang="en-GB" dirty="0"/>
              <a:t> conditions</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699334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XET_DEL</a:t>
            </a:r>
          </a:p>
        </p:txBody>
      </p:sp>
      <p:pic>
        <p:nvPicPr>
          <p:cNvPr id="3" name="Picture 2"/>
          <p:cNvPicPr>
            <a:picLocks noChangeAspect="1"/>
          </p:cNvPicPr>
          <p:nvPr/>
        </p:nvPicPr>
        <p:blipFill>
          <a:blip r:embed="rId2"/>
          <a:stretch>
            <a:fillRect/>
          </a:stretch>
        </p:blipFill>
        <p:spPr>
          <a:xfrm>
            <a:off x="457199" y="1547664"/>
            <a:ext cx="4414459" cy="4257600"/>
          </a:xfrm>
          <a:prstGeom prst="rect">
            <a:avLst/>
          </a:prstGeom>
        </p:spPr>
      </p:pic>
      <p:sp>
        <p:nvSpPr>
          <p:cNvPr id="4" name="Rounded Rectangular Callout 3"/>
          <p:cNvSpPr/>
          <p:nvPr/>
        </p:nvSpPr>
        <p:spPr>
          <a:xfrm>
            <a:off x="683568" y="5508217"/>
            <a:ext cx="2428428" cy="594094"/>
          </a:xfrm>
          <a:prstGeom prst="wedgeRoundRectCallout">
            <a:avLst>
              <a:gd name="adj1" fmla="val -2630"/>
              <a:gd name="adj2" fmla="val -323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XET code needs specifying</a:t>
            </a:r>
          </a:p>
        </p:txBody>
      </p:sp>
      <p:pic>
        <p:nvPicPr>
          <p:cNvPr id="6" name="Picture 5"/>
          <p:cNvPicPr>
            <a:picLocks noChangeAspect="1"/>
          </p:cNvPicPr>
          <p:nvPr/>
        </p:nvPicPr>
        <p:blipFill>
          <a:blip r:embed="rId3"/>
          <a:stretch>
            <a:fillRect/>
          </a:stretch>
        </p:blipFill>
        <p:spPr>
          <a:xfrm>
            <a:off x="3772711" y="3068960"/>
            <a:ext cx="5108434" cy="3419872"/>
          </a:xfrm>
          <a:prstGeom prst="rect">
            <a:avLst/>
          </a:prstGeom>
        </p:spPr>
      </p:pic>
      <p:sp>
        <p:nvSpPr>
          <p:cNvPr id="7" name="Rounded Rectangle 6"/>
          <p:cNvSpPr/>
          <p:nvPr/>
        </p:nvSpPr>
        <p:spPr>
          <a:xfrm>
            <a:off x="5148064" y="1660240"/>
            <a:ext cx="3024336" cy="11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XET_DEL allows data to be deleted from SITS using an XET template. Primary key must be passed in.</a:t>
            </a:r>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80379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824"/>
            <a:ext cx="8229600" cy="1143000"/>
          </a:xfrm>
        </p:spPr>
        <p:txBody>
          <a:bodyPr>
            <a:normAutofit fontScale="90000"/>
          </a:bodyPr>
          <a:lstStyle/>
          <a:p>
            <a:r>
              <a:rPr lang="en-GB" dirty="0"/>
              <a:t>What are Stu-Talk Web Services?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5627334"/>
              </p:ext>
            </p:extLst>
          </p:nvPr>
        </p:nvGraphicFramePr>
        <p:xfrm>
          <a:off x="755576" y="1556792"/>
          <a:ext cx="7704856"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1075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XET_EXP</a:t>
            </a:r>
          </a:p>
        </p:txBody>
      </p:sp>
      <p:pic>
        <p:nvPicPr>
          <p:cNvPr id="3" name="Picture 2"/>
          <p:cNvPicPr>
            <a:picLocks noChangeAspect="1"/>
          </p:cNvPicPr>
          <p:nvPr/>
        </p:nvPicPr>
        <p:blipFill>
          <a:blip r:embed="rId2"/>
          <a:stretch>
            <a:fillRect/>
          </a:stretch>
        </p:blipFill>
        <p:spPr>
          <a:xfrm>
            <a:off x="323528" y="1547664"/>
            <a:ext cx="4183137" cy="4041576"/>
          </a:xfrm>
          <a:prstGeom prst="rect">
            <a:avLst/>
          </a:prstGeom>
        </p:spPr>
      </p:pic>
      <p:sp>
        <p:nvSpPr>
          <p:cNvPr id="4" name="Rounded Rectangular Callout 3"/>
          <p:cNvSpPr/>
          <p:nvPr/>
        </p:nvSpPr>
        <p:spPr>
          <a:xfrm>
            <a:off x="4231804" y="2690664"/>
            <a:ext cx="2428428" cy="594094"/>
          </a:xfrm>
          <a:prstGeom prst="wedgeRoundRectCallout">
            <a:avLst>
              <a:gd name="adj1" fmla="val -110213"/>
              <a:gd name="adj2" fmla="val 1140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XET code needs specifying</a:t>
            </a:r>
          </a:p>
        </p:txBody>
      </p:sp>
      <p:sp>
        <p:nvSpPr>
          <p:cNvPr id="5" name="Rounded Rectangle 4"/>
          <p:cNvSpPr/>
          <p:nvPr/>
        </p:nvSpPr>
        <p:spPr>
          <a:xfrm>
            <a:off x="5148064" y="1660240"/>
            <a:ext cx="3024336" cy="904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XET_EXP allows data to be exported from SITS using an XET template. </a:t>
            </a:r>
          </a:p>
        </p:txBody>
      </p:sp>
      <p:sp>
        <p:nvSpPr>
          <p:cNvPr id="6" name="Rounded Rectangular Callout 5"/>
          <p:cNvSpPr/>
          <p:nvPr/>
        </p:nvSpPr>
        <p:spPr>
          <a:xfrm>
            <a:off x="755576" y="5733256"/>
            <a:ext cx="2428428" cy="594094"/>
          </a:xfrm>
          <a:prstGeom prst="wedgeRoundRectCallout">
            <a:avLst>
              <a:gd name="adj1" fmla="val -22802"/>
              <a:gd name="adj2" fmla="val -2194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Retrieve criteria is passed in using in data</a:t>
            </a:r>
          </a:p>
        </p:txBody>
      </p:sp>
      <p:pic>
        <p:nvPicPr>
          <p:cNvPr id="7" name="Picture 6"/>
          <p:cNvPicPr>
            <a:picLocks noChangeAspect="1"/>
          </p:cNvPicPr>
          <p:nvPr/>
        </p:nvPicPr>
        <p:blipFill>
          <a:blip r:embed="rId3"/>
          <a:stretch>
            <a:fillRect/>
          </a:stretch>
        </p:blipFill>
        <p:spPr>
          <a:xfrm>
            <a:off x="3347864" y="2780928"/>
            <a:ext cx="5535987" cy="3698379"/>
          </a:xfrm>
          <a:prstGeom prst="rect">
            <a:avLst/>
          </a:prstGeom>
        </p:spPr>
      </p:pic>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29410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7</a:t>
            </a:r>
          </a:p>
        </p:txBody>
      </p:sp>
      <p:sp>
        <p:nvSpPr>
          <p:cNvPr id="3" name="Text Placeholder 2"/>
          <p:cNvSpPr>
            <a:spLocks noGrp="1"/>
          </p:cNvSpPr>
          <p:nvPr>
            <p:ph type="body" idx="1"/>
          </p:nvPr>
        </p:nvSpPr>
        <p:spPr/>
        <p:txBody>
          <a:bodyPr/>
          <a:lstStyle/>
          <a:p>
            <a:r>
              <a:rPr lang="en-GB" dirty="0"/>
              <a:t>Setup an XET Export web service</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55913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XET_IMP</a:t>
            </a:r>
          </a:p>
        </p:txBody>
      </p:sp>
      <p:pic>
        <p:nvPicPr>
          <p:cNvPr id="3" name="Picture 2"/>
          <p:cNvPicPr>
            <a:picLocks noChangeAspect="1"/>
          </p:cNvPicPr>
          <p:nvPr/>
        </p:nvPicPr>
        <p:blipFill>
          <a:blip r:embed="rId2"/>
          <a:stretch>
            <a:fillRect/>
          </a:stretch>
        </p:blipFill>
        <p:spPr>
          <a:xfrm>
            <a:off x="395537" y="1532654"/>
            <a:ext cx="4645854" cy="4488634"/>
          </a:xfrm>
          <a:prstGeom prst="rect">
            <a:avLst/>
          </a:prstGeom>
        </p:spPr>
      </p:pic>
      <p:sp>
        <p:nvSpPr>
          <p:cNvPr id="4" name="Rounded Rectangular Callout 3"/>
          <p:cNvSpPr/>
          <p:nvPr/>
        </p:nvSpPr>
        <p:spPr>
          <a:xfrm>
            <a:off x="827584" y="5724241"/>
            <a:ext cx="2428428" cy="594094"/>
          </a:xfrm>
          <a:prstGeom prst="wedgeRoundRectCallout">
            <a:avLst>
              <a:gd name="adj1" fmla="val -16078"/>
              <a:gd name="adj2" fmla="val -338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XET code needs specifying</a:t>
            </a:r>
          </a:p>
        </p:txBody>
      </p:sp>
      <p:sp>
        <p:nvSpPr>
          <p:cNvPr id="5" name="Rounded Rectangle 4"/>
          <p:cNvSpPr/>
          <p:nvPr/>
        </p:nvSpPr>
        <p:spPr>
          <a:xfrm>
            <a:off x="5356863" y="1547664"/>
            <a:ext cx="3024336" cy="159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XET_IMP allows data to be imported into SITS using an XET template. Primary key must be passed in, apart from when the XET calculates a sequence number on create.</a:t>
            </a:r>
          </a:p>
        </p:txBody>
      </p:sp>
      <p:pic>
        <p:nvPicPr>
          <p:cNvPr id="6" name="Picture 5"/>
          <p:cNvPicPr>
            <a:picLocks noChangeAspect="1"/>
          </p:cNvPicPr>
          <p:nvPr/>
        </p:nvPicPr>
        <p:blipFill>
          <a:blip r:embed="rId3"/>
          <a:stretch>
            <a:fillRect/>
          </a:stretch>
        </p:blipFill>
        <p:spPr>
          <a:xfrm>
            <a:off x="3419872" y="2852936"/>
            <a:ext cx="5333195" cy="3577778"/>
          </a:xfrm>
          <a:prstGeom prst="rect">
            <a:avLst/>
          </a:prstGeom>
        </p:spPr>
      </p:pic>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11221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8</a:t>
            </a:r>
          </a:p>
        </p:txBody>
      </p:sp>
      <p:sp>
        <p:nvSpPr>
          <p:cNvPr id="3" name="Text Placeholder 2"/>
          <p:cNvSpPr>
            <a:spLocks noGrp="1"/>
          </p:cNvSpPr>
          <p:nvPr>
            <p:ph type="body" idx="1"/>
          </p:nvPr>
        </p:nvSpPr>
        <p:spPr/>
        <p:txBody>
          <a:bodyPr/>
          <a:lstStyle/>
          <a:p>
            <a:r>
              <a:rPr lang="en-GB" dirty="0"/>
              <a:t>Setup an XET Import web service</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906777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Testing WSF Externally</a:t>
            </a:r>
          </a:p>
        </p:txBody>
      </p:sp>
      <p:sp>
        <p:nvSpPr>
          <p:cNvPr id="3" name="TextBox 2"/>
          <p:cNvSpPr txBox="1"/>
          <p:nvPr/>
        </p:nvSpPr>
        <p:spPr>
          <a:xfrm>
            <a:off x="575556" y="1412776"/>
            <a:ext cx="7992888" cy="646331"/>
          </a:xfrm>
          <a:prstGeom prst="rect">
            <a:avLst/>
          </a:prstGeom>
          <a:noFill/>
        </p:spPr>
        <p:txBody>
          <a:bodyPr wrap="square" rtlCol="0">
            <a:spAutoFit/>
          </a:bodyPr>
          <a:lstStyle/>
          <a:p>
            <a:r>
              <a:rPr lang="en-GB" dirty="0"/>
              <a:t>3</a:t>
            </a:r>
            <a:r>
              <a:rPr lang="en-GB" baseline="30000" dirty="0"/>
              <a:t>rd</a:t>
            </a:r>
            <a:r>
              <a:rPr lang="en-GB" dirty="0"/>
              <a:t> party applications such as Postman or SOAP:UI can be used to test WSF functionality.</a:t>
            </a:r>
          </a:p>
        </p:txBody>
      </p:sp>
      <p:pic>
        <p:nvPicPr>
          <p:cNvPr id="4" name="Picture 3"/>
          <p:cNvPicPr>
            <a:picLocks noChangeAspect="1"/>
          </p:cNvPicPr>
          <p:nvPr/>
        </p:nvPicPr>
        <p:blipFill>
          <a:blip r:embed="rId2"/>
          <a:stretch>
            <a:fillRect/>
          </a:stretch>
        </p:blipFill>
        <p:spPr>
          <a:xfrm>
            <a:off x="755576" y="2059107"/>
            <a:ext cx="5587726" cy="4376842"/>
          </a:xfrm>
          <a:prstGeom prst="rect">
            <a:avLst/>
          </a:prstGeom>
        </p:spPr>
      </p:pic>
      <p:sp>
        <p:nvSpPr>
          <p:cNvPr id="5" name="Rounded Rectangle 4"/>
          <p:cNvSpPr/>
          <p:nvPr/>
        </p:nvSpPr>
        <p:spPr>
          <a:xfrm>
            <a:off x="5550599" y="3573016"/>
            <a:ext cx="302433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SOAP example where the URL is the WSDL and the SOAP envelope is sent in the body as text/xml. </a:t>
            </a:r>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043466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Testing WSF Externally</a:t>
            </a:r>
          </a:p>
        </p:txBody>
      </p:sp>
      <p:sp>
        <p:nvSpPr>
          <p:cNvPr id="3" name="TextBox 2"/>
          <p:cNvSpPr txBox="1"/>
          <p:nvPr/>
        </p:nvSpPr>
        <p:spPr>
          <a:xfrm>
            <a:off x="575556" y="1412776"/>
            <a:ext cx="7992888" cy="646331"/>
          </a:xfrm>
          <a:prstGeom prst="rect">
            <a:avLst/>
          </a:prstGeom>
          <a:noFill/>
        </p:spPr>
        <p:txBody>
          <a:bodyPr wrap="square" rtlCol="0">
            <a:spAutoFit/>
          </a:bodyPr>
          <a:lstStyle/>
          <a:p>
            <a:r>
              <a:rPr lang="en-GB" dirty="0"/>
              <a:t>3</a:t>
            </a:r>
            <a:r>
              <a:rPr lang="en-GB" baseline="30000" dirty="0"/>
              <a:t>rd</a:t>
            </a:r>
            <a:r>
              <a:rPr lang="en-GB" dirty="0"/>
              <a:t> party applications such as Postman or SOAP:UI can be used to test WSF functionality.</a:t>
            </a:r>
          </a:p>
        </p:txBody>
      </p:sp>
      <p:pic>
        <p:nvPicPr>
          <p:cNvPr id="6" name="Picture 5"/>
          <p:cNvPicPr>
            <a:picLocks noChangeAspect="1"/>
          </p:cNvPicPr>
          <p:nvPr/>
        </p:nvPicPr>
        <p:blipFill>
          <a:blip r:embed="rId2"/>
          <a:stretch>
            <a:fillRect/>
          </a:stretch>
        </p:blipFill>
        <p:spPr>
          <a:xfrm>
            <a:off x="443247" y="2059107"/>
            <a:ext cx="6144977" cy="4315084"/>
          </a:xfrm>
          <a:prstGeom prst="rect">
            <a:avLst/>
          </a:prstGeom>
        </p:spPr>
      </p:pic>
      <p:sp>
        <p:nvSpPr>
          <p:cNvPr id="5" name="Rounded Rectangle 4"/>
          <p:cNvSpPr/>
          <p:nvPr/>
        </p:nvSpPr>
        <p:spPr>
          <a:xfrm>
            <a:off x="5544108" y="3429000"/>
            <a:ext cx="3024336"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HTTP example where the URL is made up of the WSF endpoint, WSF code and hash value. Headers specify the content type and pass in the username and password using basic authorisation. Any in data is passed in in the body.</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488609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r>
              <a:rPr lang="en-GB" dirty="0"/>
              <a:t>OAuth 2.0 Authentication in WSF</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B3BACCEA-3B06-497D-835D-F0A0383B3CC2}"/>
              </a:ext>
            </a:extLst>
          </p:cNvPr>
          <p:cNvSpPr/>
          <p:nvPr/>
        </p:nvSpPr>
        <p:spPr>
          <a:xfrm>
            <a:off x="611560" y="2204864"/>
            <a:ext cx="5688632" cy="316835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600" dirty="0"/>
              <a:t>OAuth 2.0 is accessed by calling the WSDL:</a:t>
            </a:r>
          </a:p>
          <a:p>
            <a:r>
              <a:rPr lang="en-GB" sz="1600" b="1" dirty="0"/>
              <a:t>http://&lt;&lt;BASE_URL&gt;&gt;/urd/sits.srd/siw_oauth?wsdl</a:t>
            </a:r>
          </a:p>
          <a:p>
            <a:endParaRPr lang="en-GB" sz="1600" b="1" dirty="0"/>
          </a:p>
          <a:p>
            <a:r>
              <a:rPr lang="en-GB" sz="1600" dirty="0"/>
              <a:t>There are 2 operations with SIW_OAUTH</a:t>
            </a:r>
          </a:p>
          <a:p>
            <a:endParaRPr lang="en-GB" sz="1600" b="1" dirty="0"/>
          </a:p>
        </p:txBody>
      </p:sp>
      <p:sp>
        <p:nvSpPr>
          <p:cNvPr id="5" name="Rounded Rectangle 4">
            <a:extLst>
              <a:ext uri="{FF2B5EF4-FFF2-40B4-BE49-F238E27FC236}">
                <a16:creationId xmlns:a16="http://schemas.microsoft.com/office/drawing/2014/main" id="{61D63723-2666-4B34-B951-7842FF4CCB47}"/>
              </a:ext>
            </a:extLst>
          </p:cNvPr>
          <p:cNvSpPr/>
          <p:nvPr/>
        </p:nvSpPr>
        <p:spPr>
          <a:xfrm>
            <a:off x="5446440" y="1639791"/>
            <a:ext cx="302433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Access to WSF web services can be through OAuth 2.0, instead of SITS or LDAP credentials. This uses a tokens for access.</a:t>
            </a:r>
          </a:p>
        </p:txBody>
      </p:sp>
      <p:graphicFrame>
        <p:nvGraphicFramePr>
          <p:cNvPr id="4" name="Table 3">
            <a:extLst>
              <a:ext uri="{FF2B5EF4-FFF2-40B4-BE49-F238E27FC236}">
                <a16:creationId xmlns:a16="http://schemas.microsoft.com/office/drawing/2014/main" id="{1A0841EC-6868-4082-9B8A-F6F6A549293C}"/>
              </a:ext>
            </a:extLst>
          </p:cNvPr>
          <p:cNvGraphicFramePr>
            <a:graphicFrameLocks noGrp="1"/>
          </p:cNvGraphicFramePr>
          <p:nvPr>
            <p:extLst>
              <p:ext uri="{D42A27DB-BD31-4B8C-83A1-F6EECF244321}">
                <p14:modId xmlns:p14="http://schemas.microsoft.com/office/powerpoint/2010/main" val="2175490712"/>
              </p:ext>
            </p:extLst>
          </p:nvPr>
        </p:nvGraphicFramePr>
        <p:xfrm>
          <a:off x="931776" y="3593135"/>
          <a:ext cx="5048200" cy="1554480"/>
        </p:xfrm>
        <a:graphic>
          <a:graphicData uri="http://schemas.openxmlformats.org/drawingml/2006/table">
            <a:tbl>
              <a:tblPr firstRow="1" bandRow="1">
                <a:tableStyleId>{5C22544A-7EE6-4342-B048-85BDC9FD1C3A}</a:tableStyleId>
              </a:tblPr>
              <a:tblGrid>
                <a:gridCol w="2056048">
                  <a:extLst>
                    <a:ext uri="{9D8B030D-6E8A-4147-A177-3AD203B41FA5}">
                      <a16:colId xmlns:a16="http://schemas.microsoft.com/office/drawing/2014/main" val="1423327024"/>
                    </a:ext>
                  </a:extLst>
                </a:gridCol>
                <a:gridCol w="2992152">
                  <a:extLst>
                    <a:ext uri="{9D8B030D-6E8A-4147-A177-3AD203B41FA5}">
                      <a16:colId xmlns:a16="http://schemas.microsoft.com/office/drawing/2014/main" val="2681322073"/>
                    </a:ext>
                  </a:extLst>
                </a:gridCol>
              </a:tblGrid>
              <a:tr h="246246">
                <a:tc>
                  <a:txBody>
                    <a:bodyPr/>
                    <a:lstStyle/>
                    <a:p>
                      <a:r>
                        <a:rPr lang="en-GB" sz="1400" dirty="0"/>
                        <a:t>Operation</a:t>
                      </a:r>
                    </a:p>
                  </a:txBody>
                  <a:tcPr/>
                </a:tc>
                <a:tc>
                  <a:txBody>
                    <a:bodyPr/>
                    <a:lstStyle/>
                    <a:p>
                      <a:r>
                        <a:rPr lang="en-GB" sz="1400" dirty="0"/>
                        <a:t>Description</a:t>
                      </a:r>
                    </a:p>
                  </a:txBody>
                  <a:tcPr/>
                </a:tc>
                <a:extLst>
                  <a:ext uri="{0D108BD9-81ED-4DB2-BD59-A6C34878D82A}">
                    <a16:rowId xmlns:a16="http://schemas.microsoft.com/office/drawing/2014/main" val="3061060370"/>
                  </a:ext>
                </a:extLst>
              </a:tr>
              <a:tr h="229478">
                <a:tc>
                  <a:txBody>
                    <a:bodyPr/>
                    <a:lstStyle/>
                    <a:p>
                      <a:r>
                        <a:rPr lang="en-GB" sz="1400" dirty="0"/>
                        <a:t>GRANT_ACCESS_TOKEN</a:t>
                      </a:r>
                    </a:p>
                  </a:txBody>
                  <a:tcPr/>
                </a:tc>
                <a:tc>
                  <a:txBody>
                    <a:bodyPr/>
                    <a:lstStyle/>
                    <a:p>
                      <a:r>
                        <a:rPr lang="en-GB" sz="1400" dirty="0"/>
                        <a:t>Used to create a token that will grant access to WSF web services</a:t>
                      </a:r>
                    </a:p>
                  </a:txBody>
                  <a:tcPr/>
                </a:tc>
                <a:extLst>
                  <a:ext uri="{0D108BD9-81ED-4DB2-BD59-A6C34878D82A}">
                    <a16:rowId xmlns:a16="http://schemas.microsoft.com/office/drawing/2014/main" val="3787889725"/>
                  </a:ext>
                </a:extLst>
              </a:tr>
              <a:tr h="306385">
                <a:tc>
                  <a:txBody>
                    <a:bodyPr/>
                    <a:lstStyle/>
                    <a:p>
                      <a:r>
                        <a:rPr lang="en-GB" sz="1400" dirty="0"/>
                        <a:t>REFRESH_ACCESS_TOKEN</a:t>
                      </a:r>
                    </a:p>
                  </a:txBody>
                  <a:tcPr/>
                </a:tc>
                <a:tc>
                  <a:txBody>
                    <a:bodyPr/>
                    <a:lstStyle/>
                    <a:p>
                      <a:r>
                        <a:rPr lang="en-GB" sz="1400" dirty="0"/>
                        <a:t>Used to generate another token when the original has expired. Also deactivates the old token.</a:t>
                      </a:r>
                    </a:p>
                  </a:txBody>
                  <a:tcPr/>
                </a:tc>
                <a:extLst>
                  <a:ext uri="{0D108BD9-81ED-4DB2-BD59-A6C34878D82A}">
                    <a16:rowId xmlns:a16="http://schemas.microsoft.com/office/drawing/2014/main" val="670146790"/>
                  </a:ext>
                </a:extLst>
              </a:tr>
            </a:tbl>
          </a:graphicData>
        </a:graphic>
      </p:graphicFrame>
    </p:spTree>
    <p:extLst>
      <p:ext uri="{BB962C8B-B14F-4D97-AF65-F5344CB8AC3E}">
        <p14:creationId xmlns:p14="http://schemas.microsoft.com/office/powerpoint/2010/main" val="676359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r>
              <a:rPr lang="en-GB" dirty="0"/>
              <a:t>OAuth 2.0 Authentication in WSF</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pic>
        <p:nvPicPr>
          <p:cNvPr id="9" name="Picture 8">
            <a:extLst>
              <a:ext uri="{FF2B5EF4-FFF2-40B4-BE49-F238E27FC236}">
                <a16:creationId xmlns:a16="http://schemas.microsoft.com/office/drawing/2014/main" id="{F50B72E9-1C5F-4D35-BFD2-90B4BD39ED0C}"/>
              </a:ext>
            </a:extLst>
          </p:cNvPr>
          <p:cNvPicPr>
            <a:picLocks noChangeAspect="1"/>
          </p:cNvPicPr>
          <p:nvPr/>
        </p:nvPicPr>
        <p:blipFill>
          <a:blip r:embed="rId2"/>
          <a:stretch>
            <a:fillRect/>
          </a:stretch>
        </p:blipFill>
        <p:spPr>
          <a:xfrm>
            <a:off x="2108911" y="1571945"/>
            <a:ext cx="4464496" cy="2198254"/>
          </a:xfrm>
          <a:prstGeom prst="rect">
            <a:avLst/>
          </a:prstGeom>
        </p:spPr>
      </p:pic>
      <p:pic>
        <p:nvPicPr>
          <p:cNvPr id="10" name="Picture 9">
            <a:extLst>
              <a:ext uri="{FF2B5EF4-FFF2-40B4-BE49-F238E27FC236}">
                <a16:creationId xmlns:a16="http://schemas.microsoft.com/office/drawing/2014/main" id="{AB7D3095-155B-4326-9582-3C98B9A02D3E}"/>
              </a:ext>
            </a:extLst>
          </p:cNvPr>
          <p:cNvPicPr>
            <a:picLocks noChangeAspect="1"/>
          </p:cNvPicPr>
          <p:nvPr/>
        </p:nvPicPr>
        <p:blipFill>
          <a:blip r:embed="rId3"/>
          <a:stretch>
            <a:fillRect/>
          </a:stretch>
        </p:blipFill>
        <p:spPr>
          <a:xfrm>
            <a:off x="1191414" y="3623114"/>
            <a:ext cx="6761172" cy="1440160"/>
          </a:xfrm>
          <a:prstGeom prst="rect">
            <a:avLst/>
          </a:prstGeom>
        </p:spPr>
      </p:pic>
      <p:sp>
        <p:nvSpPr>
          <p:cNvPr id="5" name="Rounded Rectangle 4">
            <a:extLst>
              <a:ext uri="{FF2B5EF4-FFF2-40B4-BE49-F238E27FC236}">
                <a16:creationId xmlns:a16="http://schemas.microsoft.com/office/drawing/2014/main" id="{61D63723-2666-4B34-B951-7842FF4CCB47}"/>
              </a:ext>
            </a:extLst>
          </p:cNvPr>
          <p:cNvSpPr/>
          <p:nvPr/>
        </p:nvSpPr>
        <p:spPr>
          <a:xfrm>
            <a:off x="6451788" y="2108372"/>
            <a:ext cx="1810544" cy="121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Access to SIW_OAUTH is controlled via role groups in SITS</a:t>
            </a:r>
          </a:p>
        </p:txBody>
      </p:sp>
      <p:sp>
        <p:nvSpPr>
          <p:cNvPr id="11" name="Rounded Rectangular Callout 4">
            <a:extLst>
              <a:ext uri="{FF2B5EF4-FFF2-40B4-BE49-F238E27FC236}">
                <a16:creationId xmlns:a16="http://schemas.microsoft.com/office/drawing/2014/main" id="{61F9EEAA-79EC-47DA-B837-FEA3027246CD}"/>
              </a:ext>
            </a:extLst>
          </p:cNvPr>
          <p:cNvSpPr/>
          <p:nvPr/>
        </p:nvSpPr>
        <p:spPr>
          <a:xfrm>
            <a:off x="539552" y="1849261"/>
            <a:ext cx="1440160" cy="1147691"/>
          </a:xfrm>
          <a:prstGeom prst="wedgeRoundRectCallout">
            <a:avLst>
              <a:gd name="adj1" fmla="val 65148"/>
              <a:gd name="adj2" fmla="val -14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SIW_OAUTH has a Web API Operation (WAO) record is SITS</a:t>
            </a:r>
          </a:p>
        </p:txBody>
      </p:sp>
      <p:sp>
        <p:nvSpPr>
          <p:cNvPr id="12" name="Rounded Rectangular Callout 4">
            <a:extLst>
              <a:ext uri="{FF2B5EF4-FFF2-40B4-BE49-F238E27FC236}">
                <a16:creationId xmlns:a16="http://schemas.microsoft.com/office/drawing/2014/main" id="{8BCB6018-BDDF-4D61-96B7-8882D7E3A54F}"/>
              </a:ext>
            </a:extLst>
          </p:cNvPr>
          <p:cNvSpPr/>
          <p:nvPr/>
        </p:nvSpPr>
        <p:spPr>
          <a:xfrm>
            <a:off x="3159697" y="5208659"/>
            <a:ext cx="4904184" cy="884637"/>
          </a:xfrm>
          <a:prstGeom prst="wedgeRoundRectCallout">
            <a:avLst>
              <a:gd name="adj1" fmla="val 10833"/>
              <a:gd name="adj2" fmla="val -686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Role groups are attached to the WAO through the RGS record.</a:t>
            </a:r>
          </a:p>
          <a:p>
            <a:pPr algn="ctr"/>
            <a:r>
              <a:rPr lang="en-GB" sz="1400" dirty="0"/>
              <a:t>Users will also be able to use the SIW_OAUTH service if they are part of an assigned role group.</a:t>
            </a:r>
          </a:p>
        </p:txBody>
      </p:sp>
    </p:spTree>
    <p:extLst>
      <p:ext uri="{BB962C8B-B14F-4D97-AF65-F5344CB8AC3E}">
        <p14:creationId xmlns:p14="http://schemas.microsoft.com/office/powerpoint/2010/main" val="1466234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001"/>
            <a:ext cx="8229600" cy="1143000"/>
          </a:xfrm>
        </p:spPr>
        <p:txBody>
          <a:bodyPr>
            <a:normAutofit/>
          </a:bodyPr>
          <a:lstStyle/>
          <a:p>
            <a:r>
              <a:rPr lang="en-GB" sz="4000" dirty="0"/>
              <a:t>OAuth 2.0 – Grant Access</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B3BACCEA-3B06-497D-835D-F0A0383B3CC2}"/>
              </a:ext>
            </a:extLst>
          </p:cNvPr>
          <p:cNvSpPr/>
          <p:nvPr/>
        </p:nvSpPr>
        <p:spPr>
          <a:xfrm>
            <a:off x="395536" y="1187384"/>
            <a:ext cx="5472608" cy="245764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xmlns:soapenv</a:t>
            </a:r>
            <a:r>
              <a:rPr lang="en-GB" sz="1000" dirty="0">
                <a:latin typeface="Courier New" panose="02070309020205020404" pitchFamily="49" charset="0"/>
                <a:cs typeface="Courier New" panose="02070309020205020404" pitchFamily="49" charset="0"/>
              </a:rPr>
              <a:t>="http://schemas.xmlsoap.org/soap/envelope/" </a:t>
            </a:r>
            <a:r>
              <a:rPr lang="en-GB" sz="1000" dirty="0" err="1">
                <a:latin typeface="Courier New" panose="02070309020205020404" pitchFamily="49" charset="0"/>
                <a:cs typeface="Courier New" panose="02070309020205020404" pitchFamily="49" charset="0"/>
              </a:rPr>
              <a:t>xmlns:urn</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urn:uniface:applic:wrapped:services:SIW_OAUTH</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soapenv:Header</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urn:GRANT_ACCESS_TOKEN</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urn:GRANT_TYPE</a:t>
            </a:r>
            <a:r>
              <a:rPr lang="en-GB" sz="1000" dirty="0">
                <a:latin typeface="Courier New" panose="02070309020205020404" pitchFamily="49" charset="0"/>
                <a:cs typeface="Courier New" panose="02070309020205020404" pitchFamily="49" charset="0"/>
              </a:rPr>
              <a:t>&gt;</a:t>
            </a:r>
            <a:r>
              <a:rPr lang="en-GB" sz="1000" b="1" dirty="0">
                <a:latin typeface="Courier New" panose="02070309020205020404" pitchFamily="49" charset="0"/>
                <a:cs typeface="Courier New" panose="02070309020205020404" pitchFamily="49" charset="0"/>
              </a:rPr>
              <a:t>password</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urn:GRANT_TYPE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urn:USERNAME</a:t>
            </a:r>
            <a:r>
              <a:rPr lang="en-GB" sz="1000" dirty="0">
                <a:latin typeface="Courier New" panose="02070309020205020404" pitchFamily="49" charset="0"/>
                <a:cs typeface="Courier New" panose="02070309020205020404" pitchFamily="49" charset="0"/>
              </a:rPr>
              <a:t>&gt;</a:t>
            </a:r>
            <a:r>
              <a:rPr lang="en-GB" sz="1000" b="1" dirty="0">
                <a:latin typeface="Courier New" panose="02070309020205020404" pitchFamily="49" charset="0"/>
                <a:cs typeface="Courier New" panose="02070309020205020404" pitchFamily="49" charset="0"/>
              </a:rPr>
              <a:t>SITS</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urn:USERNAME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urn:PASSWORD</a:t>
            </a:r>
            <a:r>
              <a:rPr lang="en-GB" sz="1000" dirty="0">
                <a:latin typeface="Courier New" panose="02070309020205020404" pitchFamily="49" charset="0"/>
                <a:cs typeface="Courier New" panose="02070309020205020404" pitchFamily="49" charset="0"/>
              </a:rPr>
              <a:t>&gt;</a:t>
            </a:r>
            <a:r>
              <a:rPr lang="en-GB" sz="1000" b="1" dirty="0">
                <a:latin typeface="Courier New" panose="02070309020205020404" pitchFamily="49" charset="0"/>
                <a:cs typeface="Courier New" panose="02070309020205020404" pitchFamily="49" charset="0"/>
              </a:rPr>
              <a:t>sits</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urn:PASSWORD</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urn:TOKEN_SCOPE</a:t>
            </a:r>
            <a:r>
              <a:rPr lang="en-GB" sz="1000" dirty="0">
                <a:latin typeface="Courier New" panose="02070309020205020404" pitchFamily="49" charset="0"/>
                <a:cs typeface="Courier New" panose="02070309020205020404" pitchFamily="49" charset="0"/>
              </a:rPr>
              <a:t>&gt;</a:t>
            </a:r>
            <a:r>
              <a:rPr lang="en-GB" sz="1000" b="1" dirty="0">
                <a:latin typeface="Courier New" panose="02070309020205020404" pitchFamily="49" charset="0"/>
                <a:cs typeface="Courier New" panose="02070309020205020404" pitchFamily="49" charset="0"/>
              </a:rPr>
              <a:t>STU_COUNT#EMAIL_UPDATE</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urn:TOKEN_SCOPE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urn:GRANT_ACCESS_TOKEN</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&gt;</a:t>
            </a:r>
          </a:p>
        </p:txBody>
      </p:sp>
      <p:sp>
        <p:nvSpPr>
          <p:cNvPr id="8" name="Rounded Rectangle 4">
            <a:extLst>
              <a:ext uri="{FF2B5EF4-FFF2-40B4-BE49-F238E27FC236}">
                <a16:creationId xmlns:a16="http://schemas.microsoft.com/office/drawing/2014/main" id="{E18EDB39-7BB7-4E13-8C18-F89745EE1FCB}"/>
              </a:ext>
            </a:extLst>
          </p:cNvPr>
          <p:cNvSpPr/>
          <p:nvPr/>
        </p:nvSpPr>
        <p:spPr>
          <a:xfrm>
            <a:off x="539552" y="3487741"/>
            <a:ext cx="8435280" cy="2125757"/>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xmlns:soapenv</a:t>
            </a:r>
            <a:r>
              <a:rPr lang="en-GB" sz="1000" dirty="0">
                <a:latin typeface="Courier New" panose="02070309020205020404" pitchFamily="49" charset="0"/>
                <a:cs typeface="Courier New" panose="02070309020205020404" pitchFamily="49" charset="0"/>
              </a:rPr>
              <a:t>="http://schemas.xmlsoap.org/soap/envelope/" </a:t>
            </a:r>
            <a:r>
              <a:rPr lang="en-GB" sz="1000" dirty="0" err="1">
                <a:latin typeface="Courier New" panose="02070309020205020404" pitchFamily="49" charset="0"/>
                <a:cs typeface="Courier New" panose="02070309020205020404" pitchFamily="49" charset="0"/>
              </a:rPr>
              <a:t>xmlns:xsd</a:t>
            </a:r>
            <a:r>
              <a:rPr lang="en-GB" sz="1000" dirty="0">
                <a:latin typeface="Courier New" panose="02070309020205020404" pitchFamily="49" charset="0"/>
                <a:cs typeface="Courier New" panose="02070309020205020404" pitchFamily="49" charset="0"/>
              </a:rPr>
              <a:t>="http://www.w3.org/2001/XMLSchema" </a:t>
            </a:r>
            <a:r>
              <a:rPr lang="en-GB" sz="1000" dirty="0" err="1">
                <a:latin typeface="Courier New" panose="02070309020205020404" pitchFamily="49" charset="0"/>
                <a:cs typeface="Courier New" panose="02070309020205020404" pitchFamily="49" charset="0"/>
              </a:rPr>
              <a:t>xmlns:xsi</a:t>
            </a:r>
            <a:r>
              <a:rPr lang="en-GB" sz="1000" dirty="0">
                <a:latin typeface="Courier New" panose="02070309020205020404" pitchFamily="49" charset="0"/>
                <a:cs typeface="Courier New" panose="02070309020205020404" pitchFamily="49" charset="0"/>
              </a:rPr>
              <a:t>="http://www.w3.org/2001/XMLSchema-instance"&gt;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GRANT_ACCESS_TOKENResponse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xmlns</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urn:uniface:applic:wrapped:services:SIW_OAUTH</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&lt;return&gt;</a:t>
            </a:r>
            <a:r>
              <a:rPr lang="en-GB" sz="1000" b="1" dirty="0">
                <a:latin typeface="Courier New" panose="02070309020205020404" pitchFamily="49" charset="0"/>
                <a:cs typeface="Courier New" panose="02070309020205020404" pitchFamily="49" charset="0"/>
              </a:rPr>
              <a:t>0</a:t>
            </a:r>
            <a:r>
              <a:rPr lang="en-GB" sz="1000" dirty="0">
                <a:latin typeface="Courier New" panose="02070309020205020404" pitchFamily="49" charset="0"/>
                <a:cs typeface="Courier New" panose="02070309020205020404" pitchFamily="49" charset="0"/>
              </a:rPr>
              <a:t>&lt;/return&gt;</a:t>
            </a:r>
          </a:p>
          <a:p>
            <a:r>
              <a:rPr lang="en-GB" sz="1000" dirty="0">
                <a:latin typeface="Courier New" panose="02070309020205020404" pitchFamily="49" charset="0"/>
                <a:cs typeface="Courier New" panose="02070309020205020404" pitchFamily="49" charset="0"/>
              </a:rPr>
              <a:t>         &lt;ACCESS_TOKEN&gt;</a:t>
            </a:r>
            <a:r>
              <a:rPr lang="en-GB" sz="1000" b="1" dirty="0" err="1">
                <a:latin typeface="Courier New" panose="02070309020205020404" pitchFamily="49" charset="0"/>
                <a:cs typeface="Courier New" panose="02070309020205020404" pitchFamily="49" charset="0"/>
              </a:rPr>
              <a:t>nZgwGnokLPWqDWJ</a:t>
            </a:r>
            <a:r>
              <a:rPr lang="en-GB" sz="1000" b="1" dirty="0">
                <a:latin typeface="Courier New" panose="02070309020205020404" pitchFamily="49" charset="0"/>
                <a:cs typeface="Courier New" panose="02070309020205020404" pitchFamily="49" charset="0"/>
              </a:rPr>
              <a:t>/NEsOZHdP4Dy4iXkJU68B+IIh0LzK9nCO0wc561UTYt1O2ofc</a:t>
            </a:r>
            <a:r>
              <a:rPr lang="en-GB" sz="1000" dirty="0">
                <a:latin typeface="Courier New" panose="02070309020205020404" pitchFamily="49" charset="0"/>
                <a:cs typeface="Courier New" panose="02070309020205020404" pitchFamily="49" charset="0"/>
              </a:rPr>
              <a:t>&lt;/ACCESS_TOKEN&gt;</a:t>
            </a:r>
          </a:p>
          <a:p>
            <a:r>
              <a:rPr lang="en-GB" sz="1000" dirty="0">
                <a:latin typeface="Courier New" panose="02070309020205020404" pitchFamily="49" charset="0"/>
                <a:cs typeface="Courier New" panose="02070309020205020404" pitchFamily="49" charset="0"/>
              </a:rPr>
              <a:t>         &lt;TOKEN_TYPE&gt;</a:t>
            </a:r>
            <a:r>
              <a:rPr lang="en-GB" sz="1000" b="1" dirty="0">
                <a:latin typeface="Courier New" panose="02070309020205020404" pitchFamily="49" charset="0"/>
                <a:cs typeface="Courier New" panose="02070309020205020404" pitchFamily="49" charset="0"/>
              </a:rPr>
              <a:t>Bearer</a:t>
            </a:r>
            <a:r>
              <a:rPr lang="en-GB" sz="1000" dirty="0">
                <a:latin typeface="Courier New" panose="02070309020205020404" pitchFamily="49" charset="0"/>
                <a:cs typeface="Courier New" panose="02070309020205020404" pitchFamily="49" charset="0"/>
              </a:rPr>
              <a:t>&lt;/TOKEN_TYPE&gt;</a:t>
            </a:r>
          </a:p>
          <a:p>
            <a:r>
              <a:rPr lang="en-GB" sz="1000" dirty="0">
                <a:latin typeface="Courier New" panose="02070309020205020404" pitchFamily="49" charset="0"/>
                <a:cs typeface="Courier New" panose="02070309020205020404" pitchFamily="49" charset="0"/>
              </a:rPr>
              <a:t>         &lt;EXPIRES_IN&gt;</a:t>
            </a:r>
            <a:r>
              <a:rPr lang="en-GB" sz="1000" b="1" dirty="0">
                <a:latin typeface="Courier New" panose="02070309020205020404" pitchFamily="49" charset="0"/>
                <a:cs typeface="Courier New" panose="02070309020205020404" pitchFamily="49" charset="0"/>
              </a:rPr>
              <a:t>3600</a:t>
            </a:r>
            <a:r>
              <a:rPr lang="en-GB" sz="1000" dirty="0">
                <a:latin typeface="Courier New" panose="02070309020205020404" pitchFamily="49" charset="0"/>
                <a:cs typeface="Courier New" panose="02070309020205020404" pitchFamily="49" charset="0"/>
              </a:rPr>
              <a:t>&lt;/EXPIRES_IN&gt;</a:t>
            </a:r>
          </a:p>
          <a:p>
            <a:r>
              <a:rPr lang="en-GB" sz="1000" dirty="0">
                <a:latin typeface="Courier New" panose="02070309020205020404" pitchFamily="49" charset="0"/>
                <a:cs typeface="Courier New" panose="02070309020205020404" pitchFamily="49" charset="0"/>
              </a:rPr>
              <a:t>         &lt;REFRESH_TOKEN&gt;</a:t>
            </a:r>
            <a:r>
              <a:rPr lang="en-GB" sz="1000" b="1" dirty="0">
                <a:latin typeface="Courier New" panose="02070309020205020404" pitchFamily="49" charset="0"/>
                <a:cs typeface="Courier New" panose="02070309020205020404" pitchFamily="49" charset="0"/>
              </a:rPr>
              <a:t>OunqhU6hfkHPWssfT7/+QN0NJKEUafI7ZflTQNpQAPyjZMr3Q4gwjxSd8pvJYGOS</a:t>
            </a:r>
            <a:r>
              <a:rPr lang="en-GB" sz="1000" dirty="0">
                <a:latin typeface="Courier New" panose="02070309020205020404" pitchFamily="49" charset="0"/>
                <a:cs typeface="Courier New" panose="02070309020205020404" pitchFamily="49" charset="0"/>
              </a:rPr>
              <a:t>&lt;/REFRESH_TOKEN&gt;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GRANT_ACCESS_TOKENResponse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&gt;</a:t>
            </a:r>
          </a:p>
        </p:txBody>
      </p:sp>
      <p:sp>
        <p:nvSpPr>
          <p:cNvPr id="5" name="Rounded Rectangle 4">
            <a:extLst>
              <a:ext uri="{FF2B5EF4-FFF2-40B4-BE49-F238E27FC236}">
                <a16:creationId xmlns:a16="http://schemas.microsoft.com/office/drawing/2014/main" id="{61D63723-2666-4B34-B951-7842FF4CCB47}"/>
              </a:ext>
            </a:extLst>
          </p:cNvPr>
          <p:cNvSpPr/>
          <p:nvPr/>
        </p:nvSpPr>
        <p:spPr>
          <a:xfrm>
            <a:off x="5796136" y="1285089"/>
            <a:ext cx="2664296" cy="2052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Grant type is always password. Username and password are MUA credentials. Scope holds the WSF codes of the web services to be accessed.</a:t>
            </a:r>
          </a:p>
          <a:p>
            <a:pPr algn="ctr"/>
            <a:endParaRPr lang="en-GB" sz="1400" dirty="0"/>
          </a:p>
          <a:p>
            <a:pPr algn="ctr"/>
            <a:r>
              <a:rPr lang="en-GB" sz="1400" dirty="0"/>
              <a:t>System parameters control the expiry and list separator – MEN_OAUTH*</a:t>
            </a:r>
          </a:p>
        </p:txBody>
      </p:sp>
      <p:sp>
        <p:nvSpPr>
          <p:cNvPr id="3" name="TextBox 2">
            <a:extLst>
              <a:ext uri="{FF2B5EF4-FFF2-40B4-BE49-F238E27FC236}">
                <a16:creationId xmlns:a16="http://schemas.microsoft.com/office/drawing/2014/main" id="{2CFA8AFD-F157-41FD-83B8-E81C14985C4F}"/>
              </a:ext>
            </a:extLst>
          </p:cNvPr>
          <p:cNvSpPr txBox="1"/>
          <p:nvPr/>
        </p:nvSpPr>
        <p:spPr>
          <a:xfrm>
            <a:off x="4644008" y="1194553"/>
            <a:ext cx="1162270" cy="307777"/>
          </a:xfrm>
          <a:prstGeom prst="rect">
            <a:avLst/>
          </a:prstGeom>
          <a:noFill/>
        </p:spPr>
        <p:txBody>
          <a:bodyPr wrap="square" rtlCol="0">
            <a:spAutoFit/>
          </a:bodyPr>
          <a:lstStyle/>
          <a:p>
            <a:r>
              <a:rPr lang="en-GB" sz="1400" b="1" dirty="0"/>
              <a:t>REQUEST</a:t>
            </a:r>
          </a:p>
        </p:txBody>
      </p:sp>
      <p:sp>
        <p:nvSpPr>
          <p:cNvPr id="9" name="TextBox 8">
            <a:extLst>
              <a:ext uri="{FF2B5EF4-FFF2-40B4-BE49-F238E27FC236}">
                <a16:creationId xmlns:a16="http://schemas.microsoft.com/office/drawing/2014/main" id="{BBE0F022-87BB-4E5F-A940-F7146F9B93ED}"/>
              </a:ext>
            </a:extLst>
          </p:cNvPr>
          <p:cNvSpPr txBox="1"/>
          <p:nvPr/>
        </p:nvSpPr>
        <p:spPr>
          <a:xfrm>
            <a:off x="7750696" y="3487741"/>
            <a:ext cx="1224136" cy="307777"/>
          </a:xfrm>
          <a:prstGeom prst="rect">
            <a:avLst/>
          </a:prstGeom>
          <a:noFill/>
        </p:spPr>
        <p:txBody>
          <a:bodyPr wrap="square" rtlCol="0">
            <a:spAutoFit/>
          </a:bodyPr>
          <a:lstStyle/>
          <a:p>
            <a:r>
              <a:rPr lang="en-GB" sz="1400" b="1" dirty="0"/>
              <a:t>RESPONSE</a:t>
            </a:r>
          </a:p>
        </p:txBody>
      </p:sp>
      <p:pic>
        <p:nvPicPr>
          <p:cNvPr id="10" name="Picture 9">
            <a:extLst>
              <a:ext uri="{FF2B5EF4-FFF2-40B4-BE49-F238E27FC236}">
                <a16:creationId xmlns:a16="http://schemas.microsoft.com/office/drawing/2014/main" id="{BF75E9D9-5AEE-457F-AF6F-AB113A0CFBA0}"/>
              </a:ext>
            </a:extLst>
          </p:cNvPr>
          <p:cNvPicPr>
            <a:picLocks noChangeAspect="1"/>
          </p:cNvPicPr>
          <p:nvPr/>
        </p:nvPicPr>
        <p:blipFill>
          <a:blip r:embed="rId2"/>
          <a:stretch>
            <a:fillRect/>
          </a:stretch>
        </p:blipFill>
        <p:spPr>
          <a:xfrm>
            <a:off x="1805270" y="4653136"/>
            <a:ext cx="7164288" cy="1594811"/>
          </a:xfrm>
          <a:prstGeom prst="rect">
            <a:avLst/>
          </a:prstGeom>
        </p:spPr>
      </p:pic>
      <p:sp>
        <p:nvSpPr>
          <p:cNvPr id="11" name="Rounded Rectangular Callout 4">
            <a:extLst>
              <a:ext uri="{FF2B5EF4-FFF2-40B4-BE49-F238E27FC236}">
                <a16:creationId xmlns:a16="http://schemas.microsoft.com/office/drawing/2014/main" id="{F50A5D81-CE69-4165-897C-E13476319455}"/>
              </a:ext>
            </a:extLst>
          </p:cNvPr>
          <p:cNvSpPr/>
          <p:nvPr/>
        </p:nvSpPr>
        <p:spPr>
          <a:xfrm>
            <a:off x="338336" y="5333337"/>
            <a:ext cx="1152128" cy="859659"/>
          </a:xfrm>
          <a:prstGeom prst="wedgeRoundRectCallout">
            <a:avLst>
              <a:gd name="adj1" fmla="val 91891"/>
              <a:gd name="adj2" fmla="val -311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Token (TKN) records are created in SITS</a:t>
            </a:r>
          </a:p>
        </p:txBody>
      </p:sp>
    </p:spTree>
    <p:extLst>
      <p:ext uri="{BB962C8B-B14F-4D97-AF65-F5344CB8AC3E}">
        <p14:creationId xmlns:p14="http://schemas.microsoft.com/office/powerpoint/2010/main" val="278574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125866"/>
            <a:ext cx="7668344" cy="1143000"/>
          </a:xfrm>
        </p:spPr>
        <p:txBody>
          <a:bodyPr>
            <a:normAutofit/>
          </a:bodyPr>
          <a:lstStyle/>
          <a:p>
            <a:r>
              <a:rPr lang="en-GB" sz="4000" dirty="0"/>
              <a:t>OAuth 2.0 – Refresh Access</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B3BACCEA-3B06-497D-835D-F0A0383B3CC2}"/>
              </a:ext>
            </a:extLst>
          </p:cNvPr>
          <p:cNvSpPr/>
          <p:nvPr/>
        </p:nvSpPr>
        <p:spPr>
          <a:xfrm>
            <a:off x="87533" y="1131051"/>
            <a:ext cx="8968933" cy="1937909"/>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xmlns:soapenv</a:t>
            </a:r>
            <a:r>
              <a:rPr lang="en-GB" sz="1000" dirty="0">
                <a:latin typeface="Courier New" panose="02070309020205020404" pitchFamily="49" charset="0"/>
                <a:cs typeface="Courier New" panose="02070309020205020404" pitchFamily="49" charset="0"/>
              </a:rPr>
              <a:t>="http://schemas.xmlsoap.org/soap/envelope/" </a:t>
            </a:r>
            <a:r>
              <a:rPr lang="en-GB" sz="1000" dirty="0" err="1">
                <a:latin typeface="Courier New" panose="02070309020205020404" pitchFamily="49" charset="0"/>
                <a:cs typeface="Courier New" panose="02070309020205020404" pitchFamily="49" charset="0"/>
              </a:rPr>
              <a:t>xmlns:urn</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urn:uniface:applic:wrapped:services:SIW_OAUTH</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soapenv:Header</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urn:REFRESH_ACCESS_TOKEN</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urn:GRANT_TYPE</a:t>
            </a:r>
            <a:r>
              <a:rPr lang="en-GB" sz="1000" dirty="0">
                <a:latin typeface="Courier New" panose="02070309020205020404" pitchFamily="49" charset="0"/>
                <a:cs typeface="Courier New" panose="02070309020205020404" pitchFamily="49" charset="0"/>
              </a:rPr>
              <a:t>&gt;</a:t>
            </a:r>
            <a:r>
              <a:rPr lang="en-GB" sz="1000" b="1" dirty="0" err="1">
                <a:latin typeface="Courier New" panose="02070309020205020404" pitchFamily="49" charset="0"/>
                <a:cs typeface="Courier New" panose="02070309020205020404" pitchFamily="49" charset="0"/>
              </a:rPr>
              <a:t>refresh_token</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urn:GRANT_TYPE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urn:REFRESH_TOKEN</a:t>
            </a:r>
            <a:r>
              <a:rPr lang="en-GB" sz="1000" dirty="0">
                <a:latin typeface="Courier New" panose="02070309020205020404" pitchFamily="49" charset="0"/>
                <a:cs typeface="Courier New" panose="02070309020205020404" pitchFamily="49" charset="0"/>
              </a:rPr>
              <a:t>&gt;</a:t>
            </a:r>
            <a:r>
              <a:rPr lang="en-GB" sz="1000" b="1" dirty="0">
                <a:latin typeface="Courier New" panose="02070309020205020404" pitchFamily="49" charset="0"/>
                <a:cs typeface="Courier New" panose="02070309020205020404" pitchFamily="49" charset="0"/>
              </a:rPr>
              <a:t>OunqhU6hfkHPWssfT7/+QN0NJKEUafI7ZflTQNpQAPyjZMr3Q4gwjxSd8pvJYGOS</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urn:REFRESH_TOKEN</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urn:TOKEN_SCOPE</a:t>
            </a:r>
            <a:r>
              <a:rPr lang="en-GB" sz="1000" dirty="0">
                <a:latin typeface="Courier New" panose="02070309020205020404" pitchFamily="49" charset="0"/>
                <a:cs typeface="Courier New" panose="02070309020205020404" pitchFamily="49" charset="0"/>
              </a:rPr>
              <a:t>&gt;INFO&lt;/</a:t>
            </a:r>
            <a:r>
              <a:rPr lang="en-GB" sz="1000" dirty="0" err="1">
                <a:latin typeface="Courier New" panose="02070309020205020404" pitchFamily="49" charset="0"/>
                <a:cs typeface="Courier New" panose="02070309020205020404" pitchFamily="49" charset="0"/>
              </a:rPr>
              <a:t>urn:TOKEN_SCOPE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urn:REFRESH_ACCESS_TOKEN</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&gt;</a:t>
            </a:r>
          </a:p>
        </p:txBody>
      </p:sp>
      <p:sp>
        <p:nvSpPr>
          <p:cNvPr id="8" name="Rounded Rectangle 4">
            <a:extLst>
              <a:ext uri="{FF2B5EF4-FFF2-40B4-BE49-F238E27FC236}">
                <a16:creationId xmlns:a16="http://schemas.microsoft.com/office/drawing/2014/main" id="{E18EDB39-7BB7-4E13-8C18-F89745EE1FCB}"/>
              </a:ext>
            </a:extLst>
          </p:cNvPr>
          <p:cNvSpPr/>
          <p:nvPr/>
        </p:nvSpPr>
        <p:spPr>
          <a:xfrm>
            <a:off x="468558" y="3649776"/>
            <a:ext cx="8435280" cy="2125757"/>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xmlns:soapenv</a:t>
            </a:r>
            <a:r>
              <a:rPr lang="en-GB" sz="1000" dirty="0">
                <a:latin typeface="Courier New" panose="02070309020205020404" pitchFamily="49" charset="0"/>
                <a:cs typeface="Courier New" panose="02070309020205020404" pitchFamily="49" charset="0"/>
              </a:rPr>
              <a:t>="http://schemas.xmlsoap.org/soap/envelope/" </a:t>
            </a:r>
            <a:r>
              <a:rPr lang="en-GB" sz="1000" dirty="0" err="1">
                <a:latin typeface="Courier New" panose="02070309020205020404" pitchFamily="49" charset="0"/>
                <a:cs typeface="Courier New" panose="02070309020205020404" pitchFamily="49" charset="0"/>
              </a:rPr>
              <a:t>xmlns:xsd</a:t>
            </a:r>
            <a:r>
              <a:rPr lang="en-GB" sz="1000" dirty="0">
                <a:latin typeface="Courier New" panose="02070309020205020404" pitchFamily="49" charset="0"/>
                <a:cs typeface="Courier New" panose="02070309020205020404" pitchFamily="49" charset="0"/>
              </a:rPr>
              <a:t>="http://www.w3.org/2001/XMLSchema" </a:t>
            </a:r>
            <a:r>
              <a:rPr lang="en-GB" sz="1000" dirty="0" err="1">
                <a:latin typeface="Courier New" panose="02070309020205020404" pitchFamily="49" charset="0"/>
                <a:cs typeface="Courier New" panose="02070309020205020404" pitchFamily="49" charset="0"/>
              </a:rPr>
              <a:t>xmlns:xsi</a:t>
            </a:r>
            <a:r>
              <a:rPr lang="en-GB" sz="1000" dirty="0">
                <a:latin typeface="Courier New" panose="02070309020205020404" pitchFamily="49" charset="0"/>
                <a:cs typeface="Courier New" panose="02070309020205020404" pitchFamily="49" charset="0"/>
              </a:rPr>
              <a:t>="http://www.w3.org/2001/XMLSchema-instance"&gt;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REFRESH_ACCESS_TOKENResponse</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xmlns</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urn:uniface:applic:wrapped:services:SIW_OAUTH</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&lt;return&gt;0&lt;/return&gt;</a:t>
            </a:r>
          </a:p>
          <a:p>
            <a:r>
              <a:rPr lang="en-GB" sz="1000" dirty="0">
                <a:latin typeface="Courier New" panose="02070309020205020404" pitchFamily="49" charset="0"/>
                <a:cs typeface="Courier New" panose="02070309020205020404" pitchFamily="49" charset="0"/>
              </a:rPr>
              <a:t>         &lt;REFRESH_TOKEN&gt;OunqhU6hfkHPWssfT7/+QN0NJKEUafI7ZflTQNpQAPyjZMr3Q4gwjxSd8pvJYGOS&lt;/REFRESH_TOKEN&gt;</a:t>
            </a:r>
          </a:p>
          <a:p>
            <a:r>
              <a:rPr lang="en-GB" sz="1000" dirty="0">
                <a:latin typeface="Courier New" panose="02070309020205020404" pitchFamily="49" charset="0"/>
                <a:cs typeface="Courier New" panose="02070309020205020404" pitchFamily="49" charset="0"/>
              </a:rPr>
              <a:t>         &lt;ACCESS_TOKEN&gt;hdodgF3xekMLdBNZI2O9NjHC5fEMRQ325+VtnURdc3f0XxGvRQ+N6lngk0BK1a6F&lt;/ACCESS_TOKEN&gt;</a:t>
            </a:r>
          </a:p>
          <a:p>
            <a:r>
              <a:rPr lang="en-GB" sz="1000" dirty="0">
                <a:latin typeface="Courier New" panose="02070309020205020404" pitchFamily="49" charset="0"/>
                <a:cs typeface="Courier New" panose="02070309020205020404" pitchFamily="49" charset="0"/>
              </a:rPr>
              <a:t>         &lt;TOKEN_TYPE&gt;Bearer&lt;/TOKEN_TYPE&gt;</a:t>
            </a:r>
          </a:p>
          <a:p>
            <a:r>
              <a:rPr lang="en-GB" sz="1000" dirty="0">
                <a:latin typeface="Courier New" panose="02070309020205020404" pitchFamily="49" charset="0"/>
                <a:cs typeface="Courier New" panose="02070309020205020404" pitchFamily="49" charset="0"/>
              </a:rPr>
              <a:t>         &lt;EXPIRES_IN&gt;3600&lt;/EXPIRES_IN&gt;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REFRESH_ACCESS_TOKENResponse</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&lt;/</a:t>
            </a:r>
            <a:r>
              <a:rPr lang="en-GB" sz="1000" dirty="0" err="1">
                <a:latin typeface="Courier New" panose="02070309020205020404" pitchFamily="49" charset="0"/>
                <a:cs typeface="Courier New" panose="02070309020205020404" pitchFamily="49" charset="0"/>
              </a:rPr>
              <a:t>soapenv:Body</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soapenv:Envelope</a:t>
            </a:r>
            <a:r>
              <a:rPr lang="en-GB" sz="1000" dirty="0">
                <a:latin typeface="Courier New" panose="02070309020205020404" pitchFamily="49" charset="0"/>
                <a:cs typeface="Courier New" panose="02070309020205020404" pitchFamily="49" charset="0"/>
              </a:rPr>
              <a:t>&gt;</a:t>
            </a:r>
          </a:p>
        </p:txBody>
      </p:sp>
      <p:sp>
        <p:nvSpPr>
          <p:cNvPr id="5" name="Rounded Rectangle 4">
            <a:extLst>
              <a:ext uri="{FF2B5EF4-FFF2-40B4-BE49-F238E27FC236}">
                <a16:creationId xmlns:a16="http://schemas.microsoft.com/office/drawing/2014/main" id="{61D63723-2666-4B34-B951-7842FF4CCB47}"/>
              </a:ext>
            </a:extLst>
          </p:cNvPr>
          <p:cNvSpPr/>
          <p:nvPr/>
        </p:nvSpPr>
        <p:spPr>
          <a:xfrm>
            <a:off x="4217627" y="2413130"/>
            <a:ext cx="3604346" cy="1303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Grant type is always </a:t>
            </a:r>
            <a:r>
              <a:rPr lang="en-GB" sz="1400" dirty="0" err="1"/>
              <a:t>refresh_token</a:t>
            </a:r>
            <a:r>
              <a:rPr lang="en-GB" sz="1400" dirty="0"/>
              <a:t>. Username and password are MUA credentials. Scope holds the WSF codes of the web services to be accessed – can be reduced from the original token.</a:t>
            </a:r>
          </a:p>
        </p:txBody>
      </p:sp>
      <p:sp>
        <p:nvSpPr>
          <p:cNvPr id="3" name="TextBox 2">
            <a:extLst>
              <a:ext uri="{FF2B5EF4-FFF2-40B4-BE49-F238E27FC236}">
                <a16:creationId xmlns:a16="http://schemas.microsoft.com/office/drawing/2014/main" id="{2CFA8AFD-F157-41FD-83B8-E81C14985C4F}"/>
              </a:ext>
            </a:extLst>
          </p:cNvPr>
          <p:cNvSpPr txBox="1"/>
          <p:nvPr/>
        </p:nvSpPr>
        <p:spPr>
          <a:xfrm>
            <a:off x="7750696" y="1150140"/>
            <a:ext cx="1162270" cy="307777"/>
          </a:xfrm>
          <a:prstGeom prst="rect">
            <a:avLst/>
          </a:prstGeom>
          <a:noFill/>
        </p:spPr>
        <p:txBody>
          <a:bodyPr wrap="square" rtlCol="0">
            <a:spAutoFit/>
          </a:bodyPr>
          <a:lstStyle/>
          <a:p>
            <a:r>
              <a:rPr lang="en-GB" sz="1400" b="1" dirty="0"/>
              <a:t>REQUEST</a:t>
            </a:r>
          </a:p>
        </p:txBody>
      </p:sp>
      <p:sp>
        <p:nvSpPr>
          <p:cNvPr id="9" name="TextBox 8">
            <a:extLst>
              <a:ext uri="{FF2B5EF4-FFF2-40B4-BE49-F238E27FC236}">
                <a16:creationId xmlns:a16="http://schemas.microsoft.com/office/drawing/2014/main" id="{BBE0F022-87BB-4E5F-A940-F7146F9B93ED}"/>
              </a:ext>
            </a:extLst>
          </p:cNvPr>
          <p:cNvSpPr txBox="1"/>
          <p:nvPr/>
        </p:nvSpPr>
        <p:spPr>
          <a:xfrm>
            <a:off x="7719763" y="3635871"/>
            <a:ext cx="1224136" cy="307777"/>
          </a:xfrm>
          <a:prstGeom prst="rect">
            <a:avLst/>
          </a:prstGeom>
          <a:noFill/>
        </p:spPr>
        <p:txBody>
          <a:bodyPr wrap="square" rtlCol="0">
            <a:spAutoFit/>
          </a:bodyPr>
          <a:lstStyle/>
          <a:p>
            <a:r>
              <a:rPr lang="en-GB" sz="1400" b="1" dirty="0"/>
              <a:t>RESPONSE</a:t>
            </a:r>
          </a:p>
        </p:txBody>
      </p:sp>
      <p:sp>
        <p:nvSpPr>
          <p:cNvPr id="12" name="Rounded Rectangular Callout 4">
            <a:extLst>
              <a:ext uri="{FF2B5EF4-FFF2-40B4-BE49-F238E27FC236}">
                <a16:creationId xmlns:a16="http://schemas.microsoft.com/office/drawing/2014/main" id="{0EAF23F0-DBB3-463C-A7F5-34BA573759BD}"/>
              </a:ext>
            </a:extLst>
          </p:cNvPr>
          <p:cNvSpPr/>
          <p:nvPr/>
        </p:nvSpPr>
        <p:spPr>
          <a:xfrm>
            <a:off x="6156176" y="5206282"/>
            <a:ext cx="2088232" cy="1247054"/>
          </a:xfrm>
          <a:prstGeom prst="wedgeRoundRectCallout">
            <a:avLst>
              <a:gd name="adj1" fmla="val -37389"/>
              <a:gd name="adj2" fmla="val -64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 new Token (TKN) record of type ‘ Access Token’ is created in SITS.</a:t>
            </a:r>
          </a:p>
          <a:p>
            <a:pPr algn="ctr"/>
            <a:r>
              <a:rPr lang="en-GB" sz="1400" dirty="0"/>
              <a:t>The old access TKN is deactivated.</a:t>
            </a:r>
          </a:p>
        </p:txBody>
      </p:sp>
    </p:spTree>
    <p:extLst>
      <p:ext uri="{BB962C8B-B14F-4D97-AF65-F5344CB8AC3E}">
        <p14:creationId xmlns:p14="http://schemas.microsoft.com/office/powerpoint/2010/main" val="139727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Services</a:t>
            </a:r>
          </a:p>
        </p:txBody>
      </p:sp>
      <p:sp>
        <p:nvSpPr>
          <p:cNvPr id="3" name="Content Placeholder 2"/>
          <p:cNvSpPr>
            <a:spLocks noGrp="1"/>
          </p:cNvSpPr>
          <p:nvPr>
            <p:ph idx="1"/>
          </p:nvPr>
        </p:nvSpPr>
        <p:spPr/>
        <p:txBody>
          <a:bodyPr>
            <a:normAutofit/>
          </a:bodyPr>
          <a:lstStyle/>
          <a:p>
            <a:r>
              <a:rPr lang="en-GB" sz="1800" dirty="0"/>
              <a:t>A </a:t>
            </a:r>
            <a:r>
              <a:rPr lang="en-GB" sz="1800" b="1" dirty="0"/>
              <a:t>web service</a:t>
            </a:r>
            <a:r>
              <a:rPr lang="en-GB" sz="1800" dirty="0"/>
              <a:t> is a service offered by an electronic device to another electronic device, communicating with each other via the World Wide Web.</a:t>
            </a:r>
          </a:p>
          <a:p>
            <a:r>
              <a:rPr lang="en-GB" sz="1800" dirty="0"/>
              <a:t>Standardised way of integrating web-based applications</a:t>
            </a:r>
          </a:p>
          <a:p>
            <a:r>
              <a:rPr lang="en-GB" sz="1800" dirty="0"/>
              <a:t>Technology such as </a:t>
            </a:r>
            <a:r>
              <a:rPr lang="en-GB" sz="1800" b="1" dirty="0"/>
              <a:t>HTTP</a:t>
            </a:r>
            <a:r>
              <a:rPr lang="en-GB" sz="1800" dirty="0"/>
              <a:t>, is utilised for machine-to-machine communication, e.g. server to server.</a:t>
            </a:r>
          </a:p>
          <a:p>
            <a:r>
              <a:rPr lang="en-GB" sz="1800" b="1" dirty="0"/>
              <a:t>SOAP</a:t>
            </a:r>
            <a:r>
              <a:rPr lang="en-GB" sz="1800" dirty="0"/>
              <a:t> (</a:t>
            </a:r>
            <a:r>
              <a:rPr lang="en-GB" sz="1800" b="1" dirty="0"/>
              <a:t>Simple Object Access Protocol</a:t>
            </a:r>
            <a:r>
              <a:rPr lang="en-GB" sz="1800" dirty="0"/>
              <a:t>) over HTTP may also be used</a:t>
            </a:r>
          </a:p>
          <a:p>
            <a:r>
              <a:rPr lang="en-GB" sz="1800" dirty="0"/>
              <a:t>Or </a:t>
            </a:r>
            <a:r>
              <a:rPr lang="en-GB" sz="1800" b="1" dirty="0"/>
              <a:t>Representational State Transfer (REST)</a:t>
            </a:r>
            <a:r>
              <a:rPr lang="en-GB" sz="1800" dirty="0"/>
              <a:t> or RESTful</a:t>
            </a:r>
          </a:p>
        </p:txBody>
      </p:sp>
      <p:sp>
        <p:nvSpPr>
          <p:cNvPr id="5" name="Can 4"/>
          <p:cNvSpPr/>
          <p:nvPr/>
        </p:nvSpPr>
        <p:spPr>
          <a:xfrm>
            <a:off x="900408" y="4221088"/>
            <a:ext cx="936104" cy="15450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SITS Data</a:t>
            </a:r>
          </a:p>
        </p:txBody>
      </p:sp>
      <p:sp>
        <p:nvSpPr>
          <p:cNvPr id="6" name="Rounded Rectangle 5"/>
          <p:cNvSpPr/>
          <p:nvPr/>
        </p:nvSpPr>
        <p:spPr>
          <a:xfrm>
            <a:off x="2268560" y="4525553"/>
            <a:ext cx="129614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Stu-Talk Web Services</a:t>
            </a:r>
          </a:p>
        </p:txBody>
      </p:sp>
      <p:cxnSp>
        <p:nvCxnSpPr>
          <p:cNvPr id="8" name="Straight Connector 7"/>
          <p:cNvCxnSpPr>
            <a:stCxn id="5" idx="4"/>
            <a:endCxn id="6" idx="1"/>
          </p:cNvCxnSpPr>
          <p:nvPr/>
        </p:nvCxnSpPr>
        <p:spPr>
          <a:xfrm flipV="1">
            <a:off x="1836512" y="4993605"/>
            <a:ext cx="432048"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708720" y="4915907"/>
            <a:ext cx="1378496" cy="0"/>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08720" y="4577353"/>
            <a:ext cx="1265312" cy="338554"/>
          </a:xfrm>
          <a:prstGeom prst="rect">
            <a:avLst/>
          </a:prstGeom>
          <a:noFill/>
        </p:spPr>
        <p:txBody>
          <a:bodyPr wrap="square" rtlCol="0">
            <a:spAutoFit/>
          </a:bodyPr>
          <a:lstStyle/>
          <a:p>
            <a:r>
              <a:rPr lang="en-GB" sz="1600" dirty="0"/>
              <a:t>Request</a:t>
            </a:r>
          </a:p>
        </p:txBody>
      </p:sp>
      <p:cxnSp>
        <p:nvCxnSpPr>
          <p:cNvPr id="12" name="Straight Arrow Connector 11"/>
          <p:cNvCxnSpPr/>
          <p:nvPr/>
        </p:nvCxnSpPr>
        <p:spPr>
          <a:xfrm flipH="1">
            <a:off x="3708720" y="5301208"/>
            <a:ext cx="1378496" cy="0"/>
          </a:xfrm>
          <a:prstGeom prst="straightConnector1">
            <a:avLst/>
          </a:prstGeom>
          <a:ln w="1905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1904" y="4962654"/>
            <a:ext cx="1265312" cy="338554"/>
          </a:xfrm>
          <a:prstGeom prst="rect">
            <a:avLst/>
          </a:prstGeom>
          <a:noFill/>
        </p:spPr>
        <p:txBody>
          <a:bodyPr wrap="square" rtlCol="0">
            <a:spAutoFit/>
          </a:bodyPr>
          <a:lstStyle/>
          <a:p>
            <a:pPr algn="r"/>
            <a:r>
              <a:rPr lang="en-GB" sz="1600" dirty="0"/>
              <a:t>Response</a:t>
            </a:r>
          </a:p>
        </p:txBody>
      </p:sp>
      <p:sp>
        <p:nvSpPr>
          <p:cNvPr id="14" name="Can 13"/>
          <p:cNvSpPr/>
          <p:nvPr/>
        </p:nvSpPr>
        <p:spPr>
          <a:xfrm>
            <a:off x="6918981" y="4221088"/>
            <a:ext cx="1129458" cy="154503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External System</a:t>
            </a:r>
          </a:p>
        </p:txBody>
      </p:sp>
      <p:sp>
        <p:nvSpPr>
          <p:cNvPr id="15" name="Rounded Rectangle 14"/>
          <p:cNvSpPr/>
          <p:nvPr/>
        </p:nvSpPr>
        <p:spPr>
          <a:xfrm>
            <a:off x="5231232" y="4525553"/>
            <a:ext cx="1296144"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External System</a:t>
            </a:r>
          </a:p>
        </p:txBody>
      </p:sp>
      <p:cxnSp>
        <p:nvCxnSpPr>
          <p:cNvPr id="17" name="Straight Connector 16"/>
          <p:cNvCxnSpPr>
            <a:stCxn id="15" idx="3"/>
            <a:endCxn id="14" idx="2"/>
          </p:cNvCxnSpPr>
          <p:nvPr/>
        </p:nvCxnSpPr>
        <p:spPr>
          <a:xfrm>
            <a:off x="6527376" y="4993605"/>
            <a:ext cx="391605" cy="1"/>
          </a:xfrm>
          <a:prstGeom prst="line">
            <a:avLst/>
          </a:prstGeom>
          <a:ln w="12700">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575264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sz="4000" dirty="0"/>
              <a:t>OAuth 2.0 – Calling a WSF</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B3BACCEA-3B06-497D-835D-F0A0383B3CC2}"/>
              </a:ext>
            </a:extLst>
          </p:cNvPr>
          <p:cNvSpPr/>
          <p:nvPr/>
        </p:nvSpPr>
        <p:spPr>
          <a:xfrm>
            <a:off x="251520" y="1547664"/>
            <a:ext cx="8712967" cy="388059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600" dirty="0"/>
              <a:t>When OAuth 2.0 is used to call WSF the normal SIW_WSF WSDL is used, but the SOAP envelope differs:</a:t>
            </a:r>
          </a:p>
          <a:p>
            <a:r>
              <a:rPr lang="en-GB" sz="1600" b="1" dirty="0"/>
              <a:t>http://&lt;&lt;BASE_URL&gt;&gt;/urd/sits.srd/siw_wsf?wsdl</a:t>
            </a:r>
          </a:p>
          <a:p>
            <a:endParaRPr lang="en-GB" sz="1600" b="1" dirty="0"/>
          </a:p>
          <a:p>
            <a:r>
              <a:rPr lang="en-GB" sz="1100" dirty="0">
                <a:latin typeface="Courier New" panose="02070309020205020404" pitchFamily="49" charset="0"/>
                <a:cs typeface="Courier New" panose="02070309020205020404" pitchFamily="49" charset="0"/>
              </a:rPr>
              <a:t>&lt;</a:t>
            </a:r>
            <a:r>
              <a:rPr lang="en-GB" sz="1100" dirty="0" err="1">
                <a:latin typeface="Courier New" panose="02070309020205020404" pitchFamily="49" charset="0"/>
                <a:cs typeface="Courier New" panose="02070309020205020404" pitchFamily="49" charset="0"/>
              </a:rPr>
              <a:t>soapenv:Envelope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xmlns:soapenv</a:t>
            </a:r>
            <a:r>
              <a:rPr lang="en-GB" sz="1100" dirty="0">
                <a:latin typeface="Courier New" panose="02070309020205020404" pitchFamily="49" charset="0"/>
                <a:cs typeface="Courier New" panose="02070309020205020404" pitchFamily="49" charset="0"/>
              </a:rPr>
              <a:t>="http://schemas.xmlsoap.org/soap/envelope/" </a:t>
            </a:r>
            <a:r>
              <a:rPr lang="en-GB" sz="1100" dirty="0" err="1">
                <a:latin typeface="Courier New" panose="02070309020205020404" pitchFamily="49" charset="0"/>
                <a:cs typeface="Courier New" panose="02070309020205020404" pitchFamily="49" charset="0"/>
              </a:rPr>
              <a:t>xmlns:urn</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urn:uniface:applic:wrapped:services:SIW_WSF</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soapenv:Header</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soapenv:Body</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urn:OAUTH_ACTION</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urn:TOKEN</a:t>
            </a:r>
            <a:r>
              <a:rPr lang="en-GB" sz="1100" dirty="0">
                <a:latin typeface="Courier New" panose="02070309020205020404" pitchFamily="49" charset="0"/>
                <a:cs typeface="Courier New" panose="02070309020205020404" pitchFamily="49" charset="0"/>
              </a:rPr>
              <a:t>&gt;</a:t>
            </a:r>
            <a:r>
              <a:rPr lang="en-GB" sz="1100" b="1" dirty="0">
                <a:latin typeface="Courier New" panose="02070309020205020404" pitchFamily="49" charset="0"/>
                <a:cs typeface="Courier New" panose="02070309020205020404" pitchFamily="49" charset="0"/>
              </a:rPr>
              <a:t>ZZPy6OME5I+YsOGnU6oxLw0UUvU7nqu9V/TfXBIzvZ8DubjMjrN7o5+BywlyHfQB</a:t>
            </a:r>
            <a:r>
              <a:rPr lang="en-GB" sz="1100" dirty="0">
                <a:latin typeface="Courier New" panose="02070309020205020404" pitchFamily="49" charset="0"/>
                <a:cs typeface="Courier New" panose="02070309020205020404" pitchFamily="49" charset="0"/>
              </a:rPr>
              <a:t>&lt;/</a:t>
            </a:r>
            <a:r>
              <a:rPr lang="en-GB" sz="1100" dirty="0" err="1">
                <a:latin typeface="Courier New" panose="02070309020205020404" pitchFamily="49" charset="0"/>
                <a:cs typeface="Courier New" panose="02070309020205020404" pitchFamily="49" charset="0"/>
              </a:rPr>
              <a:t>urn:TOKEN</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urn:FUNCTION</a:t>
            </a:r>
            <a:r>
              <a:rPr lang="en-GB" sz="1100" dirty="0">
                <a:latin typeface="Courier New" panose="02070309020205020404" pitchFamily="49" charset="0"/>
                <a:cs typeface="Courier New" panose="02070309020205020404" pitchFamily="49" charset="0"/>
              </a:rPr>
              <a:t>&gt;</a:t>
            </a:r>
            <a:r>
              <a:rPr lang="en-GB" sz="1100" b="1" dirty="0">
                <a:latin typeface="Courier New" panose="02070309020205020404" pitchFamily="49" charset="0"/>
                <a:cs typeface="Courier New" panose="02070309020205020404" pitchFamily="49" charset="0"/>
              </a:rPr>
              <a:t>INFO</a:t>
            </a:r>
            <a:r>
              <a:rPr lang="en-GB" sz="1100" dirty="0">
                <a:latin typeface="Courier New" panose="02070309020205020404" pitchFamily="49" charset="0"/>
                <a:cs typeface="Courier New" panose="02070309020205020404" pitchFamily="49" charset="0"/>
              </a:rPr>
              <a:t>&lt;/</a:t>
            </a:r>
            <a:r>
              <a:rPr lang="en-GB" sz="1100" dirty="0" err="1">
                <a:latin typeface="Courier New" panose="02070309020205020404" pitchFamily="49" charset="0"/>
                <a:cs typeface="Courier New" panose="02070309020205020404" pitchFamily="49" charset="0"/>
              </a:rPr>
              <a:t>urn:FUNCTION</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urn:PARAMETERS</a:t>
            </a:r>
            <a:r>
              <a:rPr lang="en-GB" sz="1100" dirty="0">
                <a:latin typeface="Courier New" panose="02070309020205020404" pitchFamily="49" charset="0"/>
                <a:cs typeface="Courier New" panose="02070309020205020404" pitchFamily="49" charset="0"/>
              </a:rPr>
              <a:t>&gt;&lt;/</a:t>
            </a:r>
            <a:r>
              <a:rPr lang="en-GB" sz="1100" dirty="0" err="1">
                <a:latin typeface="Courier New" panose="02070309020205020404" pitchFamily="49" charset="0"/>
                <a:cs typeface="Courier New" panose="02070309020205020404" pitchFamily="49" charset="0"/>
              </a:rPr>
              <a:t>urn:PARAMETERS</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urn:INDATA</a:t>
            </a:r>
            <a:r>
              <a:rPr lang="en-GB" sz="1100" dirty="0">
                <a:latin typeface="Courier New" panose="02070309020205020404" pitchFamily="49" charset="0"/>
                <a:cs typeface="Courier New" panose="02070309020205020404" pitchFamily="49" charset="0"/>
              </a:rPr>
              <a:t>&gt;&lt;/</a:t>
            </a:r>
            <a:r>
              <a:rPr lang="en-GB" sz="1100" dirty="0" err="1">
                <a:latin typeface="Courier New" panose="02070309020205020404" pitchFamily="49" charset="0"/>
                <a:cs typeface="Courier New" panose="02070309020205020404" pitchFamily="49" charset="0"/>
              </a:rPr>
              <a:t>urn:INDATA</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urn:OAUTH_ACTION</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   &lt;/</a:t>
            </a:r>
            <a:r>
              <a:rPr lang="en-GB" sz="1100" dirty="0" err="1">
                <a:latin typeface="Courier New" panose="02070309020205020404" pitchFamily="49" charset="0"/>
                <a:cs typeface="Courier New" panose="02070309020205020404" pitchFamily="49" charset="0"/>
              </a:rPr>
              <a:t>soapenv:Body</a:t>
            </a:r>
            <a:r>
              <a:rPr lang="en-GB" sz="1100" dirty="0">
                <a:latin typeface="Courier New" panose="02070309020205020404" pitchFamily="49" charset="0"/>
                <a:cs typeface="Courier New" panose="02070309020205020404" pitchFamily="49" charset="0"/>
              </a:rPr>
              <a:t>&gt;</a:t>
            </a:r>
          </a:p>
          <a:p>
            <a:r>
              <a:rPr lang="en-GB" sz="1100" dirty="0">
                <a:latin typeface="Courier New" panose="02070309020205020404" pitchFamily="49" charset="0"/>
                <a:cs typeface="Courier New" panose="02070309020205020404" pitchFamily="49" charset="0"/>
              </a:rPr>
              <a:t>&lt;/</a:t>
            </a:r>
            <a:r>
              <a:rPr lang="en-GB" sz="1100" dirty="0" err="1">
                <a:latin typeface="Courier New" panose="02070309020205020404" pitchFamily="49" charset="0"/>
                <a:cs typeface="Courier New" panose="02070309020205020404" pitchFamily="49" charset="0"/>
              </a:rPr>
              <a:t>soapenv:Envelope</a:t>
            </a:r>
            <a:r>
              <a:rPr lang="en-GB" sz="1100" dirty="0">
                <a:latin typeface="Courier New" panose="02070309020205020404" pitchFamily="49" charset="0"/>
                <a:cs typeface="Courier New" panose="02070309020205020404" pitchFamily="49" charset="0"/>
              </a:rPr>
              <a:t>&gt;</a:t>
            </a:r>
          </a:p>
        </p:txBody>
      </p:sp>
      <p:sp>
        <p:nvSpPr>
          <p:cNvPr id="8" name="Rounded Rectangle 4">
            <a:extLst>
              <a:ext uri="{FF2B5EF4-FFF2-40B4-BE49-F238E27FC236}">
                <a16:creationId xmlns:a16="http://schemas.microsoft.com/office/drawing/2014/main" id="{74515C39-93D2-49A5-B739-B71E30E27B48}"/>
              </a:ext>
            </a:extLst>
          </p:cNvPr>
          <p:cNvSpPr/>
          <p:nvPr/>
        </p:nvSpPr>
        <p:spPr>
          <a:xfrm>
            <a:off x="5220072" y="4077072"/>
            <a:ext cx="2808312" cy="1105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Provide token and then function, parameters and </a:t>
            </a:r>
            <a:r>
              <a:rPr lang="en-GB" sz="1600" dirty="0" err="1"/>
              <a:t>indata</a:t>
            </a:r>
            <a:r>
              <a:rPr lang="en-GB" sz="1600" dirty="0"/>
              <a:t> as normal.</a:t>
            </a:r>
          </a:p>
        </p:txBody>
      </p:sp>
    </p:spTree>
    <p:extLst>
      <p:ext uri="{BB962C8B-B14F-4D97-AF65-F5344CB8AC3E}">
        <p14:creationId xmlns:p14="http://schemas.microsoft.com/office/powerpoint/2010/main" val="309708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6872"/>
            <a:ext cx="7772400" cy="1584176"/>
          </a:xfrm>
        </p:spPr>
        <p:txBody>
          <a:bodyPr>
            <a:normAutofit/>
          </a:bodyPr>
          <a:lstStyle/>
          <a:p>
            <a:r>
              <a:rPr lang="en-GB" dirty="0"/>
              <a:t>REST Web Services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697126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REST</a:t>
            </a:r>
          </a:p>
        </p:txBody>
      </p:sp>
      <p:sp>
        <p:nvSpPr>
          <p:cNvPr id="3" name="Content Placeholder 2"/>
          <p:cNvSpPr>
            <a:spLocks noGrp="1"/>
          </p:cNvSpPr>
          <p:nvPr>
            <p:ph idx="1"/>
          </p:nvPr>
        </p:nvSpPr>
        <p:spPr/>
        <p:txBody>
          <a:bodyPr>
            <a:normAutofit/>
          </a:bodyPr>
          <a:lstStyle/>
          <a:p>
            <a:pPr marL="0" indent="0">
              <a:buNone/>
            </a:pPr>
            <a:r>
              <a:rPr lang="en-GB" sz="2400" dirty="0"/>
              <a:t>REST provides a lighter weight alternative to SOAP. </a:t>
            </a:r>
          </a:p>
          <a:p>
            <a:r>
              <a:rPr lang="en-GB" sz="2400" dirty="0"/>
              <a:t>Instead of using XML to make a request, REST relies on a simple URL in many cases. </a:t>
            </a:r>
          </a:p>
          <a:p>
            <a:r>
              <a:rPr lang="en-GB" sz="2400" dirty="0"/>
              <a:t>REST can use four different HTTP 1.1 verbs (GET, POST, PUT, and DELETE) to perform tasks</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5406203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REST Format</a:t>
            </a:r>
          </a:p>
        </p:txBody>
      </p:sp>
      <p:sp>
        <p:nvSpPr>
          <p:cNvPr id="3" name="Content Placeholder 2"/>
          <p:cNvSpPr>
            <a:spLocks noGrp="1"/>
          </p:cNvSpPr>
          <p:nvPr>
            <p:ph idx="1"/>
          </p:nvPr>
        </p:nvSpPr>
        <p:spPr/>
        <p:txBody>
          <a:bodyPr/>
          <a:lstStyle/>
          <a:p>
            <a:pPr marL="0" indent="0">
              <a:buNone/>
            </a:pPr>
            <a:r>
              <a:rPr lang="en-GB" sz="2400" dirty="0"/>
              <a:t>Calls to a Stu-Talk REST Web Service are made to a URL similar to:</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1000" dirty="0"/>
          </a:p>
          <a:p>
            <a:pPr marL="0" indent="0">
              <a:buNone/>
            </a:pPr>
            <a:r>
              <a:rPr lang="en-GB" sz="2400" dirty="0"/>
              <a:t>If there are multiple </a:t>
            </a:r>
            <a:r>
              <a:rPr lang="en-GB" sz="2400" dirty="0" err="1"/>
              <a:t>indata</a:t>
            </a:r>
            <a:r>
              <a:rPr lang="en-GB" sz="2400" dirty="0"/>
              <a:t> items on WSF, these can be appended to the URL:</a:t>
            </a:r>
          </a:p>
          <a:p>
            <a:pPr marL="0" indent="0">
              <a:buNone/>
            </a:pPr>
            <a:endParaRPr lang="en-GB" sz="2400" dirty="0"/>
          </a:p>
          <a:p>
            <a:endParaRPr lang="en-GB" dirty="0"/>
          </a:p>
        </p:txBody>
      </p:sp>
      <p:sp>
        <p:nvSpPr>
          <p:cNvPr id="4" name="Rounded Rectangle 3"/>
          <p:cNvSpPr/>
          <p:nvPr/>
        </p:nvSpPr>
        <p:spPr>
          <a:xfrm flipH="1">
            <a:off x="323528" y="2564904"/>
            <a:ext cx="8363272"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http://www.evision.middleton.ac.uk/urd/sits.urd/run/SIW_RWS/</a:t>
            </a:r>
            <a:r>
              <a:rPr lang="en-GB" sz="1600" b="1" dirty="0">
                <a:solidFill>
                  <a:schemeClr val="accent2">
                    <a:lumMod val="75000"/>
                  </a:schemeClr>
                </a:solidFill>
              </a:rPr>
              <a:t>STUDENT</a:t>
            </a:r>
            <a:r>
              <a:rPr lang="en-GB" sz="1600" dirty="0">
                <a:solidFill>
                  <a:schemeClr val="tx1"/>
                </a:solidFill>
              </a:rPr>
              <a:t>/</a:t>
            </a:r>
            <a:r>
              <a:rPr lang="en-GB" sz="1600" b="1" dirty="0">
                <a:solidFill>
                  <a:schemeClr val="accent6">
                    <a:lumMod val="75000"/>
                  </a:schemeClr>
                </a:solidFill>
              </a:rPr>
              <a:t>STU_CODE/01230456</a:t>
            </a:r>
          </a:p>
        </p:txBody>
      </p:sp>
      <p:sp>
        <p:nvSpPr>
          <p:cNvPr id="5" name="Rounded Rectangular Callout 4"/>
          <p:cNvSpPr/>
          <p:nvPr/>
        </p:nvSpPr>
        <p:spPr>
          <a:xfrm>
            <a:off x="4106388" y="3425328"/>
            <a:ext cx="2837860" cy="594094"/>
          </a:xfrm>
          <a:prstGeom prst="wedgeRoundRectCallout">
            <a:avLst>
              <a:gd name="adj1" fmla="val 23872"/>
              <a:gd name="adj2" fmla="val -112363"/>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Resource – represented by a RRS record in SITS</a:t>
            </a:r>
          </a:p>
        </p:txBody>
      </p:sp>
      <p:sp>
        <p:nvSpPr>
          <p:cNvPr id="6" name="Rounded Rectangular Callout 5"/>
          <p:cNvSpPr/>
          <p:nvPr/>
        </p:nvSpPr>
        <p:spPr>
          <a:xfrm>
            <a:off x="7011084" y="3429000"/>
            <a:ext cx="1810544" cy="590422"/>
          </a:xfrm>
          <a:prstGeom prst="wedgeRoundRectCallout">
            <a:avLst>
              <a:gd name="adj1" fmla="val 5726"/>
              <a:gd name="adj2" fmla="val -113004"/>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Query string – in data specified on WSF</a:t>
            </a:r>
          </a:p>
        </p:txBody>
      </p:sp>
      <p:sp>
        <p:nvSpPr>
          <p:cNvPr id="7" name="Rounded Rectangle 6"/>
          <p:cNvSpPr/>
          <p:nvPr/>
        </p:nvSpPr>
        <p:spPr>
          <a:xfrm flipH="1">
            <a:off x="1605783" y="5282115"/>
            <a:ext cx="3744416" cy="720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a:t>
            </a:r>
            <a:r>
              <a:rPr lang="en-GB" sz="1600" b="1" dirty="0">
                <a:solidFill>
                  <a:schemeClr val="accent6">
                    <a:lumMod val="75000"/>
                  </a:schemeClr>
                </a:solidFill>
              </a:rPr>
              <a:t>SNK_STUC/01230456</a:t>
            </a:r>
            <a:r>
              <a:rPr lang="en-GB" sz="1600" dirty="0">
                <a:solidFill>
                  <a:schemeClr val="tx1"/>
                </a:solidFill>
              </a:rPr>
              <a:t>/</a:t>
            </a:r>
            <a:r>
              <a:rPr lang="en-GB" sz="1600" b="1" dirty="0">
                <a:solidFill>
                  <a:schemeClr val="accent3">
                    <a:lumMod val="75000"/>
                  </a:schemeClr>
                </a:solidFill>
              </a:rPr>
              <a:t>SNK_SEQN/001</a:t>
            </a:r>
            <a:endParaRPr lang="en-GB" sz="1600" b="1" dirty="0">
              <a:solidFill>
                <a:schemeClr val="accent6">
                  <a:lumMod val="75000"/>
                </a:schemeClr>
              </a:solidFill>
            </a:endParaRPr>
          </a:p>
        </p:txBody>
      </p:sp>
      <p:sp>
        <p:nvSpPr>
          <p:cNvPr id="8" name="Rounded Rectangular Callout 7"/>
          <p:cNvSpPr/>
          <p:nvPr/>
        </p:nvSpPr>
        <p:spPr>
          <a:xfrm>
            <a:off x="603803" y="5445224"/>
            <a:ext cx="876335" cy="439227"/>
          </a:xfrm>
          <a:prstGeom prst="wedgeRoundRectCallout">
            <a:avLst>
              <a:gd name="adj1" fmla="val 86759"/>
              <a:gd name="adj2" fmla="val -15556"/>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Indata</a:t>
            </a:r>
            <a:r>
              <a:rPr lang="en-GB" sz="1400" dirty="0">
                <a:solidFill>
                  <a:schemeClr val="tx1"/>
                </a:solidFill>
              </a:rPr>
              <a:t> 1</a:t>
            </a:r>
          </a:p>
        </p:txBody>
      </p:sp>
      <p:sp>
        <p:nvSpPr>
          <p:cNvPr id="9" name="Rounded Rectangular Callout 8"/>
          <p:cNvSpPr/>
          <p:nvPr/>
        </p:nvSpPr>
        <p:spPr>
          <a:xfrm>
            <a:off x="5462490" y="5830952"/>
            <a:ext cx="876335" cy="439227"/>
          </a:xfrm>
          <a:prstGeom prst="wedgeRoundRectCallout">
            <a:avLst>
              <a:gd name="adj1" fmla="val -87516"/>
              <a:gd name="adj2" fmla="val -68710"/>
              <a:gd name="adj3" fmla="val 16667"/>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Indata</a:t>
            </a:r>
            <a:r>
              <a:rPr lang="en-GB" sz="1400" dirty="0">
                <a:solidFill>
                  <a:schemeClr val="tx1"/>
                </a:solidFill>
              </a:rPr>
              <a:t> 2</a:t>
            </a:r>
          </a:p>
        </p:txBody>
      </p:sp>
      <p:sp>
        <p:nvSpPr>
          <p:cNvPr id="10" name="Rounded Rectangle 9"/>
          <p:cNvSpPr/>
          <p:nvPr/>
        </p:nvSpPr>
        <p:spPr>
          <a:xfrm>
            <a:off x="6490042" y="4838246"/>
            <a:ext cx="2237894" cy="1801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SYP SIW_RWS_002 can be used to specify any characters substitutions, e.g. where a / would be used in an in data value</a:t>
            </a:r>
          </a:p>
        </p:txBody>
      </p:sp>
      <p:sp>
        <p:nvSpPr>
          <p:cNvPr id="11" name="Footer Placeholder 10"/>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12" name="Rounded Rectangle 9">
            <a:extLst>
              <a:ext uri="{FF2B5EF4-FFF2-40B4-BE49-F238E27FC236}">
                <a16:creationId xmlns:a16="http://schemas.microsoft.com/office/drawing/2014/main" id="{D17423EF-AC8C-448C-8081-6942DF1FA003}"/>
              </a:ext>
            </a:extLst>
          </p:cNvPr>
          <p:cNvSpPr/>
          <p:nvPr/>
        </p:nvSpPr>
        <p:spPr>
          <a:xfrm>
            <a:off x="457200" y="3453739"/>
            <a:ext cx="3184201" cy="670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SYP SIW_RWS_001 specifies the location URL for REST web services</a:t>
            </a:r>
          </a:p>
        </p:txBody>
      </p:sp>
    </p:spTree>
    <p:extLst>
      <p:ext uri="{BB962C8B-B14F-4D97-AF65-F5344CB8AC3E}">
        <p14:creationId xmlns:p14="http://schemas.microsoft.com/office/powerpoint/2010/main" val="3115369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REST Entities</a:t>
            </a:r>
          </a:p>
        </p:txBody>
      </p:sp>
      <p:sp>
        <p:nvSpPr>
          <p:cNvPr id="4" name="Rectangle 3"/>
          <p:cNvSpPr/>
          <p:nvPr/>
        </p:nvSpPr>
        <p:spPr>
          <a:xfrm>
            <a:off x="628967" y="3429000"/>
            <a:ext cx="129614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Rest Resource</a:t>
            </a:r>
          </a:p>
          <a:p>
            <a:pPr algn="ctr"/>
            <a:r>
              <a:rPr lang="en-GB" dirty="0"/>
              <a:t>(RRS)</a:t>
            </a:r>
          </a:p>
        </p:txBody>
      </p:sp>
      <p:sp>
        <p:nvSpPr>
          <p:cNvPr id="5" name="Rectangle 4"/>
          <p:cNvSpPr/>
          <p:nvPr/>
        </p:nvSpPr>
        <p:spPr>
          <a:xfrm>
            <a:off x="3203848" y="1758225"/>
            <a:ext cx="1800200"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Rest Web Service</a:t>
            </a:r>
          </a:p>
          <a:p>
            <a:pPr algn="ctr"/>
            <a:r>
              <a:rPr lang="en-GB" dirty="0"/>
              <a:t>(RWS)</a:t>
            </a:r>
          </a:p>
        </p:txBody>
      </p:sp>
      <p:sp>
        <p:nvSpPr>
          <p:cNvPr id="6" name="Rectangle 5"/>
          <p:cNvSpPr/>
          <p:nvPr/>
        </p:nvSpPr>
        <p:spPr>
          <a:xfrm>
            <a:off x="3203848" y="4145927"/>
            <a:ext cx="1800200" cy="788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Rest Web Service</a:t>
            </a:r>
          </a:p>
          <a:p>
            <a:pPr algn="ctr"/>
            <a:r>
              <a:rPr lang="en-GB" dirty="0"/>
              <a:t>(RWS)</a:t>
            </a:r>
          </a:p>
        </p:txBody>
      </p:sp>
      <p:sp>
        <p:nvSpPr>
          <p:cNvPr id="7" name="Rectangle 6"/>
          <p:cNvSpPr/>
          <p:nvPr/>
        </p:nvSpPr>
        <p:spPr>
          <a:xfrm>
            <a:off x="3203848" y="2952076"/>
            <a:ext cx="1800200"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Rest Web Service</a:t>
            </a:r>
          </a:p>
          <a:p>
            <a:pPr algn="ctr"/>
            <a:r>
              <a:rPr lang="en-GB" dirty="0"/>
              <a:t>(RWS)</a:t>
            </a:r>
          </a:p>
        </p:txBody>
      </p:sp>
      <p:sp>
        <p:nvSpPr>
          <p:cNvPr id="10" name="Rectangle 9"/>
          <p:cNvSpPr/>
          <p:nvPr/>
        </p:nvSpPr>
        <p:spPr>
          <a:xfrm>
            <a:off x="3203848" y="5335396"/>
            <a:ext cx="1800200"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Rest Web Service</a:t>
            </a:r>
          </a:p>
          <a:p>
            <a:pPr algn="ctr"/>
            <a:r>
              <a:rPr lang="en-GB" dirty="0"/>
              <a:t>(RWS)</a:t>
            </a:r>
          </a:p>
        </p:txBody>
      </p:sp>
      <p:sp>
        <p:nvSpPr>
          <p:cNvPr id="11" name="Rectangle 10"/>
          <p:cNvSpPr/>
          <p:nvPr/>
        </p:nvSpPr>
        <p:spPr>
          <a:xfrm>
            <a:off x="5940152" y="2952076"/>
            <a:ext cx="2232248"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Function</a:t>
            </a:r>
          </a:p>
          <a:p>
            <a:pPr algn="ctr"/>
            <a:r>
              <a:rPr lang="en-GB" dirty="0"/>
              <a:t>(WSF)</a:t>
            </a:r>
          </a:p>
        </p:txBody>
      </p:sp>
      <p:sp>
        <p:nvSpPr>
          <p:cNvPr id="12" name="Rectangle 11"/>
          <p:cNvSpPr/>
          <p:nvPr/>
        </p:nvSpPr>
        <p:spPr>
          <a:xfrm>
            <a:off x="5929575" y="1758225"/>
            <a:ext cx="2232248"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Function</a:t>
            </a:r>
          </a:p>
          <a:p>
            <a:pPr algn="ctr"/>
            <a:r>
              <a:rPr lang="en-GB" dirty="0"/>
              <a:t>(WSF)</a:t>
            </a:r>
          </a:p>
        </p:txBody>
      </p:sp>
      <p:sp>
        <p:nvSpPr>
          <p:cNvPr id="13" name="Rectangle 12"/>
          <p:cNvSpPr/>
          <p:nvPr/>
        </p:nvSpPr>
        <p:spPr>
          <a:xfrm>
            <a:off x="5920897" y="4145927"/>
            <a:ext cx="2232248"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Function</a:t>
            </a:r>
          </a:p>
          <a:p>
            <a:pPr algn="ctr"/>
            <a:r>
              <a:rPr lang="en-GB" dirty="0"/>
              <a:t>(WSF)</a:t>
            </a:r>
          </a:p>
        </p:txBody>
      </p:sp>
      <p:sp>
        <p:nvSpPr>
          <p:cNvPr id="14" name="Rectangle 13"/>
          <p:cNvSpPr/>
          <p:nvPr/>
        </p:nvSpPr>
        <p:spPr>
          <a:xfrm>
            <a:off x="5920897" y="5335396"/>
            <a:ext cx="2232248" cy="79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Function</a:t>
            </a:r>
          </a:p>
          <a:p>
            <a:pPr algn="ctr"/>
            <a:r>
              <a:rPr lang="en-GB" dirty="0"/>
              <a:t>(WSF)</a:t>
            </a:r>
          </a:p>
        </p:txBody>
      </p:sp>
      <p:sp>
        <p:nvSpPr>
          <p:cNvPr id="15" name="TextBox 14"/>
          <p:cNvSpPr txBox="1"/>
          <p:nvPr/>
        </p:nvSpPr>
        <p:spPr>
          <a:xfrm rot="16200000">
            <a:off x="2622946" y="1969795"/>
            <a:ext cx="792471" cy="369332"/>
          </a:xfrm>
          <a:prstGeom prst="rect">
            <a:avLst/>
          </a:prstGeom>
          <a:noFill/>
        </p:spPr>
        <p:txBody>
          <a:bodyPr wrap="square" rtlCol="0">
            <a:spAutoFit/>
          </a:bodyPr>
          <a:lstStyle/>
          <a:p>
            <a:pPr algn="ctr"/>
            <a:r>
              <a:rPr lang="en-GB" dirty="0"/>
              <a:t>GET</a:t>
            </a:r>
          </a:p>
        </p:txBody>
      </p:sp>
      <p:sp>
        <p:nvSpPr>
          <p:cNvPr id="16" name="TextBox 15"/>
          <p:cNvSpPr txBox="1"/>
          <p:nvPr/>
        </p:nvSpPr>
        <p:spPr>
          <a:xfrm rot="16200000">
            <a:off x="2624496" y="3148820"/>
            <a:ext cx="792471" cy="369332"/>
          </a:xfrm>
          <a:prstGeom prst="rect">
            <a:avLst/>
          </a:prstGeom>
          <a:noFill/>
        </p:spPr>
        <p:txBody>
          <a:bodyPr wrap="square" rtlCol="0">
            <a:spAutoFit/>
          </a:bodyPr>
          <a:lstStyle/>
          <a:p>
            <a:pPr algn="ctr"/>
            <a:r>
              <a:rPr lang="en-GB" dirty="0"/>
              <a:t>POST</a:t>
            </a:r>
          </a:p>
        </p:txBody>
      </p:sp>
      <p:sp>
        <p:nvSpPr>
          <p:cNvPr id="17" name="TextBox 16"/>
          <p:cNvSpPr txBox="1"/>
          <p:nvPr/>
        </p:nvSpPr>
        <p:spPr>
          <a:xfrm rot="16200000">
            <a:off x="2622945" y="4357496"/>
            <a:ext cx="792471" cy="369332"/>
          </a:xfrm>
          <a:prstGeom prst="rect">
            <a:avLst/>
          </a:prstGeom>
          <a:noFill/>
        </p:spPr>
        <p:txBody>
          <a:bodyPr wrap="square" rtlCol="0">
            <a:spAutoFit/>
          </a:bodyPr>
          <a:lstStyle/>
          <a:p>
            <a:pPr algn="ctr"/>
            <a:r>
              <a:rPr lang="en-GB" dirty="0"/>
              <a:t>PUT</a:t>
            </a:r>
          </a:p>
        </p:txBody>
      </p:sp>
      <p:sp>
        <p:nvSpPr>
          <p:cNvPr id="18" name="TextBox 17"/>
          <p:cNvSpPr txBox="1"/>
          <p:nvPr/>
        </p:nvSpPr>
        <p:spPr>
          <a:xfrm rot="16200000">
            <a:off x="2508960" y="5548589"/>
            <a:ext cx="1008113" cy="369332"/>
          </a:xfrm>
          <a:prstGeom prst="rect">
            <a:avLst/>
          </a:prstGeom>
          <a:noFill/>
        </p:spPr>
        <p:txBody>
          <a:bodyPr wrap="square" rtlCol="0">
            <a:spAutoFit/>
          </a:bodyPr>
          <a:lstStyle/>
          <a:p>
            <a:pPr algn="ctr"/>
            <a:r>
              <a:rPr lang="en-GB" dirty="0"/>
              <a:t>DELETE</a:t>
            </a:r>
          </a:p>
        </p:txBody>
      </p:sp>
      <p:cxnSp>
        <p:nvCxnSpPr>
          <p:cNvPr id="20" name="Elbow Connector 19"/>
          <p:cNvCxnSpPr>
            <a:stCxn id="4" idx="3"/>
            <a:endCxn id="15" idx="0"/>
          </p:cNvCxnSpPr>
          <p:nvPr/>
        </p:nvCxnSpPr>
        <p:spPr>
          <a:xfrm flipV="1">
            <a:off x="1925111" y="2154461"/>
            <a:ext cx="909405" cy="1778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6" idx="0"/>
          </p:cNvCxnSpPr>
          <p:nvPr/>
        </p:nvCxnSpPr>
        <p:spPr>
          <a:xfrm flipV="1">
            <a:off x="1925111" y="3333486"/>
            <a:ext cx="910955" cy="599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3"/>
            <a:endCxn id="17" idx="0"/>
          </p:cNvCxnSpPr>
          <p:nvPr/>
        </p:nvCxnSpPr>
        <p:spPr>
          <a:xfrm>
            <a:off x="1925111" y="3933056"/>
            <a:ext cx="909404" cy="6091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3"/>
            <a:endCxn id="18" idx="0"/>
          </p:cNvCxnSpPr>
          <p:nvPr/>
        </p:nvCxnSpPr>
        <p:spPr>
          <a:xfrm>
            <a:off x="1925111" y="3933056"/>
            <a:ext cx="903240" cy="1800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a:endCxn id="12" idx="1"/>
          </p:cNvCxnSpPr>
          <p:nvPr/>
        </p:nvCxnSpPr>
        <p:spPr>
          <a:xfrm>
            <a:off x="5004048" y="2154461"/>
            <a:ext cx="9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11" idx="1"/>
          </p:cNvCxnSpPr>
          <p:nvPr/>
        </p:nvCxnSpPr>
        <p:spPr>
          <a:xfrm>
            <a:off x="5004048" y="3348312"/>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13" idx="1"/>
          </p:cNvCxnSpPr>
          <p:nvPr/>
        </p:nvCxnSpPr>
        <p:spPr>
          <a:xfrm>
            <a:off x="5004048" y="4539972"/>
            <a:ext cx="916849" cy="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3"/>
            <a:endCxn id="14" idx="1"/>
          </p:cNvCxnSpPr>
          <p:nvPr/>
        </p:nvCxnSpPr>
        <p:spPr>
          <a:xfrm>
            <a:off x="5004048" y="5731632"/>
            <a:ext cx="916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84656" y="1576130"/>
            <a:ext cx="1466743" cy="1428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An RRS can have up to 4 RWS records. One for each verb.</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41460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5AE082-BF90-41B4-9AF8-C56866572E7F}"/>
              </a:ext>
            </a:extLst>
          </p:cNvPr>
          <p:cNvPicPr>
            <a:picLocks noChangeAspect="1"/>
          </p:cNvPicPr>
          <p:nvPr/>
        </p:nvPicPr>
        <p:blipFill>
          <a:blip r:embed="rId2"/>
          <a:stretch>
            <a:fillRect/>
          </a:stretch>
        </p:blipFill>
        <p:spPr>
          <a:xfrm>
            <a:off x="1757362" y="2606687"/>
            <a:ext cx="5629275" cy="2771775"/>
          </a:xfrm>
          <a:prstGeom prst="rect">
            <a:avLst/>
          </a:prstGeom>
        </p:spPr>
      </p:pic>
      <p:sp>
        <p:nvSpPr>
          <p:cNvPr id="2" name="Title 1"/>
          <p:cNvSpPr>
            <a:spLocks noGrp="1"/>
          </p:cNvSpPr>
          <p:nvPr>
            <p:ph type="title"/>
          </p:nvPr>
        </p:nvSpPr>
        <p:spPr/>
        <p:txBody>
          <a:bodyPr>
            <a:normAutofit/>
          </a:bodyPr>
          <a:lstStyle/>
          <a:p>
            <a:r>
              <a:rPr lang="en-GB" dirty="0"/>
              <a:t>Rest Resource (RRS)</a:t>
            </a:r>
          </a:p>
        </p:txBody>
      </p:sp>
      <p:sp>
        <p:nvSpPr>
          <p:cNvPr id="5" name="Rounded Rectangular Callout 4"/>
          <p:cNvSpPr/>
          <p:nvPr/>
        </p:nvSpPr>
        <p:spPr>
          <a:xfrm>
            <a:off x="539552" y="1628800"/>
            <a:ext cx="4176464" cy="594094"/>
          </a:xfrm>
          <a:prstGeom prst="wedgeRoundRectCallout">
            <a:avLst>
              <a:gd name="adj1" fmla="val 15458"/>
              <a:gd name="adj2" fmla="val 2994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The Resource code forms part of the URL. Do not use characters that cannot be used in URLs, such as /.</a:t>
            </a:r>
          </a:p>
        </p:txBody>
      </p:sp>
      <p:sp>
        <p:nvSpPr>
          <p:cNvPr id="6" name="Rounded Rectangle 5"/>
          <p:cNvSpPr/>
          <p:nvPr/>
        </p:nvSpPr>
        <p:spPr>
          <a:xfrm>
            <a:off x="6156176" y="4580174"/>
            <a:ext cx="2237894" cy="1297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RRS defines a Resource that can be called through Stu-Talk Rest Web Services.</a:t>
            </a:r>
          </a:p>
        </p:txBody>
      </p:sp>
      <p:sp>
        <p:nvSpPr>
          <p:cNvPr id="7" name="Rounded Rectangular Callout 6"/>
          <p:cNvSpPr/>
          <p:nvPr/>
        </p:nvSpPr>
        <p:spPr>
          <a:xfrm>
            <a:off x="7524328" y="2984612"/>
            <a:ext cx="1287760" cy="721581"/>
          </a:xfrm>
          <a:prstGeom prst="wedgeRoundRectCallout">
            <a:avLst>
              <a:gd name="adj1" fmla="val -79721"/>
              <a:gd name="adj2" fmla="val 78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MUST be active to be called</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975996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REST Web Service (RWS)</a:t>
            </a:r>
          </a:p>
        </p:txBody>
      </p:sp>
      <p:pic>
        <p:nvPicPr>
          <p:cNvPr id="4" name="Picture 3"/>
          <p:cNvPicPr>
            <a:picLocks noChangeAspect="1"/>
          </p:cNvPicPr>
          <p:nvPr/>
        </p:nvPicPr>
        <p:blipFill>
          <a:blip r:embed="rId2"/>
          <a:stretch>
            <a:fillRect/>
          </a:stretch>
        </p:blipFill>
        <p:spPr>
          <a:xfrm>
            <a:off x="2056457" y="1772816"/>
            <a:ext cx="5031085" cy="3888432"/>
          </a:xfrm>
          <a:prstGeom prst="rect">
            <a:avLst/>
          </a:prstGeom>
        </p:spPr>
      </p:pic>
      <p:sp>
        <p:nvSpPr>
          <p:cNvPr id="8" name="Rounded Rectangle 7"/>
          <p:cNvSpPr/>
          <p:nvPr/>
        </p:nvSpPr>
        <p:spPr>
          <a:xfrm>
            <a:off x="6156176" y="4869160"/>
            <a:ext cx="1584176" cy="1081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RWS defines the actual REST web service.</a:t>
            </a:r>
          </a:p>
        </p:txBody>
      </p:sp>
      <p:sp>
        <p:nvSpPr>
          <p:cNvPr id="9" name="Rounded Rectangular Callout 8"/>
          <p:cNvSpPr/>
          <p:nvPr/>
        </p:nvSpPr>
        <p:spPr>
          <a:xfrm>
            <a:off x="7236296" y="2195746"/>
            <a:ext cx="1287760" cy="721581"/>
          </a:xfrm>
          <a:prstGeom prst="wedgeRoundRectCallout">
            <a:avLst>
              <a:gd name="adj1" fmla="val -81232"/>
              <a:gd name="adj2" fmla="val 45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MUST be active to be called</a:t>
            </a:r>
          </a:p>
        </p:txBody>
      </p:sp>
      <p:sp>
        <p:nvSpPr>
          <p:cNvPr id="10" name="Rounded Rectangular Callout 9"/>
          <p:cNvSpPr/>
          <p:nvPr/>
        </p:nvSpPr>
        <p:spPr>
          <a:xfrm>
            <a:off x="323528" y="2195746"/>
            <a:ext cx="1584175" cy="1449278"/>
          </a:xfrm>
          <a:prstGeom prst="wedgeRoundRectCallout">
            <a:avLst>
              <a:gd name="adj1" fmla="val 64369"/>
              <a:gd name="adj2" fmla="val 9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Defines the verb uses to call the web service.</a:t>
            </a:r>
          </a:p>
          <a:p>
            <a:pPr algn="ctr"/>
            <a:r>
              <a:rPr lang="en-GB" sz="1400" dirty="0"/>
              <a:t>Can be:</a:t>
            </a:r>
          </a:p>
          <a:p>
            <a:pPr algn="ctr"/>
            <a:r>
              <a:rPr lang="en-GB" sz="1400" dirty="0"/>
              <a:t>GET, POST, PUT, DELETE</a:t>
            </a:r>
          </a:p>
        </p:txBody>
      </p:sp>
      <p:sp>
        <p:nvSpPr>
          <p:cNvPr id="11" name="Rounded Rectangular Callout 10"/>
          <p:cNvSpPr/>
          <p:nvPr/>
        </p:nvSpPr>
        <p:spPr>
          <a:xfrm>
            <a:off x="457200" y="4293846"/>
            <a:ext cx="1449537" cy="935354"/>
          </a:xfrm>
          <a:prstGeom prst="wedgeRoundRectCallout">
            <a:avLst>
              <a:gd name="adj1" fmla="val 64981"/>
              <a:gd name="adj2" fmla="val -2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Defines the WSF attached to the REST web service</a:t>
            </a:r>
          </a:p>
        </p:txBody>
      </p:sp>
      <p:sp>
        <p:nvSpPr>
          <p:cNvPr id="12" name="Rounded Rectangular Callout 11"/>
          <p:cNvSpPr/>
          <p:nvPr/>
        </p:nvSpPr>
        <p:spPr>
          <a:xfrm>
            <a:off x="7236296" y="3741235"/>
            <a:ext cx="1584176" cy="983909"/>
          </a:xfrm>
          <a:prstGeom prst="wedgeRoundRectCallout">
            <a:avLst>
              <a:gd name="adj1" fmla="val -140181"/>
              <a:gd name="adj2" fmla="val 647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Custom response messages can be output based on conditions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1170086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RWS Response Conditions</a:t>
            </a:r>
          </a:p>
        </p:txBody>
      </p:sp>
      <p:pic>
        <p:nvPicPr>
          <p:cNvPr id="4" name="Picture 3"/>
          <p:cNvPicPr>
            <a:picLocks noChangeAspect="1"/>
          </p:cNvPicPr>
          <p:nvPr/>
        </p:nvPicPr>
        <p:blipFill>
          <a:blip r:embed="rId2"/>
          <a:stretch>
            <a:fillRect/>
          </a:stretch>
        </p:blipFill>
        <p:spPr>
          <a:xfrm>
            <a:off x="814086" y="1628800"/>
            <a:ext cx="7515827" cy="264222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12702824"/>
              </p:ext>
            </p:extLst>
          </p:nvPr>
        </p:nvGraphicFramePr>
        <p:xfrm>
          <a:off x="786102" y="4598680"/>
          <a:ext cx="7515828" cy="1483360"/>
        </p:xfrm>
        <a:graphic>
          <a:graphicData uri="http://schemas.openxmlformats.org/drawingml/2006/table">
            <a:tbl>
              <a:tblPr firstRow="1" bandRow="1">
                <a:tableStyleId>{5C22544A-7EE6-4342-B048-85BDC9FD1C3A}</a:tableStyleId>
              </a:tblPr>
              <a:tblGrid>
                <a:gridCol w="1669683">
                  <a:extLst>
                    <a:ext uri="{9D8B030D-6E8A-4147-A177-3AD203B41FA5}">
                      <a16:colId xmlns:a16="http://schemas.microsoft.com/office/drawing/2014/main" val="20000"/>
                    </a:ext>
                  </a:extLst>
                </a:gridCol>
                <a:gridCol w="5846145">
                  <a:extLst>
                    <a:ext uri="{9D8B030D-6E8A-4147-A177-3AD203B41FA5}">
                      <a16:colId xmlns:a16="http://schemas.microsoft.com/office/drawing/2014/main" val="20001"/>
                    </a:ext>
                  </a:extLst>
                </a:gridCol>
              </a:tblGrid>
              <a:tr h="370840">
                <a:tc>
                  <a:txBody>
                    <a:bodyPr/>
                    <a:lstStyle/>
                    <a:p>
                      <a:r>
                        <a:rPr lang="en-GB" sz="1400" dirty="0"/>
                        <a:t>Token</a:t>
                      </a:r>
                    </a:p>
                  </a:txBody>
                  <a:tcPr/>
                </a:tc>
                <a:tc>
                  <a:txBody>
                    <a:bodyPr/>
                    <a:lstStyle/>
                    <a:p>
                      <a:endParaRPr lang="en-GB" sz="1400"/>
                    </a:p>
                  </a:txBody>
                  <a:tcPr/>
                </a:tc>
                <a:extLst>
                  <a:ext uri="{0D108BD9-81ED-4DB2-BD59-A6C34878D82A}">
                    <a16:rowId xmlns:a16="http://schemas.microsoft.com/office/drawing/2014/main" val="10000"/>
                  </a:ext>
                </a:extLst>
              </a:tr>
              <a:tr h="370840">
                <a:tc>
                  <a:txBody>
                    <a:bodyPr/>
                    <a:lstStyle/>
                    <a:p>
                      <a:r>
                        <a:rPr lang="en-GB" sz="1400" dirty="0"/>
                        <a:t>&lt;&lt;STATUS&gt;&gt;</a:t>
                      </a:r>
                    </a:p>
                  </a:txBody>
                  <a:tcPr/>
                </a:tc>
                <a:tc>
                  <a:txBody>
                    <a:bodyPr/>
                    <a:lstStyle/>
                    <a:p>
                      <a:r>
                        <a:rPr lang="en-GB" sz="1400" kern="1200" dirty="0">
                          <a:solidFill>
                            <a:schemeClr val="dk1"/>
                          </a:solidFill>
                          <a:effectLst/>
                          <a:latin typeface="+mn-lt"/>
                          <a:ea typeface="+mn-ea"/>
                          <a:cs typeface="+mn-cs"/>
                        </a:rPr>
                        <a:t>Status returned from WSF</a:t>
                      </a:r>
                      <a:endParaRPr lang="en-GB" sz="1400" dirty="0"/>
                    </a:p>
                  </a:txBody>
                  <a:tcPr/>
                </a:tc>
                <a:extLst>
                  <a:ext uri="{0D108BD9-81ED-4DB2-BD59-A6C34878D82A}">
                    <a16:rowId xmlns:a16="http://schemas.microsoft.com/office/drawing/2014/main" val="10001"/>
                  </a:ext>
                </a:extLst>
              </a:tr>
              <a:tr h="370840">
                <a:tc>
                  <a:txBody>
                    <a:bodyPr/>
                    <a:lstStyle/>
                    <a:p>
                      <a:r>
                        <a:rPr lang="en-GB" sz="1400" dirty="0"/>
                        <a:t>&lt;&lt;MESSAGES&gt;&gt;</a:t>
                      </a:r>
                    </a:p>
                  </a:txBody>
                  <a:tcPr/>
                </a:tc>
                <a:tc>
                  <a:txBody>
                    <a:bodyPr/>
                    <a:lstStyle/>
                    <a:p>
                      <a:r>
                        <a:rPr lang="en-GB" sz="1400" kern="1200" dirty="0">
                          <a:solidFill>
                            <a:schemeClr val="dk1"/>
                          </a:solidFill>
                          <a:effectLst/>
                          <a:latin typeface="+mn-lt"/>
                          <a:ea typeface="+mn-ea"/>
                          <a:cs typeface="+mn-cs"/>
                        </a:rPr>
                        <a:t>Any error</a:t>
                      </a:r>
                      <a:r>
                        <a:rPr lang="en-GB" sz="1400" kern="1200" baseline="0" dirty="0">
                          <a:solidFill>
                            <a:schemeClr val="dk1"/>
                          </a:solidFill>
                          <a:effectLst/>
                          <a:latin typeface="+mn-lt"/>
                          <a:ea typeface="+mn-ea"/>
                          <a:cs typeface="+mn-cs"/>
                        </a:rPr>
                        <a:t> messages returned from the WSF process</a:t>
                      </a:r>
                      <a:endParaRPr lang="en-GB" sz="14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GB" sz="1400" dirty="0"/>
                        <a:t>&lt;&lt;RESULTS&gt;&gt;</a:t>
                      </a:r>
                    </a:p>
                  </a:txBody>
                  <a:tcPr/>
                </a:tc>
                <a:tc>
                  <a:txBody>
                    <a:bodyPr/>
                    <a:lstStyle/>
                    <a:p>
                      <a:r>
                        <a:rPr lang="en-GB" sz="1400" kern="1200" dirty="0">
                          <a:solidFill>
                            <a:schemeClr val="dk1"/>
                          </a:solidFill>
                          <a:effectLst/>
                          <a:latin typeface="+mn-lt"/>
                          <a:ea typeface="+mn-ea"/>
                          <a:cs typeface="+mn-cs"/>
                        </a:rPr>
                        <a:t>Result of the WSF call</a:t>
                      </a:r>
                      <a:endParaRPr lang="en-GB" sz="1400" dirty="0"/>
                    </a:p>
                  </a:txBody>
                  <a:tcPr/>
                </a:tc>
                <a:extLst>
                  <a:ext uri="{0D108BD9-81ED-4DB2-BD59-A6C34878D82A}">
                    <a16:rowId xmlns:a16="http://schemas.microsoft.com/office/drawing/2014/main" val="10003"/>
                  </a:ext>
                </a:extLst>
              </a:tr>
            </a:tbl>
          </a:graphicData>
        </a:graphic>
      </p:graphicFrame>
      <p:sp>
        <p:nvSpPr>
          <p:cNvPr id="6" name="Rounded Rectangle 5"/>
          <p:cNvSpPr/>
          <p:nvPr/>
        </p:nvSpPr>
        <p:spPr>
          <a:xfrm>
            <a:off x="6448905" y="4116922"/>
            <a:ext cx="2083535" cy="1040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3 tokens are available to use in the Response Conditions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783299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Testing through XRWS</a:t>
            </a:r>
          </a:p>
        </p:txBody>
      </p:sp>
      <p:pic>
        <p:nvPicPr>
          <p:cNvPr id="4" name="Picture 3"/>
          <p:cNvPicPr>
            <a:picLocks noChangeAspect="1"/>
          </p:cNvPicPr>
          <p:nvPr/>
        </p:nvPicPr>
        <p:blipFill>
          <a:blip r:embed="rId2"/>
          <a:stretch>
            <a:fillRect/>
          </a:stretch>
        </p:blipFill>
        <p:spPr>
          <a:xfrm>
            <a:off x="1943708" y="1772816"/>
            <a:ext cx="5256584" cy="4045221"/>
          </a:xfrm>
          <a:prstGeom prst="rect">
            <a:avLst/>
          </a:prstGeom>
        </p:spPr>
      </p:pic>
      <p:sp>
        <p:nvSpPr>
          <p:cNvPr id="5" name="Rounded Rectangle 4"/>
          <p:cNvSpPr/>
          <p:nvPr/>
        </p:nvSpPr>
        <p:spPr>
          <a:xfrm>
            <a:off x="6669414" y="3079745"/>
            <a:ext cx="211621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XRWS can be used to test REST web service configuration</a:t>
            </a:r>
          </a:p>
        </p:txBody>
      </p:sp>
      <p:sp>
        <p:nvSpPr>
          <p:cNvPr id="6" name="Rounded Rectangular Callout 5"/>
          <p:cNvSpPr/>
          <p:nvPr/>
        </p:nvSpPr>
        <p:spPr>
          <a:xfrm>
            <a:off x="294292" y="1707197"/>
            <a:ext cx="1524877" cy="554333"/>
          </a:xfrm>
          <a:prstGeom prst="wedgeRoundRectCallout">
            <a:avLst>
              <a:gd name="adj1" fmla="val 75926"/>
              <a:gd name="adj2" fmla="val 101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Specify RRS code and verb</a:t>
            </a:r>
          </a:p>
        </p:txBody>
      </p:sp>
      <p:sp>
        <p:nvSpPr>
          <p:cNvPr id="7" name="Rounded Rectangular Callout 6"/>
          <p:cNvSpPr/>
          <p:nvPr/>
        </p:nvSpPr>
        <p:spPr>
          <a:xfrm>
            <a:off x="288937" y="2683741"/>
            <a:ext cx="1524877" cy="621083"/>
          </a:xfrm>
          <a:prstGeom prst="wedgeRoundRectCallout">
            <a:avLst>
              <a:gd name="adj1" fmla="val 62529"/>
              <a:gd name="adj2" fmla="val 185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Enter e:Vision or LDAP credentials</a:t>
            </a:r>
          </a:p>
        </p:txBody>
      </p:sp>
      <p:sp>
        <p:nvSpPr>
          <p:cNvPr id="8" name="Rounded Rectangular Callout 7"/>
          <p:cNvSpPr/>
          <p:nvPr/>
        </p:nvSpPr>
        <p:spPr>
          <a:xfrm>
            <a:off x="339063" y="3727035"/>
            <a:ext cx="1474751" cy="811115"/>
          </a:xfrm>
          <a:prstGeom prst="wedgeRoundRectCallout">
            <a:avLst>
              <a:gd name="adj1" fmla="val 69170"/>
              <a:gd name="adj2" fmla="val -159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Query string for GET, PUT and DELETE</a:t>
            </a:r>
          </a:p>
        </p:txBody>
      </p:sp>
      <p:sp>
        <p:nvSpPr>
          <p:cNvPr id="10" name="Rounded Rectangular Callout 9"/>
          <p:cNvSpPr/>
          <p:nvPr/>
        </p:nvSpPr>
        <p:spPr>
          <a:xfrm>
            <a:off x="7291464" y="1871984"/>
            <a:ext cx="1537827" cy="779091"/>
          </a:xfrm>
          <a:prstGeom prst="wedgeRoundRectCallout">
            <a:avLst>
              <a:gd name="adj1" fmla="val -69680"/>
              <a:gd name="adj2" fmla="val 622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Returned HTTP response code and message</a:t>
            </a:r>
          </a:p>
        </p:txBody>
      </p:sp>
      <p:sp>
        <p:nvSpPr>
          <p:cNvPr id="11" name="Rounded Rectangular Callout 10"/>
          <p:cNvSpPr/>
          <p:nvPr/>
        </p:nvSpPr>
        <p:spPr>
          <a:xfrm>
            <a:off x="7291464" y="4427073"/>
            <a:ext cx="1494166" cy="1234175"/>
          </a:xfrm>
          <a:prstGeom prst="wedgeRoundRectCallout">
            <a:avLst>
              <a:gd name="adj1" fmla="val -91059"/>
              <a:gd name="adj2" fmla="val -544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Returned HTTP response body containing output data/messages</a:t>
            </a:r>
          </a:p>
        </p:txBody>
      </p:sp>
      <p:sp>
        <p:nvSpPr>
          <p:cNvPr id="13" name="Rounded Rectangular Callout 12"/>
          <p:cNvSpPr/>
          <p:nvPr/>
        </p:nvSpPr>
        <p:spPr>
          <a:xfrm>
            <a:off x="2699792" y="5962053"/>
            <a:ext cx="2736304" cy="340919"/>
          </a:xfrm>
          <a:prstGeom prst="wedgeRoundRectCallout">
            <a:avLst>
              <a:gd name="adj1" fmla="val -30372"/>
              <a:gd name="adj2" fmla="val -157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Runs REST style web service call</a:t>
            </a:r>
          </a:p>
        </p:txBody>
      </p:sp>
      <p:sp>
        <p:nvSpPr>
          <p:cNvPr id="14" name="Rounded Rectangular Callout 13"/>
          <p:cNvSpPr/>
          <p:nvPr/>
        </p:nvSpPr>
        <p:spPr>
          <a:xfrm>
            <a:off x="358370" y="4850133"/>
            <a:ext cx="1474751" cy="811115"/>
          </a:xfrm>
          <a:prstGeom prst="wedgeRoundRectCallout">
            <a:avLst>
              <a:gd name="adj1" fmla="val 75766"/>
              <a:gd name="adj2" fmla="val -458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Request </a:t>
            </a:r>
            <a:r>
              <a:rPr lang="en-GB" sz="1400" dirty="0" err="1"/>
              <a:t>indata</a:t>
            </a:r>
            <a:r>
              <a:rPr lang="en-GB" sz="1400" dirty="0"/>
              <a:t> for POST and PUT</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2380970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1A1474-A936-41B6-87F5-D491F8C112EF}"/>
              </a:ext>
            </a:extLst>
          </p:cNvPr>
          <p:cNvPicPr>
            <a:picLocks noChangeAspect="1"/>
          </p:cNvPicPr>
          <p:nvPr/>
        </p:nvPicPr>
        <p:blipFill>
          <a:blip r:embed="rId2"/>
          <a:stretch>
            <a:fillRect/>
          </a:stretch>
        </p:blipFill>
        <p:spPr>
          <a:xfrm>
            <a:off x="203099" y="1484784"/>
            <a:ext cx="4024870" cy="1981789"/>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sz="4000" dirty="0"/>
              <a:t>REST Example – GET</a:t>
            </a:r>
          </a:p>
        </p:txBody>
      </p:sp>
      <p:pic>
        <p:nvPicPr>
          <p:cNvPr id="11" name="Picture 10"/>
          <p:cNvPicPr>
            <a:picLocks noChangeAspect="1"/>
          </p:cNvPicPr>
          <p:nvPr/>
        </p:nvPicPr>
        <p:blipFill>
          <a:blip r:embed="rId3"/>
          <a:stretch>
            <a:fillRect/>
          </a:stretch>
        </p:blipFill>
        <p:spPr>
          <a:xfrm>
            <a:off x="683568" y="3304877"/>
            <a:ext cx="4006235" cy="3096345"/>
          </a:xfrm>
          <a:prstGeom prst="rect">
            <a:avLst/>
          </a:prstGeom>
        </p:spPr>
      </p:pic>
      <p:pic>
        <p:nvPicPr>
          <p:cNvPr id="12" name="Picture 11"/>
          <p:cNvPicPr>
            <a:picLocks noChangeAspect="1"/>
          </p:cNvPicPr>
          <p:nvPr/>
        </p:nvPicPr>
        <p:blipFill>
          <a:blip r:embed="rId4"/>
          <a:stretch>
            <a:fillRect/>
          </a:stretch>
        </p:blipFill>
        <p:spPr>
          <a:xfrm>
            <a:off x="4788024" y="1844824"/>
            <a:ext cx="4040215" cy="3903258"/>
          </a:xfrm>
          <a:prstGeom prst="rect">
            <a:avLst/>
          </a:prstGeom>
        </p:spPr>
      </p:pic>
      <p:sp>
        <p:nvSpPr>
          <p:cNvPr id="13" name="Rectangle 12"/>
          <p:cNvSpPr/>
          <p:nvPr/>
        </p:nvSpPr>
        <p:spPr>
          <a:xfrm>
            <a:off x="4788024" y="3212976"/>
            <a:ext cx="1872208" cy="14401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83568" y="5393109"/>
            <a:ext cx="1728192" cy="21602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ular Callout 15"/>
          <p:cNvSpPr/>
          <p:nvPr/>
        </p:nvSpPr>
        <p:spPr>
          <a:xfrm>
            <a:off x="7193243" y="1465161"/>
            <a:ext cx="1634996" cy="586103"/>
          </a:xfrm>
          <a:prstGeom prst="wedgeRoundRectCallout">
            <a:avLst>
              <a:gd name="adj1" fmla="val -77375"/>
              <a:gd name="adj2" fmla="val 24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Web service mode must be REST</a:t>
            </a:r>
          </a:p>
        </p:txBody>
      </p:sp>
      <p:sp>
        <p:nvSpPr>
          <p:cNvPr id="17" name="Rounded Rectangular Callout 16"/>
          <p:cNvSpPr/>
          <p:nvPr/>
        </p:nvSpPr>
        <p:spPr>
          <a:xfrm>
            <a:off x="3774910" y="2304197"/>
            <a:ext cx="1102557" cy="744944"/>
          </a:xfrm>
          <a:prstGeom prst="wedgeRoundRectCallout">
            <a:avLst>
              <a:gd name="adj1" fmla="val -165171"/>
              <a:gd name="adj2" fmla="val 1727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RWS is attached to the RRS</a:t>
            </a:r>
          </a:p>
        </p:txBody>
      </p:sp>
      <p:sp>
        <p:nvSpPr>
          <p:cNvPr id="18" name="Rounded Rectangular Callout 17"/>
          <p:cNvSpPr/>
          <p:nvPr/>
        </p:nvSpPr>
        <p:spPr>
          <a:xfrm>
            <a:off x="4227969" y="5846740"/>
            <a:ext cx="1102557" cy="744944"/>
          </a:xfrm>
          <a:prstGeom prst="wedgeRoundRectCallout">
            <a:avLst>
              <a:gd name="adj1" fmla="val -206912"/>
              <a:gd name="adj2" fmla="val -911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WSF is attached to the RWS</a:t>
            </a:r>
          </a:p>
        </p:txBody>
      </p:sp>
      <p:sp>
        <p:nvSpPr>
          <p:cNvPr id="19" name="Rounded Rectangular Callout 18"/>
          <p:cNvSpPr/>
          <p:nvPr/>
        </p:nvSpPr>
        <p:spPr>
          <a:xfrm>
            <a:off x="6588224" y="5864841"/>
            <a:ext cx="1654087" cy="744944"/>
          </a:xfrm>
          <a:prstGeom prst="wedgeRoundRectCallout">
            <a:avLst>
              <a:gd name="adj1" fmla="val -18135"/>
              <a:gd name="adj2" fmla="val -85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WSF also has role groups attached via RGF as normal</a:t>
            </a:r>
          </a:p>
        </p:txBody>
      </p:sp>
      <p:sp>
        <p:nvSpPr>
          <p:cNvPr id="3" name="Footer Placeholder 2"/>
          <p:cNvSpPr>
            <a:spLocks noGrp="1"/>
          </p:cNvSpPr>
          <p:nvPr>
            <p:ph type="ftr" sz="quarter" idx="11"/>
          </p:nvPr>
        </p:nvSpPr>
        <p:spPr>
          <a:xfrm>
            <a:off x="3124200" y="6520259"/>
            <a:ext cx="2895600" cy="365125"/>
          </a:xfrm>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14" name="Rectangle 13">
            <a:extLst>
              <a:ext uri="{FF2B5EF4-FFF2-40B4-BE49-F238E27FC236}">
                <a16:creationId xmlns:a16="http://schemas.microsoft.com/office/drawing/2014/main" id="{9DEBB68B-B846-469E-AF15-6687453A9974}"/>
              </a:ext>
            </a:extLst>
          </p:cNvPr>
          <p:cNvSpPr/>
          <p:nvPr/>
        </p:nvSpPr>
        <p:spPr>
          <a:xfrm>
            <a:off x="203099" y="3104964"/>
            <a:ext cx="1344565" cy="19991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ular Callout 17">
            <a:extLst>
              <a:ext uri="{FF2B5EF4-FFF2-40B4-BE49-F238E27FC236}">
                <a16:creationId xmlns:a16="http://schemas.microsoft.com/office/drawing/2014/main" id="{A11CB84F-5E21-4AD8-8D2A-5AC60C5899F7}"/>
              </a:ext>
            </a:extLst>
          </p:cNvPr>
          <p:cNvSpPr/>
          <p:nvPr/>
        </p:nvSpPr>
        <p:spPr>
          <a:xfrm>
            <a:off x="2184517" y="2672289"/>
            <a:ext cx="1004336" cy="744944"/>
          </a:xfrm>
          <a:prstGeom prst="wedgeRoundRectCallout">
            <a:avLst>
              <a:gd name="adj1" fmla="val -107196"/>
              <a:gd name="adj2" fmla="val 243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Auth</a:t>
            </a:r>
            <a:r>
              <a:rPr lang="en-GB" sz="1400" dirty="0"/>
              <a:t> type is set to Basic</a:t>
            </a:r>
          </a:p>
        </p:txBody>
      </p:sp>
    </p:spTree>
    <p:extLst>
      <p:ext uri="{BB962C8B-B14F-4D97-AF65-F5344CB8AC3E}">
        <p14:creationId xmlns:p14="http://schemas.microsoft.com/office/powerpoint/2010/main" val="81615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6872"/>
            <a:ext cx="7772400" cy="1584176"/>
          </a:xfrm>
        </p:spPr>
        <p:txBody>
          <a:bodyPr>
            <a:normAutofit/>
          </a:bodyPr>
          <a:lstStyle/>
          <a:p>
            <a:r>
              <a:rPr lang="en-GB" dirty="0"/>
              <a:t>Access to Web Services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172035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REST Example – GET</a:t>
            </a:r>
          </a:p>
        </p:txBody>
      </p:sp>
      <p:pic>
        <p:nvPicPr>
          <p:cNvPr id="9" name="Picture 8"/>
          <p:cNvPicPr>
            <a:picLocks noChangeAspect="1"/>
          </p:cNvPicPr>
          <p:nvPr/>
        </p:nvPicPr>
        <p:blipFill>
          <a:blip r:embed="rId2"/>
          <a:stretch>
            <a:fillRect/>
          </a:stretch>
        </p:blipFill>
        <p:spPr>
          <a:xfrm>
            <a:off x="2051720" y="1772816"/>
            <a:ext cx="5210150" cy="4009487"/>
          </a:xfrm>
          <a:prstGeom prst="rect">
            <a:avLst/>
          </a:prstGeom>
        </p:spPr>
      </p:pic>
      <p:sp>
        <p:nvSpPr>
          <p:cNvPr id="10" name="Rounded Rectangular Callout 9"/>
          <p:cNvSpPr/>
          <p:nvPr/>
        </p:nvSpPr>
        <p:spPr>
          <a:xfrm>
            <a:off x="539552" y="1628800"/>
            <a:ext cx="1373154" cy="1124803"/>
          </a:xfrm>
          <a:prstGeom prst="wedgeRoundRectCallout">
            <a:avLst>
              <a:gd name="adj1" fmla="val 65337"/>
              <a:gd name="adj2" fmla="val 40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Resource and verb identify the RWS being called</a:t>
            </a:r>
          </a:p>
        </p:txBody>
      </p:sp>
      <p:sp>
        <p:nvSpPr>
          <p:cNvPr id="11" name="Rounded Rectangular Callout 10"/>
          <p:cNvSpPr/>
          <p:nvPr/>
        </p:nvSpPr>
        <p:spPr>
          <a:xfrm>
            <a:off x="539552" y="2924944"/>
            <a:ext cx="1130542" cy="792088"/>
          </a:xfrm>
          <a:prstGeom prst="wedgeRoundRectCallout">
            <a:avLst>
              <a:gd name="adj1" fmla="val 92001"/>
              <a:gd name="adj2" fmla="val -29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e:Vision or LDAP credentials</a:t>
            </a:r>
          </a:p>
        </p:txBody>
      </p:sp>
      <p:sp>
        <p:nvSpPr>
          <p:cNvPr id="12" name="Rounded Rectangular Callout 11"/>
          <p:cNvSpPr/>
          <p:nvPr/>
        </p:nvSpPr>
        <p:spPr>
          <a:xfrm>
            <a:off x="365571" y="4077072"/>
            <a:ext cx="1539880" cy="1512168"/>
          </a:xfrm>
          <a:prstGeom prst="wedgeRoundRectCallout">
            <a:avLst>
              <a:gd name="adj1" fmla="val 67295"/>
              <a:gd name="adj2" fmla="val -590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Indata</a:t>
            </a:r>
            <a:r>
              <a:rPr lang="en-GB" sz="1400" dirty="0"/>
              <a:t> provided in the form of a query string. </a:t>
            </a:r>
            <a:r>
              <a:rPr lang="en-GB" sz="1400" dirty="0" err="1"/>
              <a:t>Indata</a:t>
            </a:r>
            <a:r>
              <a:rPr lang="en-GB" sz="1400" dirty="0"/>
              <a:t> matches the </a:t>
            </a:r>
            <a:r>
              <a:rPr lang="en-GB" sz="1400" dirty="0" err="1"/>
              <a:t>indata</a:t>
            </a:r>
            <a:r>
              <a:rPr lang="en-GB" sz="1400" dirty="0"/>
              <a:t> setup on WSF.</a:t>
            </a:r>
          </a:p>
        </p:txBody>
      </p:sp>
      <p:sp>
        <p:nvSpPr>
          <p:cNvPr id="13" name="Rounded Rectangular Callout 12"/>
          <p:cNvSpPr/>
          <p:nvPr/>
        </p:nvSpPr>
        <p:spPr>
          <a:xfrm>
            <a:off x="7382855" y="1988841"/>
            <a:ext cx="1365609" cy="864096"/>
          </a:xfrm>
          <a:prstGeom prst="wedgeRoundRectCallout">
            <a:avLst>
              <a:gd name="adj1" fmla="val -84033"/>
              <a:gd name="adj2" fmla="val 40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Successful HTTP response returned</a:t>
            </a:r>
          </a:p>
        </p:txBody>
      </p:sp>
      <p:sp>
        <p:nvSpPr>
          <p:cNvPr id="14" name="Rounded Rectangular Callout 13"/>
          <p:cNvSpPr/>
          <p:nvPr/>
        </p:nvSpPr>
        <p:spPr>
          <a:xfrm>
            <a:off x="6804248" y="3708353"/>
            <a:ext cx="1656184" cy="1232815"/>
          </a:xfrm>
          <a:prstGeom prst="wedgeRoundRectCallout">
            <a:avLst>
              <a:gd name="adj1" fmla="val -68747"/>
              <a:gd name="adj2" fmla="val -36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Fields returned as setup on WSF. Delimiter is the one specified on WSF.</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562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REST Example – GET</a:t>
            </a:r>
          </a:p>
        </p:txBody>
      </p:sp>
      <p:pic>
        <p:nvPicPr>
          <p:cNvPr id="6" name="Picture 5"/>
          <p:cNvPicPr>
            <a:picLocks noChangeAspect="1"/>
          </p:cNvPicPr>
          <p:nvPr/>
        </p:nvPicPr>
        <p:blipFill>
          <a:blip r:embed="rId2"/>
          <a:stretch>
            <a:fillRect/>
          </a:stretch>
        </p:blipFill>
        <p:spPr>
          <a:xfrm>
            <a:off x="576853" y="2420888"/>
            <a:ext cx="7990293" cy="3072556"/>
          </a:xfrm>
          <a:prstGeom prst="rect">
            <a:avLst/>
          </a:prstGeom>
        </p:spPr>
      </p:pic>
      <p:sp>
        <p:nvSpPr>
          <p:cNvPr id="7" name="Rounded Rectangle 6"/>
          <p:cNvSpPr/>
          <p:nvPr/>
        </p:nvSpPr>
        <p:spPr>
          <a:xfrm>
            <a:off x="755576" y="5373216"/>
            <a:ext cx="3240360" cy="1031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The REST web services can also be tested externally, using an application such as Postman.</a:t>
            </a:r>
          </a:p>
        </p:txBody>
      </p:sp>
      <p:sp>
        <p:nvSpPr>
          <p:cNvPr id="8" name="Rounded Rectangular Callout 7"/>
          <p:cNvSpPr/>
          <p:nvPr/>
        </p:nvSpPr>
        <p:spPr>
          <a:xfrm>
            <a:off x="610555" y="1844824"/>
            <a:ext cx="721085" cy="456480"/>
          </a:xfrm>
          <a:prstGeom prst="wedgeRoundRectCallout">
            <a:avLst>
              <a:gd name="adj1" fmla="val 8069"/>
              <a:gd name="adj2" fmla="val 984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Verb</a:t>
            </a:r>
          </a:p>
        </p:txBody>
      </p:sp>
      <p:sp>
        <p:nvSpPr>
          <p:cNvPr id="9" name="Rounded Rectangular Callout 8"/>
          <p:cNvSpPr/>
          <p:nvPr/>
        </p:nvSpPr>
        <p:spPr>
          <a:xfrm>
            <a:off x="2699792" y="1674969"/>
            <a:ext cx="2041435" cy="552920"/>
          </a:xfrm>
          <a:prstGeom prst="wedgeRoundRectCallout">
            <a:avLst>
              <a:gd name="adj1" fmla="val 44256"/>
              <a:gd name="adj2" fmla="val 1052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REST endpoint with query string</a:t>
            </a:r>
          </a:p>
        </p:txBody>
      </p:sp>
      <p:sp>
        <p:nvSpPr>
          <p:cNvPr id="10" name="Rounded Rectangular Callout 9"/>
          <p:cNvSpPr/>
          <p:nvPr/>
        </p:nvSpPr>
        <p:spPr>
          <a:xfrm>
            <a:off x="5724128" y="1556792"/>
            <a:ext cx="2843018" cy="792088"/>
          </a:xfrm>
          <a:prstGeom prst="wedgeRoundRectCallout">
            <a:avLst>
              <a:gd name="adj1" fmla="val -73568"/>
              <a:gd name="adj2" fmla="val 168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Credentials provided using basic authentication in HTTP header</a:t>
            </a:r>
          </a:p>
          <a:p>
            <a:pPr algn="ctr"/>
            <a:r>
              <a:rPr lang="en-GB" sz="1400" dirty="0"/>
              <a:t>Basic &lt;&lt;username&gt;&gt;:&lt;&lt;password&gt;&gt;</a:t>
            </a:r>
          </a:p>
        </p:txBody>
      </p:sp>
      <p:sp>
        <p:nvSpPr>
          <p:cNvPr id="11" name="Rounded Rectangular Callout 10"/>
          <p:cNvSpPr/>
          <p:nvPr/>
        </p:nvSpPr>
        <p:spPr>
          <a:xfrm>
            <a:off x="5220072" y="5290399"/>
            <a:ext cx="2843018" cy="792088"/>
          </a:xfrm>
          <a:prstGeom prst="wedgeRoundRectCallout">
            <a:avLst>
              <a:gd name="adj1" fmla="val -26914"/>
              <a:gd name="adj2" fmla="val -791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 data returned in the HTTP body</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8532438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9</a:t>
            </a:r>
          </a:p>
        </p:txBody>
      </p:sp>
      <p:sp>
        <p:nvSpPr>
          <p:cNvPr id="3" name="Text Placeholder 2"/>
          <p:cNvSpPr>
            <a:spLocks noGrp="1"/>
          </p:cNvSpPr>
          <p:nvPr>
            <p:ph type="body" idx="1"/>
          </p:nvPr>
        </p:nvSpPr>
        <p:spPr/>
        <p:txBody>
          <a:bodyPr/>
          <a:lstStyle/>
          <a:p>
            <a:r>
              <a:rPr lang="en-GB" dirty="0"/>
              <a:t>Setup a GET REST web service</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4063506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255B65-9EEC-4D37-B3AE-09E8BADFDF16}"/>
              </a:ext>
            </a:extLst>
          </p:cNvPr>
          <p:cNvPicPr>
            <a:picLocks noChangeAspect="1"/>
          </p:cNvPicPr>
          <p:nvPr/>
        </p:nvPicPr>
        <p:blipFill>
          <a:blip r:embed="rId2"/>
          <a:stretch>
            <a:fillRect/>
          </a:stretch>
        </p:blipFill>
        <p:spPr>
          <a:xfrm>
            <a:off x="210192" y="1412776"/>
            <a:ext cx="4080869" cy="2009362"/>
          </a:xfrm>
          <a:prstGeom prst="rect">
            <a:avLst/>
          </a:prstGeom>
        </p:spPr>
      </p:pic>
      <p:pic>
        <p:nvPicPr>
          <p:cNvPr id="7" name="Picture 6"/>
          <p:cNvPicPr>
            <a:picLocks noChangeAspect="1"/>
          </p:cNvPicPr>
          <p:nvPr/>
        </p:nvPicPr>
        <p:blipFill>
          <a:blip r:embed="rId3"/>
          <a:stretch>
            <a:fillRect/>
          </a:stretch>
        </p:blipFill>
        <p:spPr>
          <a:xfrm>
            <a:off x="4786462" y="1828958"/>
            <a:ext cx="4034010" cy="3897264"/>
          </a:xfrm>
          <a:prstGeom prst="rect">
            <a:avLst/>
          </a:prstGeom>
        </p:spPr>
      </p:pic>
      <p:pic>
        <p:nvPicPr>
          <p:cNvPr id="4" name="Picture 3"/>
          <p:cNvPicPr>
            <a:picLocks noChangeAspect="1"/>
          </p:cNvPicPr>
          <p:nvPr/>
        </p:nvPicPr>
        <p:blipFill>
          <a:blip r:embed="rId4"/>
          <a:stretch>
            <a:fillRect/>
          </a:stretch>
        </p:blipFill>
        <p:spPr>
          <a:xfrm>
            <a:off x="683568" y="3356992"/>
            <a:ext cx="4009945" cy="3099212"/>
          </a:xfrm>
          <a:prstGeom prst="rect">
            <a:avLst/>
          </a:prstGeom>
        </p:spPr>
      </p:pic>
      <p:sp>
        <p:nvSpPr>
          <p:cNvPr id="2" name="Title 1"/>
          <p:cNvSpPr>
            <a:spLocks noGrp="1"/>
          </p:cNvSpPr>
          <p:nvPr>
            <p:ph type="title"/>
          </p:nvPr>
        </p:nvSpPr>
        <p:spPr>
          <a:xfrm>
            <a:off x="457200" y="404664"/>
            <a:ext cx="8229600" cy="1143000"/>
          </a:xfrm>
        </p:spPr>
        <p:txBody>
          <a:bodyPr>
            <a:normAutofit/>
          </a:bodyPr>
          <a:lstStyle/>
          <a:p>
            <a:r>
              <a:rPr lang="en-GB" sz="4000" dirty="0"/>
              <a:t>REST Example – POST</a:t>
            </a:r>
          </a:p>
        </p:txBody>
      </p:sp>
      <p:sp>
        <p:nvSpPr>
          <p:cNvPr id="13" name="Rectangle 12"/>
          <p:cNvSpPr/>
          <p:nvPr/>
        </p:nvSpPr>
        <p:spPr>
          <a:xfrm>
            <a:off x="4788024" y="3212976"/>
            <a:ext cx="1872208" cy="14401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83568" y="5448091"/>
            <a:ext cx="1728192" cy="21602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ular Callout 15"/>
          <p:cNvSpPr/>
          <p:nvPr/>
        </p:nvSpPr>
        <p:spPr>
          <a:xfrm>
            <a:off x="7193243" y="1465161"/>
            <a:ext cx="1634996" cy="586103"/>
          </a:xfrm>
          <a:prstGeom prst="wedgeRoundRectCallout">
            <a:avLst>
              <a:gd name="adj1" fmla="val -77375"/>
              <a:gd name="adj2" fmla="val 24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Web service mode must be REST</a:t>
            </a:r>
          </a:p>
        </p:txBody>
      </p:sp>
      <p:sp>
        <p:nvSpPr>
          <p:cNvPr id="17" name="Rounded Rectangular Callout 16"/>
          <p:cNvSpPr/>
          <p:nvPr/>
        </p:nvSpPr>
        <p:spPr>
          <a:xfrm>
            <a:off x="3774910" y="2304197"/>
            <a:ext cx="1102557" cy="744944"/>
          </a:xfrm>
          <a:prstGeom prst="wedgeRoundRectCallout">
            <a:avLst>
              <a:gd name="adj1" fmla="val -165171"/>
              <a:gd name="adj2" fmla="val 1727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RWS is attached to the RRS</a:t>
            </a:r>
          </a:p>
        </p:txBody>
      </p:sp>
      <p:sp>
        <p:nvSpPr>
          <p:cNvPr id="18" name="Rounded Rectangular Callout 17"/>
          <p:cNvSpPr/>
          <p:nvPr/>
        </p:nvSpPr>
        <p:spPr>
          <a:xfrm>
            <a:off x="4326188" y="5888675"/>
            <a:ext cx="1102557" cy="744944"/>
          </a:xfrm>
          <a:prstGeom prst="wedgeRoundRectCallout">
            <a:avLst>
              <a:gd name="adj1" fmla="val -214810"/>
              <a:gd name="adj2" fmla="val -852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WSF is attached to the RWS</a:t>
            </a:r>
          </a:p>
        </p:txBody>
      </p:sp>
      <p:sp>
        <p:nvSpPr>
          <p:cNvPr id="19" name="Rounded Rectangular Callout 18"/>
          <p:cNvSpPr/>
          <p:nvPr/>
        </p:nvSpPr>
        <p:spPr>
          <a:xfrm>
            <a:off x="6588224" y="5864841"/>
            <a:ext cx="1654087" cy="744944"/>
          </a:xfrm>
          <a:prstGeom prst="wedgeRoundRectCallout">
            <a:avLst>
              <a:gd name="adj1" fmla="val -18135"/>
              <a:gd name="adj2" fmla="val -85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WSF also has role groups attached via RGF as normal</a:t>
            </a:r>
          </a:p>
        </p:txBody>
      </p:sp>
      <p:sp>
        <p:nvSpPr>
          <p:cNvPr id="5" name="Footer Placeholder 4"/>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14" name="Rectangle 13">
            <a:extLst>
              <a:ext uri="{FF2B5EF4-FFF2-40B4-BE49-F238E27FC236}">
                <a16:creationId xmlns:a16="http://schemas.microsoft.com/office/drawing/2014/main" id="{E7FFBFF9-C81F-4A4F-B239-AA13289B9EB2}"/>
              </a:ext>
            </a:extLst>
          </p:cNvPr>
          <p:cNvSpPr/>
          <p:nvPr/>
        </p:nvSpPr>
        <p:spPr>
          <a:xfrm>
            <a:off x="203099" y="3068960"/>
            <a:ext cx="1344565" cy="19991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ular Callout 17">
            <a:extLst>
              <a:ext uri="{FF2B5EF4-FFF2-40B4-BE49-F238E27FC236}">
                <a16:creationId xmlns:a16="http://schemas.microsoft.com/office/drawing/2014/main" id="{89482037-6FA0-4C52-A3D2-058ECC173D4A}"/>
              </a:ext>
            </a:extLst>
          </p:cNvPr>
          <p:cNvSpPr/>
          <p:nvPr/>
        </p:nvSpPr>
        <p:spPr>
          <a:xfrm>
            <a:off x="2184517" y="2672289"/>
            <a:ext cx="1004336" cy="744944"/>
          </a:xfrm>
          <a:prstGeom prst="wedgeRoundRectCallout">
            <a:avLst>
              <a:gd name="adj1" fmla="val -107196"/>
              <a:gd name="adj2" fmla="val 243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Auth</a:t>
            </a:r>
            <a:r>
              <a:rPr lang="en-GB" sz="1400" dirty="0"/>
              <a:t> type is set to Basic</a:t>
            </a:r>
          </a:p>
        </p:txBody>
      </p:sp>
    </p:spTree>
    <p:extLst>
      <p:ext uri="{BB962C8B-B14F-4D97-AF65-F5344CB8AC3E}">
        <p14:creationId xmlns:p14="http://schemas.microsoft.com/office/powerpoint/2010/main" val="33825577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51720" y="1772816"/>
            <a:ext cx="5231357" cy="4009487"/>
          </a:xfrm>
          <a:prstGeom prst="rect">
            <a:avLst/>
          </a:prstGeom>
        </p:spPr>
      </p:pic>
      <p:sp>
        <p:nvSpPr>
          <p:cNvPr id="2" name="Title 1"/>
          <p:cNvSpPr>
            <a:spLocks noGrp="1"/>
          </p:cNvSpPr>
          <p:nvPr>
            <p:ph type="title"/>
          </p:nvPr>
        </p:nvSpPr>
        <p:spPr/>
        <p:txBody>
          <a:bodyPr>
            <a:normAutofit/>
          </a:bodyPr>
          <a:lstStyle/>
          <a:p>
            <a:r>
              <a:rPr lang="en-GB" sz="4000" dirty="0"/>
              <a:t>REST Example </a:t>
            </a:r>
            <a:r>
              <a:rPr lang="en-GB" sz="4000"/>
              <a:t>– POST</a:t>
            </a:r>
            <a:endParaRPr lang="en-GB" sz="4000" dirty="0"/>
          </a:p>
        </p:txBody>
      </p:sp>
      <p:sp>
        <p:nvSpPr>
          <p:cNvPr id="10" name="Rounded Rectangular Callout 9"/>
          <p:cNvSpPr/>
          <p:nvPr/>
        </p:nvSpPr>
        <p:spPr>
          <a:xfrm>
            <a:off x="539552" y="1628800"/>
            <a:ext cx="1373154" cy="1124803"/>
          </a:xfrm>
          <a:prstGeom prst="wedgeRoundRectCallout">
            <a:avLst>
              <a:gd name="adj1" fmla="val 65337"/>
              <a:gd name="adj2" fmla="val 40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Resource and verb identify the RWS being called</a:t>
            </a:r>
          </a:p>
        </p:txBody>
      </p:sp>
      <p:sp>
        <p:nvSpPr>
          <p:cNvPr id="11" name="Rounded Rectangular Callout 10"/>
          <p:cNvSpPr/>
          <p:nvPr/>
        </p:nvSpPr>
        <p:spPr>
          <a:xfrm>
            <a:off x="539552" y="2924944"/>
            <a:ext cx="1130542" cy="792088"/>
          </a:xfrm>
          <a:prstGeom prst="wedgeRoundRectCallout">
            <a:avLst>
              <a:gd name="adj1" fmla="val 92001"/>
              <a:gd name="adj2" fmla="val -291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e:Vision or LDAP credentials</a:t>
            </a:r>
          </a:p>
        </p:txBody>
      </p:sp>
      <p:sp>
        <p:nvSpPr>
          <p:cNvPr id="12" name="Rounded Rectangular Callout 11"/>
          <p:cNvSpPr/>
          <p:nvPr/>
        </p:nvSpPr>
        <p:spPr>
          <a:xfrm>
            <a:off x="365571" y="4077072"/>
            <a:ext cx="1539880" cy="1512168"/>
          </a:xfrm>
          <a:prstGeom prst="wedgeRoundRectCallout">
            <a:avLst>
              <a:gd name="adj1" fmla="val 67295"/>
              <a:gd name="adj2" fmla="val -590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Indata</a:t>
            </a:r>
            <a:r>
              <a:rPr lang="en-GB" sz="1400" dirty="0"/>
              <a:t> provided in the form of a query string. </a:t>
            </a:r>
            <a:r>
              <a:rPr lang="en-GB" sz="1400" dirty="0" err="1"/>
              <a:t>Indata</a:t>
            </a:r>
            <a:r>
              <a:rPr lang="en-GB" sz="1400" dirty="0"/>
              <a:t> matches the </a:t>
            </a:r>
            <a:r>
              <a:rPr lang="en-GB" sz="1400" dirty="0" err="1"/>
              <a:t>indata</a:t>
            </a:r>
            <a:r>
              <a:rPr lang="en-GB" sz="1400" dirty="0"/>
              <a:t> setup on WSF.</a:t>
            </a:r>
          </a:p>
        </p:txBody>
      </p:sp>
      <p:sp>
        <p:nvSpPr>
          <p:cNvPr id="13" name="Rounded Rectangular Callout 12"/>
          <p:cNvSpPr/>
          <p:nvPr/>
        </p:nvSpPr>
        <p:spPr>
          <a:xfrm>
            <a:off x="7382855" y="1988841"/>
            <a:ext cx="1365609" cy="864096"/>
          </a:xfrm>
          <a:prstGeom prst="wedgeRoundRectCallout">
            <a:avLst>
              <a:gd name="adj1" fmla="val -84033"/>
              <a:gd name="adj2" fmla="val 40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Successful HTTP response returned</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550425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045" y="2610174"/>
            <a:ext cx="7257910" cy="4131194"/>
          </a:xfrm>
          <a:prstGeom prst="rect">
            <a:avLst/>
          </a:prstGeom>
        </p:spPr>
      </p:pic>
      <p:pic>
        <p:nvPicPr>
          <p:cNvPr id="5" name="Picture 4"/>
          <p:cNvPicPr>
            <a:picLocks noChangeAspect="1"/>
          </p:cNvPicPr>
          <p:nvPr/>
        </p:nvPicPr>
        <p:blipFill>
          <a:blip r:embed="rId3"/>
          <a:stretch>
            <a:fillRect/>
          </a:stretch>
        </p:blipFill>
        <p:spPr>
          <a:xfrm>
            <a:off x="943045" y="1406408"/>
            <a:ext cx="7257910" cy="1317567"/>
          </a:xfrm>
          <a:prstGeom prst="rect">
            <a:avLst/>
          </a:prstGeom>
        </p:spPr>
      </p:pic>
      <p:sp>
        <p:nvSpPr>
          <p:cNvPr id="2" name="Title 1"/>
          <p:cNvSpPr>
            <a:spLocks noGrp="1"/>
          </p:cNvSpPr>
          <p:nvPr>
            <p:ph type="title"/>
          </p:nvPr>
        </p:nvSpPr>
        <p:spPr>
          <a:xfrm>
            <a:off x="457200" y="413792"/>
            <a:ext cx="8229600" cy="1143000"/>
          </a:xfrm>
        </p:spPr>
        <p:txBody>
          <a:bodyPr>
            <a:normAutofit/>
          </a:bodyPr>
          <a:lstStyle/>
          <a:p>
            <a:r>
              <a:rPr lang="en-GB" sz="4000" dirty="0"/>
              <a:t>REST Example </a:t>
            </a:r>
            <a:r>
              <a:rPr lang="en-GB" sz="4000"/>
              <a:t>– POST</a:t>
            </a:r>
            <a:endParaRPr lang="en-GB" sz="4000" dirty="0"/>
          </a:p>
        </p:txBody>
      </p:sp>
      <p:sp>
        <p:nvSpPr>
          <p:cNvPr id="7" name="Rounded Rectangle 6"/>
          <p:cNvSpPr/>
          <p:nvPr/>
        </p:nvSpPr>
        <p:spPr>
          <a:xfrm>
            <a:off x="5508104" y="3335902"/>
            <a:ext cx="3240360" cy="1031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The REST web services can also be tested externally, using an application such as Postman.</a:t>
            </a:r>
          </a:p>
        </p:txBody>
      </p:sp>
      <p:sp>
        <p:nvSpPr>
          <p:cNvPr id="8" name="Rounded Rectangular Callout 7"/>
          <p:cNvSpPr/>
          <p:nvPr/>
        </p:nvSpPr>
        <p:spPr>
          <a:xfrm>
            <a:off x="221960" y="1350662"/>
            <a:ext cx="721085" cy="456480"/>
          </a:xfrm>
          <a:prstGeom prst="wedgeRoundRectCallout">
            <a:avLst>
              <a:gd name="adj1" fmla="val 70124"/>
              <a:gd name="adj2" fmla="val 110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Verb</a:t>
            </a:r>
          </a:p>
        </p:txBody>
      </p:sp>
      <p:sp>
        <p:nvSpPr>
          <p:cNvPr id="9" name="Rounded Rectangular Callout 8"/>
          <p:cNvSpPr/>
          <p:nvPr/>
        </p:nvSpPr>
        <p:spPr>
          <a:xfrm>
            <a:off x="145570" y="2044079"/>
            <a:ext cx="1080121" cy="566095"/>
          </a:xfrm>
          <a:prstGeom prst="wedgeRoundRectCallout">
            <a:avLst>
              <a:gd name="adj1" fmla="val 113603"/>
              <a:gd name="adj2" fmla="val -77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REST endpoint</a:t>
            </a:r>
          </a:p>
        </p:txBody>
      </p:sp>
      <p:sp>
        <p:nvSpPr>
          <p:cNvPr id="10" name="Rounded Rectangular Callout 9"/>
          <p:cNvSpPr/>
          <p:nvPr/>
        </p:nvSpPr>
        <p:spPr>
          <a:xfrm>
            <a:off x="6372200" y="1949694"/>
            <a:ext cx="2549840" cy="1213669"/>
          </a:xfrm>
          <a:prstGeom prst="wedgeRoundRectCallout">
            <a:avLst>
              <a:gd name="adj1" fmla="val -98747"/>
              <a:gd name="adj2" fmla="val -23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Credentials provided using basic authentication in HTTP header</a:t>
            </a:r>
          </a:p>
          <a:p>
            <a:pPr algn="ctr"/>
            <a:r>
              <a:rPr lang="en-GB" sz="1400" dirty="0"/>
              <a:t>Basic &lt;&lt;username&gt;&gt;:&lt;&lt;password&gt;&gt;</a:t>
            </a:r>
          </a:p>
        </p:txBody>
      </p:sp>
      <p:sp>
        <p:nvSpPr>
          <p:cNvPr id="11" name="Rounded Rectangular Callout 10"/>
          <p:cNvSpPr/>
          <p:nvPr/>
        </p:nvSpPr>
        <p:spPr>
          <a:xfrm>
            <a:off x="6895050" y="4894493"/>
            <a:ext cx="1795586" cy="507048"/>
          </a:xfrm>
          <a:prstGeom prst="wedgeRoundRectCallout">
            <a:avLst>
              <a:gd name="adj1" fmla="val -36665"/>
              <a:gd name="adj2" fmla="val 81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HTTP Response</a:t>
            </a:r>
          </a:p>
        </p:txBody>
      </p:sp>
      <p:sp>
        <p:nvSpPr>
          <p:cNvPr id="12" name="Rounded Rectangular Callout 11"/>
          <p:cNvSpPr/>
          <p:nvPr/>
        </p:nvSpPr>
        <p:spPr>
          <a:xfrm>
            <a:off x="165031" y="4868625"/>
            <a:ext cx="1291774" cy="495119"/>
          </a:xfrm>
          <a:prstGeom prst="wedgeRoundRectCallout">
            <a:avLst>
              <a:gd name="adj1" fmla="val 66503"/>
              <a:gd name="adj2" fmla="val -1184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Request Data</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686015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10</a:t>
            </a:r>
          </a:p>
        </p:txBody>
      </p:sp>
      <p:sp>
        <p:nvSpPr>
          <p:cNvPr id="3" name="Text Placeholder 2"/>
          <p:cNvSpPr>
            <a:spLocks noGrp="1"/>
          </p:cNvSpPr>
          <p:nvPr>
            <p:ph type="body" idx="1"/>
          </p:nvPr>
        </p:nvSpPr>
        <p:spPr/>
        <p:txBody>
          <a:bodyPr/>
          <a:lstStyle/>
          <a:p>
            <a:r>
              <a:rPr lang="en-GB" dirty="0"/>
              <a:t>Setup a POST REST web service</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2751047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r>
              <a:rPr lang="en-GB" dirty="0"/>
              <a:t>OAuth 2.0 Authentication in REST</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pic>
        <p:nvPicPr>
          <p:cNvPr id="5" name="Picture 4">
            <a:extLst>
              <a:ext uri="{FF2B5EF4-FFF2-40B4-BE49-F238E27FC236}">
                <a16:creationId xmlns:a16="http://schemas.microsoft.com/office/drawing/2014/main" id="{E3C74C96-F013-42CA-A6BF-1D8FD5EDEA39}"/>
              </a:ext>
            </a:extLst>
          </p:cNvPr>
          <p:cNvPicPr>
            <a:picLocks noChangeAspect="1"/>
          </p:cNvPicPr>
          <p:nvPr/>
        </p:nvPicPr>
        <p:blipFill>
          <a:blip r:embed="rId2"/>
          <a:stretch>
            <a:fillRect/>
          </a:stretch>
        </p:blipFill>
        <p:spPr>
          <a:xfrm>
            <a:off x="683568" y="1700808"/>
            <a:ext cx="5629275" cy="2771775"/>
          </a:xfrm>
          <a:prstGeom prst="rect">
            <a:avLst/>
          </a:prstGeom>
        </p:spPr>
      </p:pic>
      <p:sp>
        <p:nvSpPr>
          <p:cNvPr id="8" name="Rounded Rectangle 6">
            <a:extLst>
              <a:ext uri="{FF2B5EF4-FFF2-40B4-BE49-F238E27FC236}">
                <a16:creationId xmlns:a16="http://schemas.microsoft.com/office/drawing/2014/main" id="{9358F327-D796-47EE-9116-A81F745EC055}"/>
              </a:ext>
            </a:extLst>
          </p:cNvPr>
          <p:cNvSpPr/>
          <p:nvPr/>
        </p:nvSpPr>
        <p:spPr>
          <a:xfrm>
            <a:off x="5421153" y="3284984"/>
            <a:ext cx="3240360" cy="1533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Using OAuth 2.0 authentication in REST is very similar to WSF.</a:t>
            </a:r>
          </a:p>
          <a:p>
            <a:pPr algn="ctr"/>
            <a:endParaRPr lang="en-GB" sz="1600" dirty="0"/>
          </a:p>
          <a:p>
            <a:pPr algn="ctr"/>
            <a:r>
              <a:rPr lang="en-GB" sz="1600" dirty="0"/>
              <a:t>The same WAO and RGS records are used.</a:t>
            </a:r>
          </a:p>
        </p:txBody>
      </p:sp>
      <p:sp>
        <p:nvSpPr>
          <p:cNvPr id="9" name="Rounded Rectangular Callout 10">
            <a:extLst>
              <a:ext uri="{FF2B5EF4-FFF2-40B4-BE49-F238E27FC236}">
                <a16:creationId xmlns:a16="http://schemas.microsoft.com/office/drawing/2014/main" id="{4A97995F-7750-44A9-B714-94D5778013E0}"/>
              </a:ext>
            </a:extLst>
          </p:cNvPr>
          <p:cNvSpPr/>
          <p:nvPr/>
        </p:nvSpPr>
        <p:spPr>
          <a:xfrm>
            <a:off x="1475656" y="4564718"/>
            <a:ext cx="1795586" cy="507048"/>
          </a:xfrm>
          <a:prstGeom prst="wedgeRoundRectCallout">
            <a:avLst>
              <a:gd name="adj1" fmla="val -11809"/>
              <a:gd name="adj2" fmla="val -1284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Auth</a:t>
            </a:r>
            <a:r>
              <a:rPr lang="en-GB" sz="1400" dirty="0"/>
              <a:t> Type is set to ‘OAuth’</a:t>
            </a:r>
          </a:p>
        </p:txBody>
      </p:sp>
    </p:spTree>
    <p:extLst>
      <p:ext uri="{BB962C8B-B14F-4D97-AF65-F5344CB8AC3E}">
        <p14:creationId xmlns:p14="http://schemas.microsoft.com/office/powerpoint/2010/main" val="7349923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001"/>
            <a:ext cx="8229600" cy="1143000"/>
          </a:xfrm>
        </p:spPr>
        <p:txBody>
          <a:bodyPr>
            <a:normAutofit/>
          </a:bodyPr>
          <a:lstStyle/>
          <a:p>
            <a:r>
              <a:rPr lang="en-GB" sz="4000" dirty="0"/>
              <a:t>OAuth 2.0 – Grant Access</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B3BACCEA-3B06-497D-835D-F0A0383B3CC2}"/>
              </a:ext>
            </a:extLst>
          </p:cNvPr>
          <p:cNvSpPr/>
          <p:nvPr/>
        </p:nvSpPr>
        <p:spPr>
          <a:xfrm>
            <a:off x="264095" y="1153878"/>
            <a:ext cx="5472608" cy="245764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POST </a:t>
            </a:r>
            <a:r>
              <a:rPr lang="en-GB" sz="1000" b="1" dirty="0">
                <a:solidFill>
                  <a:schemeClr val="tx1"/>
                </a:solidFill>
                <a:latin typeface="Courier New" panose="02070309020205020404" pitchFamily="49" charset="0"/>
                <a:cs typeface="Courier New" panose="02070309020205020404" pitchFamily="49" charset="0"/>
              </a:rPr>
              <a:t>http://&lt;&lt;BASE_URL&gt;&gt;</a:t>
            </a:r>
            <a:r>
              <a:rPr lang="en-GB" sz="1000" b="1" dirty="0">
                <a:latin typeface="Courier New" panose="02070309020205020404" pitchFamily="49" charset="0"/>
                <a:cs typeface="Courier New" panose="02070309020205020404" pitchFamily="49" charset="0"/>
              </a:rPr>
              <a:t>/urd/sits.urd/run/SIW_OAUTH/GRANT_ACCESS_TOKEN/ </a:t>
            </a:r>
            <a:r>
              <a:rPr lang="en-GB" sz="1000" dirty="0">
                <a:latin typeface="Courier New" panose="02070309020205020404" pitchFamily="49" charset="0"/>
                <a:cs typeface="Courier New" panose="02070309020205020404" pitchFamily="49" charset="0"/>
              </a:rPr>
              <a:t>HTTP/1.1</a:t>
            </a:r>
          </a:p>
          <a:p>
            <a:r>
              <a:rPr lang="en-GB" sz="1000" dirty="0">
                <a:latin typeface="Courier New" panose="02070309020205020404" pitchFamily="49" charset="0"/>
                <a:cs typeface="Courier New" panose="02070309020205020404" pitchFamily="49" charset="0"/>
              </a:rPr>
              <a:t>Content-Type: application/x-www-form-</a:t>
            </a:r>
            <a:r>
              <a:rPr lang="en-GB" sz="1000" dirty="0" err="1">
                <a:latin typeface="Courier New" panose="02070309020205020404" pitchFamily="49" charset="0"/>
                <a:cs typeface="Courier New" panose="02070309020205020404" pitchFamily="49" charset="0"/>
              </a:rPr>
              <a:t>urlencoded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Authorization: </a:t>
            </a:r>
            <a:r>
              <a:rPr lang="en-GB" sz="1000" b="1" dirty="0">
                <a:latin typeface="Courier New" panose="02070309020205020404" pitchFamily="49" charset="0"/>
                <a:cs typeface="Courier New" panose="02070309020205020404" pitchFamily="49" charset="0"/>
              </a:rPr>
              <a:t>Basic Qk9ZUDI6MTIzNDU2</a:t>
            </a:r>
          </a:p>
          <a:p>
            <a:r>
              <a:rPr lang="en-GB" sz="1000" dirty="0">
                <a:latin typeface="Courier New" panose="02070309020205020404" pitchFamily="49" charset="0"/>
                <a:cs typeface="Courier New" panose="02070309020205020404" pitchFamily="49" charset="0"/>
              </a:rPr>
              <a:t> </a:t>
            </a:r>
          </a:p>
          <a:p>
            <a:r>
              <a:rPr lang="en-GB" sz="1000" dirty="0" err="1">
                <a:latin typeface="Courier New" panose="02070309020205020404" pitchFamily="49" charset="0"/>
                <a:cs typeface="Courier New" panose="02070309020205020404" pitchFamily="49" charset="0"/>
              </a:rPr>
              <a:t>grant_type</a:t>
            </a:r>
            <a:r>
              <a:rPr lang="en-GB" sz="1000" dirty="0">
                <a:latin typeface="Courier New" panose="02070309020205020404" pitchFamily="49" charset="0"/>
                <a:cs typeface="Courier New" panose="02070309020205020404" pitchFamily="49" charset="0"/>
              </a:rPr>
              <a:t>=</a:t>
            </a:r>
            <a:r>
              <a:rPr lang="en-GB" sz="1000" b="1" dirty="0">
                <a:latin typeface="Courier New" panose="02070309020205020404" pitchFamily="49" charset="0"/>
                <a:cs typeface="Courier New" panose="02070309020205020404" pitchFamily="49" charset="0"/>
              </a:rPr>
              <a:t>password&amp;</a:t>
            </a:r>
          </a:p>
          <a:p>
            <a:r>
              <a:rPr lang="en-GB" sz="1000" dirty="0">
                <a:latin typeface="Courier New" panose="02070309020205020404" pitchFamily="49" charset="0"/>
                <a:cs typeface="Courier New" panose="02070309020205020404" pitchFamily="49" charset="0"/>
              </a:rPr>
              <a:t>scope=</a:t>
            </a:r>
            <a:r>
              <a:rPr lang="en-GB" sz="1000" b="1" dirty="0">
                <a:latin typeface="Courier New" panose="02070309020205020404" pitchFamily="49" charset="0"/>
                <a:cs typeface="Courier New" panose="02070309020205020404" pitchFamily="49" charset="0"/>
              </a:rPr>
              <a:t>STU_COUNT#EMAIL_UPDATE</a:t>
            </a:r>
            <a:r>
              <a:rPr lang="en-GB" sz="1000" dirty="0">
                <a:latin typeface="Courier New" panose="02070309020205020404" pitchFamily="49" charset="0"/>
                <a:cs typeface="Courier New" panose="02070309020205020404" pitchFamily="49" charset="0"/>
              </a:rPr>
              <a:t>&amp;</a:t>
            </a:r>
          </a:p>
          <a:p>
            <a:r>
              <a:rPr lang="en-GB" sz="1000" dirty="0">
                <a:latin typeface="Courier New" panose="02070309020205020404" pitchFamily="49" charset="0"/>
                <a:cs typeface="Courier New" panose="02070309020205020404" pitchFamily="49" charset="0"/>
              </a:rPr>
              <a:t>username=</a:t>
            </a:r>
            <a:r>
              <a:rPr lang="en-GB" sz="1000" b="1" dirty="0">
                <a:latin typeface="Courier New" panose="02070309020205020404" pitchFamily="49" charset="0"/>
                <a:cs typeface="Courier New" panose="02070309020205020404" pitchFamily="49" charset="0"/>
              </a:rPr>
              <a:t>SITS&amp;</a:t>
            </a:r>
          </a:p>
          <a:p>
            <a:r>
              <a:rPr lang="en-GB" sz="1000" dirty="0">
                <a:latin typeface="Courier New" panose="02070309020205020404" pitchFamily="49" charset="0"/>
                <a:cs typeface="Courier New" panose="02070309020205020404" pitchFamily="49" charset="0"/>
              </a:rPr>
              <a:t>password=</a:t>
            </a:r>
            <a:r>
              <a:rPr lang="en-GB" sz="1000" b="1" dirty="0">
                <a:latin typeface="Courier New" panose="02070309020205020404" pitchFamily="49" charset="0"/>
                <a:cs typeface="Courier New" panose="02070309020205020404" pitchFamily="49" charset="0"/>
              </a:rPr>
              <a:t>sits</a:t>
            </a:r>
          </a:p>
        </p:txBody>
      </p:sp>
      <p:sp>
        <p:nvSpPr>
          <p:cNvPr id="8" name="Rounded Rectangle 4">
            <a:extLst>
              <a:ext uri="{FF2B5EF4-FFF2-40B4-BE49-F238E27FC236}">
                <a16:creationId xmlns:a16="http://schemas.microsoft.com/office/drawing/2014/main" id="{E18EDB39-7BB7-4E13-8C18-F89745EE1FCB}"/>
              </a:ext>
            </a:extLst>
          </p:cNvPr>
          <p:cNvSpPr/>
          <p:nvPr/>
        </p:nvSpPr>
        <p:spPr>
          <a:xfrm>
            <a:off x="395536" y="4160709"/>
            <a:ext cx="8435280" cy="1165395"/>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access_token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AW5dxkVmoV5roTMCuskZQyz/0tdbV+Hn8XI4/p5p10TgRAN5Xp+Ed3Qe2y13op95</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token_type</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Bearer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expires_in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7200</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refresh_token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"T6ppDFlstyHbbGc16E23T3NAGvVmpOT0RVeM8pM9qF0lJV+3WiN8fpYupyclWi+a"</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p:txBody>
      </p:sp>
      <p:sp>
        <p:nvSpPr>
          <p:cNvPr id="5" name="Rounded Rectangle 4">
            <a:extLst>
              <a:ext uri="{FF2B5EF4-FFF2-40B4-BE49-F238E27FC236}">
                <a16:creationId xmlns:a16="http://schemas.microsoft.com/office/drawing/2014/main" id="{61D63723-2666-4B34-B951-7842FF4CCB47}"/>
              </a:ext>
            </a:extLst>
          </p:cNvPr>
          <p:cNvSpPr/>
          <p:nvPr/>
        </p:nvSpPr>
        <p:spPr>
          <a:xfrm>
            <a:off x="2815309" y="2305782"/>
            <a:ext cx="5912363" cy="1683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The authorization header contains the MUA credentials of the client user who will use the password.</a:t>
            </a:r>
          </a:p>
          <a:p>
            <a:pPr algn="ctr"/>
            <a:r>
              <a:rPr lang="en-GB" sz="1400" dirty="0"/>
              <a:t>Grant type is always password. Username and password are MUA credentials for the resource owner, who is granting the token. Scope holds the WSF codes of the web services to be accessed.</a:t>
            </a:r>
          </a:p>
          <a:p>
            <a:pPr algn="ctr"/>
            <a:endParaRPr lang="en-GB" sz="1400" dirty="0"/>
          </a:p>
          <a:p>
            <a:pPr algn="ctr"/>
            <a:r>
              <a:rPr lang="en-GB" sz="1400" dirty="0"/>
              <a:t>System parameters control the expiry and list separator – MEN_OAUTH*</a:t>
            </a:r>
          </a:p>
        </p:txBody>
      </p:sp>
      <p:sp>
        <p:nvSpPr>
          <p:cNvPr id="3" name="TextBox 2">
            <a:extLst>
              <a:ext uri="{FF2B5EF4-FFF2-40B4-BE49-F238E27FC236}">
                <a16:creationId xmlns:a16="http://schemas.microsoft.com/office/drawing/2014/main" id="{2CFA8AFD-F157-41FD-83B8-E81C14985C4F}"/>
              </a:ext>
            </a:extLst>
          </p:cNvPr>
          <p:cNvSpPr txBox="1"/>
          <p:nvPr/>
        </p:nvSpPr>
        <p:spPr>
          <a:xfrm>
            <a:off x="4644008" y="1194553"/>
            <a:ext cx="1162270" cy="307777"/>
          </a:xfrm>
          <a:prstGeom prst="rect">
            <a:avLst/>
          </a:prstGeom>
          <a:noFill/>
        </p:spPr>
        <p:txBody>
          <a:bodyPr wrap="square" rtlCol="0">
            <a:spAutoFit/>
          </a:bodyPr>
          <a:lstStyle/>
          <a:p>
            <a:r>
              <a:rPr lang="en-GB" sz="1400" b="1" dirty="0"/>
              <a:t>REQUEST</a:t>
            </a:r>
          </a:p>
        </p:txBody>
      </p:sp>
      <p:sp>
        <p:nvSpPr>
          <p:cNvPr id="9" name="TextBox 8">
            <a:extLst>
              <a:ext uri="{FF2B5EF4-FFF2-40B4-BE49-F238E27FC236}">
                <a16:creationId xmlns:a16="http://schemas.microsoft.com/office/drawing/2014/main" id="{BBE0F022-87BB-4E5F-A940-F7146F9B93ED}"/>
              </a:ext>
            </a:extLst>
          </p:cNvPr>
          <p:cNvSpPr txBox="1"/>
          <p:nvPr/>
        </p:nvSpPr>
        <p:spPr>
          <a:xfrm>
            <a:off x="7606680" y="4181576"/>
            <a:ext cx="1224136" cy="307777"/>
          </a:xfrm>
          <a:prstGeom prst="rect">
            <a:avLst/>
          </a:prstGeom>
          <a:noFill/>
        </p:spPr>
        <p:txBody>
          <a:bodyPr wrap="square" rtlCol="0">
            <a:spAutoFit/>
          </a:bodyPr>
          <a:lstStyle/>
          <a:p>
            <a:r>
              <a:rPr lang="en-GB" sz="1400" b="1" dirty="0"/>
              <a:t>RESPONSE</a:t>
            </a:r>
          </a:p>
        </p:txBody>
      </p:sp>
      <p:pic>
        <p:nvPicPr>
          <p:cNvPr id="10" name="Picture 9">
            <a:extLst>
              <a:ext uri="{FF2B5EF4-FFF2-40B4-BE49-F238E27FC236}">
                <a16:creationId xmlns:a16="http://schemas.microsoft.com/office/drawing/2014/main" id="{BF75E9D9-5AEE-457F-AF6F-AB113A0CFBA0}"/>
              </a:ext>
            </a:extLst>
          </p:cNvPr>
          <p:cNvPicPr>
            <a:picLocks noChangeAspect="1"/>
          </p:cNvPicPr>
          <p:nvPr/>
        </p:nvPicPr>
        <p:blipFill>
          <a:blip r:embed="rId2"/>
          <a:stretch>
            <a:fillRect/>
          </a:stretch>
        </p:blipFill>
        <p:spPr>
          <a:xfrm>
            <a:off x="1805270" y="4786517"/>
            <a:ext cx="7164288" cy="1594811"/>
          </a:xfrm>
          <a:prstGeom prst="rect">
            <a:avLst/>
          </a:prstGeom>
        </p:spPr>
      </p:pic>
      <p:sp>
        <p:nvSpPr>
          <p:cNvPr id="11" name="Rounded Rectangular Callout 4">
            <a:extLst>
              <a:ext uri="{FF2B5EF4-FFF2-40B4-BE49-F238E27FC236}">
                <a16:creationId xmlns:a16="http://schemas.microsoft.com/office/drawing/2014/main" id="{F50A5D81-CE69-4165-897C-E13476319455}"/>
              </a:ext>
            </a:extLst>
          </p:cNvPr>
          <p:cNvSpPr/>
          <p:nvPr/>
        </p:nvSpPr>
        <p:spPr>
          <a:xfrm>
            <a:off x="338336" y="5466718"/>
            <a:ext cx="1152128" cy="859659"/>
          </a:xfrm>
          <a:prstGeom prst="wedgeRoundRectCallout">
            <a:avLst>
              <a:gd name="adj1" fmla="val 91891"/>
              <a:gd name="adj2" fmla="val -311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Token (TKN) records are created in SITS</a:t>
            </a:r>
          </a:p>
        </p:txBody>
      </p:sp>
    </p:spTree>
    <p:extLst>
      <p:ext uri="{BB962C8B-B14F-4D97-AF65-F5344CB8AC3E}">
        <p14:creationId xmlns:p14="http://schemas.microsoft.com/office/powerpoint/2010/main" val="5221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79942"/>
            <a:ext cx="7524328" cy="1143000"/>
          </a:xfrm>
        </p:spPr>
        <p:txBody>
          <a:bodyPr>
            <a:normAutofit/>
          </a:bodyPr>
          <a:lstStyle/>
          <a:p>
            <a:r>
              <a:rPr lang="en-GB" sz="4000" dirty="0"/>
              <a:t>OAuth 2.0 – Refresh Access</a:t>
            </a:r>
          </a:p>
        </p:txBody>
      </p:sp>
      <p:sp>
        <p:nvSpPr>
          <p:cNvPr id="6" name="Rounded Rectangle 4">
            <a:extLst>
              <a:ext uri="{FF2B5EF4-FFF2-40B4-BE49-F238E27FC236}">
                <a16:creationId xmlns:a16="http://schemas.microsoft.com/office/drawing/2014/main" id="{B3BACCEA-3B06-497D-835D-F0A0383B3CC2}"/>
              </a:ext>
            </a:extLst>
          </p:cNvPr>
          <p:cNvSpPr/>
          <p:nvPr/>
        </p:nvSpPr>
        <p:spPr>
          <a:xfrm>
            <a:off x="611560" y="1645780"/>
            <a:ext cx="5616624" cy="205839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POST </a:t>
            </a:r>
            <a:r>
              <a:rPr lang="en-GB" sz="1000" b="1" dirty="0">
                <a:solidFill>
                  <a:schemeClr val="tx1"/>
                </a:solidFill>
                <a:latin typeface="Courier New" panose="02070309020205020404" pitchFamily="49" charset="0"/>
                <a:cs typeface="Courier New" panose="02070309020205020404" pitchFamily="49" charset="0"/>
              </a:rPr>
              <a:t>http://&lt;&lt;BASE_URL&gt;&gt;</a:t>
            </a:r>
            <a:r>
              <a:rPr lang="en-GB" sz="1000" b="1" dirty="0">
                <a:latin typeface="Courier New" panose="02070309020205020404" pitchFamily="49" charset="0"/>
                <a:cs typeface="Courier New" panose="02070309020205020404" pitchFamily="49" charset="0"/>
              </a:rPr>
              <a:t>/urd/sits.urd/run/SIW_OAUTH/REFRESH_ACCESS_TOKEN/</a:t>
            </a:r>
            <a:r>
              <a:rPr lang="en-GB" sz="1000" dirty="0">
                <a:latin typeface="Courier New" panose="02070309020205020404" pitchFamily="49" charset="0"/>
                <a:cs typeface="Courier New" panose="02070309020205020404" pitchFamily="49" charset="0"/>
              </a:rPr>
              <a:t> HTTP/1.1</a:t>
            </a:r>
          </a:p>
          <a:p>
            <a:r>
              <a:rPr lang="en-GB" sz="1000" dirty="0">
                <a:latin typeface="Courier New" panose="02070309020205020404" pitchFamily="49" charset="0"/>
                <a:cs typeface="Courier New" panose="02070309020205020404" pitchFamily="49" charset="0"/>
              </a:rPr>
              <a:t>Content-Type: application/x-www-form-</a:t>
            </a:r>
            <a:r>
              <a:rPr lang="en-GB" sz="1000" dirty="0" err="1">
                <a:latin typeface="Courier New" panose="02070309020205020404" pitchFamily="49" charset="0"/>
                <a:cs typeface="Courier New" panose="02070309020205020404" pitchFamily="49" charset="0"/>
              </a:rPr>
              <a:t>urlencoded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Authorization: </a:t>
            </a:r>
            <a:r>
              <a:rPr lang="en-GB" sz="1000" b="1" dirty="0">
                <a:latin typeface="Courier New" panose="02070309020205020404" pitchFamily="49" charset="0"/>
                <a:cs typeface="Courier New" panose="02070309020205020404" pitchFamily="49" charset="0"/>
              </a:rPr>
              <a:t>Basic Qk9ZUDI6MTIzNDU2</a:t>
            </a:r>
          </a:p>
          <a:p>
            <a:r>
              <a:rPr lang="en-GB" sz="1000" dirty="0">
                <a:latin typeface="Courier New" panose="02070309020205020404" pitchFamily="49" charset="0"/>
                <a:cs typeface="Courier New" panose="02070309020205020404" pitchFamily="49" charset="0"/>
              </a:rPr>
              <a:t> </a:t>
            </a:r>
          </a:p>
          <a:p>
            <a:r>
              <a:rPr lang="en-GB" sz="1000" dirty="0" err="1">
                <a:latin typeface="Courier New" panose="02070309020205020404" pitchFamily="49" charset="0"/>
                <a:cs typeface="Courier New" panose="02070309020205020404" pitchFamily="49" charset="0"/>
              </a:rPr>
              <a:t>grant_type</a:t>
            </a:r>
            <a:r>
              <a:rPr lang="en-GB" sz="1000" dirty="0">
                <a:latin typeface="Courier New" panose="02070309020205020404" pitchFamily="49" charset="0"/>
                <a:cs typeface="Courier New" panose="02070309020205020404" pitchFamily="49" charset="0"/>
              </a:rPr>
              <a:t>=</a:t>
            </a:r>
            <a:r>
              <a:rPr lang="en-GB" sz="1000" b="1" dirty="0" err="1">
                <a:latin typeface="Courier New" panose="02070309020205020404" pitchFamily="49" charset="0"/>
                <a:cs typeface="Courier New" panose="02070309020205020404" pitchFamily="49" charset="0"/>
              </a:rPr>
              <a:t>refreshtoken</a:t>
            </a:r>
            <a:r>
              <a:rPr lang="en-GB" sz="1000" b="1" dirty="0">
                <a:latin typeface="Courier New" panose="02070309020205020404" pitchFamily="49" charset="0"/>
                <a:cs typeface="Courier New" panose="02070309020205020404" pitchFamily="49" charset="0"/>
              </a:rPr>
              <a:t>&amp;</a:t>
            </a:r>
          </a:p>
          <a:p>
            <a:r>
              <a:rPr lang="en-GB" sz="1000" dirty="0" err="1">
                <a:latin typeface="Courier New" panose="02070309020205020404" pitchFamily="49" charset="0"/>
                <a:cs typeface="Courier New" panose="02070309020205020404" pitchFamily="49" charset="0"/>
              </a:rPr>
              <a:t>refresh_token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T6ppDFlstyHbbGc16E23T3NAGvVmpOT0RVeM8pM9qF0lJV+3WiN8fpYupyclWi+a &amp;</a:t>
            </a:r>
          </a:p>
          <a:p>
            <a:r>
              <a:rPr lang="en-GB" sz="1000" dirty="0">
                <a:latin typeface="Courier New" panose="02070309020205020404" pitchFamily="49" charset="0"/>
                <a:cs typeface="Courier New" panose="02070309020205020404" pitchFamily="49" charset="0"/>
              </a:rPr>
              <a:t>scope=</a:t>
            </a:r>
            <a:r>
              <a:rPr lang="en-GB" sz="1000" b="1" dirty="0">
                <a:latin typeface="Courier New" panose="02070309020205020404" pitchFamily="49" charset="0"/>
                <a:cs typeface="Courier New" panose="02070309020205020404" pitchFamily="49" charset="0"/>
              </a:rPr>
              <a:t>STU_COUNT#EMAIL_UPDATE</a:t>
            </a:r>
            <a:r>
              <a:rPr lang="en-GB" sz="1000" dirty="0">
                <a:latin typeface="Courier New" panose="02070309020205020404" pitchFamily="49" charset="0"/>
                <a:cs typeface="Courier New" panose="02070309020205020404" pitchFamily="49" charset="0"/>
              </a:rPr>
              <a:t>&amp;</a:t>
            </a:r>
          </a:p>
        </p:txBody>
      </p:sp>
      <p:sp>
        <p:nvSpPr>
          <p:cNvPr id="8" name="Rounded Rectangle 4">
            <a:extLst>
              <a:ext uri="{FF2B5EF4-FFF2-40B4-BE49-F238E27FC236}">
                <a16:creationId xmlns:a16="http://schemas.microsoft.com/office/drawing/2014/main" id="{E18EDB39-7BB7-4E13-8C18-F89745EE1FCB}"/>
              </a:ext>
            </a:extLst>
          </p:cNvPr>
          <p:cNvSpPr/>
          <p:nvPr/>
        </p:nvSpPr>
        <p:spPr>
          <a:xfrm>
            <a:off x="251520" y="4062849"/>
            <a:ext cx="8435280" cy="1165395"/>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access_token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AW5dxkVmoV5roTMCuskZQyz/0tdbV+Hn8XI4/p5p10TgRAN5Xp+Ed3Qe2y13op95</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token_type</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Bearer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expires_in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7200</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refresh_token</a:t>
            </a:r>
            <a:r>
              <a:rPr lang="en-GB" sz="1000" dirty="0">
                <a:latin typeface="Courier New" panose="02070309020205020404" pitchFamily="49" charset="0"/>
                <a:cs typeface="Courier New" panose="02070309020205020404" pitchFamily="49" charset="0"/>
              </a:rPr>
              <a:t>": </a:t>
            </a:r>
            <a:r>
              <a:rPr lang="en-GB" sz="1000" b="1" dirty="0">
                <a:latin typeface="Courier New" panose="02070309020205020404" pitchFamily="49" charset="0"/>
                <a:cs typeface="Courier New" panose="02070309020205020404" pitchFamily="49" charset="0"/>
              </a:rPr>
              <a:t>"T6ppDFlstyHbbGc16E23T3NAGvVmpOT0RVeM8pM9qF0lJV+3WiN8fpYupyclWi+a"</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2CFA8AFD-F157-41FD-83B8-E81C14985C4F}"/>
              </a:ext>
            </a:extLst>
          </p:cNvPr>
          <p:cNvSpPr txBox="1"/>
          <p:nvPr/>
        </p:nvSpPr>
        <p:spPr>
          <a:xfrm>
            <a:off x="4904420" y="1645780"/>
            <a:ext cx="1162270" cy="307777"/>
          </a:xfrm>
          <a:prstGeom prst="rect">
            <a:avLst/>
          </a:prstGeom>
          <a:noFill/>
        </p:spPr>
        <p:txBody>
          <a:bodyPr wrap="square" rtlCol="0">
            <a:spAutoFit/>
          </a:bodyPr>
          <a:lstStyle/>
          <a:p>
            <a:r>
              <a:rPr lang="en-GB" sz="1400" b="1" dirty="0"/>
              <a:t>REQUEST</a:t>
            </a:r>
          </a:p>
        </p:txBody>
      </p:sp>
      <p:sp>
        <p:nvSpPr>
          <p:cNvPr id="9" name="TextBox 8">
            <a:extLst>
              <a:ext uri="{FF2B5EF4-FFF2-40B4-BE49-F238E27FC236}">
                <a16:creationId xmlns:a16="http://schemas.microsoft.com/office/drawing/2014/main" id="{BBE0F022-87BB-4E5F-A940-F7146F9B93ED}"/>
              </a:ext>
            </a:extLst>
          </p:cNvPr>
          <p:cNvSpPr txBox="1"/>
          <p:nvPr/>
        </p:nvSpPr>
        <p:spPr>
          <a:xfrm>
            <a:off x="7596336" y="4072369"/>
            <a:ext cx="1224136" cy="307777"/>
          </a:xfrm>
          <a:prstGeom prst="rect">
            <a:avLst/>
          </a:prstGeom>
          <a:noFill/>
        </p:spPr>
        <p:txBody>
          <a:bodyPr wrap="square" rtlCol="0">
            <a:spAutoFit/>
          </a:bodyPr>
          <a:lstStyle/>
          <a:p>
            <a:r>
              <a:rPr lang="en-GB" sz="1400" b="1" dirty="0"/>
              <a:t>RESPONSE</a:t>
            </a:r>
          </a:p>
        </p:txBody>
      </p:sp>
      <p:sp>
        <p:nvSpPr>
          <p:cNvPr id="12" name="Rounded Rectangle 4">
            <a:extLst>
              <a:ext uri="{FF2B5EF4-FFF2-40B4-BE49-F238E27FC236}">
                <a16:creationId xmlns:a16="http://schemas.microsoft.com/office/drawing/2014/main" id="{B4C214DC-5435-4D61-8A84-EA83FDEAD25C}"/>
              </a:ext>
            </a:extLst>
          </p:cNvPr>
          <p:cNvSpPr/>
          <p:nvPr/>
        </p:nvSpPr>
        <p:spPr>
          <a:xfrm>
            <a:off x="6390160" y="1894262"/>
            <a:ext cx="2307391" cy="1561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Grant type is always </a:t>
            </a:r>
            <a:r>
              <a:rPr lang="en-GB" sz="1400" dirty="0" err="1"/>
              <a:t>refresh_token</a:t>
            </a:r>
            <a:r>
              <a:rPr lang="en-GB" sz="1400" dirty="0"/>
              <a:t>. Scope holds the WSF codes of the web services to be accessed – can be reduced from the original token.</a:t>
            </a:r>
          </a:p>
        </p:txBody>
      </p:sp>
      <p:sp>
        <p:nvSpPr>
          <p:cNvPr id="13" name="Rounded Rectangular Callout 4">
            <a:extLst>
              <a:ext uri="{FF2B5EF4-FFF2-40B4-BE49-F238E27FC236}">
                <a16:creationId xmlns:a16="http://schemas.microsoft.com/office/drawing/2014/main" id="{60E23583-CB26-45BB-A328-BEE560CC1F29}"/>
              </a:ext>
            </a:extLst>
          </p:cNvPr>
          <p:cNvSpPr/>
          <p:nvPr/>
        </p:nvSpPr>
        <p:spPr>
          <a:xfrm>
            <a:off x="6156176" y="5206282"/>
            <a:ext cx="2088232" cy="1247054"/>
          </a:xfrm>
          <a:prstGeom prst="wedgeRoundRectCallout">
            <a:avLst>
              <a:gd name="adj1" fmla="val -37389"/>
              <a:gd name="adj2" fmla="val -64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 new Token (TKN) record of type ‘ Access Token’ is created in SITS.</a:t>
            </a:r>
          </a:p>
          <a:p>
            <a:pPr algn="ctr"/>
            <a:r>
              <a:rPr lang="en-GB" sz="1400" dirty="0"/>
              <a:t>The old access TKN is deactivated.</a:t>
            </a:r>
          </a:p>
        </p:txBody>
      </p:sp>
      <p:sp>
        <p:nvSpPr>
          <p:cNvPr id="4" name="Footer Placeholder 3">
            <a:extLst>
              <a:ext uri="{FF2B5EF4-FFF2-40B4-BE49-F238E27FC236}">
                <a16:creationId xmlns:a16="http://schemas.microsoft.com/office/drawing/2014/main" id="{227DDA58-7C57-43A2-8963-2FA9D8359B9C}"/>
              </a:ext>
            </a:extLst>
          </p:cNvPr>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56693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User Security Role (USR)</a:t>
            </a:r>
          </a:p>
        </p:txBody>
      </p:sp>
      <p:pic>
        <p:nvPicPr>
          <p:cNvPr id="4" name="Picture 3"/>
          <p:cNvPicPr>
            <a:picLocks noChangeAspect="1"/>
          </p:cNvPicPr>
          <p:nvPr/>
        </p:nvPicPr>
        <p:blipFill>
          <a:blip r:embed="rId2"/>
          <a:stretch>
            <a:fillRect/>
          </a:stretch>
        </p:blipFill>
        <p:spPr>
          <a:xfrm>
            <a:off x="820721" y="1610798"/>
            <a:ext cx="4017289" cy="3816424"/>
          </a:xfrm>
          <a:prstGeom prst="rect">
            <a:avLst/>
          </a:prstGeom>
        </p:spPr>
      </p:pic>
      <p:pic>
        <p:nvPicPr>
          <p:cNvPr id="5" name="Picture 4"/>
          <p:cNvPicPr>
            <a:picLocks noChangeAspect="1"/>
          </p:cNvPicPr>
          <p:nvPr/>
        </p:nvPicPr>
        <p:blipFill>
          <a:blip r:embed="rId3"/>
          <a:stretch>
            <a:fillRect/>
          </a:stretch>
        </p:blipFill>
        <p:spPr>
          <a:xfrm>
            <a:off x="4959514" y="3223932"/>
            <a:ext cx="3621483" cy="2772308"/>
          </a:xfrm>
          <a:prstGeom prst="rect">
            <a:avLst/>
          </a:prstGeom>
        </p:spPr>
      </p:pic>
      <p:sp>
        <p:nvSpPr>
          <p:cNvPr id="6" name="Rectangle 5"/>
          <p:cNvSpPr/>
          <p:nvPr/>
        </p:nvSpPr>
        <p:spPr>
          <a:xfrm>
            <a:off x="3059832" y="4149080"/>
            <a:ext cx="1296144" cy="14401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5235017" y="1520788"/>
            <a:ext cx="3168352" cy="1548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To call the web services users must have a USR and an active MUA record.</a:t>
            </a:r>
          </a:p>
          <a:p>
            <a:pPr algn="ctr"/>
            <a:r>
              <a:rPr lang="en-GB" sz="1600" dirty="0"/>
              <a:t>A Stu-Talk or integration user is normally setup with appropriate access.</a:t>
            </a:r>
          </a:p>
        </p:txBody>
      </p:sp>
      <p:sp>
        <p:nvSpPr>
          <p:cNvPr id="8" name="Rounded Rectangular Callout 7"/>
          <p:cNvSpPr/>
          <p:nvPr/>
        </p:nvSpPr>
        <p:spPr>
          <a:xfrm>
            <a:off x="3419872" y="5575148"/>
            <a:ext cx="2952328" cy="1022204"/>
          </a:xfrm>
          <a:prstGeom prst="wedgeRoundRectCallout">
            <a:avLst>
              <a:gd name="adj1" fmla="val -29014"/>
              <a:gd name="adj2" fmla="val -1802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‘Allow access via role group (WSF)’ MUST be set on USR. The other options are for WSO which will be de-supported from 9.4.0.</a:t>
            </a:r>
          </a:p>
        </p:txBody>
      </p:sp>
      <p:sp>
        <p:nvSpPr>
          <p:cNvPr id="10" name="Rounded Rectangular Callout 9"/>
          <p:cNvSpPr/>
          <p:nvPr/>
        </p:nvSpPr>
        <p:spPr>
          <a:xfrm>
            <a:off x="504954" y="4610086"/>
            <a:ext cx="2585144" cy="1800200"/>
          </a:xfrm>
          <a:prstGeom prst="wedgeRoundRectCallout">
            <a:avLst>
              <a:gd name="adj1" fmla="val 2762"/>
              <a:gd name="adj2" fmla="val -1270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Supported authentication types are:</a:t>
            </a:r>
          </a:p>
          <a:p>
            <a:pPr marL="285750" indent="-285750">
              <a:buFontTx/>
              <a:buChar char="-"/>
            </a:pPr>
            <a:r>
              <a:rPr lang="en-GB" sz="1400" dirty="0"/>
              <a:t>SITS (uses MUA password)</a:t>
            </a:r>
          </a:p>
          <a:p>
            <a:pPr marL="285750" indent="-285750">
              <a:buFontTx/>
              <a:buChar char="-"/>
            </a:pPr>
            <a:r>
              <a:rPr lang="en-GB" sz="1400" dirty="0"/>
              <a:t>LDAP Type 1</a:t>
            </a:r>
          </a:p>
          <a:p>
            <a:pPr marL="285750" indent="-285750">
              <a:buFontTx/>
              <a:buChar char="-"/>
            </a:pPr>
            <a:r>
              <a:rPr lang="en-GB" sz="1400" dirty="0"/>
              <a:t>LDAP Type 2</a:t>
            </a:r>
          </a:p>
          <a:p>
            <a:pPr algn="ctr"/>
            <a:r>
              <a:rPr lang="en-GB" sz="1400" dirty="0"/>
              <a:t>The combination types cannot be used.</a:t>
            </a:r>
          </a:p>
        </p:txBody>
      </p:sp>
      <p:sp>
        <p:nvSpPr>
          <p:cNvPr id="11" name="Rectangle 10"/>
          <p:cNvSpPr/>
          <p:nvPr/>
        </p:nvSpPr>
        <p:spPr>
          <a:xfrm>
            <a:off x="820721" y="3392996"/>
            <a:ext cx="864096" cy="252028"/>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887609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824"/>
            <a:ext cx="8229600" cy="1143000"/>
          </a:xfrm>
        </p:spPr>
        <p:txBody>
          <a:bodyPr>
            <a:normAutofit fontScale="90000"/>
          </a:bodyPr>
          <a:lstStyle/>
          <a:p>
            <a:r>
              <a:rPr lang="en-GB" sz="4000" dirty="0"/>
              <a:t>OAuth 2.0 – Calling a REST web service</a:t>
            </a:r>
          </a:p>
        </p:txBody>
      </p:sp>
      <p:sp>
        <p:nvSpPr>
          <p:cNvPr id="7" name="Footer Placeholder 6"/>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4">
            <a:extLst>
              <a:ext uri="{FF2B5EF4-FFF2-40B4-BE49-F238E27FC236}">
                <a16:creationId xmlns:a16="http://schemas.microsoft.com/office/drawing/2014/main" id="{B3BACCEA-3B06-497D-835D-F0A0383B3CC2}"/>
              </a:ext>
            </a:extLst>
          </p:cNvPr>
          <p:cNvSpPr/>
          <p:nvPr/>
        </p:nvSpPr>
        <p:spPr>
          <a:xfrm>
            <a:off x="251520" y="1996680"/>
            <a:ext cx="8712967" cy="2584448"/>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GB" sz="1600" dirty="0"/>
              <a:t>When OAuth 2.0 is used to call a REST web service the normal REST endpoint is used</a:t>
            </a:r>
          </a:p>
          <a:p>
            <a:r>
              <a:rPr lang="en-GB" sz="1600" b="1" dirty="0"/>
              <a:t>http://&lt;&lt;BASE_URL&gt;&gt;/urd/sits.srd/siw_rws/&lt;&lt;RRS_CODE&gt;&gt;</a:t>
            </a:r>
          </a:p>
          <a:p>
            <a:endParaRPr lang="en-GB" sz="1600" b="1" dirty="0"/>
          </a:p>
          <a:p>
            <a:pPr marL="171450" indent="-171450">
              <a:buFont typeface="Arial" panose="020B0604020202020204" pitchFamily="34" charset="0"/>
              <a:buChar char="•"/>
            </a:pPr>
            <a:r>
              <a:rPr lang="en-GB" sz="1600" dirty="0">
                <a:cs typeface="Courier New" panose="02070309020205020404" pitchFamily="49" charset="0"/>
              </a:rPr>
              <a:t>The verb will be as defined on the Rest Web Service (RWS) </a:t>
            </a:r>
          </a:p>
          <a:p>
            <a:pPr marL="171450" indent="-171450">
              <a:buFont typeface="Arial" panose="020B0604020202020204" pitchFamily="34" charset="0"/>
              <a:buChar char="•"/>
            </a:pPr>
            <a:r>
              <a:rPr lang="en-GB" sz="1600" dirty="0">
                <a:cs typeface="Courier New" panose="02070309020205020404" pitchFamily="49" charset="0"/>
              </a:rPr>
              <a:t>Either a query string or </a:t>
            </a:r>
            <a:r>
              <a:rPr lang="en-GB" sz="1600" dirty="0" err="1">
                <a:cs typeface="Courier New" panose="02070309020205020404" pitchFamily="49" charset="0"/>
              </a:rPr>
              <a:t>indata</a:t>
            </a:r>
            <a:r>
              <a:rPr lang="en-GB" sz="1600" dirty="0">
                <a:cs typeface="Courier New" panose="02070309020205020404" pitchFamily="49" charset="0"/>
              </a:rPr>
              <a:t> will be required depending on the function of the web service.</a:t>
            </a:r>
          </a:p>
          <a:p>
            <a:pPr marL="171450" indent="-171450">
              <a:buFont typeface="Arial" panose="020B0604020202020204" pitchFamily="34" charset="0"/>
              <a:buChar char="•"/>
            </a:pPr>
            <a:endParaRPr lang="en-GB" sz="1600" dirty="0">
              <a:cs typeface="Courier New" panose="02070309020205020404" pitchFamily="49" charset="0"/>
            </a:endParaRPr>
          </a:p>
          <a:p>
            <a:pPr marL="171450" indent="-171450">
              <a:buFont typeface="Arial" panose="020B0604020202020204" pitchFamily="34" charset="0"/>
              <a:buChar char="•"/>
            </a:pPr>
            <a:r>
              <a:rPr lang="en-GB" sz="1600" dirty="0">
                <a:cs typeface="Courier New" panose="02070309020205020404" pitchFamily="49" charset="0"/>
              </a:rPr>
              <a:t>The token is provided within the HTTP Authorization header, where &lt;&lt;</a:t>
            </a:r>
            <a:r>
              <a:rPr lang="en-GB" sz="1600" dirty="0" err="1">
                <a:cs typeface="Courier New" panose="02070309020205020404" pitchFamily="49" charset="0"/>
              </a:rPr>
              <a:t>access_token</a:t>
            </a:r>
            <a:r>
              <a:rPr lang="en-GB" sz="1600" dirty="0">
                <a:cs typeface="Courier New" panose="02070309020205020404" pitchFamily="49" charset="0"/>
              </a:rPr>
              <a:t>&gt;&gt; is replaced with the token</a:t>
            </a:r>
          </a:p>
          <a:p>
            <a:r>
              <a:rPr lang="en-GB" sz="1600" b="1" dirty="0"/>
              <a:t>Authorization: Basic &lt;&lt;</a:t>
            </a:r>
            <a:r>
              <a:rPr lang="en-GB" sz="1600" b="1" dirty="0" err="1"/>
              <a:t>access_token</a:t>
            </a:r>
            <a:r>
              <a:rPr lang="en-GB" sz="1600" b="1" dirty="0"/>
              <a:t>&gt;&gt;</a:t>
            </a:r>
            <a:endParaRPr lang="en-GB" sz="1600" b="1" dirty="0">
              <a:cs typeface="Courier New" panose="02070309020205020404" pitchFamily="49" charset="0"/>
            </a:endParaRPr>
          </a:p>
        </p:txBody>
      </p:sp>
    </p:spTree>
    <p:extLst>
      <p:ext uri="{BB962C8B-B14F-4D97-AF65-F5344CB8AC3E}">
        <p14:creationId xmlns:p14="http://schemas.microsoft.com/office/powerpoint/2010/main" val="8831341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6872"/>
            <a:ext cx="7772400" cy="1584176"/>
          </a:xfrm>
        </p:spPr>
        <p:txBody>
          <a:bodyPr>
            <a:normAutofit/>
          </a:bodyPr>
          <a:lstStyle/>
          <a:p>
            <a:r>
              <a:rPr lang="en-GB" dirty="0"/>
              <a:t>Web Service Manager</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4" name="Rounded Rectangle 9">
            <a:extLst>
              <a:ext uri="{FF2B5EF4-FFF2-40B4-BE49-F238E27FC236}">
                <a16:creationId xmlns:a16="http://schemas.microsoft.com/office/drawing/2014/main" id="{659F07AD-8961-41BA-A38F-E14ED91854B1}"/>
              </a:ext>
            </a:extLst>
          </p:cNvPr>
          <p:cNvSpPr/>
          <p:nvPr/>
        </p:nvSpPr>
        <p:spPr>
          <a:xfrm>
            <a:off x="395536" y="4857037"/>
            <a:ext cx="2160240" cy="1663240"/>
          </a:xfrm>
          <a:prstGeom prst="roundRect">
            <a:avLst/>
          </a:prstGeom>
          <a:solidFill>
            <a:schemeClr val="accent5">
              <a:lumMod val="20000"/>
              <a:lumOff val="80000"/>
            </a:schemeClr>
          </a:solid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Specific technical setup is required for web service manager. This is detailed in FAQ 8640.</a:t>
            </a:r>
          </a:p>
        </p:txBody>
      </p:sp>
    </p:spTree>
    <p:extLst>
      <p:ext uri="{BB962C8B-B14F-4D97-AF65-F5344CB8AC3E}">
        <p14:creationId xmlns:p14="http://schemas.microsoft.com/office/powerpoint/2010/main" val="4273986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Web Service Manager versus WSF</a:t>
            </a:r>
          </a:p>
        </p:txBody>
      </p:sp>
      <p:sp>
        <p:nvSpPr>
          <p:cNvPr id="4" name="Rounded Rectangle 3"/>
          <p:cNvSpPr/>
          <p:nvPr/>
        </p:nvSpPr>
        <p:spPr>
          <a:xfrm>
            <a:off x="457200" y="1677405"/>
            <a:ext cx="3970784" cy="44158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100" b="1" dirty="0"/>
              <a:t>WSDL:</a:t>
            </a:r>
            <a:r>
              <a:rPr lang="en-GB" sz="1100" dirty="0"/>
              <a:t> http://si930.at.sitsnet.co.uk/urd/sits.srd/SIW_WSF?wsdl</a:t>
            </a:r>
          </a:p>
          <a:p>
            <a:endParaRPr lang="en-GB" sz="1100" b="1" dirty="0"/>
          </a:p>
          <a:p>
            <a:r>
              <a:rPr lang="en-GB" sz="1100" b="1" dirty="0"/>
              <a:t>SOAP Request:</a:t>
            </a:r>
            <a:endParaRPr lang="en-GB" sz="1100" dirty="0"/>
          </a:p>
          <a:p>
            <a:r>
              <a:rPr lang="en-GB" sz="1100" dirty="0"/>
              <a:t>&lt;</a:t>
            </a:r>
            <a:r>
              <a:rPr lang="en-GB" sz="1100" dirty="0" err="1"/>
              <a:t>soapenv:Envelope</a:t>
            </a:r>
            <a:r>
              <a:rPr lang="en-GB" sz="1100" dirty="0"/>
              <a:t> </a:t>
            </a:r>
            <a:r>
              <a:rPr lang="en-GB" sz="1100" dirty="0" err="1"/>
              <a:t>xmlns:soapenv</a:t>
            </a:r>
            <a:r>
              <a:rPr lang="en-GB" sz="1100" dirty="0"/>
              <a:t>="http://schemas.xmlsoap.org/soap/envelope/" </a:t>
            </a:r>
            <a:r>
              <a:rPr lang="en-GB" sz="1100" dirty="0" err="1"/>
              <a:t>xmlns:urn</a:t>
            </a:r>
            <a:r>
              <a:rPr lang="en-GB" sz="1100" dirty="0"/>
              <a:t>="</a:t>
            </a:r>
            <a:r>
              <a:rPr lang="en-GB" sz="1100" dirty="0" err="1"/>
              <a:t>urn:uniface:applic:wrapped:services:SIW_WSF</a:t>
            </a:r>
            <a:r>
              <a:rPr lang="en-GB" sz="1100" dirty="0"/>
              <a:t>"&gt;</a:t>
            </a:r>
          </a:p>
          <a:p>
            <a:r>
              <a:rPr lang="en-GB" sz="1100" dirty="0"/>
              <a:t> &lt;</a:t>
            </a:r>
            <a:r>
              <a:rPr lang="en-GB" sz="1100" dirty="0" err="1"/>
              <a:t>soapenv:Header</a:t>
            </a:r>
            <a:r>
              <a:rPr lang="en-GB" sz="1100" dirty="0"/>
              <a:t>/&gt;</a:t>
            </a:r>
          </a:p>
          <a:p>
            <a:r>
              <a:rPr lang="en-GB" sz="1100" dirty="0"/>
              <a:t> &lt;</a:t>
            </a:r>
            <a:r>
              <a:rPr lang="en-GB" sz="1100" dirty="0" err="1"/>
              <a:t>soapenv:Body</a:t>
            </a:r>
            <a:r>
              <a:rPr lang="en-GB" sz="1100" dirty="0"/>
              <a:t>&gt;</a:t>
            </a:r>
          </a:p>
          <a:p>
            <a:r>
              <a:rPr lang="en-GB" sz="1100" dirty="0"/>
              <a:t>  &lt;</a:t>
            </a:r>
            <a:r>
              <a:rPr lang="en-GB" sz="1100" dirty="0" err="1"/>
              <a:t>urn:ACTION</a:t>
            </a:r>
            <a:r>
              <a:rPr lang="en-GB" sz="1100" dirty="0"/>
              <a:t>&gt;</a:t>
            </a:r>
          </a:p>
          <a:p>
            <a:r>
              <a:rPr lang="en-GB" sz="1100" dirty="0"/>
              <a:t>   &lt;</a:t>
            </a:r>
            <a:r>
              <a:rPr lang="en-GB" sz="1100" dirty="0" err="1"/>
              <a:t>urn:USER</a:t>
            </a:r>
            <a:r>
              <a:rPr lang="en-GB" sz="1100" dirty="0"/>
              <a:t>&gt;SITS&lt;/</a:t>
            </a:r>
            <a:r>
              <a:rPr lang="en-GB" sz="1100" dirty="0" err="1"/>
              <a:t>urn:USER</a:t>
            </a:r>
            <a:r>
              <a:rPr lang="en-GB" sz="1100" dirty="0"/>
              <a:t>&gt;</a:t>
            </a:r>
          </a:p>
          <a:p>
            <a:r>
              <a:rPr lang="en-GB" sz="1100" dirty="0"/>
              <a:t>   &lt;</a:t>
            </a:r>
            <a:r>
              <a:rPr lang="en-GB" sz="1100" dirty="0" err="1"/>
              <a:t>urn:PASSWORD</a:t>
            </a:r>
            <a:r>
              <a:rPr lang="en-GB" sz="1100" dirty="0"/>
              <a:t>&gt;sits&lt;/</a:t>
            </a:r>
            <a:r>
              <a:rPr lang="en-GB" sz="1100" dirty="0" err="1"/>
              <a:t>urn:PASSWORD</a:t>
            </a:r>
            <a:r>
              <a:rPr lang="en-GB" sz="1100" dirty="0"/>
              <a:t>&gt;</a:t>
            </a:r>
          </a:p>
          <a:p>
            <a:r>
              <a:rPr lang="en-GB" sz="1100" dirty="0"/>
              <a:t>   &lt;</a:t>
            </a:r>
            <a:r>
              <a:rPr lang="en-GB" sz="1100" dirty="0" err="1"/>
              <a:t>urn:FUNCTION</a:t>
            </a:r>
            <a:r>
              <a:rPr lang="en-GB" sz="1100" dirty="0"/>
              <a:t>&gt;STUDENT_COUNT&lt;/</a:t>
            </a:r>
            <a:r>
              <a:rPr lang="en-GB" sz="1100" dirty="0" err="1"/>
              <a:t>urn:FUNCTION</a:t>
            </a:r>
            <a:r>
              <a:rPr lang="en-GB" sz="1100" dirty="0"/>
              <a:t>&gt;</a:t>
            </a:r>
          </a:p>
          <a:p>
            <a:r>
              <a:rPr lang="en-GB" sz="1100" dirty="0"/>
              <a:t>   &lt;</a:t>
            </a:r>
            <a:r>
              <a:rPr lang="en-GB" sz="1100" dirty="0" err="1"/>
              <a:t>urn:PARAMETERS</a:t>
            </a:r>
            <a:r>
              <a:rPr lang="en-GB" sz="1100" dirty="0"/>
              <a:t>/&gt;</a:t>
            </a:r>
          </a:p>
          <a:p>
            <a:r>
              <a:rPr lang="en-GB" sz="1100" dirty="0"/>
              <a:t>   &lt;</a:t>
            </a:r>
            <a:r>
              <a:rPr lang="en-GB" sz="1100" dirty="0" err="1"/>
              <a:t>urn:INDATA</a:t>
            </a:r>
            <a:r>
              <a:rPr lang="en-GB" sz="1100" dirty="0"/>
              <a:t>&gt;STU_CODE=12345&lt;/</a:t>
            </a:r>
            <a:r>
              <a:rPr lang="en-GB" sz="1100" dirty="0" err="1"/>
              <a:t>urn:INDATA</a:t>
            </a:r>
            <a:r>
              <a:rPr lang="en-GB" sz="1100" dirty="0"/>
              <a:t>&gt;</a:t>
            </a:r>
          </a:p>
          <a:p>
            <a:r>
              <a:rPr lang="en-GB" sz="1100" dirty="0"/>
              <a:t>   &lt;</a:t>
            </a:r>
            <a:r>
              <a:rPr lang="en-GB" sz="1100" dirty="0" err="1"/>
              <a:t>urn:HASH</a:t>
            </a:r>
            <a:r>
              <a:rPr lang="en-GB" sz="1100" dirty="0"/>
              <a:t>&gt;15D3AA7FDADDFC8C9E9D501DCB117753B6</a:t>
            </a:r>
          </a:p>
          <a:p>
            <a:r>
              <a:rPr lang="en-GB" sz="1100" dirty="0"/>
              <a:t>729DE7ED3B82CD31431BA4A793D7E16EB27EAC800EF577F46CDDD557E8B96E596ABF3924B5399E581E97C251E53DD8&lt;/</a:t>
            </a:r>
            <a:r>
              <a:rPr lang="en-GB" sz="1100" dirty="0" err="1"/>
              <a:t>urn:HASH</a:t>
            </a:r>
            <a:r>
              <a:rPr lang="en-GB" sz="1100" dirty="0"/>
              <a:t>&gt;</a:t>
            </a:r>
          </a:p>
          <a:p>
            <a:r>
              <a:rPr lang="en-GB" sz="1100" dirty="0"/>
              <a:t>  &lt;/</a:t>
            </a:r>
            <a:r>
              <a:rPr lang="en-GB" sz="1100" dirty="0" err="1"/>
              <a:t>urn:ACTION</a:t>
            </a:r>
            <a:r>
              <a:rPr lang="en-GB" sz="1100" dirty="0"/>
              <a:t>&gt;</a:t>
            </a:r>
          </a:p>
          <a:p>
            <a:r>
              <a:rPr lang="en-GB" sz="1100" dirty="0"/>
              <a:t> &lt;/</a:t>
            </a:r>
            <a:r>
              <a:rPr lang="en-GB" sz="1100" dirty="0" err="1"/>
              <a:t>soapenv:Body</a:t>
            </a:r>
            <a:r>
              <a:rPr lang="en-GB" sz="1100" dirty="0"/>
              <a:t>&gt;</a:t>
            </a:r>
          </a:p>
          <a:p>
            <a:r>
              <a:rPr lang="en-GB" sz="1100" dirty="0"/>
              <a:t>&lt;/</a:t>
            </a:r>
            <a:r>
              <a:rPr lang="en-GB" sz="1100" dirty="0" err="1"/>
              <a:t>soapenv:Envelope</a:t>
            </a:r>
            <a:r>
              <a:rPr lang="en-GB" sz="1100" dirty="0"/>
              <a:t>&gt;</a:t>
            </a:r>
            <a:r>
              <a:rPr lang="en-GB" sz="1100" b="1" dirty="0"/>
              <a:t> </a:t>
            </a:r>
            <a:endParaRPr lang="en-GB" sz="1100" dirty="0"/>
          </a:p>
        </p:txBody>
      </p:sp>
      <p:sp>
        <p:nvSpPr>
          <p:cNvPr id="5" name="Rounded Rectangle 4"/>
          <p:cNvSpPr/>
          <p:nvPr/>
        </p:nvSpPr>
        <p:spPr>
          <a:xfrm>
            <a:off x="4716015" y="1677405"/>
            <a:ext cx="3970783" cy="32438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100" b="1" dirty="0"/>
              <a:t>WSDL:</a:t>
            </a:r>
            <a:r>
              <a:rPr lang="en-GB" sz="1100" dirty="0"/>
              <a:t> </a:t>
            </a:r>
          </a:p>
          <a:p>
            <a:r>
              <a:rPr lang="en-GB" sz="1100" dirty="0"/>
              <a:t>http://kratos-hu:8080/sitsws930/StudentLookup?wsdl</a:t>
            </a:r>
          </a:p>
          <a:p>
            <a:endParaRPr lang="en-GB" sz="1100" dirty="0"/>
          </a:p>
          <a:p>
            <a:r>
              <a:rPr lang="en-GB" sz="1100" b="1" dirty="0"/>
              <a:t>SOAP Request:</a:t>
            </a:r>
            <a:endParaRPr lang="en-GB" sz="1100" dirty="0"/>
          </a:p>
          <a:p>
            <a:r>
              <a:rPr lang="en-GB" sz="1100" dirty="0"/>
              <a:t>&lt;</a:t>
            </a:r>
            <a:r>
              <a:rPr lang="en-GB" sz="1100" dirty="0" err="1"/>
              <a:t>soapenv:Envelope</a:t>
            </a:r>
            <a:r>
              <a:rPr lang="en-GB" sz="1100" dirty="0"/>
              <a:t> </a:t>
            </a:r>
            <a:r>
              <a:rPr lang="en-GB" sz="1100" dirty="0" err="1"/>
              <a:t>xmlns:soapenv</a:t>
            </a:r>
            <a:r>
              <a:rPr lang="en-GB" sz="1100" dirty="0"/>
              <a:t>="http://schemas.xmlsoap.org/soap/envelope/" </a:t>
            </a:r>
            <a:r>
              <a:rPr lang="en-GB" sz="1100" dirty="0" err="1"/>
              <a:t>xmlns:web</a:t>
            </a:r>
            <a:r>
              <a:rPr lang="en-GB" sz="1100" dirty="0"/>
              <a:t>="http://WebServiceManager.SITS/"&gt;</a:t>
            </a:r>
          </a:p>
          <a:p>
            <a:r>
              <a:rPr lang="en-GB" sz="1100" dirty="0"/>
              <a:t>   &lt;</a:t>
            </a:r>
            <a:r>
              <a:rPr lang="en-GB" sz="1100" dirty="0" err="1"/>
              <a:t>soapenv:Header</a:t>
            </a:r>
            <a:r>
              <a:rPr lang="en-GB" sz="1100" dirty="0"/>
              <a:t>&gt;</a:t>
            </a:r>
          </a:p>
          <a:p>
            <a:r>
              <a:rPr lang="en-GB" sz="1100" dirty="0"/>
              <a:t>      &lt;</a:t>
            </a:r>
            <a:r>
              <a:rPr lang="en-GB" sz="1100" dirty="0" err="1"/>
              <a:t>web:Password</a:t>
            </a:r>
            <a:r>
              <a:rPr lang="en-GB" sz="1100" dirty="0"/>
              <a:t>&gt;sits&lt;/</a:t>
            </a:r>
            <a:r>
              <a:rPr lang="en-GB" sz="1100" dirty="0" err="1"/>
              <a:t>web:Password</a:t>
            </a:r>
            <a:r>
              <a:rPr lang="en-GB" sz="1100" dirty="0"/>
              <a:t>&gt;</a:t>
            </a:r>
          </a:p>
          <a:p>
            <a:r>
              <a:rPr lang="en-GB" sz="1100" dirty="0"/>
              <a:t>      &lt;</a:t>
            </a:r>
            <a:r>
              <a:rPr lang="en-GB" sz="1100" dirty="0" err="1"/>
              <a:t>web:Username</a:t>
            </a:r>
            <a:r>
              <a:rPr lang="en-GB" sz="1100" dirty="0"/>
              <a:t>&gt;SITS&lt;/</a:t>
            </a:r>
            <a:r>
              <a:rPr lang="en-GB" sz="1100" dirty="0" err="1"/>
              <a:t>web:Username</a:t>
            </a:r>
            <a:r>
              <a:rPr lang="en-GB" sz="1100" dirty="0"/>
              <a:t>&gt;</a:t>
            </a:r>
          </a:p>
          <a:p>
            <a:r>
              <a:rPr lang="en-GB" sz="1100" dirty="0"/>
              <a:t>   &lt;/</a:t>
            </a:r>
            <a:r>
              <a:rPr lang="en-GB" sz="1100" dirty="0" err="1"/>
              <a:t>soapenv:Header</a:t>
            </a:r>
            <a:r>
              <a:rPr lang="en-GB" sz="1100" dirty="0"/>
              <a:t>&gt;</a:t>
            </a:r>
          </a:p>
          <a:p>
            <a:r>
              <a:rPr lang="en-GB" sz="1100" dirty="0"/>
              <a:t>   &lt;</a:t>
            </a:r>
            <a:r>
              <a:rPr lang="en-GB" sz="1100" dirty="0" err="1"/>
              <a:t>soapenv:Body</a:t>
            </a:r>
            <a:r>
              <a:rPr lang="en-GB" sz="1100" dirty="0"/>
              <a:t>&gt;</a:t>
            </a:r>
          </a:p>
          <a:p>
            <a:r>
              <a:rPr lang="en-GB" sz="1100" dirty="0"/>
              <a:t>      &lt;</a:t>
            </a:r>
            <a:r>
              <a:rPr lang="en-GB" sz="1100" dirty="0" err="1"/>
              <a:t>web:StudentCount</a:t>
            </a:r>
            <a:r>
              <a:rPr lang="en-GB" sz="1100" dirty="0"/>
              <a:t>&gt;</a:t>
            </a:r>
          </a:p>
          <a:p>
            <a:r>
              <a:rPr lang="en-GB" sz="1100" dirty="0"/>
              <a:t>         &lt;</a:t>
            </a:r>
            <a:r>
              <a:rPr lang="en-GB" sz="1100" dirty="0" err="1"/>
              <a:t>StudentNumber</a:t>
            </a:r>
            <a:r>
              <a:rPr lang="en-GB" sz="1100" dirty="0"/>
              <a:t>&gt;12345&lt;/</a:t>
            </a:r>
            <a:r>
              <a:rPr lang="en-GB" sz="1100" dirty="0" err="1"/>
              <a:t>StudentNumber</a:t>
            </a:r>
            <a:r>
              <a:rPr lang="en-GB" sz="1100" dirty="0"/>
              <a:t>&gt;</a:t>
            </a:r>
          </a:p>
          <a:p>
            <a:r>
              <a:rPr lang="en-GB" sz="1100" dirty="0"/>
              <a:t>      &lt;/</a:t>
            </a:r>
            <a:r>
              <a:rPr lang="en-GB" sz="1100" dirty="0" err="1"/>
              <a:t>web:StudentCount</a:t>
            </a:r>
            <a:r>
              <a:rPr lang="en-GB" sz="1100" dirty="0"/>
              <a:t>&gt;</a:t>
            </a:r>
          </a:p>
          <a:p>
            <a:r>
              <a:rPr lang="en-GB" sz="1100" dirty="0"/>
              <a:t>   &lt;/</a:t>
            </a:r>
            <a:r>
              <a:rPr lang="en-GB" sz="1100" dirty="0" err="1"/>
              <a:t>soapenv:Body</a:t>
            </a:r>
            <a:r>
              <a:rPr lang="en-GB" sz="1100" dirty="0"/>
              <a:t>&gt;</a:t>
            </a:r>
          </a:p>
          <a:p>
            <a:r>
              <a:rPr lang="en-GB" sz="1100" dirty="0"/>
              <a:t>&lt;/</a:t>
            </a:r>
            <a:r>
              <a:rPr lang="en-GB" sz="1100" dirty="0" err="1"/>
              <a:t>soapenv:Envelope</a:t>
            </a:r>
            <a:r>
              <a:rPr lang="en-GB" sz="1100" dirty="0"/>
              <a:t>&gt;</a:t>
            </a:r>
          </a:p>
        </p:txBody>
      </p:sp>
      <p:sp>
        <p:nvSpPr>
          <p:cNvPr id="6" name="Rounded Rectangle 5"/>
          <p:cNvSpPr/>
          <p:nvPr/>
        </p:nvSpPr>
        <p:spPr>
          <a:xfrm>
            <a:off x="3347864" y="5373216"/>
            <a:ext cx="5482951" cy="122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Manager is a layer over WSF functionality.</a:t>
            </a:r>
          </a:p>
          <a:p>
            <a:pPr algn="ctr"/>
            <a:r>
              <a:rPr lang="en-GB" dirty="0"/>
              <a:t>Web services have individual WSDLs and knowledge on the inner workings of SITS is not needed.</a:t>
            </a:r>
          </a:p>
        </p:txBody>
      </p:sp>
      <p:sp>
        <p:nvSpPr>
          <p:cNvPr id="3" name="Rectangle 2"/>
          <p:cNvSpPr/>
          <p:nvPr/>
        </p:nvSpPr>
        <p:spPr>
          <a:xfrm>
            <a:off x="611560" y="1988840"/>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p:cNvSpPr/>
          <p:nvPr/>
        </p:nvSpPr>
        <p:spPr>
          <a:xfrm>
            <a:off x="4857786" y="1988840"/>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Rectangle 7"/>
          <p:cNvSpPr/>
          <p:nvPr/>
        </p:nvSpPr>
        <p:spPr>
          <a:xfrm>
            <a:off x="678396" y="4149080"/>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8"/>
          <p:cNvSpPr/>
          <p:nvPr/>
        </p:nvSpPr>
        <p:spPr>
          <a:xfrm>
            <a:off x="678396" y="4516220"/>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4857786" y="4005064"/>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Footer Placeholder 10"/>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29708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Web Service Manager versus WSF</a:t>
            </a:r>
          </a:p>
        </p:txBody>
      </p:sp>
      <p:sp>
        <p:nvSpPr>
          <p:cNvPr id="4" name="Rounded Rectangle 3"/>
          <p:cNvSpPr/>
          <p:nvPr/>
        </p:nvSpPr>
        <p:spPr>
          <a:xfrm>
            <a:off x="457200" y="1844824"/>
            <a:ext cx="3970784" cy="28317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100" b="1" dirty="0"/>
              <a:t>SOAP Response:</a:t>
            </a:r>
            <a:endParaRPr lang="en-GB" sz="1100" dirty="0"/>
          </a:p>
          <a:p>
            <a:r>
              <a:rPr lang="en-GB" sz="1100" dirty="0"/>
              <a:t>&lt;</a:t>
            </a:r>
            <a:r>
              <a:rPr lang="en-GB" sz="1100" dirty="0" err="1"/>
              <a:t>soapenv:Envelope</a:t>
            </a:r>
            <a:r>
              <a:rPr lang="en-GB" sz="1100" dirty="0"/>
              <a:t> </a:t>
            </a:r>
            <a:r>
              <a:rPr lang="en-GB" sz="1100" dirty="0" err="1"/>
              <a:t>xmlns:soapenv</a:t>
            </a:r>
            <a:r>
              <a:rPr lang="en-GB" sz="1100" dirty="0"/>
              <a:t>="http://schemas.xmlsoap.org/soap/envelope/" </a:t>
            </a:r>
            <a:r>
              <a:rPr lang="en-GB" sz="1100" dirty="0" err="1"/>
              <a:t>xmlns:xsd</a:t>
            </a:r>
            <a:r>
              <a:rPr lang="en-GB" sz="1100" dirty="0"/>
              <a:t>="http://www.w3.org/2001/XMLSchema" </a:t>
            </a:r>
            <a:r>
              <a:rPr lang="en-GB" sz="1100" dirty="0" err="1"/>
              <a:t>xmlns:xsi</a:t>
            </a:r>
            <a:r>
              <a:rPr lang="en-GB" sz="1100" dirty="0"/>
              <a:t>="http://www.w3.org/2001/XMLSchema-instance"&gt;</a:t>
            </a:r>
          </a:p>
          <a:p>
            <a:r>
              <a:rPr lang="en-GB" sz="1100" dirty="0"/>
              <a:t>   &lt;</a:t>
            </a:r>
            <a:r>
              <a:rPr lang="en-GB" sz="1100" dirty="0" err="1"/>
              <a:t>soapenv:Body</a:t>
            </a:r>
            <a:r>
              <a:rPr lang="en-GB" sz="1100" dirty="0"/>
              <a:t>&gt;</a:t>
            </a:r>
          </a:p>
          <a:p>
            <a:r>
              <a:rPr lang="en-GB" sz="1100" dirty="0"/>
              <a:t>      &lt;</a:t>
            </a:r>
            <a:r>
              <a:rPr lang="en-GB" sz="1100" dirty="0" err="1"/>
              <a:t>ACTIONResponse</a:t>
            </a:r>
            <a:r>
              <a:rPr lang="en-GB" sz="1100" dirty="0"/>
              <a:t> </a:t>
            </a:r>
            <a:r>
              <a:rPr lang="en-GB" sz="1100" dirty="0" err="1"/>
              <a:t>xmlns</a:t>
            </a:r>
            <a:r>
              <a:rPr lang="en-GB" sz="1100" dirty="0"/>
              <a:t>="</a:t>
            </a:r>
            <a:r>
              <a:rPr lang="en-GB" sz="1100" dirty="0" err="1"/>
              <a:t>urn:uniface:applic:wrapped:services:SIW_WSF</a:t>
            </a:r>
            <a:r>
              <a:rPr lang="en-GB" sz="1100" dirty="0"/>
              <a:t>"&gt;</a:t>
            </a:r>
          </a:p>
          <a:p>
            <a:r>
              <a:rPr lang="en-GB" sz="1100" dirty="0"/>
              <a:t>         &lt;return&gt;1&lt;/return&gt;</a:t>
            </a:r>
          </a:p>
          <a:p>
            <a:r>
              <a:rPr lang="en-GB" sz="1100" dirty="0"/>
              <a:t>         &lt;OUTDATA&gt;1&lt;/OUTDATA&gt;</a:t>
            </a:r>
          </a:p>
          <a:p>
            <a:r>
              <a:rPr lang="en-GB" sz="1100" dirty="0"/>
              <a:t>         &lt;MESSAGETEXT/&gt;</a:t>
            </a:r>
          </a:p>
          <a:p>
            <a:r>
              <a:rPr lang="en-GB" sz="1100" dirty="0"/>
              <a:t>      &lt;/</a:t>
            </a:r>
            <a:r>
              <a:rPr lang="en-GB" sz="1100" dirty="0" err="1"/>
              <a:t>ACTIONResponse</a:t>
            </a:r>
            <a:r>
              <a:rPr lang="en-GB" sz="1100" dirty="0"/>
              <a:t>&gt;</a:t>
            </a:r>
          </a:p>
          <a:p>
            <a:r>
              <a:rPr lang="en-GB" sz="1100" dirty="0"/>
              <a:t>   &lt;/</a:t>
            </a:r>
            <a:r>
              <a:rPr lang="en-GB" sz="1100" dirty="0" err="1"/>
              <a:t>soapenv:Body</a:t>
            </a:r>
            <a:r>
              <a:rPr lang="en-GB" sz="1100" dirty="0"/>
              <a:t>&gt;</a:t>
            </a:r>
          </a:p>
          <a:p>
            <a:r>
              <a:rPr lang="en-GB" sz="1100" dirty="0"/>
              <a:t>&lt;/</a:t>
            </a:r>
            <a:r>
              <a:rPr lang="en-GB" sz="1100" dirty="0" err="1"/>
              <a:t>soapenv:Envelope</a:t>
            </a:r>
            <a:r>
              <a:rPr lang="en-GB" sz="1100" dirty="0"/>
              <a:t>&gt;</a:t>
            </a:r>
          </a:p>
        </p:txBody>
      </p:sp>
      <p:sp>
        <p:nvSpPr>
          <p:cNvPr id="5" name="Rounded Rectangle 4"/>
          <p:cNvSpPr/>
          <p:nvPr/>
        </p:nvSpPr>
        <p:spPr>
          <a:xfrm>
            <a:off x="4716015" y="1844824"/>
            <a:ext cx="3970783" cy="22556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100" b="1" dirty="0"/>
              <a:t>SOAP Response:</a:t>
            </a:r>
          </a:p>
          <a:p>
            <a:r>
              <a:rPr lang="en-GB" sz="1100" dirty="0"/>
              <a:t>&lt;</a:t>
            </a:r>
            <a:r>
              <a:rPr lang="en-GB" sz="1100" dirty="0" err="1"/>
              <a:t>soapenv:Envelope</a:t>
            </a:r>
            <a:r>
              <a:rPr lang="en-GB" sz="1100" dirty="0"/>
              <a:t> </a:t>
            </a:r>
            <a:r>
              <a:rPr lang="en-GB" sz="1100" dirty="0" err="1"/>
              <a:t>xmlns:soapenv</a:t>
            </a:r>
            <a:r>
              <a:rPr lang="en-GB" sz="1100" dirty="0"/>
              <a:t>="http://schemas.xmlsoap.org/soap/envelope/"&gt;</a:t>
            </a:r>
          </a:p>
          <a:p>
            <a:r>
              <a:rPr lang="en-GB" sz="1100" dirty="0"/>
              <a:t>   &lt;</a:t>
            </a:r>
            <a:r>
              <a:rPr lang="en-GB" sz="1100" dirty="0" err="1"/>
              <a:t>soapenv:Body</a:t>
            </a:r>
            <a:r>
              <a:rPr lang="en-GB" sz="1100" dirty="0"/>
              <a:t>&gt;</a:t>
            </a:r>
          </a:p>
          <a:p>
            <a:r>
              <a:rPr lang="en-GB" sz="1100" dirty="0"/>
              <a:t>      &lt;ns2:StudentCountResponse xmlns:ns2="http://WebServiceManager.SITS/"&gt;</a:t>
            </a:r>
          </a:p>
          <a:p>
            <a:r>
              <a:rPr lang="en-GB" sz="1100" dirty="0"/>
              <a:t>         &lt;</a:t>
            </a:r>
            <a:r>
              <a:rPr lang="en-GB" sz="1100" dirty="0" err="1"/>
              <a:t>StudentExists</a:t>
            </a:r>
            <a:r>
              <a:rPr lang="en-GB" sz="1100" dirty="0"/>
              <a:t>&gt;1&lt;/</a:t>
            </a:r>
            <a:r>
              <a:rPr lang="en-GB" sz="1100" dirty="0" err="1"/>
              <a:t>StudentExists</a:t>
            </a:r>
            <a:r>
              <a:rPr lang="en-GB" sz="1100" dirty="0"/>
              <a:t>&gt;</a:t>
            </a:r>
          </a:p>
          <a:p>
            <a:r>
              <a:rPr lang="en-GB" sz="1100" dirty="0"/>
              <a:t>      &lt;/ns2:StudentCountResponse&gt;</a:t>
            </a:r>
          </a:p>
          <a:p>
            <a:r>
              <a:rPr lang="en-GB" sz="1100" dirty="0"/>
              <a:t>   &lt;/</a:t>
            </a:r>
            <a:r>
              <a:rPr lang="en-GB" sz="1100" dirty="0" err="1"/>
              <a:t>soapenv:Body</a:t>
            </a:r>
            <a:r>
              <a:rPr lang="en-GB" sz="1100" dirty="0"/>
              <a:t>&gt;</a:t>
            </a:r>
          </a:p>
          <a:p>
            <a:r>
              <a:rPr lang="en-GB" sz="1100" dirty="0"/>
              <a:t>&lt;/</a:t>
            </a:r>
            <a:r>
              <a:rPr lang="en-GB" sz="1100" dirty="0" err="1"/>
              <a:t>soapenv:Envelope</a:t>
            </a:r>
            <a:r>
              <a:rPr lang="en-GB" sz="1100" dirty="0"/>
              <a:t>&gt;</a:t>
            </a:r>
          </a:p>
        </p:txBody>
      </p:sp>
      <p:sp>
        <p:nvSpPr>
          <p:cNvPr id="6" name="Rounded Rectangle 5"/>
          <p:cNvSpPr/>
          <p:nvPr/>
        </p:nvSpPr>
        <p:spPr>
          <a:xfrm>
            <a:off x="2863228" y="4462773"/>
            <a:ext cx="5482951" cy="9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out data from Web Service Manager can also be customised.</a:t>
            </a:r>
          </a:p>
        </p:txBody>
      </p:sp>
      <p:sp>
        <p:nvSpPr>
          <p:cNvPr id="3" name="Rectangle 2"/>
          <p:cNvSpPr/>
          <p:nvPr/>
        </p:nvSpPr>
        <p:spPr>
          <a:xfrm>
            <a:off x="678396" y="3524411"/>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p:cNvSpPr/>
          <p:nvPr/>
        </p:nvSpPr>
        <p:spPr>
          <a:xfrm>
            <a:off x="4857786" y="3164371"/>
            <a:ext cx="3528392" cy="28803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Footer Placeholder 7"/>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55711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rmAutofit/>
          </a:bodyPr>
          <a:lstStyle/>
          <a:p>
            <a:r>
              <a:rPr lang="en-GB" dirty="0"/>
              <a:t>Web Service Manager Entities</a:t>
            </a:r>
          </a:p>
        </p:txBody>
      </p:sp>
      <p:sp>
        <p:nvSpPr>
          <p:cNvPr id="4" name="Rectangle 3"/>
          <p:cNvSpPr/>
          <p:nvPr/>
        </p:nvSpPr>
        <p:spPr>
          <a:xfrm>
            <a:off x="611560" y="3462263"/>
            <a:ext cx="129614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a:t>
            </a:r>
          </a:p>
          <a:p>
            <a:pPr algn="ctr"/>
            <a:r>
              <a:rPr lang="en-GB" dirty="0"/>
              <a:t>(WSV)</a:t>
            </a:r>
          </a:p>
        </p:txBody>
      </p:sp>
      <p:sp>
        <p:nvSpPr>
          <p:cNvPr id="5" name="Rectangle 4"/>
          <p:cNvSpPr/>
          <p:nvPr/>
        </p:nvSpPr>
        <p:spPr>
          <a:xfrm>
            <a:off x="2483768" y="3462263"/>
            <a:ext cx="158417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Operation</a:t>
            </a:r>
          </a:p>
          <a:p>
            <a:pPr algn="ctr"/>
            <a:r>
              <a:rPr lang="en-GB" dirty="0"/>
              <a:t>(WOP)</a:t>
            </a:r>
          </a:p>
        </p:txBody>
      </p:sp>
      <p:sp>
        <p:nvSpPr>
          <p:cNvPr id="10" name="Rectangle 9"/>
          <p:cNvSpPr/>
          <p:nvPr/>
        </p:nvSpPr>
        <p:spPr>
          <a:xfrm>
            <a:off x="2483768" y="5013176"/>
            <a:ext cx="159960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Function</a:t>
            </a:r>
          </a:p>
          <a:p>
            <a:pPr algn="ctr"/>
            <a:r>
              <a:rPr lang="en-GB" dirty="0"/>
              <a:t>(WSF)</a:t>
            </a:r>
          </a:p>
        </p:txBody>
      </p:sp>
      <p:sp>
        <p:nvSpPr>
          <p:cNvPr id="33" name="Rectangle 32"/>
          <p:cNvSpPr/>
          <p:nvPr/>
        </p:nvSpPr>
        <p:spPr>
          <a:xfrm>
            <a:off x="2476922" y="1919709"/>
            <a:ext cx="1584176" cy="100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Service Parameter</a:t>
            </a:r>
          </a:p>
          <a:p>
            <a:pPr algn="ctr"/>
            <a:r>
              <a:rPr lang="en-GB" dirty="0"/>
              <a:t>(WPA)</a:t>
            </a:r>
          </a:p>
        </p:txBody>
      </p:sp>
      <p:sp>
        <p:nvSpPr>
          <p:cNvPr id="34" name="Rectangle 33"/>
          <p:cNvSpPr/>
          <p:nvPr/>
        </p:nvSpPr>
        <p:spPr>
          <a:xfrm>
            <a:off x="4644008" y="1922450"/>
            <a:ext cx="1584176" cy="100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Complex Data Type </a:t>
            </a:r>
          </a:p>
          <a:p>
            <a:pPr algn="ctr"/>
            <a:r>
              <a:rPr lang="en-GB" dirty="0"/>
              <a:t>(CDT)</a:t>
            </a:r>
          </a:p>
        </p:txBody>
      </p:sp>
      <p:sp>
        <p:nvSpPr>
          <p:cNvPr id="35" name="Rectangle 34"/>
          <p:cNvSpPr/>
          <p:nvPr/>
        </p:nvSpPr>
        <p:spPr>
          <a:xfrm>
            <a:off x="6811094" y="1900237"/>
            <a:ext cx="1584176" cy="10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Complex Data Type Element </a:t>
            </a:r>
          </a:p>
          <a:p>
            <a:pPr algn="ctr"/>
            <a:r>
              <a:rPr lang="en-GB" dirty="0"/>
              <a:t>(CDE)</a:t>
            </a:r>
          </a:p>
        </p:txBody>
      </p:sp>
      <p:cxnSp>
        <p:nvCxnSpPr>
          <p:cNvPr id="37" name="Straight Connector 36"/>
          <p:cNvCxnSpPr>
            <a:stCxn id="4" idx="3"/>
            <a:endCxn id="5" idx="1"/>
          </p:cNvCxnSpPr>
          <p:nvPr/>
        </p:nvCxnSpPr>
        <p:spPr>
          <a:xfrm>
            <a:off x="1907704" y="3966319"/>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 idx="3"/>
          </p:cNvCxnSpPr>
          <p:nvPr/>
        </p:nvCxnSpPr>
        <p:spPr>
          <a:xfrm flipV="1">
            <a:off x="1907704" y="3789040"/>
            <a:ext cx="576064" cy="177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3"/>
          </p:cNvCxnSpPr>
          <p:nvPr/>
        </p:nvCxnSpPr>
        <p:spPr>
          <a:xfrm>
            <a:off x="1907704" y="3966319"/>
            <a:ext cx="576064" cy="182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 idx="2"/>
            <a:endCxn id="10" idx="0"/>
          </p:cNvCxnSpPr>
          <p:nvPr/>
        </p:nvCxnSpPr>
        <p:spPr>
          <a:xfrm>
            <a:off x="3275856" y="4470375"/>
            <a:ext cx="7714" cy="542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 idx="0"/>
            <a:endCxn id="33" idx="2"/>
          </p:cNvCxnSpPr>
          <p:nvPr/>
        </p:nvCxnSpPr>
        <p:spPr>
          <a:xfrm flipH="1" flipV="1">
            <a:off x="3269010" y="2922203"/>
            <a:ext cx="6846" cy="54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 idx="0"/>
          </p:cNvCxnSpPr>
          <p:nvPr/>
        </p:nvCxnSpPr>
        <p:spPr>
          <a:xfrm flipV="1">
            <a:off x="3275856" y="2916449"/>
            <a:ext cx="137170" cy="545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 idx="0"/>
          </p:cNvCxnSpPr>
          <p:nvPr/>
        </p:nvCxnSpPr>
        <p:spPr>
          <a:xfrm flipH="1" flipV="1">
            <a:off x="3131840" y="2919326"/>
            <a:ext cx="144016" cy="5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3"/>
            <a:endCxn id="34" idx="1"/>
          </p:cNvCxnSpPr>
          <p:nvPr/>
        </p:nvCxnSpPr>
        <p:spPr>
          <a:xfrm>
            <a:off x="4061098" y="2420956"/>
            <a:ext cx="582910" cy="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34" idx="3"/>
          </p:cNvCxnSpPr>
          <p:nvPr/>
        </p:nvCxnSpPr>
        <p:spPr>
          <a:xfrm flipV="1">
            <a:off x="6228184" y="2276872"/>
            <a:ext cx="582910" cy="146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cxnSpLocks/>
            <a:stCxn id="34" idx="3"/>
            <a:endCxn id="35" idx="1"/>
          </p:cNvCxnSpPr>
          <p:nvPr/>
        </p:nvCxnSpPr>
        <p:spPr>
          <a:xfrm flipV="1">
            <a:off x="6228184" y="2412591"/>
            <a:ext cx="582910" cy="11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4" idx="3"/>
          </p:cNvCxnSpPr>
          <p:nvPr/>
        </p:nvCxnSpPr>
        <p:spPr>
          <a:xfrm>
            <a:off x="6228184" y="2423697"/>
            <a:ext cx="582910" cy="141207"/>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8560806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081601359"/>
              </p:ext>
            </p:extLst>
          </p:nvPr>
        </p:nvGraphicFramePr>
        <p:xfrm>
          <a:off x="457200" y="1629966"/>
          <a:ext cx="2897810" cy="4206240"/>
        </p:xfrm>
        <a:graphic>
          <a:graphicData uri="http://schemas.openxmlformats.org/drawingml/2006/table">
            <a:tbl>
              <a:tblPr firstRow="1" bandRow="1">
                <a:tableStyleId>{5C22544A-7EE6-4342-B048-85BDC9FD1C3A}</a:tableStyleId>
              </a:tblPr>
              <a:tblGrid>
                <a:gridCol w="727225">
                  <a:extLst>
                    <a:ext uri="{9D8B030D-6E8A-4147-A177-3AD203B41FA5}">
                      <a16:colId xmlns:a16="http://schemas.microsoft.com/office/drawing/2014/main" val="20000"/>
                    </a:ext>
                  </a:extLst>
                </a:gridCol>
                <a:gridCol w="2170585">
                  <a:extLst>
                    <a:ext uri="{9D8B030D-6E8A-4147-A177-3AD203B41FA5}">
                      <a16:colId xmlns:a16="http://schemas.microsoft.com/office/drawing/2014/main" val="20001"/>
                    </a:ext>
                  </a:extLst>
                </a:gridCol>
              </a:tblGrid>
              <a:tr h="0">
                <a:tc>
                  <a:txBody>
                    <a:bodyPr/>
                    <a:lstStyle/>
                    <a:p>
                      <a:r>
                        <a:rPr lang="en-GB" dirty="0"/>
                        <a:t>Icon</a:t>
                      </a:r>
                    </a:p>
                  </a:txBody>
                  <a:tcPr/>
                </a:tc>
                <a:tc>
                  <a:txBody>
                    <a:bodyPr/>
                    <a:lstStyle/>
                    <a:p>
                      <a:r>
                        <a:rPr lang="en-GB" dirty="0"/>
                        <a:t>Status</a:t>
                      </a:r>
                    </a:p>
                  </a:txBody>
                  <a:tcPr/>
                </a:tc>
                <a:extLst>
                  <a:ext uri="{0D108BD9-81ED-4DB2-BD59-A6C34878D82A}">
                    <a16:rowId xmlns:a16="http://schemas.microsoft.com/office/drawing/2014/main" val="10000"/>
                  </a:ext>
                </a:extLst>
              </a:tr>
              <a:tr h="370840">
                <a:tc>
                  <a:txBody>
                    <a:bodyPr/>
                    <a:lstStyle/>
                    <a:p>
                      <a:endParaRPr lang="en-GB" dirty="0"/>
                    </a:p>
                    <a:p>
                      <a:endParaRPr lang="en-GB" dirty="0"/>
                    </a:p>
                  </a:txBody>
                  <a:tcPr/>
                </a:tc>
                <a:tc>
                  <a:txBody>
                    <a:bodyPr/>
                    <a:lstStyle/>
                    <a:p>
                      <a:r>
                        <a:rPr lang="en-GB" dirty="0"/>
                        <a:t>Under Construction</a:t>
                      </a:r>
                    </a:p>
                  </a:txBody>
                  <a:tcPr anchor="ctr"/>
                </a:tc>
                <a:extLst>
                  <a:ext uri="{0D108BD9-81ED-4DB2-BD59-A6C34878D82A}">
                    <a16:rowId xmlns:a16="http://schemas.microsoft.com/office/drawing/2014/main" val="10001"/>
                  </a:ext>
                </a:extLst>
              </a:tr>
              <a:tr h="370840">
                <a:tc>
                  <a:txBody>
                    <a:bodyPr/>
                    <a:lstStyle/>
                    <a:p>
                      <a:endParaRPr lang="en-GB" dirty="0"/>
                    </a:p>
                    <a:p>
                      <a:endParaRPr lang="en-GB" dirty="0"/>
                    </a:p>
                  </a:txBody>
                  <a:tcPr/>
                </a:tc>
                <a:tc>
                  <a:txBody>
                    <a:bodyPr/>
                    <a:lstStyle/>
                    <a:p>
                      <a:r>
                        <a:rPr lang="en-GB" dirty="0"/>
                        <a:t>Ready</a:t>
                      </a:r>
                      <a:r>
                        <a:rPr lang="en-GB" baseline="0" dirty="0"/>
                        <a:t> for Deployment</a:t>
                      </a:r>
                      <a:endParaRPr lang="en-GB" dirty="0"/>
                    </a:p>
                  </a:txBody>
                  <a:tcPr anchor="ctr"/>
                </a:tc>
                <a:extLst>
                  <a:ext uri="{0D108BD9-81ED-4DB2-BD59-A6C34878D82A}">
                    <a16:rowId xmlns:a16="http://schemas.microsoft.com/office/drawing/2014/main" val="10002"/>
                  </a:ext>
                </a:extLst>
              </a:tr>
              <a:tr h="370840">
                <a:tc>
                  <a:txBody>
                    <a:bodyPr/>
                    <a:lstStyle/>
                    <a:p>
                      <a:endParaRPr lang="en-GB" dirty="0"/>
                    </a:p>
                    <a:p>
                      <a:endParaRPr lang="en-GB" dirty="0"/>
                    </a:p>
                  </a:txBody>
                  <a:tcPr/>
                </a:tc>
                <a:tc>
                  <a:txBody>
                    <a:bodyPr/>
                    <a:lstStyle/>
                    <a:p>
                      <a:r>
                        <a:rPr lang="en-GB" dirty="0"/>
                        <a:t>Deployed</a:t>
                      </a:r>
                    </a:p>
                  </a:txBody>
                  <a:tcPr anchor="ctr"/>
                </a:tc>
                <a:extLst>
                  <a:ext uri="{0D108BD9-81ED-4DB2-BD59-A6C34878D82A}">
                    <a16:rowId xmlns:a16="http://schemas.microsoft.com/office/drawing/2014/main" val="10003"/>
                  </a:ext>
                </a:extLst>
              </a:tr>
              <a:tr h="370840">
                <a:tc>
                  <a:txBody>
                    <a:bodyPr/>
                    <a:lstStyle/>
                    <a:p>
                      <a:endParaRPr lang="en-GB" dirty="0"/>
                    </a:p>
                    <a:p>
                      <a:endParaRPr lang="en-GB" dirty="0"/>
                    </a:p>
                  </a:txBody>
                  <a:tcPr/>
                </a:tc>
                <a:tc>
                  <a:txBody>
                    <a:bodyPr/>
                    <a:lstStyle/>
                    <a:p>
                      <a:r>
                        <a:rPr lang="en-GB" dirty="0"/>
                        <a:t>Under Modification</a:t>
                      </a:r>
                    </a:p>
                  </a:txBody>
                  <a:tcPr anchor="ctr"/>
                </a:tc>
                <a:extLst>
                  <a:ext uri="{0D108BD9-81ED-4DB2-BD59-A6C34878D82A}">
                    <a16:rowId xmlns:a16="http://schemas.microsoft.com/office/drawing/2014/main" val="10004"/>
                  </a:ext>
                </a:extLst>
              </a:tr>
              <a:tr h="370840">
                <a:tc>
                  <a:txBody>
                    <a:bodyPr/>
                    <a:lstStyle/>
                    <a:p>
                      <a:endParaRPr lang="en-GB" dirty="0"/>
                    </a:p>
                    <a:p>
                      <a:endParaRPr lang="en-GB" dirty="0"/>
                    </a:p>
                  </a:txBody>
                  <a:tcPr/>
                </a:tc>
                <a:tc>
                  <a:txBody>
                    <a:bodyPr/>
                    <a:lstStyle/>
                    <a:p>
                      <a:r>
                        <a:rPr lang="en-GB" dirty="0"/>
                        <a:t>Remove from Deployment</a:t>
                      </a:r>
                    </a:p>
                  </a:txBody>
                  <a:tcPr anchor="ctr"/>
                </a:tc>
                <a:extLst>
                  <a:ext uri="{0D108BD9-81ED-4DB2-BD59-A6C34878D82A}">
                    <a16:rowId xmlns:a16="http://schemas.microsoft.com/office/drawing/2014/main" val="10005"/>
                  </a:ext>
                </a:extLst>
              </a:tr>
              <a:tr h="370840">
                <a:tc>
                  <a:txBody>
                    <a:bodyPr/>
                    <a:lstStyle/>
                    <a:p>
                      <a:endParaRPr lang="en-GB" dirty="0"/>
                    </a:p>
                    <a:p>
                      <a:endParaRPr lang="en-GB" dirty="0"/>
                    </a:p>
                  </a:txBody>
                  <a:tcPr/>
                </a:tc>
                <a:tc>
                  <a:txBody>
                    <a:bodyPr/>
                    <a:lstStyle/>
                    <a:p>
                      <a:r>
                        <a:rPr lang="en-GB" dirty="0"/>
                        <a:t>Imported</a:t>
                      </a:r>
                    </a:p>
                  </a:txBody>
                  <a:tcPr anchor="ct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a:bodyPr>
          <a:lstStyle/>
          <a:p>
            <a:r>
              <a:rPr lang="en-GB" dirty="0"/>
              <a:t>XWSV</a:t>
            </a:r>
          </a:p>
        </p:txBody>
      </p:sp>
      <p:pic>
        <p:nvPicPr>
          <p:cNvPr id="1026" name="Picture 2" descr="https://www.mysits.com/mysits/sits930/930manuals/mensys/02super/22stutalk/02stwebservices/04web_service_manager/02wsv_overview_files/image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1" y="1628800"/>
            <a:ext cx="4906889" cy="42319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608931" y="4643116"/>
            <a:ext cx="471488" cy="466725"/>
          </a:xfrm>
          <a:prstGeom prst="rect">
            <a:avLst/>
          </a:prstGeom>
        </p:spPr>
      </p:pic>
      <p:pic>
        <p:nvPicPr>
          <p:cNvPr id="13" name="Picture 12"/>
          <p:cNvPicPr>
            <a:picLocks noChangeAspect="1"/>
          </p:cNvPicPr>
          <p:nvPr/>
        </p:nvPicPr>
        <p:blipFill>
          <a:blip r:embed="rId4"/>
          <a:stretch>
            <a:fillRect/>
          </a:stretch>
        </p:blipFill>
        <p:spPr>
          <a:xfrm>
            <a:off x="573690" y="5259969"/>
            <a:ext cx="541399" cy="482693"/>
          </a:xfrm>
          <a:prstGeom prst="rect">
            <a:avLst/>
          </a:prstGeom>
        </p:spPr>
      </p:pic>
      <p:pic>
        <p:nvPicPr>
          <p:cNvPr id="14" name="Picture 13"/>
          <p:cNvPicPr>
            <a:picLocks noChangeAspect="1"/>
          </p:cNvPicPr>
          <p:nvPr/>
        </p:nvPicPr>
        <p:blipFill>
          <a:blip r:embed="rId5"/>
          <a:stretch>
            <a:fillRect/>
          </a:stretch>
        </p:blipFill>
        <p:spPr>
          <a:xfrm>
            <a:off x="569612" y="2715532"/>
            <a:ext cx="483091" cy="462679"/>
          </a:xfrm>
          <a:prstGeom prst="rect">
            <a:avLst/>
          </a:prstGeom>
        </p:spPr>
      </p:pic>
      <p:pic>
        <p:nvPicPr>
          <p:cNvPr id="15" name="Picture 14"/>
          <p:cNvPicPr>
            <a:picLocks noChangeAspect="1"/>
          </p:cNvPicPr>
          <p:nvPr/>
        </p:nvPicPr>
        <p:blipFill>
          <a:blip r:embed="rId6"/>
          <a:stretch>
            <a:fillRect/>
          </a:stretch>
        </p:blipFill>
        <p:spPr>
          <a:xfrm>
            <a:off x="608361" y="2056705"/>
            <a:ext cx="405594" cy="446667"/>
          </a:xfrm>
          <a:prstGeom prst="rect">
            <a:avLst/>
          </a:prstGeom>
        </p:spPr>
      </p:pic>
      <p:pic>
        <p:nvPicPr>
          <p:cNvPr id="17" name="Picture 16"/>
          <p:cNvPicPr>
            <a:picLocks noChangeAspect="1"/>
          </p:cNvPicPr>
          <p:nvPr/>
        </p:nvPicPr>
        <p:blipFill>
          <a:blip r:embed="rId7"/>
          <a:stretch>
            <a:fillRect/>
          </a:stretch>
        </p:blipFill>
        <p:spPr>
          <a:xfrm>
            <a:off x="569313" y="4002389"/>
            <a:ext cx="511106" cy="502588"/>
          </a:xfrm>
          <a:prstGeom prst="rect">
            <a:avLst/>
          </a:prstGeom>
        </p:spPr>
      </p:pic>
      <p:pic>
        <p:nvPicPr>
          <p:cNvPr id="21" name="Picture 20"/>
          <p:cNvPicPr>
            <a:picLocks noChangeAspect="1"/>
          </p:cNvPicPr>
          <p:nvPr/>
        </p:nvPicPr>
        <p:blipFill>
          <a:blip r:embed="rId8"/>
          <a:stretch>
            <a:fillRect/>
          </a:stretch>
        </p:blipFill>
        <p:spPr>
          <a:xfrm>
            <a:off x="608361" y="3335641"/>
            <a:ext cx="472058" cy="483297"/>
          </a:xfrm>
          <a:prstGeom prst="rect">
            <a:avLst/>
          </a:prstGeom>
        </p:spPr>
      </p:pic>
      <p:sp>
        <p:nvSpPr>
          <p:cNvPr id="22" name="Rounded Rectangle 21"/>
          <p:cNvSpPr/>
          <p:nvPr/>
        </p:nvSpPr>
        <p:spPr>
          <a:xfrm>
            <a:off x="3563888" y="5501315"/>
            <a:ext cx="3220940" cy="9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XWSV is an overview screen where all the web services can be managed from</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108389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Service (WSV)</a:t>
            </a:r>
          </a:p>
        </p:txBody>
      </p:sp>
      <p:pic>
        <p:nvPicPr>
          <p:cNvPr id="5" name="Picture 4"/>
          <p:cNvPicPr>
            <a:picLocks noChangeAspect="1"/>
          </p:cNvPicPr>
          <p:nvPr/>
        </p:nvPicPr>
        <p:blipFill>
          <a:blip r:embed="rId2"/>
          <a:stretch>
            <a:fillRect/>
          </a:stretch>
        </p:blipFill>
        <p:spPr>
          <a:xfrm>
            <a:off x="2132685" y="1859765"/>
            <a:ext cx="4878629" cy="3456384"/>
          </a:xfrm>
          <a:prstGeom prst="rect">
            <a:avLst/>
          </a:prstGeom>
        </p:spPr>
      </p:pic>
      <p:sp>
        <p:nvSpPr>
          <p:cNvPr id="6" name="Rounded Rectangle 5"/>
          <p:cNvSpPr/>
          <p:nvPr/>
        </p:nvSpPr>
        <p:spPr>
          <a:xfrm>
            <a:off x="872545" y="4797152"/>
            <a:ext cx="2520280" cy="1356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WSV records defines a web service which can be made up of multiple operations</a:t>
            </a:r>
          </a:p>
        </p:txBody>
      </p:sp>
      <p:sp>
        <p:nvSpPr>
          <p:cNvPr id="7" name="Rounded Rectangular Callout 6"/>
          <p:cNvSpPr/>
          <p:nvPr/>
        </p:nvSpPr>
        <p:spPr>
          <a:xfrm>
            <a:off x="7236296" y="2852936"/>
            <a:ext cx="1368152" cy="1119266"/>
          </a:xfrm>
          <a:prstGeom prst="wedgeRoundRectCallout">
            <a:avLst>
              <a:gd name="adj1" fmla="val -105145"/>
              <a:gd name="adj2" fmla="val 17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The title of the web service must be alpha numeric</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6691586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956425" y="1998973"/>
            <a:ext cx="2368289" cy="2364275"/>
          </a:xfrm>
          <a:prstGeom prst="rect">
            <a:avLst/>
          </a:prstGeom>
        </p:spPr>
      </p:pic>
      <p:sp>
        <p:nvSpPr>
          <p:cNvPr id="2" name="Title 1"/>
          <p:cNvSpPr>
            <a:spLocks noGrp="1"/>
          </p:cNvSpPr>
          <p:nvPr>
            <p:ph type="title"/>
          </p:nvPr>
        </p:nvSpPr>
        <p:spPr>
          <a:xfrm>
            <a:off x="395536" y="629816"/>
            <a:ext cx="8229600" cy="1143000"/>
          </a:xfrm>
        </p:spPr>
        <p:txBody>
          <a:bodyPr>
            <a:noAutofit/>
          </a:bodyPr>
          <a:lstStyle/>
          <a:p>
            <a:r>
              <a:rPr lang="en-GB" sz="3600" dirty="0"/>
              <a:t>Web Service Operation (WOP) </a:t>
            </a:r>
            <a:br>
              <a:rPr lang="en-GB" sz="3600" dirty="0"/>
            </a:br>
            <a:r>
              <a:rPr lang="en-GB" sz="3600" dirty="0"/>
              <a:t>and Web Service Parameter (WPA)</a:t>
            </a:r>
          </a:p>
        </p:txBody>
      </p:sp>
      <p:pic>
        <p:nvPicPr>
          <p:cNvPr id="4" name="Picture 3"/>
          <p:cNvPicPr>
            <a:picLocks noChangeAspect="1"/>
          </p:cNvPicPr>
          <p:nvPr/>
        </p:nvPicPr>
        <p:blipFill>
          <a:blip r:embed="rId3"/>
          <a:stretch>
            <a:fillRect/>
          </a:stretch>
        </p:blipFill>
        <p:spPr>
          <a:xfrm>
            <a:off x="1706210" y="1996833"/>
            <a:ext cx="3951337" cy="4130362"/>
          </a:xfrm>
          <a:prstGeom prst="rect">
            <a:avLst/>
          </a:prstGeom>
        </p:spPr>
      </p:pic>
      <p:sp>
        <p:nvSpPr>
          <p:cNvPr id="7" name="Rounded Rectangular Callout 6"/>
          <p:cNvSpPr/>
          <p:nvPr/>
        </p:nvSpPr>
        <p:spPr>
          <a:xfrm>
            <a:off x="260372" y="1996832"/>
            <a:ext cx="1287292" cy="1288151"/>
          </a:xfrm>
          <a:prstGeom prst="wedgeRoundRectCallout">
            <a:avLst>
              <a:gd name="adj1" fmla="val 66733"/>
              <a:gd name="adj2" fmla="val 38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The title of the operation and the WSF it is linked to</a:t>
            </a:r>
          </a:p>
        </p:txBody>
      </p:sp>
      <p:sp>
        <p:nvSpPr>
          <p:cNvPr id="8" name="Rounded Rectangular Callout 7"/>
          <p:cNvSpPr/>
          <p:nvPr/>
        </p:nvSpPr>
        <p:spPr>
          <a:xfrm>
            <a:off x="260372" y="3657013"/>
            <a:ext cx="1327722" cy="1288151"/>
          </a:xfrm>
          <a:prstGeom prst="wedgeRoundRectCallout">
            <a:avLst>
              <a:gd name="adj1" fmla="val 68931"/>
              <a:gd name="adj2" fmla="val 24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There will be an input parameter for each piece of WSF in data</a:t>
            </a:r>
          </a:p>
        </p:txBody>
      </p:sp>
      <p:sp>
        <p:nvSpPr>
          <p:cNvPr id="9" name="Rounded Rectangular Callout 8"/>
          <p:cNvSpPr/>
          <p:nvPr/>
        </p:nvSpPr>
        <p:spPr>
          <a:xfrm>
            <a:off x="299215" y="5169181"/>
            <a:ext cx="1327722" cy="996124"/>
          </a:xfrm>
          <a:prstGeom prst="wedgeRoundRectCallout">
            <a:avLst>
              <a:gd name="adj1" fmla="val 61604"/>
              <a:gd name="adj2" fmla="val -39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WSF in data is mapped to the input parameters</a:t>
            </a:r>
          </a:p>
        </p:txBody>
      </p:sp>
      <p:sp>
        <p:nvSpPr>
          <p:cNvPr id="10" name="Rounded Rectangular Callout 9"/>
          <p:cNvSpPr/>
          <p:nvPr/>
        </p:nvSpPr>
        <p:spPr>
          <a:xfrm>
            <a:off x="3609431" y="6021288"/>
            <a:ext cx="1801810" cy="549683"/>
          </a:xfrm>
          <a:prstGeom prst="wedgeRoundRectCallout">
            <a:avLst>
              <a:gd name="adj1" fmla="val -35901"/>
              <a:gd name="adj2" fmla="val -765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An output parameter must be defined </a:t>
            </a:r>
          </a:p>
        </p:txBody>
      </p:sp>
      <p:cxnSp>
        <p:nvCxnSpPr>
          <p:cNvPr id="14" name="Straight Arrow Connector 13"/>
          <p:cNvCxnSpPr/>
          <p:nvPr/>
        </p:nvCxnSpPr>
        <p:spPr>
          <a:xfrm flipV="1">
            <a:off x="5199231" y="4797152"/>
            <a:ext cx="1220078" cy="9730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stretch>
            <a:fillRect/>
          </a:stretch>
        </p:blipFill>
        <p:spPr>
          <a:xfrm>
            <a:off x="6419309" y="3657013"/>
            <a:ext cx="2380298" cy="2376264"/>
          </a:xfrm>
          <a:prstGeom prst="rect">
            <a:avLst/>
          </a:prstGeom>
        </p:spPr>
      </p:pic>
      <p:sp>
        <p:nvSpPr>
          <p:cNvPr id="17" name="Rounded Rectangular Callout 16"/>
          <p:cNvSpPr/>
          <p:nvPr/>
        </p:nvSpPr>
        <p:spPr>
          <a:xfrm>
            <a:off x="6083069" y="5746952"/>
            <a:ext cx="2478547" cy="832797"/>
          </a:xfrm>
          <a:prstGeom prst="wedgeRoundRectCallout">
            <a:avLst>
              <a:gd name="adj1" fmla="val -19025"/>
              <a:gd name="adj2" fmla="val -894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Messages, status or out data can be mapped to the output parameter through WPA</a:t>
            </a:r>
          </a:p>
        </p:txBody>
      </p:sp>
      <p:cxnSp>
        <p:nvCxnSpPr>
          <p:cNvPr id="18" name="Straight Arrow Connector 17"/>
          <p:cNvCxnSpPr/>
          <p:nvPr/>
        </p:nvCxnSpPr>
        <p:spPr>
          <a:xfrm flipV="1">
            <a:off x="5179739" y="3618800"/>
            <a:ext cx="764677" cy="5680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1758472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6A3071-E21C-422B-B9C2-F985575B8D64}"/>
              </a:ext>
            </a:extLst>
          </p:cNvPr>
          <p:cNvPicPr>
            <a:picLocks noChangeAspect="1"/>
          </p:cNvPicPr>
          <p:nvPr/>
        </p:nvPicPr>
        <p:blipFill>
          <a:blip r:embed="rId2"/>
          <a:stretch>
            <a:fillRect/>
          </a:stretch>
        </p:blipFill>
        <p:spPr>
          <a:xfrm>
            <a:off x="755576" y="2302802"/>
            <a:ext cx="7649956" cy="1575342"/>
          </a:xfrm>
          <a:prstGeom prst="rect">
            <a:avLst/>
          </a:prstGeom>
        </p:spPr>
      </p:pic>
      <p:sp>
        <p:nvSpPr>
          <p:cNvPr id="2" name="Title 1"/>
          <p:cNvSpPr>
            <a:spLocks noGrp="1"/>
          </p:cNvSpPr>
          <p:nvPr>
            <p:ph type="title"/>
          </p:nvPr>
        </p:nvSpPr>
        <p:spPr>
          <a:xfrm>
            <a:off x="395536" y="629816"/>
            <a:ext cx="8229600" cy="1143000"/>
          </a:xfrm>
        </p:spPr>
        <p:txBody>
          <a:bodyPr>
            <a:noAutofit/>
          </a:bodyPr>
          <a:lstStyle/>
          <a:p>
            <a:r>
              <a:rPr lang="en-GB" sz="3600" dirty="0"/>
              <a:t>Example Output:</a:t>
            </a:r>
            <a:br>
              <a:rPr lang="en-GB" sz="3600" dirty="0"/>
            </a:br>
            <a:r>
              <a:rPr lang="en-GB" sz="3600" dirty="0"/>
              <a:t>One Simple Output Parameter</a:t>
            </a:r>
          </a:p>
        </p:txBody>
      </p:sp>
      <p:sp>
        <p:nvSpPr>
          <p:cNvPr id="10" name="Rounded Rectangular Callout 9"/>
          <p:cNvSpPr/>
          <p:nvPr/>
        </p:nvSpPr>
        <p:spPr>
          <a:xfrm>
            <a:off x="3103373" y="4214083"/>
            <a:ext cx="5249029" cy="943109"/>
          </a:xfrm>
          <a:prstGeom prst="wedgeRoundRectCallout">
            <a:avLst>
              <a:gd name="adj1" fmla="val -25418"/>
              <a:gd name="adj2" fmla="val -1553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Name of parameter controlled by ‘Output parameter title’ on WPA</a:t>
            </a:r>
          </a:p>
          <a:p>
            <a:pPr algn="ctr"/>
            <a:endParaRPr lang="en-GB" sz="1400" dirty="0"/>
          </a:p>
          <a:p>
            <a:pPr algn="ctr"/>
            <a:r>
              <a:rPr lang="en-GB" sz="1400" dirty="0"/>
              <a:t> Content of the parameter controlled by ‘Output mapping’ on WPA</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619640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8229600" cy="1143000"/>
          </a:xfrm>
        </p:spPr>
        <p:txBody>
          <a:bodyPr>
            <a:normAutofit/>
          </a:bodyPr>
          <a:lstStyle/>
          <a:p>
            <a:r>
              <a:rPr lang="en-GB" dirty="0"/>
              <a:t>Cloning Parameters</a:t>
            </a:r>
          </a:p>
        </p:txBody>
      </p:sp>
      <p:pic>
        <p:nvPicPr>
          <p:cNvPr id="4" name="Picture 3"/>
          <p:cNvPicPr>
            <a:picLocks noChangeAspect="1"/>
          </p:cNvPicPr>
          <p:nvPr/>
        </p:nvPicPr>
        <p:blipFill>
          <a:blip r:embed="rId2"/>
          <a:stretch>
            <a:fillRect/>
          </a:stretch>
        </p:blipFill>
        <p:spPr>
          <a:xfrm>
            <a:off x="2051003" y="2428609"/>
            <a:ext cx="5041993" cy="3561259"/>
          </a:xfrm>
          <a:prstGeom prst="rect">
            <a:avLst/>
          </a:prstGeom>
        </p:spPr>
      </p:pic>
      <p:sp>
        <p:nvSpPr>
          <p:cNvPr id="6" name="Rounded Rectangle 5"/>
          <p:cNvSpPr/>
          <p:nvPr/>
        </p:nvSpPr>
        <p:spPr>
          <a:xfrm>
            <a:off x="5275547" y="1340768"/>
            <a:ext cx="3483431" cy="1356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‘copy web services parameters’ screen allows common parameters to be copied from one web service to another</a:t>
            </a:r>
          </a:p>
        </p:txBody>
      </p:sp>
      <p:pic>
        <p:nvPicPr>
          <p:cNvPr id="7" name="Picture 6"/>
          <p:cNvPicPr>
            <a:picLocks noChangeAspect="1"/>
          </p:cNvPicPr>
          <p:nvPr/>
        </p:nvPicPr>
        <p:blipFill>
          <a:blip r:embed="rId3"/>
          <a:stretch>
            <a:fillRect/>
          </a:stretch>
        </p:blipFill>
        <p:spPr>
          <a:xfrm>
            <a:off x="611560" y="1525753"/>
            <a:ext cx="4239477" cy="685999"/>
          </a:xfrm>
          <a:prstGeom prst="rect">
            <a:avLst/>
          </a:prstGeom>
        </p:spPr>
      </p:pic>
      <p:cxnSp>
        <p:nvCxnSpPr>
          <p:cNvPr id="9" name="Straight Arrow Connector 8"/>
          <p:cNvCxnSpPr/>
          <p:nvPr/>
        </p:nvCxnSpPr>
        <p:spPr>
          <a:xfrm>
            <a:off x="4067944" y="1741777"/>
            <a:ext cx="144016" cy="7920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ounded Rectangular Callout 12"/>
          <p:cNvSpPr/>
          <p:nvPr/>
        </p:nvSpPr>
        <p:spPr>
          <a:xfrm>
            <a:off x="385021" y="3108545"/>
            <a:ext cx="1522683" cy="937488"/>
          </a:xfrm>
          <a:prstGeom prst="wedgeRoundRectCallout">
            <a:avLst>
              <a:gd name="adj1" fmla="val 69136"/>
              <a:gd name="adj2" fmla="val -95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Select web service to copy parameters from</a:t>
            </a:r>
          </a:p>
        </p:txBody>
      </p:sp>
      <p:sp>
        <p:nvSpPr>
          <p:cNvPr id="14" name="Rounded Rectangular Callout 13"/>
          <p:cNvSpPr/>
          <p:nvPr/>
        </p:nvSpPr>
        <p:spPr>
          <a:xfrm>
            <a:off x="3707904" y="5774225"/>
            <a:ext cx="1279611" cy="648072"/>
          </a:xfrm>
          <a:prstGeom prst="wedgeRoundRectCallout">
            <a:avLst>
              <a:gd name="adj1" fmla="val -10685"/>
              <a:gd name="adj2" fmla="val -4028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2. Parameters will appear</a:t>
            </a:r>
          </a:p>
        </p:txBody>
      </p:sp>
      <p:sp>
        <p:nvSpPr>
          <p:cNvPr id="15" name="Rounded Rectangular Callout 14"/>
          <p:cNvSpPr/>
          <p:nvPr/>
        </p:nvSpPr>
        <p:spPr>
          <a:xfrm>
            <a:off x="7017262" y="4838121"/>
            <a:ext cx="1443170" cy="648072"/>
          </a:xfrm>
          <a:prstGeom prst="wedgeRoundRectCallout">
            <a:avLst>
              <a:gd name="adj1" fmla="val -167161"/>
              <a:gd name="adj2" fmla="val -2166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3. Copy selected or copy all  </a:t>
            </a:r>
          </a:p>
        </p:txBody>
      </p:sp>
      <p:sp>
        <p:nvSpPr>
          <p:cNvPr id="16" name="Rounded Rectangular Callout 15"/>
          <p:cNvSpPr/>
          <p:nvPr/>
        </p:nvSpPr>
        <p:spPr>
          <a:xfrm>
            <a:off x="7229516" y="3325953"/>
            <a:ext cx="1620499" cy="1151747"/>
          </a:xfrm>
          <a:prstGeom prst="wedgeRoundRectCallout">
            <a:avLst>
              <a:gd name="adj1" fmla="val -79630"/>
              <a:gd name="adj2" fmla="val -453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4. Parameters on current web service, i.e. where they are copied to </a:t>
            </a:r>
          </a:p>
        </p:txBody>
      </p:sp>
      <p:sp>
        <p:nvSpPr>
          <p:cNvPr id="17" name="Rounded Rectangular Callout 16"/>
          <p:cNvSpPr/>
          <p:nvPr/>
        </p:nvSpPr>
        <p:spPr>
          <a:xfrm>
            <a:off x="5275547" y="5882047"/>
            <a:ext cx="1443170" cy="648072"/>
          </a:xfrm>
          <a:prstGeom prst="wedgeRoundRectCallout">
            <a:avLst>
              <a:gd name="adj1" fmla="val -43810"/>
              <a:gd name="adj2" fmla="val -2662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5. Remove selected or all  </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425166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Role Groups</a:t>
            </a:r>
          </a:p>
        </p:txBody>
      </p:sp>
      <p:pic>
        <p:nvPicPr>
          <p:cNvPr id="4" name="Picture 3"/>
          <p:cNvPicPr>
            <a:picLocks noChangeAspect="1"/>
          </p:cNvPicPr>
          <p:nvPr/>
        </p:nvPicPr>
        <p:blipFill>
          <a:blip r:embed="rId2"/>
          <a:stretch>
            <a:fillRect/>
          </a:stretch>
        </p:blipFill>
        <p:spPr>
          <a:xfrm>
            <a:off x="323528" y="1590255"/>
            <a:ext cx="4544739" cy="4401651"/>
          </a:xfrm>
          <a:prstGeom prst="rect">
            <a:avLst/>
          </a:prstGeom>
        </p:spPr>
      </p:pic>
      <p:pic>
        <p:nvPicPr>
          <p:cNvPr id="3" name="Picture 2"/>
          <p:cNvPicPr>
            <a:picLocks noChangeAspect="1"/>
          </p:cNvPicPr>
          <p:nvPr/>
        </p:nvPicPr>
        <p:blipFill>
          <a:blip r:embed="rId3"/>
          <a:stretch>
            <a:fillRect/>
          </a:stretch>
        </p:blipFill>
        <p:spPr>
          <a:xfrm>
            <a:off x="5043984" y="1844824"/>
            <a:ext cx="3775055" cy="3089324"/>
          </a:xfrm>
          <a:prstGeom prst="rect">
            <a:avLst/>
          </a:prstGeom>
        </p:spPr>
      </p:pic>
      <p:sp>
        <p:nvSpPr>
          <p:cNvPr id="5" name="Rounded Rectangle 4"/>
          <p:cNvSpPr/>
          <p:nvPr/>
        </p:nvSpPr>
        <p:spPr>
          <a:xfrm>
            <a:off x="4427984" y="4509120"/>
            <a:ext cx="3384376" cy="130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Once a user has been given access to run the web services, they get access to specific web service functions through role groups</a:t>
            </a:r>
          </a:p>
        </p:txBody>
      </p:sp>
      <p:sp>
        <p:nvSpPr>
          <p:cNvPr id="6" name="Footer Placeholder 5"/>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519650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55"/>
            <a:ext cx="8229600" cy="1143000"/>
          </a:xfrm>
        </p:spPr>
        <p:txBody>
          <a:bodyPr>
            <a:normAutofit/>
          </a:bodyPr>
          <a:lstStyle/>
          <a:p>
            <a:r>
              <a:rPr lang="en-GB" dirty="0"/>
              <a:t>Deployment</a:t>
            </a:r>
          </a:p>
        </p:txBody>
      </p:sp>
      <p:pic>
        <p:nvPicPr>
          <p:cNvPr id="5" name="Picture 4"/>
          <p:cNvPicPr>
            <a:picLocks noChangeAspect="1"/>
          </p:cNvPicPr>
          <p:nvPr/>
        </p:nvPicPr>
        <p:blipFill>
          <a:blip r:embed="rId2"/>
          <a:stretch>
            <a:fillRect/>
          </a:stretch>
        </p:blipFill>
        <p:spPr>
          <a:xfrm>
            <a:off x="323528" y="2564904"/>
            <a:ext cx="3124200" cy="2114550"/>
          </a:xfrm>
          <a:prstGeom prst="rect">
            <a:avLst/>
          </a:prstGeom>
        </p:spPr>
      </p:pic>
      <p:pic>
        <p:nvPicPr>
          <p:cNvPr id="6" name="Picture 5"/>
          <p:cNvPicPr>
            <a:picLocks noChangeAspect="1"/>
          </p:cNvPicPr>
          <p:nvPr/>
        </p:nvPicPr>
        <p:blipFill>
          <a:blip r:embed="rId3"/>
          <a:stretch>
            <a:fillRect/>
          </a:stretch>
        </p:blipFill>
        <p:spPr>
          <a:xfrm>
            <a:off x="4788024" y="1484784"/>
            <a:ext cx="3898776" cy="3163378"/>
          </a:xfrm>
          <a:prstGeom prst="rect">
            <a:avLst/>
          </a:prstGeom>
        </p:spPr>
      </p:pic>
      <p:pic>
        <p:nvPicPr>
          <p:cNvPr id="7" name="Picture 6"/>
          <p:cNvPicPr>
            <a:picLocks noChangeAspect="1"/>
          </p:cNvPicPr>
          <p:nvPr/>
        </p:nvPicPr>
        <p:blipFill>
          <a:blip r:embed="rId4"/>
          <a:stretch>
            <a:fillRect/>
          </a:stretch>
        </p:blipFill>
        <p:spPr>
          <a:xfrm>
            <a:off x="4788024" y="4648162"/>
            <a:ext cx="3898776" cy="1342393"/>
          </a:xfrm>
          <a:prstGeom prst="rect">
            <a:avLst/>
          </a:prstGeom>
        </p:spPr>
      </p:pic>
      <p:sp>
        <p:nvSpPr>
          <p:cNvPr id="8" name="Rounded Rectangle 7"/>
          <p:cNvSpPr/>
          <p:nvPr/>
        </p:nvSpPr>
        <p:spPr>
          <a:xfrm>
            <a:off x="990472" y="1343255"/>
            <a:ext cx="3600400" cy="1772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Once a web service has been fully setup it can be set to ‘Ready for deployment’</a:t>
            </a:r>
          </a:p>
          <a:p>
            <a:pPr algn="ctr"/>
            <a:r>
              <a:rPr lang="en-GB" sz="1600" dirty="0"/>
              <a:t>Web services are deployed using the ‘Sync web services’ option and can be called externally once deployed.</a:t>
            </a:r>
          </a:p>
        </p:txBody>
      </p:sp>
      <p:sp>
        <p:nvSpPr>
          <p:cNvPr id="9" name="Rounded Rectangular Callout 8"/>
          <p:cNvSpPr/>
          <p:nvPr/>
        </p:nvSpPr>
        <p:spPr>
          <a:xfrm>
            <a:off x="457200" y="5013176"/>
            <a:ext cx="4114800" cy="1296144"/>
          </a:xfrm>
          <a:prstGeom prst="wedgeRoundRectCallout">
            <a:avLst>
              <a:gd name="adj1" fmla="val 56002"/>
              <a:gd name="adj2" fmla="val -275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Message buffer from the deployment</a:t>
            </a:r>
          </a:p>
          <a:p>
            <a:r>
              <a:rPr lang="en-GB" sz="1400" dirty="0"/>
              <a:t>Phase 1: Preparing Java source code for deployment.</a:t>
            </a:r>
          </a:p>
          <a:p>
            <a:r>
              <a:rPr lang="en-GB" sz="1400" dirty="0"/>
              <a:t>Phase 2: Preparing Servlet Files for deployment.</a:t>
            </a:r>
          </a:p>
          <a:p>
            <a:r>
              <a:rPr lang="en-GB" sz="1400" dirty="0"/>
              <a:t>Phase 3: Deploying web service.</a:t>
            </a:r>
          </a:p>
          <a:p>
            <a:r>
              <a:rPr lang="en-GB" sz="1400" dirty="0"/>
              <a:t>Phase 4: Updating Web Service Status’ to deployed.</a:t>
            </a:r>
          </a:p>
        </p:txBody>
      </p:sp>
      <p:sp>
        <p:nvSpPr>
          <p:cNvPr id="10" name="Rounded Rectangle 9"/>
          <p:cNvSpPr/>
          <p:nvPr/>
        </p:nvSpPr>
        <p:spPr>
          <a:xfrm>
            <a:off x="6876256" y="6237312"/>
            <a:ext cx="2143999" cy="4782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accent6">
                    <a:lumMod val="75000"/>
                  </a:schemeClr>
                </a:solidFill>
              </a:rPr>
              <a:t>**Local deployment can be useful for debugging**</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67292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Test web services and documentation</a:t>
            </a:r>
          </a:p>
        </p:txBody>
      </p:sp>
      <p:pic>
        <p:nvPicPr>
          <p:cNvPr id="4" name="Picture 3"/>
          <p:cNvPicPr>
            <a:picLocks noChangeAspect="1"/>
          </p:cNvPicPr>
          <p:nvPr/>
        </p:nvPicPr>
        <p:blipFill>
          <a:blip r:embed="rId2"/>
          <a:stretch>
            <a:fillRect/>
          </a:stretch>
        </p:blipFill>
        <p:spPr>
          <a:xfrm>
            <a:off x="984535" y="1880954"/>
            <a:ext cx="7174929" cy="1872208"/>
          </a:xfrm>
          <a:prstGeom prst="rect">
            <a:avLst/>
          </a:prstGeom>
        </p:spPr>
      </p:pic>
      <p:pic>
        <p:nvPicPr>
          <p:cNvPr id="5" name="Picture 4"/>
          <p:cNvPicPr>
            <a:picLocks noChangeAspect="1"/>
          </p:cNvPicPr>
          <p:nvPr/>
        </p:nvPicPr>
        <p:blipFill>
          <a:blip r:embed="rId3"/>
          <a:stretch>
            <a:fillRect/>
          </a:stretch>
        </p:blipFill>
        <p:spPr>
          <a:xfrm>
            <a:off x="462314" y="4171980"/>
            <a:ext cx="2327286" cy="1800200"/>
          </a:xfrm>
          <a:prstGeom prst="rect">
            <a:avLst/>
          </a:prstGeom>
        </p:spPr>
      </p:pic>
      <p:pic>
        <p:nvPicPr>
          <p:cNvPr id="7" name="Picture 6"/>
          <p:cNvPicPr>
            <a:picLocks noChangeAspect="1"/>
          </p:cNvPicPr>
          <p:nvPr/>
        </p:nvPicPr>
        <p:blipFill>
          <a:blip r:embed="rId4"/>
          <a:stretch>
            <a:fillRect/>
          </a:stretch>
        </p:blipFill>
        <p:spPr>
          <a:xfrm>
            <a:off x="2993715" y="3896161"/>
            <a:ext cx="3084562" cy="2278048"/>
          </a:xfrm>
          <a:prstGeom prst="rect">
            <a:avLst/>
          </a:prstGeom>
        </p:spPr>
      </p:pic>
      <p:cxnSp>
        <p:nvCxnSpPr>
          <p:cNvPr id="9" name="Straight Arrow Connector 8"/>
          <p:cNvCxnSpPr/>
          <p:nvPr/>
        </p:nvCxnSpPr>
        <p:spPr>
          <a:xfrm flipV="1">
            <a:off x="2267744" y="3645024"/>
            <a:ext cx="648072" cy="18722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2555776" y="5517232"/>
            <a:ext cx="648072" cy="2160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6282392" y="4088648"/>
            <a:ext cx="2591216" cy="1966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‘Test web services’ displays the </a:t>
            </a:r>
            <a:r>
              <a:rPr lang="en-GB" sz="1600" dirty="0" err="1"/>
              <a:t>wsdl</a:t>
            </a:r>
            <a:r>
              <a:rPr lang="en-GB" sz="1600" dirty="0"/>
              <a:t> URLs for all deployed web services</a:t>
            </a:r>
          </a:p>
          <a:p>
            <a:pPr algn="ctr"/>
            <a:endParaRPr lang="en-GB" sz="1600" dirty="0"/>
          </a:p>
          <a:p>
            <a:pPr algn="ctr"/>
            <a:r>
              <a:rPr lang="en-GB" sz="1600" dirty="0"/>
              <a:t>‘Generate documentation’ allows WSV SRLs to be generated/printed</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4693767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42274" y="1424974"/>
            <a:ext cx="2833581" cy="2007520"/>
          </a:xfrm>
          <a:prstGeom prst="rect">
            <a:avLst/>
          </a:prstGeom>
        </p:spPr>
      </p:pic>
      <p:sp>
        <p:nvSpPr>
          <p:cNvPr id="2" name="Title 1"/>
          <p:cNvSpPr>
            <a:spLocks noGrp="1"/>
          </p:cNvSpPr>
          <p:nvPr>
            <p:ph type="title"/>
          </p:nvPr>
        </p:nvSpPr>
        <p:spPr>
          <a:xfrm>
            <a:off x="455068" y="181311"/>
            <a:ext cx="8229600" cy="1143000"/>
          </a:xfrm>
        </p:spPr>
        <p:txBody>
          <a:bodyPr>
            <a:normAutofit fontScale="90000"/>
          </a:bodyPr>
          <a:lstStyle/>
          <a:p>
            <a:r>
              <a:rPr lang="en-GB" dirty="0"/>
              <a:t>Simple Web Service </a:t>
            </a:r>
            <a:br>
              <a:rPr lang="en-GB" dirty="0"/>
            </a:br>
            <a:r>
              <a:rPr lang="en-GB" dirty="0"/>
              <a:t>Manager Example</a:t>
            </a:r>
          </a:p>
        </p:txBody>
      </p:sp>
      <p:pic>
        <p:nvPicPr>
          <p:cNvPr id="5" name="Picture 4"/>
          <p:cNvPicPr>
            <a:picLocks noChangeAspect="1"/>
          </p:cNvPicPr>
          <p:nvPr/>
        </p:nvPicPr>
        <p:blipFill>
          <a:blip r:embed="rId3"/>
          <a:stretch>
            <a:fillRect/>
          </a:stretch>
        </p:blipFill>
        <p:spPr>
          <a:xfrm>
            <a:off x="1006768" y="2555385"/>
            <a:ext cx="3436937" cy="3592656"/>
          </a:xfrm>
          <a:prstGeom prst="rect">
            <a:avLst/>
          </a:prstGeom>
        </p:spPr>
      </p:pic>
      <p:pic>
        <p:nvPicPr>
          <p:cNvPr id="4" name="Picture 3"/>
          <p:cNvPicPr>
            <a:picLocks noChangeAspect="1"/>
          </p:cNvPicPr>
          <p:nvPr/>
        </p:nvPicPr>
        <p:blipFill>
          <a:blip r:embed="rId4"/>
          <a:stretch>
            <a:fillRect/>
          </a:stretch>
        </p:blipFill>
        <p:spPr>
          <a:xfrm>
            <a:off x="5259822" y="1549548"/>
            <a:ext cx="3449343" cy="3332416"/>
          </a:xfrm>
          <a:prstGeom prst="rect">
            <a:avLst/>
          </a:prstGeom>
        </p:spPr>
      </p:pic>
      <p:sp>
        <p:nvSpPr>
          <p:cNvPr id="7" name="Rounded Rectangular Callout 6"/>
          <p:cNvSpPr/>
          <p:nvPr/>
        </p:nvSpPr>
        <p:spPr>
          <a:xfrm>
            <a:off x="6947414" y="4036782"/>
            <a:ext cx="1575862" cy="1233216"/>
          </a:xfrm>
          <a:prstGeom prst="wedgeRoundRectCallout">
            <a:avLst>
              <a:gd name="adj1" fmla="val -27876"/>
              <a:gd name="adj2" fmla="val -727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WSF setup as normal.</a:t>
            </a:r>
          </a:p>
          <a:p>
            <a:pPr algn="ctr"/>
            <a:r>
              <a:rPr lang="en-GB" sz="1400" dirty="0"/>
              <a:t>- Mode set to ‘SOAP/HTTP’</a:t>
            </a:r>
          </a:p>
          <a:p>
            <a:pPr algn="ctr"/>
            <a:r>
              <a:rPr lang="en-GB" sz="1400" dirty="0"/>
              <a:t>- Including RGFs</a:t>
            </a:r>
          </a:p>
        </p:txBody>
      </p:sp>
      <p:sp>
        <p:nvSpPr>
          <p:cNvPr id="10" name="Rounded Rectangular Callout 9"/>
          <p:cNvSpPr/>
          <p:nvPr/>
        </p:nvSpPr>
        <p:spPr>
          <a:xfrm>
            <a:off x="2983725" y="3363625"/>
            <a:ext cx="1430971" cy="376111"/>
          </a:xfrm>
          <a:prstGeom prst="wedgeRoundRectCallout">
            <a:avLst>
              <a:gd name="adj1" fmla="val -81098"/>
              <a:gd name="adj2" fmla="val -354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4. WSF attached</a:t>
            </a:r>
          </a:p>
        </p:txBody>
      </p:sp>
      <p:sp>
        <p:nvSpPr>
          <p:cNvPr id="11" name="Rounded Rectangular Callout 10"/>
          <p:cNvSpPr/>
          <p:nvPr/>
        </p:nvSpPr>
        <p:spPr>
          <a:xfrm>
            <a:off x="1981213" y="4653390"/>
            <a:ext cx="2746819" cy="504056"/>
          </a:xfrm>
          <a:prstGeom prst="wedgeRoundRectCallout">
            <a:avLst>
              <a:gd name="adj1" fmla="val -44410"/>
              <a:gd name="adj2" fmla="val -857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5. Input parameter setup to match number of WSF in data items</a:t>
            </a:r>
          </a:p>
        </p:txBody>
      </p:sp>
      <p:sp>
        <p:nvSpPr>
          <p:cNvPr id="12" name="Rounded Rectangular Callout 11"/>
          <p:cNvSpPr/>
          <p:nvPr/>
        </p:nvSpPr>
        <p:spPr>
          <a:xfrm>
            <a:off x="4640729" y="5470965"/>
            <a:ext cx="1649639" cy="822285"/>
          </a:xfrm>
          <a:prstGeom prst="wedgeRoundRectCallout">
            <a:avLst>
              <a:gd name="adj1" fmla="val -85951"/>
              <a:gd name="adj2" fmla="val -53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6. WSF </a:t>
            </a:r>
            <a:r>
              <a:rPr lang="en-GB" sz="1400" dirty="0" err="1"/>
              <a:t>indata</a:t>
            </a:r>
            <a:r>
              <a:rPr lang="en-GB" sz="1400" dirty="0"/>
              <a:t> mapped to web service parameter</a:t>
            </a:r>
          </a:p>
        </p:txBody>
      </p:sp>
      <p:sp>
        <p:nvSpPr>
          <p:cNvPr id="13" name="Rounded Rectangular Callout 12"/>
          <p:cNvSpPr/>
          <p:nvPr/>
        </p:nvSpPr>
        <p:spPr>
          <a:xfrm>
            <a:off x="704067" y="6106859"/>
            <a:ext cx="2242763" cy="536479"/>
          </a:xfrm>
          <a:prstGeom prst="wedgeRoundRectCallout">
            <a:avLst>
              <a:gd name="adj1" fmla="val -14575"/>
              <a:gd name="adj2" fmla="val -875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7. Output parameter setup – contains the </a:t>
            </a:r>
            <a:r>
              <a:rPr lang="en-GB" sz="1400" dirty="0" err="1"/>
              <a:t>outdata</a:t>
            </a:r>
            <a:endParaRPr lang="en-GB" sz="1400" dirty="0"/>
          </a:p>
        </p:txBody>
      </p:sp>
      <p:sp>
        <p:nvSpPr>
          <p:cNvPr id="16" name="Rounded Rectangular Callout 15"/>
          <p:cNvSpPr/>
          <p:nvPr/>
        </p:nvSpPr>
        <p:spPr>
          <a:xfrm>
            <a:off x="3406659" y="1511359"/>
            <a:ext cx="891040" cy="496058"/>
          </a:xfrm>
          <a:prstGeom prst="wedgeRoundRectCallout">
            <a:avLst>
              <a:gd name="adj1" fmla="val -81098"/>
              <a:gd name="adj2" fmla="val -354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2. WSV created</a:t>
            </a:r>
          </a:p>
        </p:txBody>
      </p:sp>
      <p:sp>
        <p:nvSpPr>
          <p:cNvPr id="17" name="Rounded Rectangular Callout 16"/>
          <p:cNvSpPr/>
          <p:nvPr/>
        </p:nvSpPr>
        <p:spPr>
          <a:xfrm>
            <a:off x="3459100" y="2141936"/>
            <a:ext cx="1422524" cy="322429"/>
          </a:xfrm>
          <a:prstGeom prst="wedgeRoundRectCallout">
            <a:avLst>
              <a:gd name="adj1" fmla="val -48958"/>
              <a:gd name="adj2" fmla="val 133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3. WOP created</a:t>
            </a:r>
          </a:p>
        </p:txBody>
      </p:sp>
      <p:sp>
        <p:nvSpPr>
          <p:cNvPr id="18" name="Rounded Rectangle 17"/>
          <p:cNvSpPr/>
          <p:nvPr/>
        </p:nvSpPr>
        <p:spPr>
          <a:xfrm>
            <a:off x="6948264" y="5496932"/>
            <a:ext cx="1349280" cy="930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8. Finally ‘Sync the web services’…</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20488977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376" y="260648"/>
            <a:ext cx="8229600" cy="1143000"/>
          </a:xfrm>
        </p:spPr>
        <p:txBody>
          <a:bodyPr>
            <a:noAutofit/>
          </a:bodyPr>
          <a:lstStyle/>
          <a:p>
            <a:r>
              <a:rPr lang="en-GB" sz="4000" dirty="0"/>
              <a:t>Simple Web Service </a:t>
            </a:r>
            <a:br>
              <a:rPr lang="en-GB" sz="4000" dirty="0"/>
            </a:br>
            <a:r>
              <a:rPr lang="en-GB" sz="4000" dirty="0"/>
              <a:t>Manager Example</a:t>
            </a:r>
          </a:p>
        </p:txBody>
      </p:sp>
      <p:pic>
        <p:nvPicPr>
          <p:cNvPr id="4" name="Picture 3"/>
          <p:cNvPicPr>
            <a:picLocks noChangeAspect="1"/>
          </p:cNvPicPr>
          <p:nvPr/>
        </p:nvPicPr>
        <p:blipFill>
          <a:blip r:embed="rId2"/>
          <a:stretch>
            <a:fillRect/>
          </a:stretch>
        </p:blipFill>
        <p:spPr>
          <a:xfrm>
            <a:off x="439644" y="1700808"/>
            <a:ext cx="6483394" cy="4463206"/>
          </a:xfrm>
          <a:prstGeom prst="rect">
            <a:avLst/>
          </a:prstGeom>
        </p:spPr>
      </p:pic>
      <p:sp>
        <p:nvSpPr>
          <p:cNvPr id="6" name="Rounded Rectangular Callout 5"/>
          <p:cNvSpPr/>
          <p:nvPr/>
        </p:nvSpPr>
        <p:spPr>
          <a:xfrm>
            <a:off x="5436096" y="3498560"/>
            <a:ext cx="1800200" cy="1080120"/>
          </a:xfrm>
          <a:prstGeom prst="wedgeRoundRectCallout">
            <a:avLst>
              <a:gd name="adj1" fmla="val -69152"/>
              <a:gd name="adj2" fmla="val -39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Request containing:</a:t>
            </a:r>
          </a:p>
          <a:p>
            <a:pPr marL="285750" indent="-285750" algn="ctr">
              <a:buFontTx/>
              <a:buChar char="-"/>
            </a:pPr>
            <a:r>
              <a:rPr lang="en-GB" sz="1400" dirty="0"/>
              <a:t>Username </a:t>
            </a:r>
          </a:p>
          <a:p>
            <a:pPr marL="285750" indent="-285750" algn="ctr">
              <a:buFontTx/>
              <a:buChar char="-"/>
            </a:pPr>
            <a:r>
              <a:rPr lang="en-GB" sz="1400" dirty="0"/>
              <a:t>Password</a:t>
            </a:r>
          </a:p>
          <a:p>
            <a:pPr marL="285750" indent="-285750" algn="ctr">
              <a:buFontTx/>
              <a:buChar char="-"/>
            </a:pPr>
            <a:r>
              <a:rPr lang="en-GB" sz="1400" dirty="0"/>
              <a:t>In data value</a:t>
            </a:r>
          </a:p>
        </p:txBody>
      </p:sp>
      <p:sp>
        <p:nvSpPr>
          <p:cNvPr id="7" name="Rounded Rectangle 6"/>
          <p:cNvSpPr/>
          <p:nvPr/>
        </p:nvSpPr>
        <p:spPr>
          <a:xfrm>
            <a:off x="6553951" y="1628800"/>
            <a:ext cx="2178040" cy="157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Once deployed the </a:t>
            </a:r>
            <a:r>
              <a:rPr lang="en-GB" sz="1600" dirty="0" err="1"/>
              <a:t>wsdl</a:t>
            </a:r>
            <a:r>
              <a:rPr lang="en-GB" sz="1600" dirty="0"/>
              <a:t> can be called externally, through an application such as Postman</a:t>
            </a:r>
          </a:p>
        </p:txBody>
      </p:sp>
      <p:sp>
        <p:nvSpPr>
          <p:cNvPr id="8" name="Rounded Rectangular Callout 7"/>
          <p:cNvSpPr/>
          <p:nvPr/>
        </p:nvSpPr>
        <p:spPr>
          <a:xfrm>
            <a:off x="6502256" y="5381054"/>
            <a:ext cx="1886167" cy="640234"/>
          </a:xfrm>
          <a:prstGeom prst="wedgeRoundRectCallout">
            <a:avLst>
              <a:gd name="adj1" fmla="val -70183"/>
              <a:gd name="adj2" fmla="val -154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Response containing:</a:t>
            </a:r>
          </a:p>
          <a:p>
            <a:pPr marL="285750" indent="-285750" algn="ctr">
              <a:buFontTx/>
              <a:buChar char="-"/>
            </a:pPr>
            <a:r>
              <a:rPr lang="en-GB" sz="1400" dirty="0"/>
              <a:t>Out data</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0020611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11</a:t>
            </a:r>
          </a:p>
        </p:txBody>
      </p:sp>
      <p:sp>
        <p:nvSpPr>
          <p:cNvPr id="3" name="Text Placeholder 2"/>
          <p:cNvSpPr>
            <a:spLocks noGrp="1"/>
          </p:cNvSpPr>
          <p:nvPr>
            <p:ph type="body" idx="1"/>
          </p:nvPr>
        </p:nvSpPr>
        <p:spPr/>
        <p:txBody>
          <a:bodyPr/>
          <a:lstStyle/>
          <a:p>
            <a:r>
              <a:rPr lang="en-GB" dirty="0"/>
              <a:t>Setup a simple web service using Web Service Manager</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10769679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Complex Output Parameters</a:t>
            </a:r>
          </a:p>
        </p:txBody>
      </p:sp>
      <p:sp>
        <p:nvSpPr>
          <p:cNvPr id="3" name="Content Placeholder 2"/>
          <p:cNvSpPr>
            <a:spLocks noGrp="1"/>
          </p:cNvSpPr>
          <p:nvPr>
            <p:ph idx="1"/>
          </p:nvPr>
        </p:nvSpPr>
        <p:spPr>
          <a:xfrm>
            <a:off x="457200" y="1412776"/>
            <a:ext cx="8229600" cy="4680520"/>
          </a:xfrm>
        </p:spPr>
        <p:txBody>
          <a:bodyPr>
            <a:normAutofit/>
          </a:bodyPr>
          <a:lstStyle/>
          <a:p>
            <a:pPr marL="0" indent="0">
              <a:buNone/>
            </a:pPr>
            <a:r>
              <a:rPr lang="en-GB" sz="1700" dirty="0"/>
              <a:t>If more than one output parameter is required, complex parameters need to be used. Using complex output parameters also mean the output gets describes within the WSDL definition. Can only be used when the output is a uniface list, e.g. DMU functions and SRL.</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457200" y="2661891"/>
            <a:ext cx="3820539" cy="648072"/>
          </a:xfrm>
          <a:prstGeom prst="rect">
            <a:avLst/>
          </a:prstGeom>
        </p:spPr>
      </p:pic>
      <p:pic>
        <p:nvPicPr>
          <p:cNvPr id="6" name="Picture 5"/>
          <p:cNvPicPr>
            <a:picLocks noChangeAspect="1"/>
          </p:cNvPicPr>
          <p:nvPr/>
        </p:nvPicPr>
        <p:blipFill>
          <a:blip r:embed="rId3"/>
          <a:stretch>
            <a:fillRect/>
          </a:stretch>
        </p:blipFill>
        <p:spPr>
          <a:xfrm>
            <a:off x="4716016" y="2589882"/>
            <a:ext cx="3494767" cy="2590030"/>
          </a:xfrm>
          <a:prstGeom prst="rect">
            <a:avLst/>
          </a:prstGeom>
        </p:spPr>
      </p:pic>
      <p:pic>
        <p:nvPicPr>
          <p:cNvPr id="7" name="Picture 6"/>
          <p:cNvPicPr>
            <a:picLocks noChangeAspect="1"/>
          </p:cNvPicPr>
          <p:nvPr/>
        </p:nvPicPr>
        <p:blipFill>
          <a:blip r:embed="rId4"/>
          <a:stretch>
            <a:fillRect/>
          </a:stretch>
        </p:blipFill>
        <p:spPr>
          <a:xfrm>
            <a:off x="5292080" y="4541839"/>
            <a:ext cx="3076775" cy="1983505"/>
          </a:xfrm>
          <a:prstGeom prst="rect">
            <a:avLst/>
          </a:prstGeom>
        </p:spPr>
      </p:pic>
      <p:cxnSp>
        <p:nvCxnSpPr>
          <p:cNvPr id="9" name="Straight Arrow Connector 8"/>
          <p:cNvCxnSpPr>
            <a:cxnSpLocks/>
          </p:cNvCxnSpPr>
          <p:nvPr/>
        </p:nvCxnSpPr>
        <p:spPr>
          <a:xfrm flipV="1">
            <a:off x="3491880" y="2822444"/>
            <a:ext cx="1296144" cy="12747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440770" y="3488686"/>
            <a:ext cx="4034011" cy="1784537"/>
          </a:xfrm>
          <a:prstGeom prst="rect">
            <a:avLst/>
          </a:prstGeom>
        </p:spPr>
      </p:pic>
      <p:cxnSp>
        <p:nvCxnSpPr>
          <p:cNvPr id="17" name="Straight Arrow Connector 16"/>
          <p:cNvCxnSpPr>
            <a:cxnSpLocks/>
          </p:cNvCxnSpPr>
          <p:nvPr/>
        </p:nvCxnSpPr>
        <p:spPr>
          <a:xfrm flipH="1">
            <a:off x="3708703" y="3100297"/>
            <a:ext cx="134436" cy="48875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9"/>
          <p:cNvSpPr/>
          <p:nvPr/>
        </p:nvSpPr>
        <p:spPr>
          <a:xfrm>
            <a:off x="3376834" y="5451946"/>
            <a:ext cx="1801810" cy="954360"/>
          </a:xfrm>
          <a:prstGeom prst="wedgeRoundRectCallout">
            <a:avLst>
              <a:gd name="adj1" fmla="val 47945"/>
              <a:gd name="adj2" fmla="val -933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This CDT is made up of 3 CDEs – </a:t>
            </a:r>
            <a:r>
              <a:rPr lang="en-GB" sz="1400" dirty="0" err="1"/>
              <a:t>StudentExists</a:t>
            </a:r>
            <a:r>
              <a:rPr lang="en-GB" sz="1400" dirty="0"/>
              <a:t>, Message and Status</a:t>
            </a:r>
          </a:p>
        </p:txBody>
      </p:sp>
      <p:sp>
        <p:nvSpPr>
          <p:cNvPr id="20" name="Rounded Rectangular Callout 9"/>
          <p:cNvSpPr/>
          <p:nvPr/>
        </p:nvSpPr>
        <p:spPr>
          <a:xfrm>
            <a:off x="417311" y="5463941"/>
            <a:ext cx="2641577" cy="1061403"/>
          </a:xfrm>
          <a:prstGeom prst="wedgeRoundRectCallout">
            <a:avLst>
              <a:gd name="adj1" fmla="val -11820"/>
              <a:gd name="adj2" fmla="val -95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Once CDTs and CDEs have been created. Mappings need to be created to control which data item appears in which CDE.</a:t>
            </a:r>
          </a:p>
        </p:txBody>
      </p:sp>
      <p:sp>
        <p:nvSpPr>
          <p:cNvPr id="13" name="Rounded Rectangular Callout 9">
            <a:extLst>
              <a:ext uri="{FF2B5EF4-FFF2-40B4-BE49-F238E27FC236}">
                <a16:creationId xmlns:a16="http://schemas.microsoft.com/office/drawing/2014/main" id="{5338511F-2797-4156-9181-FC338E8307D0}"/>
              </a:ext>
            </a:extLst>
          </p:cNvPr>
          <p:cNvSpPr/>
          <p:nvPr/>
        </p:nvSpPr>
        <p:spPr>
          <a:xfrm>
            <a:off x="6948264" y="3912157"/>
            <a:ext cx="1903130" cy="1399282"/>
          </a:xfrm>
          <a:prstGeom prst="wedgeRoundRectCallout">
            <a:avLst>
              <a:gd name="adj1" fmla="val -27439"/>
              <a:gd name="adj2" fmla="val -708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CDT titles need to be unique. CDE titles need to be unique within the CDT.</a:t>
            </a:r>
          </a:p>
          <a:p>
            <a:pPr algn="ctr"/>
            <a:r>
              <a:rPr lang="en-GB" sz="1400" dirty="0"/>
              <a:t>CDTs should be built in a re-usable way.</a:t>
            </a:r>
          </a:p>
        </p:txBody>
      </p:sp>
    </p:spTree>
    <p:extLst>
      <p:ext uri="{BB962C8B-B14F-4D97-AF65-F5344CB8AC3E}">
        <p14:creationId xmlns:p14="http://schemas.microsoft.com/office/powerpoint/2010/main" val="18757521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GB" dirty="0"/>
              <a:t>CDT Mappings</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pic>
        <p:nvPicPr>
          <p:cNvPr id="8" name="Picture 7">
            <a:extLst>
              <a:ext uri="{FF2B5EF4-FFF2-40B4-BE49-F238E27FC236}">
                <a16:creationId xmlns:a16="http://schemas.microsoft.com/office/drawing/2014/main" id="{7C99A3C0-62C1-49A8-AE86-8B64756264D4}"/>
              </a:ext>
            </a:extLst>
          </p:cNvPr>
          <p:cNvPicPr>
            <a:picLocks noChangeAspect="1"/>
          </p:cNvPicPr>
          <p:nvPr/>
        </p:nvPicPr>
        <p:blipFill>
          <a:blip r:embed="rId2"/>
          <a:stretch>
            <a:fillRect/>
          </a:stretch>
        </p:blipFill>
        <p:spPr>
          <a:xfrm>
            <a:off x="2167353" y="1509063"/>
            <a:ext cx="4809291" cy="660403"/>
          </a:xfrm>
          <a:prstGeom prst="rect">
            <a:avLst/>
          </a:prstGeom>
        </p:spPr>
      </p:pic>
      <p:pic>
        <p:nvPicPr>
          <p:cNvPr id="12" name="Picture 11">
            <a:extLst>
              <a:ext uri="{FF2B5EF4-FFF2-40B4-BE49-F238E27FC236}">
                <a16:creationId xmlns:a16="http://schemas.microsoft.com/office/drawing/2014/main" id="{F7436746-668B-445A-A410-B530B7374B8B}"/>
              </a:ext>
            </a:extLst>
          </p:cNvPr>
          <p:cNvPicPr>
            <a:picLocks noChangeAspect="1"/>
          </p:cNvPicPr>
          <p:nvPr/>
        </p:nvPicPr>
        <p:blipFill>
          <a:blip r:embed="rId3"/>
          <a:stretch>
            <a:fillRect/>
          </a:stretch>
        </p:blipFill>
        <p:spPr>
          <a:xfrm>
            <a:off x="2192573" y="2322928"/>
            <a:ext cx="4758853" cy="2190200"/>
          </a:xfrm>
          <a:prstGeom prst="rect">
            <a:avLst/>
          </a:prstGeom>
        </p:spPr>
      </p:pic>
      <p:cxnSp>
        <p:nvCxnSpPr>
          <p:cNvPr id="16" name="Straight Arrow Connector 15">
            <a:extLst>
              <a:ext uri="{FF2B5EF4-FFF2-40B4-BE49-F238E27FC236}">
                <a16:creationId xmlns:a16="http://schemas.microsoft.com/office/drawing/2014/main" id="{442167DC-768E-4FAE-9C0D-F5AEADBEBCAE}"/>
              </a:ext>
            </a:extLst>
          </p:cNvPr>
          <p:cNvCxnSpPr/>
          <p:nvPr/>
        </p:nvCxnSpPr>
        <p:spPr>
          <a:xfrm flipH="1">
            <a:off x="6228184" y="1988840"/>
            <a:ext cx="144016" cy="3340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Rounded Rectangular Callout 9"/>
          <p:cNvSpPr/>
          <p:nvPr/>
        </p:nvSpPr>
        <p:spPr>
          <a:xfrm>
            <a:off x="279884" y="4353609"/>
            <a:ext cx="5688632" cy="2162261"/>
          </a:xfrm>
          <a:prstGeom prst="wedgeRoundRectCallout">
            <a:avLst>
              <a:gd name="adj1" fmla="val -10157"/>
              <a:gd name="adj2" fmla="val -581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Data is mapped by selecting a node in the tree and then right-clicking in the mapping input box to bring up the options. The following can be selected:</a:t>
            </a:r>
          </a:p>
          <a:p>
            <a:pPr algn="ctr"/>
            <a:r>
              <a:rPr lang="en-GB" sz="1400" dirty="0"/>
              <a:t>- A standard </a:t>
            </a:r>
            <a:r>
              <a:rPr lang="en-GB" sz="1400" dirty="0" err="1"/>
              <a:t>outData</a:t>
            </a:r>
            <a:r>
              <a:rPr lang="en-GB" sz="1400" dirty="0"/>
              <a:t>, </a:t>
            </a:r>
            <a:r>
              <a:rPr lang="en-GB" sz="1400" dirty="0" err="1"/>
              <a:t>returnStatus</a:t>
            </a:r>
            <a:r>
              <a:rPr lang="en-GB" sz="1400" dirty="0"/>
              <a:t> or </a:t>
            </a:r>
            <a:r>
              <a:rPr lang="en-GB" sz="1400" dirty="0" err="1"/>
              <a:t>messageBuffer</a:t>
            </a:r>
            <a:r>
              <a:rPr lang="en-GB" sz="1400" dirty="0"/>
              <a:t> token</a:t>
            </a:r>
          </a:p>
          <a:p>
            <a:pPr marL="285750" indent="-285750" algn="ctr">
              <a:buFontTx/>
              <a:buChar char="-"/>
            </a:pPr>
            <a:r>
              <a:rPr lang="en-GB" sz="1400" dirty="0"/>
              <a:t>The </a:t>
            </a:r>
            <a:r>
              <a:rPr lang="en-GB" sz="1400" dirty="0" err="1"/>
              <a:t>outData</a:t>
            </a:r>
            <a:r>
              <a:rPr lang="en-GB" sz="1400" dirty="0"/>
              <a:t> token followed by an ordinal delimiter reference (0 will always be entered and must be edited)</a:t>
            </a:r>
          </a:p>
          <a:p>
            <a:pPr marL="285750" indent="-285750" algn="ctr">
              <a:buFontTx/>
              <a:buChar char="-"/>
            </a:pPr>
            <a:r>
              <a:rPr lang="en-GB" sz="1400" dirty="0"/>
              <a:t> The </a:t>
            </a:r>
            <a:r>
              <a:rPr lang="en-GB" sz="1400" dirty="0" err="1"/>
              <a:t>outData</a:t>
            </a:r>
            <a:r>
              <a:rPr lang="en-GB" sz="1400" dirty="0"/>
              <a:t> token followed by an field delimiter reference (FLD_CODE will always be entered and must be edited)</a:t>
            </a:r>
          </a:p>
        </p:txBody>
      </p:sp>
      <p:sp>
        <p:nvSpPr>
          <p:cNvPr id="21" name="Rounded Rectangle 5">
            <a:extLst>
              <a:ext uri="{FF2B5EF4-FFF2-40B4-BE49-F238E27FC236}">
                <a16:creationId xmlns:a16="http://schemas.microsoft.com/office/drawing/2014/main" id="{E2616AB9-F577-4853-BD0D-E0BB4ADE6A09}"/>
              </a:ext>
            </a:extLst>
          </p:cNvPr>
          <p:cNvSpPr/>
          <p:nvPr/>
        </p:nvSpPr>
        <p:spPr>
          <a:xfrm>
            <a:off x="6925469" y="4774672"/>
            <a:ext cx="1666528" cy="1581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Examples of ordinal and field delimiters are shown in the next slides</a:t>
            </a:r>
          </a:p>
        </p:txBody>
      </p:sp>
      <p:sp>
        <p:nvSpPr>
          <p:cNvPr id="19" name="Rounded Rectangular Callout 9"/>
          <p:cNvSpPr/>
          <p:nvPr/>
        </p:nvSpPr>
        <p:spPr>
          <a:xfrm>
            <a:off x="7107831" y="1901772"/>
            <a:ext cx="1584176" cy="1815260"/>
          </a:xfrm>
          <a:prstGeom prst="wedgeRoundRectCallout">
            <a:avLst>
              <a:gd name="adj1" fmla="val -79439"/>
              <a:gd name="adj2" fmla="val -408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Once CDTs and CDEs are attached, the </a:t>
            </a:r>
            <a:r>
              <a:rPr lang="en-GB" sz="1400" dirty="0" err="1"/>
              <a:t>outdata</a:t>
            </a:r>
            <a:r>
              <a:rPr lang="en-GB" sz="1400" dirty="0"/>
              <a:t> must be mapped to CDT/CDEs using the mapping tree</a:t>
            </a:r>
          </a:p>
        </p:txBody>
      </p:sp>
    </p:spTree>
    <p:extLst>
      <p:ext uri="{BB962C8B-B14F-4D97-AF65-F5344CB8AC3E}">
        <p14:creationId xmlns:p14="http://schemas.microsoft.com/office/powerpoint/2010/main" val="20218791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809A67-D14E-46DC-BC62-F3A262B7C6BA}"/>
              </a:ext>
            </a:extLst>
          </p:cNvPr>
          <p:cNvPicPr>
            <a:picLocks noChangeAspect="1"/>
          </p:cNvPicPr>
          <p:nvPr/>
        </p:nvPicPr>
        <p:blipFill>
          <a:blip r:embed="rId2"/>
          <a:stretch>
            <a:fillRect/>
          </a:stretch>
        </p:blipFill>
        <p:spPr>
          <a:xfrm>
            <a:off x="1012792" y="1980664"/>
            <a:ext cx="7118415" cy="2143298"/>
          </a:xfrm>
          <a:prstGeom prst="rect">
            <a:avLst/>
          </a:prstGeom>
        </p:spPr>
      </p:pic>
      <p:sp>
        <p:nvSpPr>
          <p:cNvPr id="2" name="Title 1"/>
          <p:cNvSpPr>
            <a:spLocks noGrp="1"/>
          </p:cNvSpPr>
          <p:nvPr>
            <p:ph type="title"/>
          </p:nvPr>
        </p:nvSpPr>
        <p:spPr>
          <a:xfrm>
            <a:off x="395536" y="629816"/>
            <a:ext cx="8229600" cy="1143000"/>
          </a:xfrm>
        </p:spPr>
        <p:txBody>
          <a:bodyPr>
            <a:noAutofit/>
          </a:bodyPr>
          <a:lstStyle/>
          <a:p>
            <a:r>
              <a:rPr lang="en-GB" sz="3600" dirty="0"/>
              <a:t>Example Output:</a:t>
            </a:r>
            <a:br>
              <a:rPr lang="en-GB" sz="3600" dirty="0"/>
            </a:br>
            <a:r>
              <a:rPr lang="en-GB" sz="3600" dirty="0"/>
              <a:t>One Complex Output Parameter</a:t>
            </a:r>
          </a:p>
        </p:txBody>
      </p:sp>
      <p:sp>
        <p:nvSpPr>
          <p:cNvPr id="3" name="Footer Placeholder 2"/>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
        <p:nvSpPr>
          <p:cNvPr id="6" name="Rounded Rectangle 5">
            <a:extLst>
              <a:ext uri="{FF2B5EF4-FFF2-40B4-BE49-F238E27FC236}">
                <a16:creationId xmlns:a16="http://schemas.microsoft.com/office/drawing/2014/main" id="{2F9AC050-7397-4AA1-BE07-4357B033238D}"/>
              </a:ext>
            </a:extLst>
          </p:cNvPr>
          <p:cNvSpPr/>
          <p:nvPr/>
        </p:nvSpPr>
        <p:spPr>
          <a:xfrm>
            <a:off x="549896" y="4232044"/>
            <a:ext cx="3960440"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Outer parameter tag controlled by the ‘Output parameter title’ on WPA</a:t>
            </a:r>
          </a:p>
          <a:p>
            <a:pPr algn="ctr"/>
            <a:endParaRPr lang="en-GB" sz="1400" dirty="0"/>
          </a:p>
          <a:p>
            <a:pPr algn="ctr"/>
            <a:r>
              <a:rPr lang="en-GB" sz="1400" dirty="0"/>
              <a:t>Each element is a CDE attached to the WPA. The element name is controlled by the CDE ‘Title’</a:t>
            </a:r>
          </a:p>
          <a:p>
            <a:pPr algn="ctr"/>
            <a:endParaRPr lang="en-GB" sz="1400" dirty="0"/>
          </a:p>
          <a:p>
            <a:pPr algn="ctr"/>
            <a:r>
              <a:rPr lang="en-GB" sz="1400" dirty="0"/>
              <a:t> Content of each element is controlled by the ‘Generate mapping’ on the output WPA</a:t>
            </a:r>
          </a:p>
        </p:txBody>
      </p:sp>
      <p:sp>
        <p:nvSpPr>
          <p:cNvPr id="4" name="Rectangle 3">
            <a:extLst>
              <a:ext uri="{FF2B5EF4-FFF2-40B4-BE49-F238E27FC236}">
                <a16:creationId xmlns:a16="http://schemas.microsoft.com/office/drawing/2014/main" id="{710B7941-9583-4A06-8B69-06F5E9BA01FD}"/>
              </a:ext>
            </a:extLst>
          </p:cNvPr>
          <p:cNvSpPr/>
          <p:nvPr/>
        </p:nvSpPr>
        <p:spPr>
          <a:xfrm>
            <a:off x="6258626" y="3418184"/>
            <a:ext cx="1008113" cy="5870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200" b="1" dirty="0"/>
              <a:t>Output WPA</a:t>
            </a:r>
          </a:p>
          <a:p>
            <a:pPr algn="ctr"/>
            <a:r>
              <a:rPr lang="en-GB" sz="1200" dirty="0"/>
              <a:t>‘Outputs’</a:t>
            </a:r>
          </a:p>
        </p:txBody>
      </p:sp>
      <p:sp>
        <p:nvSpPr>
          <p:cNvPr id="8" name="Rectangle 7">
            <a:extLst>
              <a:ext uri="{FF2B5EF4-FFF2-40B4-BE49-F238E27FC236}">
                <a16:creationId xmlns:a16="http://schemas.microsoft.com/office/drawing/2014/main" id="{697D6ED4-D6C3-406D-B8F2-3C3502778F17}"/>
              </a:ext>
            </a:extLst>
          </p:cNvPr>
          <p:cNvSpPr/>
          <p:nvPr/>
        </p:nvSpPr>
        <p:spPr>
          <a:xfrm>
            <a:off x="6137902" y="4302686"/>
            <a:ext cx="1249559" cy="587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b="1" dirty="0"/>
              <a:t>CDT</a:t>
            </a:r>
          </a:p>
          <a:p>
            <a:pPr algn="ctr"/>
            <a:r>
              <a:rPr lang="en-GB" sz="1200" dirty="0"/>
              <a:t>‘</a:t>
            </a:r>
            <a:r>
              <a:rPr lang="en-GB" sz="1200" dirty="0" err="1"/>
              <a:t>OutParameters</a:t>
            </a:r>
            <a:r>
              <a:rPr lang="en-GB" sz="1200" dirty="0"/>
              <a:t>’</a:t>
            </a:r>
          </a:p>
        </p:txBody>
      </p:sp>
      <p:sp>
        <p:nvSpPr>
          <p:cNvPr id="9" name="Rectangle 8">
            <a:extLst>
              <a:ext uri="{FF2B5EF4-FFF2-40B4-BE49-F238E27FC236}">
                <a16:creationId xmlns:a16="http://schemas.microsoft.com/office/drawing/2014/main" id="{4BE9B93E-EEE5-4059-ADB5-4915806B6A0B}"/>
              </a:ext>
            </a:extLst>
          </p:cNvPr>
          <p:cNvSpPr/>
          <p:nvPr/>
        </p:nvSpPr>
        <p:spPr>
          <a:xfrm>
            <a:off x="4948418" y="5178338"/>
            <a:ext cx="1128834"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a:t>
            </a:r>
            <a:r>
              <a:rPr lang="en-GB" sz="1200" dirty="0" err="1"/>
              <a:t>StudentExists</a:t>
            </a:r>
            <a:r>
              <a:rPr lang="en-GB" sz="1200" dirty="0"/>
              <a:t>’</a:t>
            </a:r>
          </a:p>
        </p:txBody>
      </p:sp>
      <p:sp>
        <p:nvSpPr>
          <p:cNvPr id="11" name="Rectangle 10">
            <a:extLst>
              <a:ext uri="{FF2B5EF4-FFF2-40B4-BE49-F238E27FC236}">
                <a16:creationId xmlns:a16="http://schemas.microsoft.com/office/drawing/2014/main" id="{9DE0F413-5D5D-4252-B653-43C49E568C5E}"/>
              </a:ext>
            </a:extLst>
          </p:cNvPr>
          <p:cNvSpPr/>
          <p:nvPr/>
        </p:nvSpPr>
        <p:spPr>
          <a:xfrm>
            <a:off x="6151290" y="5178338"/>
            <a:ext cx="1224136"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a:t>
            </a:r>
            <a:r>
              <a:rPr lang="en-GB" sz="1200" dirty="0" err="1"/>
              <a:t>MessageBuffer</a:t>
            </a:r>
            <a:r>
              <a:rPr lang="en-GB" sz="1200" dirty="0"/>
              <a:t>’</a:t>
            </a:r>
          </a:p>
        </p:txBody>
      </p:sp>
      <p:sp>
        <p:nvSpPr>
          <p:cNvPr id="12" name="Rectangle 11">
            <a:extLst>
              <a:ext uri="{FF2B5EF4-FFF2-40B4-BE49-F238E27FC236}">
                <a16:creationId xmlns:a16="http://schemas.microsoft.com/office/drawing/2014/main" id="{56835018-2462-474D-AA07-37164B7F3C7A}"/>
              </a:ext>
            </a:extLst>
          </p:cNvPr>
          <p:cNvSpPr/>
          <p:nvPr/>
        </p:nvSpPr>
        <p:spPr>
          <a:xfrm>
            <a:off x="7434048" y="5178338"/>
            <a:ext cx="738352" cy="587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t>CDE</a:t>
            </a:r>
          </a:p>
          <a:p>
            <a:pPr algn="ctr"/>
            <a:r>
              <a:rPr lang="en-GB" sz="1200" dirty="0"/>
              <a:t>‘Status’</a:t>
            </a:r>
          </a:p>
        </p:txBody>
      </p:sp>
      <p:cxnSp>
        <p:nvCxnSpPr>
          <p:cNvPr id="13" name="Straight Connector 12">
            <a:extLst>
              <a:ext uri="{FF2B5EF4-FFF2-40B4-BE49-F238E27FC236}">
                <a16:creationId xmlns:a16="http://schemas.microsoft.com/office/drawing/2014/main" id="{FC78D621-9E29-46D1-959A-3E9EF0D01599}"/>
              </a:ext>
            </a:extLst>
          </p:cNvPr>
          <p:cNvCxnSpPr>
            <a:stCxn id="4" idx="2"/>
            <a:endCxn id="8" idx="0"/>
          </p:cNvCxnSpPr>
          <p:nvPr/>
        </p:nvCxnSpPr>
        <p:spPr>
          <a:xfrm flipH="1">
            <a:off x="6762682" y="4005204"/>
            <a:ext cx="1" cy="297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0D123B-2701-4138-A8FD-30BD7B0556DD}"/>
              </a:ext>
            </a:extLst>
          </p:cNvPr>
          <p:cNvCxnSpPr>
            <a:cxnSpLocks/>
            <a:stCxn id="8" idx="2"/>
            <a:endCxn id="11" idx="0"/>
          </p:cNvCxnSpPr>
          <p:nvPr/>
        </p:nvCxnSpPr>
        <p:spPr>
          <a:xfrm>
            <a:off x="6762682" y="4889706"/>
            <a:ext cx="676" cy="288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EE4778-6BBF-435A-B17D-EB18710FCCFC}"/>
              </a:ext>
            </a:extLst>
          </p:cNvPr>
          <p:cNvCxnSpPr>
            <a:cxnSpLocks/>
            <a:stCxn id="12" idx="0"/>
            <a:endCxn id="8" idx="2"/>
          </p:cNvCxnSpPr>
          <p:nvPr/>
        </p:nvCxnSpPr>
        <p:spPr>
          <a:xfrm flipH="1" flipV="1">
            <a:off x="6762682" y="4889706"/>
            <a:ext cx="1040542" cy="288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EB6812-5438-4CF7-A1E6-1DB187D9239F}"/>
              </a:ext>
            </a:extLst>
          </p:cNvPr>
          <p:cNvCxnSpPr>
            <a:cxnSpLocks/>
            <a:stCxn id="8" idx="2"/>
            <a:endCxn id="9" idx="0"/>
          </p:cNvCxnSpPr>
          <p:nvPr/>
        </p:nvCxnSpPr>
        <p:spPr>
          <a:xfrm flipH="1">
            <a:off x="5512835" y="4889706"/>
            <a:ext cx="1249847" cy="288632"/>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7515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12</a:t>
            </a:r>
          </a:p>
        </p:txBody>
      </p:sp>
      <p:sp>
        <p:nvSpPr>
          <p:cNvPr id="3" name="Text Placeholder 2"/>
          <p:cNvSpPr>
            <a:spLocks noGrp="1"/>
          </p:cNvSpPr>
          <p:nvPr>
            <p:ph type="body" idx="1"/>
          </p:nvPr>
        </p:nvSpPr>
        <p:spPr/>
        <p:txBody>
          <a:bodyPr/>
          <a:lstStyle/>
          <a:p>
            <a:r>
              <a:rPr lang="en-GB" dirty="0"/>
              <a:t>Setup a web service using Web Service Manager with a complex output parameter</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spTree>
    <p:extLst>
      <p:ext uri="{BB962C8B-B14F-4D97-AF65-F5344CB8AC3E}">
        <p14:creationId xmlns:p14="http://schemas.microsoft.com/office/powerpoint/2010/main" val="301123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Complex Output Parameters cont.</a:t>
            </a:r>
          </a:p>
        </p:txBody>
      </p:sp>
      <p:sp>
        <p:nvSpPr>
          <p:cNvPr id="4" name="Footer Placeholder 3"/>
          <p:cNvSpPr>
            <a:spLocks noGrp="1"/>
          </p:cNvSpPr>
          <p:nvPr>
            <p:ph type="ftr" sz="quarter" idx="11"/>
          </p:nvPr>
        </p:nvSpPr>
        <p:spPr/>
        <p:txBody>
          <a:bodyPr/>
          <a:lstStyle/>
          <a:p>
            <a:r>
              <a:rPr lang="en-GB">
                <a:solidFill>
                  <a:prstClr val="black">
                    <a:tint val="75000"/>
                  </a:prstClr>
                </a:solidFill>
              </a:rPr>
              <a:t>Security Marked: PROTECT</a:t>
            </a:r>
            <a:endParaRPr lang="en-GB" dirty="0">
              <a:solidFill>
                <a:prstClr val="black">
                  <a:tint val="75000"/>
                </a:prstClr>
              </a:solidFill>
            </a:endParaRPr>
          </a:p>
        </p:txBody>
      </p:sp>
      <p:pic>
        <p:nvPicPr>
          <p:cNvPr id="18" name="Picture 17"/>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50119"/>
            <a:ext cx="3600400" cy="2736304"/>
          </a:xfrm>
          <a:prstGeom prst="rect">
            <a:avLst/>
          </a:prstGeom>
          <a:noFill/>
          <a:ln>
            <a:noFill/>
          </a:ln>
        </p:spPr>
      </p:pic>
      <p:pic>
        <p:nvPicPr>
          <p:cNvPr id="21" name="Picture 20"/>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50119"/>
            <a:ext cx="3573785" cy="4039121"/>
          </a:xfrm>
          <a:prstGeom prst="rect">
            <a:avLst/>
          </a:prstGeom>
          <a:noFill/>
          <a:ln>
            <a:noFill/>
          </a:ln>
        </p:spPr>
      </p:pic>
      <p:sp>
        <p:nvSpPr>
          <p:cNvPr id="22" name="Rounded Rectangle 5"/>
          <p:cNvSpPr/>
          <p:nvPr/>
        </p:nvSpPr>
        <p:spPr>
          <a:xfrm>
            <a:off x="827584" y="4850574"/>
            <a:ext cx="3483431" cy="1356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More complex output parameters can be created by chaining CDT together, i.e. a CDE is set to complex with a CDT attached.</a:t>
            </a:r>
          </a:p>
        </p:txBody>
      </p:sp>
      <p:sp>
        <p:nvSpPr>
          <p:cNvPr id="23" name="Rounded Rectangular Callout 12"/>
          <p:cNvSpPr/>
          <p:nvPr/>
        </p:nvSpPr>
        <p:spPr>
          <a:xfrm>
            <a:off x="2699792" y="2503472"/>
            <a:ext cx="2098576" cy="2077656"/>
          </a:xfrm>
          <a:prstGeom prst="wedgeRoundRectCallout">
            <a:avLst>
              <a:gd name="adj1" fmla="val -70011"/>
              <a:gd name="adj2" fmla="val -18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Uses an ordinal delimiter reference to map fields - refers to the order the fields are output from your WSF.</a:t>
            </a:r>
          </a:p>
          <a:p>
            <a:pPr algn="ctr"/>
            <a:r>
              <a:rPr lang="en-GB" sz="1400" dirty="0"/>
              <a:t>Ordinal delimiter reference rely on the output being in a simple list.</a:t>
            </a:r>
          </a:p>
        </p:txBody>
      </p:sp>
      <p:sp>
        <p:nvSpPr>
          <p:cNvPr id="24" name="Rounded Rectangular Callout 12"/>
          <p:cNvSpPr/>
          <p:nvPr/>
        </p:nvSpPr>
        <p:spPr>
          <a:xfrm>
            <a:off x="7092280" y="4229446"/>
            <a:ext cx="1872208" cy="1828722"/>
          </a:xfrm>
          <a:prstGeom prst="wedgeRoundRectCallout">
            <a:avLst>
              <a:gd name="adj1" fmla="val -44706"/>
              <a:gd name="adj2" fmla="val -683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Uses an field reference to map fields - refers to default target on CDE.</a:t>
            </a:r>
          </a:p>
          <a:p>
            <a:pPr algn="ctr"/>
            <a:r>
              <a:rPr lang="en-GB" sz="1400" dirty="0"/>
              <a:t>Field references rely on the output being an indexed list.</a:t>
            </a:r>
          </a:p>
        </p:txBody>
      </p:sp>
      <p:sp>
        <p:nvSpPr>
          <p:cNvPr id="25" name="Rounded Rectangular Callout 12"/>
          <p:cNvSpPr/>
          <p:nvPr/>
        </p:nvSpPr>
        <p:spPr>
          <a:xfrm>
            <a:off x="5311125" y="4862341"/>
            <a:ext cx="1592178" cy="1195827"/>
          </a:xfrm>
          <a:prstGeom prst="wedgeRoundRectCallout">
            <a:avLst>
              <a:gd name="adj1" fmla="val 25210"/>
              <a:gd name="adj2" fmla="val -866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Utilises the ‘object list’ type on CDT to output a list within a list</a:t>
            </a:r>
          </a:p>
        </p:txBody>
      </p:sp>
    </p:spTree>
    <p:extLst>
      <p:ext uri="{BB962C8B-B14F-4D97-AF65-F5344CB8AC3E}">
        <p14:creationId xmlns:p14="http://schemas.microsoft.com/office/powerpoint/2010/main" val="28810223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8AAB5A7EAA0D40B6C6E32D2FE7B859" ma:contentTypeVersion="2" ma:contentTypeDescription="Create a new document." ma:contentTypeScope="" ma:versionID="3b066230076cc517e48b7e9106d52053">
  <xsd:schema xmlns:xsd="http://www.w3.org/2001/XMLSchema" xmlns:xs="http://www.w3.org/2001/XMLSchema" xmlns:p="http://schemas.microsoft.com/office/2006/metadata/properties" xmlns:ns2="227cfec7-40a2-4b12-9deb-30e86c5e7557" targetNamespace="http://schemas.microsoft.com/office/2006/metadata/properties" ma:root="true" ma:fieldsID="c7ebbc9ce13451cae4bad2af2a04f961" ns2:_="">
    <xsd:import namespace="227cfec7-40a2-4b12-9deb-30e86c5e75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cfec7-40a2-4b12-9deb-30e86c5e755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B3A4-F78A-4680-912E-4A08E40938CA}">
  <ds:schemaRefs>
    <ds:schemaRef ds:uri="227cfec7-40a2-4b12-9deb-30e86c5e7557"/>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BDD5373-87A4-4683-9C0F-CC064C8FA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cfec7-40a2-4b12-9deb-30e86c5e75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DE4158-0172-4C2C-B822-1F5DB5B374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14618</TotalTime>
  <Words>8110</Words>
  <Application>Microsoft Office PowerPoint</Application>
  <PresentationFormat>On-screen Show (4:3)</PresentationFormat>
  <Paragraphs>1092</Paragraphs>
  <Slides>104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104</vt:i4>
      </vt:variant>
    </vt:vector>
  </HeadingPairs>
  <TitlesOfParts>
    <vt:vector size="109" baseType="lpstr">
      <vt:lpstr>Arial</vt:lpstr>
      <vt:lpstr>Calibri</vt:lpstr>
      <vt:lpstr>Courier New</vt:lpstr>
      <vt:lpstr>Times New Roman</vt:lpstr>
      <vt:lpstr>1_Office Theme</vt:lpstr>
      <vt:lpstr>Stu-Talk  Web Services</vt:lpstr>
      <vt:lpstr>Course Pre-Requisites</vt:lpstr>
      <vt:lpstr>Goals of this Training</vt:lpstr>
      <vt:lpstr>Stu-Talk Responsibilities</vt:lpstr>
      <vt:lpstr>What are Stu-Talk Web Services?</vt:lpstr>
      <vt:lpstr>Web Services</vt:lpstr>
      <vt:lpstr>Access to Web Services</vt:lpstr>
      <vt:lpstr>User Security Role (USR)</vt:lpstr>
      <vt:lpstr>Role Groups</vt:lpstr>
      <vt:lpstr>Exercise 1</vt:lpstr>
      <vt:lpstr>Logicals</vt:lpstr>
      <vt:lpstr>Web Service Functions</vt:lpstr>
      <vt:lpstr>HTTP Example - Request</vt:lpstr>
      <vt:lpstr>HTTP Example - Response</vt:lpstr>
      <vt:lpstr>SOAP Example</vt:lpstr>
      <vt:lpstr>SOAP Example - WSDL</vt:lpstr>
      <vt:lpstr>SOAP Example - Request</vt:lpstr>
      <vt:lpstr>SOAP Example - Response</vt:lpstr>
      <vt:lpstr>Web Service Functions (WSF)</vt:lpstr>
      <vt:lpstr>How the In Data Fields work</vt:lpstr>
      <vt:lpstr>In Data Example</vt:lpstr>
      <vt:lpstr>In Data Conditions</vt:lpstr>
      <vt:lpstr>Web Service Audits (WST)</vt:lpstr>
      <vt:lpstr>Role Group Functions (RGF)</vt:lpstr>
      <vt:lpstr>Testing through XWSF</vt:lpstr>
      <vt:lpstr>Using Wildcards</vt:lpstr>
      <vt:lpstr>Using JSON</vt:lpstr>
      <vt:lpstr>Function Types</vt:lpstr>
      <vt:lpstr>Function Types</vt:lpstr>
      <vt:lpstr>INFO</vt:lpstr>
      <vt:lpstr>Exercise 2</vt:lpstr>
      <vt:lpstr>COUNT</vt:lpstr>
      <vt:lpstr>GET_FLD</vt:lpstr>
      <vt:lpstr>GET_LIST</vt:lpstr>
      <vt:lpstr>GET_REC</vt:lpstr>
      <vt:lpstr>GET_VREP</vt:lpstr>
      <vt:lpstr>Exercise 3</vt:lpstr>
      <vt:lpstr>DELETE</vt:lpstr>
      <vt:lpstr>INSERT</vt:lpstr>
      <vt:lpstr>UPDATE</vt:lpstr>
      <vt:lpstr>Exercise 4</vt:lpstr>
      <vt:lpstr>OPE</vt:lpstr>
      <vt:lpstr>Exercise 5</vt:lpstr>
      <vt:lpstr>RUN</vt:lpstr>
      <vt:lpstr>PWD</vt:lpstr>
      <vt:lpstr>RQH</vt:lpstr>
      <vt:lpstr>SRL</vt:lpstr>
      <vt:lpstr>Exercise 6</vt:lpstr>
      <vt:lpstr>XET_DEL</vt:lpstr>
      <vt:lpstr>XET_EXP</vt:lpstr>
      <vt:lpstr>Exercise 7</vt:lpstr>
      <vt:lpstr>XET_IMP</vt:lpstr>
      <vt:lpstr>Exercise 8</vt:lpstr>
      <vt:lpstr>Testing WSF Externally</vt:lpstr>
      <vt:lpstr>Testing WSF Externally</vt:lpstr>
      <vt:lpstr>OAuth 2.0 Authentication in WSF</vt:lpstr>
      <vt:lpstr>OAuth 2.0 Authentication in WSF</vt:lpstr>
      <vt:lpstr>OAuth 2.0 – Grant Access</vt:lpstr>
      <vt:lpstr>OAuth 2.0 – Refresh Access</vt:lpstr>
      <vt:lpstr>OAuth 2.0 – Calling a WSF</vt:lpstr>
      <vt:lpstr>REST Web Services</vt:lpstr>
      <vt:lpstr>REST</vt:lpstr>
      <vt:lpstr>Example REST Format</vt:lpstr>
      <vt:lpstr>REST Entities</vt:lpstr>
      <vt:lpstr>Rest Resource (RRS)</vt:lpstr>
      <vt:lpstr>REST Web Service (RWS)</vt:lpstr>
      <vt:lpstr>RWS Response Conditions</vt:lpstr>
      <vt:lpstr>Testing through XRWS</vt:lpstr>
      <vt:lpstr>REST Example – GET</vt:lpstr>
      <vt:lpstr>REST Example – GET</vt:lpstr>
      <vt:lpstr>REST Example – GET</vt:lpstr>
      <vt:lpstr>Exercise 9</vt:lpstr>
      <vt:lpstr>REST Example – POST</vt:lpstr>
      <vt:lpstr>REST Example – POST</vt:lpstr>
      <vt:lpstr>REST Example – POST</vt:lpstr>
      <vt:lpstr>Exercise 10</vt:lpstr>
      <vt:lpstr>OAuth 2.0 Authentication in REST</vt:lpstr>
      <vt:lpstr>OAuth 2.0 – Grant Access</vt:lpstr>
      <vt:lpstr>OAuth 2.0 – Refresh Access</vt:lpstr>
      <vt:lpstr>OAuth 2.0 – Calling a REST web service</vt:lpstr>
      <vt:lpstr>Web Service Manager</vt:lpstr>
      <vt:lpstr>Web Service Manager versus WSF</vt:lpstr>
      <vt:lpstr>Web Service Manager versus WSF</vt:lpstr>
      <vt:lpstr>Web Service Manager Entities</vt:lpstr>
      <vt:lpstr>XWSV</vt:lpstr>
      <vt:lpstr>Web Service (WSV)</vt:lpstr>
      <vt:lpstr>Web Service Operation (WOP)  and Web Service Parameter (WPA)</vt:lpstr>
      <vt:lpstr>Example Output: One Simple Output Parameter</vt:lpstr>
      <vt:lpstr>Cloning Parameters</vt:lpstr>
      <vt:lpstr>Deployment</vt:lpstr>
      <vt:lpstr>Test web services and documentation</vt:lpstr>
      <vt:lpstr>Simple Web Service  Manager Example</vt:lpstr>
      <vt:lpstr>Simple Web Service  Manager Example</vt:lpstr>
      <vt:lpstr>Exercise 11</vt:lpstr>
      <vt:lpstr>Complex Output Parameters</vt:lpstr>
      <vt:lpstr>CDT Mappings</vt:lpstr>
      <vt:lpstr>Example Output: One Complex Output Parameter</vt:lpstr>
      <vt:lpstr>Exercise 12</vt:lpstr>
      <vt:lpstr>Complex Output Parameters cont.</vt:lpstr>
      <vt:lpstr>Complex Output Parameter using ordinal delimiter references</vt:lpstr>
      <vt:lpstr>Ordinal delimiter references cont.</vt:lpstr>
      <vt:lpstr>Complex Output Parameter using field references</vt:lpstr>
      <vt:lpstr>Complex Output Parameter using object lists</vt:lpstr>
      <vt:lpstr>Object lists cont.</vt:lpstr>
    </vt:vector>
  </TitlesOfParts>
  <Company>Tribal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SRL -  Foundation training</dc:title>
  <dc:creator>Mel Tyas</dc:creator>
  <cp:lastModifiedBy>Helen Rusling</cp:lastModifiedBy>
  <cp:revision>576</cp:revision>
  <dcterms:created xsi:type="dcterms:W3CDTF">2015-12-09T10:21:19Z</dcterms:created>
  <dcterms:modified xsi:type="dcterms:W3CDTF">2018-01-05T16:34:59Z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0x010100CB8AAB5A7EAA0D40B6C6E32D2FE7B859</vt:lpwstr>
  </property>
</Properties>
</file>