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56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00" d="100"/>
          <a:sy n="100" d="100"/>
        </p:scale>
        <p:origin x="405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EXAMMGR integration view</a:t>
            </a:r>
          </a:p>
        </p:txBody>
      </p:sp>
      <p:pic>
        <p:nvPicPr>
          <p:cNvPr id="4" name="Picture 3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Students view (EXAMMGR)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7669" y="1400289"/>
            <a:ext cx="1363579" cy="922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All Programme Routes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INS_ROU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6" idx="2"/>
            <a:endCxn id="24" idx="0"/>
          </p:cNvCxnSpPr>
          <p:nvPr/>
        </p:nvCxnSpPr>
        <p:spPr>
          <a:xfrm>
            <a:off x="7781129" y="2309219"/>
            <a:ext cx="2288" cy="7837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099339" y="1386798"/>
            <a:ext cx="1363579" cy="922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Student Course Join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SRS_SCJ</a:t>
            </a:r>
          </a:p>
        </p:txBody>
      </p:sp>
      <p:sp>
        <p:nvSpPr>
          <p:cNvPr id="2" name="Rectangle 1"/>
          <p:cNvSpPr/>
          <p:nvPr/>
        </p:nvSpPr>
        <p:spPr>
          <a:xfrm>
            <a:off x="3643051" y="3092933"/>
            <a:ext cx="1363579" cy="922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Student Course Enrolment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SRS_SCE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01627" y="3092938"/>
            <a:ext cx="1363579" cy="922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All Programmes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INS_SPR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9820999" y="3110388"/>
            <a:ext cx="1363579" cy="922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All Students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INS_STU</a:t>
            </a:r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>
            <a:off x="8465206" y="3554149"/>
            <a:ext cx="1355793" cy="174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482357" y="3272719"/>
            <a:ext cx="1273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STU_CODE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484975" y="4088250"/>
            <a:ext cx="19034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Latest SCE edition for SCJ</a:t>
            </a:r>
          </a:p>
          <a:p>
            <a:r>
              <a:rPr lang="en-GB" sz="1200" dirty="0">
                <a:ea typeface="Calibri" panose="020F0502020204030204" pitchFamily="34" charset="0"/>
                <a:cs typeface="Times New Roman" panose="02020603050405020304" pitchFamily="18" charset="0"/>
              </a:rPr>
              <a:t>SCE_AODY = Any</a:t>
            </a:r>
            <a:endParaRPr lang="en-GB" sz="1200" dirty="0"/>
          </a:p>
        </p:txBody>
      </p:sp>
      <p:cxnSp>
        <p:nvCxnSpPr>
          <p:cNvPr id="32" name="Straight Arrow Connector 31"/>
          <p:cNvCxnSpPr>
            <a:stCxn id="2" idx="3"/>
            <a:endCxn id="24" idx="1"/>
          </p:cNvCxnSpPr>
          <p:nvPr/>
        </p:nvCxnSpPr>
        <p:spPr>
          <a:xfrm>
            <a:off x="5006630" y="3554144"/>
            <a:ext cx="2094997" cy="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41485" y="3101209"/>
            <a:ext cx="103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SCE_SCJC = SPR_CODE</a:t>
            </a:r>
          </a:p>
        </p:txBody>
      </p:sp>
      <p:cxnSp>
        <p:nvCxnSpPr>
          <p:cNvPr id="36" name="Straight Arrow Connector 35"/>
          <p:cNvCxnSpPr>
            <a:stCxn id="40" idx="3"/>
            <a:endCxn id="2" idx="1"/>
          </p:cNvCxnSpPr>
          <p:nvPr/>
        </p:nvCxnSpPr>
        <p:spPr>
          <a:xfrm>
            <a:off x="2169536" y="3548860"/>
            <a:ext cx="1473515" cy="52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10480" y="3097671"/>
            <a:ext cx="103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STA_CODE = SCE_STAC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05957" y="3087649"/>
            <a:ext cx="1363579" cy="922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Student Status Codes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SRS_STA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6487" y="4058942"/>
            <a:ext cx="1990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STA_CODE NOT LIKE 'C%'</a:t>
            </a:r>
          </a:p>
          <a:p>
            <a:r>
              <a:rPr lang="en-GB" sz="1200" dirty="0">
                <a:solidFill>
                  <a:srgbClr val="0070C0"/>
                </a:solidFill>
              </a:rPr>
              <a:t>STA_CODE != 'XD‘</a:t>
            </a:r>
            <a:br>
              <a:rPr lang="en-GB" sz="1200" dirty="0"/>
            </a:br>
            <a:r>
              <a:rPr lang="en-GB" sz="1200" dirty="0">
                <a:solidFill>
                  <a:srgbClr val="0070C0"/>
                </a:solidFill>
              </a:rPr>
              <a:t>STA_CODE != 'XN'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837680" y="4061429"/>
            <a:ext cx="22417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Graduation date &gt;2 years ago</a:t>
            </a:r>
            <a:br>
              <a:rPr lang="en-GB" sz="1200" dirty="0"/>
            </a:br>
            <a:r>
              <a:rPr lang="en-GB" sz="1200" dirty="0"/>
              <a:t>SPR_EDATE + 24 months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482533" y="1426802"/>
            <a:ext cx="1674413" cy="882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dirty="0">
                <a:ea typeface="Calibri" panose="020F0502020204030204" pitchFamily="34" charset="0"/>
                <a:cs typeface="Times New Roman" panose="02020603050405020304" pitchFamily="18" charset="0"/>
              </a:rPr>
              <a:t>SCJ_STAC != 'C‘</a:t>
            </a:r>
            <a:br>
              <a:rPr lang="en-GB" sz="12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200" dirty="0">
                <a:ea typeface="Calibri" panose="020F0502020204030204" pitchFamily="34" charset="0"/>
                <a:cs typeface="Times New Roman" panose="02020603050405020304" pitchFamily="18" charset="0"/>
              </a:rPr>
              <a:t>SCJ_STAC != 'CXDNA‘</a:t>
            </a:r>
            <a:br>
              <a:rPr lang="en-GB" sz="12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2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SCJ_STAC != 'NC‘</a:t>
            </a:r>
            <a:br>
              <a:rPr lang="en-GB" sz="12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2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SCJ_STAC != 'ZCRS'</a:t>
            </a:r>
          </a:p>
        </p:txBody>
      </p:sp>
      <p:cxnSp>
        <p:nvCxnSpPr>
          <p:cNvPr id="50" name="Straight Arrow Connector 49"/>
          <p:cNvCxnSpPr>
            <a:stCxn id="2" idx="0"/>
            <a:endCxn id="12" idx="2"/>
          </p:cNvCxnSpPr>
          <p:nvPr/>
        </p:nvCxnSpPr>
        <p:spPr>
          <a:xfrm flipH="1" flipV="1">
            <a:off x="4319459" y="2322710"/>
            <a:ext cx="5382" cy="7702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9824802" y="1395570"/>
            <a:ext cx="1363579" cy="922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MEN_MRE</a:t>
            </a:r>
          </a:p>
        </p:txBody>
      </p:sp>
      <p:cxnSp>
        <p:nvCxnSpPr>
          <p:cNvPr id="54" name="Straight Arrow Connector 53"/>
          <p:cNvCxnSpPr>
            <a:stCxn id="25" idx="0"/>
            <a:endCxn id="53" idx="2"/>
          </p:cNvCxnSpPr>
          <p:nvPr/>
        </p:nvCxnSpPr>
        <p:spPr>
          <a:xfrm flipV="1">
            <a:off x="10502789" y="2317991"/>
            <a:ext cx="3803" cy="7923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9079391" y="2588474"/>
            <a:ext cx="15710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MRE_MMRC=‘STU’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512513" y="2484573"/>
            <a:ext cx="1072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STU_CODE = MRE_CODE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7702" y="5409416"/>
            <a:ext cx="2140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EXCLUDED STATUS CODES</a:t>
            </a: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00434"/>
              </p:ext>
            </p:extLst>
          </p:nvPr>
        </p:nvGraphicFramePr>
        <p:xfrm>
          <a:off x="2687193" y="4622811"/>
          <a:ext cx="2646137" cy="1809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9027">
                  <a:extLst>
                    <a:ext uri="{9D8B030D-6E8A-4147-A177-3AD203B41FA5}">
                      <a16:colId xmlns:a16="http://schemas.microsoft.com/office/drawing/2014/main" val="1161293392"/>
                    </a:ext>
                  </a:extLst>
                </a:gridCol>
                <a:gridCol w="2057110">
                  <a:extLst>
                    <a:ext uri="{9D8B030D-6E8A-4147-A177-3AD203B41FA5}">
                      <a16:colId xmlns:a16="http://schemas.microsoft.com/office/drawing/2014/main" val="66201258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  <a:latin typeface="+mn-lt"/>
                        </a:rPr>
                        <a:t>CWD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  <a:latin typeface="+mn-lt"/>
                        </a:rPr>
                        <a:t>CWD Applicant Withdrawn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97990685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  <a:latin typeface="+mn-lt"/>
                        </a:rPr>
                        <a:t>CI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  <a:latin typeface="+mn-lt"/>
                        </a:rPr>
                        <a:t>Closed Interruption Record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7475132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  <a:latin typeface="+mn-lt"/>
                        </a:rPr>
                        <a:t>CE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  <a:latin typeface="+mn-lt"/>
                        </a:rPr>
                        <a:t>Closed Enrolment Record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954977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  <a:latin typeface="+mn-lt"/>
                        </a:rPr>
                        <a:t>CR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  <a:latin typeface="+mn-lt"/>
                        </a:rPr>
                        <a:t>Confirmed Result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668321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  <a:latin typeface="+mn-lt"/>
                        </a:rPr>
                        <a:t>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  <a:latin typeface="+mn-lt"/>
                        </a:rPr>
                        <a:t>Closed Record - Completed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2351161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  <a:latin typeface="+mn-lt"/>
                        </a:rPr>
                        <a:t>CXDNA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  <a:latin typeface="+mn-lt"/>
                        </a:rPr>
                        <a:t>Did not arrive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8102958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NC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Course change at same level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3568921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XD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In Debt - Cannot Enrol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203979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XN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Did not Arrive (Fresher)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42586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dirty="0">
                          <a:solidFill>
                            <a:srgbClr val="FF0000"/>
                          </a:solidFill>
                          <a:latin typeface="+mn-lt"/>
                        </a:rPr>
                        <a:t>ZCRS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dirty="0">
                          <a:solidFill>
                            <a:srgbClr val="FF0000"/>
                          </a:solidFill>
                          <a:latin typeface="+mn-lt"/>
                        </a:rPr>
                        <a:t>Old CRS Archive record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32609611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7781128" y="2515278"/>
            <a:ext cx="103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SCJ_SCJC = SPR_CODE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820998" y="5122804"/>
            <a:ext cx="1363579" cy="922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ADJUSTMENTS,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ADD. DETAILS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SRS_AAA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SRS_AAR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SRS_ARP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25" idx="2"/>
            <a:endCxn id="34" idx="0"/>
          </p:cNvCxnSpPr>
          <p:nvPr/>
        </p:nvCxnSpPr>
        <p:spPr>
          <a:xfrm flipH="1">
            <a:off x="10502788" y="4032809"/>
            <a:ext cx="1" cy="10899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485250" y="4783094"/>
            <a:ext cx="9103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1200" dirty="0">
                <a:solidFill>
                  <a:prstClr val="black"/>
                </a:solidFill>
              </a:rPr>
              <a:t>STU_CODE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099338" y="5160489"/>
            <a:ext cx="1363579" cy="922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PROG.ORG UNIT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INS_DPT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INS_FAC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INS_INS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24" idx="2"/>
            <a:endCxn id="47" idx="0"/>
          </p:cNvCxnSpPr>
          <p:nvPr/>
        </p:nvCxnSpPr>
        <p:spPr>
          <a:xfrm flipH="1">
            <a:off x="7781128" y="4015359"/>
            <a:ext cx="2289" cy="11451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740406" y="4783095"/>
            <a:ext cx="9023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SPR_CODE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13538" y="2575598"/>
            <a:ext cx="130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SCE_ROUC = ROU.ROU_CODE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249</Words>
  <Application>Microsoft Office PowerPoint</Application>
  <PresentationFormat>Widescreen</PresentationFormat>
  <Paragraphs>60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WelcomeDoc</vt:lpstr>
      <vt:lpstr>Students</vt:lpstr>
      <vt:lpstr>Students view (EXAMMGR)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2021-02-16T22:07:14Z</dcterms:created>
  <dcterms:modified xsi:type="dcterms:W3CDTF">2022-11-28T12:34:15Z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