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62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A2837-C888-4BF0-A467-A136DF8B8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649E8-9F91-4453-A365-BD3AD1673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DD912-9175-41F9-960C-FD799CAE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B592-E613-4AD3-88A0-AE2F4CD10078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EBE36-DDCC-4DAC-B15A-C6A4F76F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9672A-82C3-4456-B04B-AF95C39A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9F38-2E26-4635-8228-4BE483DB9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120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6ABC4-B7C7-4D51-B46F-1F6E6EE4F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A1C1B-C4A0-4A4D-82ED-1B0A53F50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5CAFC-B1A7-4548-AAD8-90AD9402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B592-E613-4AD3-88A0-AE2F4CD10078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5A362-8C88-4ACC-BA52-0950A74F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0EFE4-3FCB-463D-AEF4-BFD4AE14F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9F38-2E26-4635-8228-4BE483DB9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60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E365FD-97EA-4604-9844-09DF057D84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081CD-6C7E-4F36-93F2-6083D9D41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2A303-6174-4CE2-B51A-4F7B5FD17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B592-E613-4AD3-88A0-AE2F4CD10078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70A2D-D456-40FA-815C-B88FADDF8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1C6C8-A2BD-44CB-BF19-F2CC5398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9F38-2E26-4635-8228-4BE483DB9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34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90EC9-F315-443D-A9CE-860D2A1B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E6F1B-1CB6-4B0D-BF58-6084B6144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F9CAE-6363-4B72-9A15-C0B6E6727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B592-E613-4AD3-88A0-AE2F4CD10078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7D51D-142A-43BD-B4B0-BE422F821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493A9-1690-402E-A676-9D81FF6F5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9F38-2E26-4635-8228-4BE483DB9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43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04C7C-D19E-47C3-916E-409820CBF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A31CF-E17A-4F3C-A938-F372C8D08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790C7-124A-4119-8DD2-75FA8265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B592-E613-4AD3-88A0-AE2F4CD10078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DD5AC-92C2-40ED-BACB-4964EE376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F4552-A6C7-4E73-816D-F24F3CD55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9F38-2E26-4635-8228-4BE483DB9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15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9C7E-82FC-47E4-B046-0B090AA1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12ED1-0CCE-4490-A6F7-59D7DB6C4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78E78-B324-4B87-B544-6A2B18E17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E1783-EF38-4F2E-A095-9E278C309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B592-E613-4AD3-88A0-AE2F4CD10078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4B6F4-C31C-4054-8102-AAAC6E4AB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4F600-FAD2-487B-B2E9-0ACA35F4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9F38-2E26-4635-8228-4BE483DB9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03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F3018-6F5B-417E-9AF4-FC1687A7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F5EDD-068D-4548-9FE5-ECBFC7A84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ABA6D-94B6-4517-BA09-05F161A9F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6982A-0063-4234-9558-FCFA29E94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93000-F24D-4B78-A41F-4F2DFE0A6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4E2A06-BD63-4976-B7C8-0ED217E8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B592-E613-4AD3-88A0-AE2F4CD10078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12A727-DCC4-459A-BDCC-4BAECE858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958440-4D0C-426A-B51A-EEF65BE8D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9F38-2E26-4635-8228-4BE483DB9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3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F57F-6EA7-434C-A6E5-381EF637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5525A5-AF98-4A0F-878B-3BF5E2FFA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B592-E613-4AD3-88A0-AE2F4CD10078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70956-6715-4E42-9F1D-E8FC4951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CF139-2F72-482B-AB68-29319C10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9F38-2E26-4635-8228-4BE483DB9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63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CE759E-A368-4AA3-AEBE-7FF3FF69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B592-E613-4AD3-88A0-AE2F4CD10078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6E4C21-2B18-4803-9392-83F2E3ADD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E727F-8206-457B-BA46-EAD0F80F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9F38-2E26-4635-8228-4BE483DB9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32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409A0-70D8-4034-9665-3E0273A51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B90D0-6780-4BC9-BDC4-3082305A4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63CEB-6B53-4B36-9EDB-05AA727B9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89245-7ECC-40F0-8872-2978BA8F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B592-E613-4AD3-88A0-AE2F4CD10078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99D07-7734-4ACE-805D-1F3994D09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6AF20-F18A-4B8F-8368-015E0B4E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9F38-2E26-4635-8228-4BE483DB9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7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ECDE-45A8-48B8-B4F7-7AB23EC68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C9B10F-B4B3-4C86-AD3C-B64EBFB85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7A540-D65F-4F7B-A729-2F9DD4D33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1B1FC-D681-47B7-9131-9FC217FCB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B592-E613-4AD3-88A0-AE2F4CD10078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1FCEC-84F8-493E-AF81-C8084813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AC250-45D7-4FB9-AE1F-725AF5CA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9F38-2E26-4635-8228-4BE483DB9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93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F94B7A-869F-431A-A3B5-0D2A0509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50438-F8A3-4962-9DE4-87270D154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A92EE-096F-4A8D-99BD-3C84B1AA4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EB592-E613-4AD3-88A0-AE2F4CD10078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00FEE-C628-4935-8D02-BFB6C98CF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91B68-931A-4A6B-BB83-84A39A46E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49F38-2E26-4635-8228-4BE483DB9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65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utalk-dev.ucl.ac.uk/urd/sits.urd/run/SIW_RWS/MARKSLOGIMPORT/assessment-component/%7bcomponent%7d/student/%7bexamination_id%7d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stutalk-dev.ucl.ac.uk/urd/sits.urd/run/SIW_RWS/MARKSIMPORT2/assessment-component/%7bcomponent%7d/student/%7bexamination_id%7d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miro.com/app/board/uXjVOKlfEyk=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urope-stage-api.wiseflow.net/v1/license/flows/search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urope-stage-api.wiseflow.net/v1/flow/34537/participant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urope-stage-api.wiseflow.net/v1/flow/34537/submission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urope-stage-api.wiseflow.net/v1/flow/34537/submission/999883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urope-stage-api.wiseflow.net/v1/flow/34537/dates" TargetMode="External"/><Relationship Id="rId2" Type="http://schemas.openxmlformats.org/officeDocument/2006/relationships/hyperlink" Target="https://europe-stage-api.wiseflow.net/v1/flow/34537/participants/1813104/unique-exam-id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niwise-sycamore.web.app/public/integration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2E10BE-3A72-4159-B607-D79800B4792A}"/>
              </a:ext>
            </a:extLst>
          </p:cNvPr>
          <p:cNvSpPr/>
          <p:nvPr/>
        </p:nvSpPr>
        <p:spPr>
          <a:xfrm>
            <a:off x="4827924" y="561168"/>
            <a:ext cx="2031231" cy="7073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API tokens store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021703-442F-4156-8EB3-B5967FE2BCE5}"/>
              </a:ext>
            </a:extLst>
          </p:cNvPr>
          <p:cNvSpPr/>
          <p:nvPr/>
        </p:nvSpPr>
        <p:spPr>
          <a:xfrm>
            <a:off x="4827925" y="1970989"/>
            <a:ext cx="2031231" cy="7073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API-DEV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EA3C4C-B0ED-454D-B86E-8F04ECB26B11}"/>
              </a:ext>
            </a:extLst>
          </p:cNvPr>
          <p:cNvSpPr/>
          <p:nvPr/>
        </p:nvSpPr>
        <p:spPr>
          <a:xfrm>
            <a:off x="1069494" y="1970990"/>
            <a:ext cx="2031231" cy="7073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STUTALK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BB995E-DE0F-4B97-B5A8-8DF0C542AB0C}"/>
              </a:ext>
            </a:extLst>
          </p:cNvPr>
          <p:cNvCxnSpPr>
            <a:cxnSpLocks/>
          </p:cNvCxnSpPr>
          <p:nvPr/>
        </p:nvCxnSpPr>
        <p:spPr>
          <a:xfrm flipH="1">
            <a:off x="3100725" y="2324665"/>
            <a:ext cx="172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FDE8638-9082-48FD-8CF6-B36C6615CE34}"/>
              </a:ext>
            </a:extLst>
          </p:cNvPr>
          <p:cNvSpPr/>
          <p:nvPr/>
        </p:nvSpPr>
        <p:spPr>
          <a:xfrm>
            <a:off x="457200" y="249765"/>
            <a:ext cx="7349453" cy="6371167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UCL on-premises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FC98E5-29E0-4D4A-BBB5-1814093A9E5C}"/>
              </a:ext>
            </a:extLst>
          </p:cNvPr>
          <p:cNvSpPr/>
          <p:nvPr/>
        </p:nvSpPr>
        <p:spPr>
          <a:xfrm>
            <a:off x="8471668" y="1970989"/>
            <a:ext cx="2031231" cy="7073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Wiseflow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CD1D34-BB6D-4385-9CB7-DC883BE2635F}"/>
              </a:ext>
            </a:extLst>
          </p:cNvPr>
          <p:cNvCxnSpPr>
            <a:cxnSpLocks/>
            <a:stCxn id="22" idx="1"/>
            <a:endCxn id="6" idx="3"/>
          </p:cNvCxnSpPr>
          <p:nvPr/>
        </p:nvCxnSpPr>
        <p:spPr>
          <a:xfrm flipH="1">
            <a:off x="6859156" y="2324665"/>
            <a:ext cx="1612512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22A18E9-78CD-444D-AAA9-481DD7190EAE}"/>
              </a:ext>
            </a:extLst>
          </p:cNvPr>
          <p:cNvSpPr txBox="1"/>
          <p:nvPr/>
        </p:nvSpPr>
        <p:spPr>
          <a:xfrm>
            <a:off x="950156" y="2981254"/>
            <a:ext cx="4766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Present:</a:t>
            </a:r>
            <a:br>
              <a:rPr lang="en-GB" sz="1200" dirty="0"/>
            </a:br>
            <a:r>
              <a:rPr lang="en-GB" sz="1200" dirty="0"/>
              <a:t>https://stutalk-dev.ucl.ac.uk/urd/sits.urd/run/SIW_RWS/</a:t>
            </a:r>
            <a:r>
              <a:rPr lang="en-GB" sz="1200" b="1" dirty="0"/>
              <a:t>MARKSIMPORT</a:t>
            </a:r>
            <a:r>
              <a:rPr lang="en-GB" sz="1200" dirty="0"/>
              <a:t>/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551941F-75BE-4C77-BA83-87CC9B8ACBF3}"/>
              </a:ext>
            </a:extLst>
          </p:cNvPr>
          <p:cNvSpPr/>
          <p:nvPr/>
        </p:nvSpPr>
        <p:spPr>
          <a:xfrm>
            <a:off x="8029043" y="249766"/>
            <a:ext cx="3853823" cy="6371166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Cloud </a:t>
            </a:r>
            <a:r>
              <a:rPr lang="en-GB" dirty="0" err="1">
                <a:solidFill>
                  <a:schemeClr val="tx1"/>
                </a:solidFill>
              </a:rPr>
              <a:t>Wiseflow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63F50F-6EE8-4883-8F5A-D94E50FAE9F2}"/>
              </a:ext>
            </a:extLst>
          </p:cNvPr>
          <p:cNvSpPr txBox="1"/>
          <p:nvPr/>
        </p:nvSpPr>
        <p:spPr>
          <a:xfrm>
            <a:off x="950156" y="3702286"/>
            <a:ext cx="6489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u="sng" dirty="0"/>
              <a:t>New:</a:t>
            </a:r>
            <a:r>
              <a:rPr lang="en-GB" sz="1200" dirty="0"/>
              <a:t> </a:t>
            </a:r>
            <a:br>
              <a:rPr lang="en-GB" sz="1200" dirty="0"/>
            </a:br>
            <a:r>
              <a:rPr lang="en-GB" sz="1200" dirty="0">
                <a:hlinkClick r:id="rId2"/>
              </a:rPr>
              <a:t>https://stutalk-dev.ucl.ac.uk/urd/sits.urd/run/SIW_RWS/</a:t>
            </a:r>
            <a:r>
              <a:rPr lang="en-GB" sz="1200" b="1" dirty="0">
                <a:hlinkClick r:id="rId2"/>
              </a:rPr>
              <a:t>MARKSIMPORT2</a:t>
            </a:r>
            <a:r>
              <a:rPr lang="en-GB" sz="1200" dirty="0">
                <a:hlinkClick r:id="rId2"/>
              </a:rPr>
              <a:t>/assessment-component/</a:t>
            </a:r>
            <a:r>
              <a:rPr lang="en-GB" sz="1200" dirty="0">
                <a:solidFill>
                  <a:srgbClr val="C00000"/>
                </a:solidFill>
                <a:hlinkClick r:id="rId2"/>
              </a:rPr>
              <a:t>{component}</a:t>
            </a:r>
            <a:r>
              <a:rPr lang="en-GB" sz="1200" dirty="0">
                <a:hlinkClick r:id="rId2"/>
              </a:rPr>
              <a:t>/student/</a:t>
            </a:r>
            <a:r>
              <a:rPr lang="en-GB" sz="1200" dirty="0">
                <a:solidFill>
                  <a:srgbClr val="C00000"/>
                </a:solidFill>
                <a:hlinkClick r:id="rId2"/>
              </a:rPr>
              <a:t>{examination_id}</a:t>
            </a:r>
            <a:endParaRPr lang="en-GB" sz="1200" dirty="0">
              <a:solidFill>
                <a:srgbClr val="C00000"/>
              </a:solidFill>
            </a:endParaRPr>
          </a:p>
          <a:p>
            <a:endParaRPr lang="en-GB" sz="1200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536922-BF46-40F3-A640-B665D4D379B7}"/>
              </a:ext>
            </a:extLst>
          </p:cNvPr>
          <p:cNvSpPr txBox="1"/>
          <p:nvPr/>
        </p:nvSpPr>
        <p:spPr>
          <a:xfrm>
            <a:off x="950156" y="4377151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hlinkClick r:id="rId3"/>
              </a:rPr>
              <a:t>https://stutalk-dev.ucl.ac.uk/urd/sits.urd/run/SIW_RWS/</a:t>
            </a:r>
            <a:r>
              <a:rPr lang="en-GB" sz="1200" b="1" dirty="0">
                <a:hlinkClick r:id="rId3"/>
              </a:rPr>
              <a:t>MARKSLOGIMPORT</a:t>
            </a:r>
            <a:r>
              <a:rPr lang="en-GB" sz="1200" dirty="0">
                <a:hlinkClick r:id="rId3"/>
              </a:rPr>
              <a:t>/assessment-component/</a:t>
            </a:r>
            <a:r>
              <a:rPr lang="en-GB" sz="1200" dirty="0">
                <a:solidFill>
                  <a:srgbClr val="C00000"/>
                </a:solidFill>
                <a:hlinkClick r:id="rId3"/>
              </a:rPr>
              <a:t>{component}</a:t>
            </a:r>
            <a:r>
              <a:rPr lang="en-GB" sz="1200" dirty="0">
                <a:hlinkClick r:id="rId3"/>
              </a:rPr>
              <a:t>/student/</a:t>
            </a:r>
            <a:r>
              <a:rPr lang="en-GB" sz="1200" dirty="0">
                <a:solidFill>
                  <a:srgbClr val="C00000"/>
                </a:solidFill>
                <a:hlinkClick r:id="rId3"/>
              </a:rPr>
              <a:t>{examination_id}</a:t>
            </a:r>
            <a:endParaRPr lang="en-GB" sz="1200" dirty="0">
              <a:solidFill>
                <a:srgbClr val="C00000"/>
              </a:solidFill>
            </a:endParaRPr>
          </a:p>
          <a:p>
            <a:endParaRPr lang="en-GB" sz="1200" dirty="0">
              <a:solidFill>
                <a:srgbClr val="C00000"/>
              </a:solidFill>
            </a:endParaRPr>
          </a:p>
          <a:p>
            <a:endParaRPr lang="en-GB" sz="1200" dirty="0">
              <a:solidFill>
                <a:srgbClr val="C00000"/>
              </a:solidFill>
            </a:endParaRPr>
          </a:p>
          <a:p>
            <a:r>
              <a:rPr lang="en-GB" sz="1200" dirty="0" err="1"/>
              <a:t>EASIkit</a:t>
            </a:r>
            <a:r>
              <a:rPr lang="en-GB" sz="1200" dirty="0"/>
              <a:t> API draft: </a:t>
            </a:r>
            <a:r>
              <a:rPr lang="en-GB" sz="1200" dirty="0">
                <a:solidFill>
                  <a:srgbClr val="C00000"/>
                </a:solidFill>
                <a:hlinkClick r:id="rId4"/>
              </a:rPr>
              <a:t>https://miro.com/app/board/uXjVOKlfEyk=/</a:t>
            </a:r>
            <a:r>
              <a:rPr lang="en-GB" sz="1200" dirty="0">
                <a:solidFill>
                  <a:srgbClr val="C00000"/>
                </a:solidFill>
              </a:rPr>
              <a:t> </a:t>
            </a:r>
            <a:r>
              <a:rPr lang="en-GB" sz="1200" dirty="0"/>
              <a:t>(Publish/Subscribe model)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00EB46-8D6E-43EE-8F93-B96BBBA4B93C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843540" y="1268519"/>
            <a:ext cx="1" cy="702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289FCE2-3C0E-485A-938A-E4B87BA4C5BA}"/>
              </a:ext>
            </a:extLst>
          </p:cNvPr>
          <p:cNvSpPr txBox="1"/>
          <p:nvPr/>
        </p:nvSpPr>
        <p:spPr>
          <a:xfrm>
            <a:off x="9131454" y="729724"/>
            <a:ext cx="2400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C00000"/>
                </a:solidFill>
              </a:rPr>
              <a:t>Component (Flow code):</a:t>
            </a:r>
          </a:p>
          <a:p>
            <a:r>
              <a:rPr lang="en-GB" sz="1100" dirty="0"/>
              <a:t>BIOL0022A7PC-001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C1C18B-137C-4589-BDAF-021CDF1C2E76}"/>
              </a:ext>
            </a:extLst>
          </p:cNvPr>
          <p:cNvSpPr txBox="1"/>
          <p:nvPr/>
        </p:nvSpPr>
        <p:spPr>
          <a:xfrm>
            <a:off x="9131454" y="1148630"/>
            <a:ext cx="2197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C00000"/>
                </a:solidFill>
              </a:rPr>
              <a:t>Examination Id:</a:t>
            </a:r>
          </a:p>
          <a:p>
            <a:r>
              <a:rPr lang="en-GB" sz="1100" dirty="0"/>
              <a:t>20139931_1-2020-T1-003</a:t>
            </a:r>
          </a:p>
          <a:p>
            <a:endParaRPr lang="en-GB" sz="1200" dirty="0"/>
          </a:p>
        </p:txBody>
      </p:sp>
      <p:sp>
        <p:nvSpPr>
          <p:cNvPr id="43" name="Rectangle: Folded Corner 42">
            <a:extLst>
              <a:ext uri="{FF2B5EF4-FFF2-40B4-BE49-F238E27FC236}">
                <a16:creationId xmlns:a16="http://schemas.microsoft.com/office/drawing/2014/main" id="{99996627-C226-47E2-8F76-3C0B3F677ED0}"/>
              </a:ext>
            </a:extLst>
          </p:cNvPr>
          <p:cNvSpPr/>
          <p:nvPr/>
        </p:nvSpPr>
        <p:spPr>
          <a:xfrm>
            <a:off x="8294408" y="5344282"/>
            <a:ext cx="969432" cy="467637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Submission Dates</a:t>
            </a:r>
          </a:p>
        </p:txBody>
      </p:sp>
      <p:sp>
        <p:nvSpPr>
          <p:cNvPr id="44" name="Rectangle: Folded Corner 43">
            <a:extLst>
              <a:ext uri="{FF2B5EF4-FFF2-40B4-BE49-F238E27FC236}">
                <a16:creationId xmlns:a16="http://schemas.microsoft.com/office/drawing/2014/main" id="{E5BE9478-F165-4522-9633-C6C8D29D879F}"/>
              </a:ext>
            </a:extLst>
          </p:cNvPr>
          <p:cNvSpPr/>
          <p:nvPr/>
        </p:nvSpPr>
        <p:spPr>
          <a:xfrm>
            <a:off x="8294408" y="4621632"/>
            <a:ext cx="969433" cy="467637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Marks and Grades</a:t>
            </a:r>
          </a:p>
        </p:txBody>
      </p:sp>
      <p:sp>
        <p:nvSpPr>
          <p:cNvPr id="45" name="Rectangle: Folded Corner 44">
            <a:extLst>
              <a:ext uri="{FF2B5EF4-FFF2-40B4-BE49-F238E27FC236}">
                <a16:creationId xmlns:a16="http://schemas.microsoft.com/office/drawing/2014/main" id="{4C283301-85BA-4747-B3D9-FEA9331C6E9B}"/>
              </a:ext>
            </a:extLst>
          </p:cNvPr>
          <p:cNvSpPr/>
          <p:nvPr/>
        </p:nvSpPr>
        <p:spPr>
          <a:xfrm>
            <a:off x="1069494" y="1362730"/>
            <a:ext cx="969432" cy="467637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SAL/SRR records</a:t>
            </a:r>
          </a:p>
        </p:txBody>
      </p:sp>
      <p:sp>
        <p:nvSpPr>
          <p:cNvPr id="46" name="Rectangle: Folded Corner 45">
            <a:extLst>
              <a:ext uri="{FF2B5EF4-FFF2-40B4-BE49-F238E27FC236}">
                <a16:creationId xmlns:a16="http://schemas.microsoft.com/office/drawing/2014/main" id="{53CD0791-3675-46AD-99E4-C8195E5CE27D}"/>
              </a:ext>
            </a:extLst>
          </p:cNvPr>
          <p:cNvSpPr/>
          <p:nvPr/>
        </p:nvSpPr>
        <p:spPr>
          <a:xfrm>
            <a:off x="1069493" y="780621"/>
            <a:ext cx="969433" cy="467637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SAS/RAS records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27144FC-433A-430C-9E1D-20443E681AA6}"/>
              </a:ext>
            </a:extLst>
          </p:cNvPr>
          <p:cNvCxnSpPr>
            <a:cxnSpLocks/>
          </p:cNvCxnSpPr>
          <p:nvPr/>
        </p:nvCxnSpPr>
        <p:spPr>
          <a:xfrm flipH="1">
            <a:off x="3100725" y="2091832"/>
            <a:ext cx="172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9320FA8-4AA8-4251-A011-40057320BE89}"/>
              </a:ext>
            </a:extLst>
          </p:cNvPr>
          <p:cNvCxnSpPr>
            <a:cxnSpLocks/>
          </p:cNvCxnSpPr>
          <p:nvPr/>
        </p:nvCxnSpPr>
        <p:spPr>
          <a:xfrm flipH="1">
            <a:off x="6850618" y="2091832"/>
            <a:ext cx="1621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B1A0DEAA-B10E-4874-BD41-F35730DBAD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5793" y="1222112"/>
            <a:ext cx="420766" cy="65113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2C7ED46-998B-439C-A1D2-7A05E4DD358F}"/>
              </a:ext>
            </a:extLst>
          </p:cNvPr>
          <p:cNvSpPr txBox="1"/>
          <p:nvPr/>
        </p:nvSpPr>
        <p:spPr>
          <a:xfrm>
            <a:off x="9353844" y="5236265"/>
            <a:ext cx="216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Can be run multiple times, usually after participation ends to record or update status in SIS (nightly or trigger or manually).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4DFDF3-1B19-47ED-8F0D-77EEF9E7F77C}"/>
              </a:ext>
            </a:extLst>
          </p:cNvPr>
          <p:cNvSpPr txBox="1"/>
          <p:nvPr/>
        </p:nvSpPr>
        <p:spPr>
          <a:xfrm>
            <a:off x="9353844" y="4582119"/>
            <a:ext cx="227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Run once after marks and grades are populated.</a:t>
            </a:r>
          </a:p>
        </p:txBody>
      </p:sp>
      <p:sp>
        <p:nvSpPr>
          <p:cNvPr id="55" name="Rectangle: Folded Corner 54">
            <a:extLst>
              <a:ext uri="{FF2B5EF4-FFF2-40B4-BE49-F238E27FC236}">
                <a16:creationId xmlns:a16="http://schemas.microsoft.com/office/drawing/2014/main" id="{9E853B7B-F6BC-40DF-87E8-F9D41BB44C3E}"/>
              </a:ext>
            </a:extLst>
          </p:cNvPr>
          <p:cNvSpPr/>
          <p:nvPr/>
        </p:nvSpPr>
        <p:spPr>
          <a:xfrm>
            <a:off x="7362876" y="1559901"/>
            <a:ext cx="969433" cy="467637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Marks and Grades</a:t>
            </a:r>
          </a:p>
        </p:txBody>
      </p:sp>
      <p:sp>
        <p:nvSpPr>
          <p:cNvPr id="56" name="Rectangle: Folded Corner 55">
            <a:extLst>
              <a:ext uri="{FF2B5EF4-FFF2-40B4-BE49-F238E27FC236}">
                <a16:creationId xmlns:a16="http://schemas.microsoft.com/office/drawing/2014/main" id="{0F801D72-7F18-4B1A-A0AC-BD6EDC125C23}"/>
              </a:ext>
            </a:extLst>
          </p:cNvPr>
          <p:cNvSpPr/>
          <p:nvPr/>
        </p:nvSpPr>
        <p:spPr>
          <a:xfrm>
            <a:off x="7390055" y="2388960"/>
            <a:ext cx="969432" cy="467637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Submission Dates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329E15C5-863E-4D48-807B-C1D5C89770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2743" y="3997096"/>
            <a:ext cx="1648904" cy="48215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9FAE509-FEAD-4F16-B417-C11FA5A837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2814" y="2730367"/>
            <a:ext cx="1928938" cy="12241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794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3D08FFB2-0CF3-4879-9A23-E711D022E6A4}"/>
              </a:ext>
            </a:extLst>
          </p:cNvPr>
          <p:cNvSpPr txBox="1"/>
          <p:nvPr/>
        </p:nvSpPr>
        <p:spPr>
          <a:xfrm>
            <a:off x="546040" y="874911"/>
            <a:ext cx="1062610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Search all flows with SIS code and not archived:</a:t>
            </a:r>
            <a:br>
              <a:rPr lang="en-GB" dirty="0"/>
            </a:br>
            <a:r>
              <a:rPr lang="en-GB" dirty="0">
                <a:hlinkClick r:id="rId2"/>
              </a:rPr>
              <a:t>https://europe-stage-api.wiseflow.net/v1/license/flows/search</a:t>
            </a:r>
            <a:endParaRPr lang="en-GB" dirty="0"/>
          </a:p>
          <a:p>
            <a:r>
              <a:rPr lang="en-GB" dirty="0"/>
              <a:t>{</a:t>
            </a:r>
          </a:p>
          <a:p>
            <a:r>
              <a:rPr lang="en-GB" dirty="0"/>
              <a:t>"</a:t>
            </a:r>
            <a:r>
              <a:rPr lang="en-GB" dirty="0" err="1"/>
              <a:t>isSis</a:t>
            </a:r>
            <a:r>
              <a:rPr lang="en-GB" dirty="0"/>
              <a:t>": true,</a:t>
            </a:r>
          </a:p>
          <a:p>
            <a:r>
              <a:rPr lang="en-GB" dirty="0"/>
              <a:t>"</a:t>
            </a:r>
            <a:r>
              <a:rPr lang="en-GB" dirty="0" err="1"/>
              <a:t>isArchived</a:t>
            </a:r>
            <a:r>
              <a:rPr lang="en-GB" dirty="0"/>
              <a:t>": false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Filter Type and State: </a:t>
            </a:r>
            <a:r>
              <a:rPr lang="en-GB" dirty="0">
                <a:solidFill>
                  <a:srgbClr val="C00000"/>
                </a:solidFill>
              </a:rPr>
              <a:t>2,8,16 and Started, Finished, Marked</a:t>
            </a:r>
          </a:p>
          <a:p>
            <a:r>
              <a:rPr lang="en-GB" dirty="0"/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85D9A0C-2103-47FC-981A-4116DC066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68066"/>
              </p:ext>
            </p:extLst>
          </p:nvPr>
        </p:nvGraphicFramePr>
        <p:xfrm>
          <a:off x="900202" y="3183235"/>
          <a:ext cx="4234831" cy="2308324"/>
        </p:xfrm>
        <a:graphic>
          <a:graphicData uri="http://schemas.openxmlformats.org/drawingml/2006/table">
            <a:tbl>
              <a:tblPr/>
              <a:tblGrid>
                <a:gridCol w="1256405">
                  <a:extLst>
                    <a:ext uri="{9D8B030D-6E8A-4147-A177-3AD203B41FA5}">
                      <a16:colId xmlns:a16="http://schemas.microsoft.com/office/drawing/2014/main" val="836419985"/>
                    </a:ext>
                  </a:extLst>
                </a:gridCol>
                <a:gridCol w="1088850">
                  <a:extLst>
                    <a:ext uri="{9D8B030D-6E8A-4147-A177-3AD203B41FA5}">
                      <a16:colId xmlns:a16="http://schemas.microsoft.com/office/drawing/2014/main" val="1008985057"/>
                    </a:ext>
                  </a:extLst>
                </a:gridCol>
                <a:gridCol w="1889576">
                  <a:extLst>
                    <a:ext uri="{9D8B030D-6E8A-4147-A177-3AD203B41FA5}">
                      <a16:colId xmlns:a16="http://schemas.microsoft.com/office/drawing/2014/main" val="1131081127"/>
                    </a:ext>
                  </a:extLst>
                </a:gridCol>
              </a:tblGrid>
              <a:tr h="2308324"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effectLst/>
                        </a:rPr>
                        <a:t>type</a:t>
                      </a:r>
                    </a:p>
                  </a:txBody>
                  <a:tcPr marL="49223" marR="49223" marT="49223" marB="49223">
                    <a:lnL>
                      <a:noFill/>
                    </a:lnL>
                    <a:lnR>
                      <a:noFill/>
                    </a:lnR>
                    <a:lnT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</a:rPr>
                        <a:t>integer</a:t>
                      </a:r>
                    </a:p>
                  </a:txBody>
                  <a:tcPr marL="49223" marR="49223" marT="49223" marB="49223">
                    <a:lnL>
                      <a:noFill/>
                    </a:lnL>
                    <a:lnR>
                      <a:noFill/>
                    </a:lnR>
                    <a:lnT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</a:rPr>
                        <a:t>FLOWDEFAULT = 0</a:t>
                      </a:r>
                      <a:br>
                        <a:rPr lang="en-GB" sz="1700" dirty="0">
                          <a:effectLst/>
                        </a:rPr>
                      </a:br>
                      <a:r>
                        <a:rPr lang="en-GB" sz="1700" dirty="0">
                          <a:effectLst/>
                        </a:rPr>
                        <a:t>FLOWDEMO = 1</a:t>
                      </a:r>
                      <a:br>
                        <a:rPr lang="en-GB" sz="1700" dirty="0">
                          <a:effectLst/>
                        </a:rPr>
                      </a:br>
                      <a:r>
                        <a:rPr lang="en-GB" sz="1700" dirty="0">
                          <a:solidFill>
                            <a:srgbClr val="C00000"/>
                          </a:solidFill>
                          <a:effectLst/>
                        </a:rPr>
                        <a:t>FLOWASSIGN = 2</a:t>
                      </a:r>
                      <a:br>
                        <a:rPr lang="en-GB" sz="1700" dirty="0">
                          <a:solidFill>
                            <a:srgbClr val="FF0000"/>
                          </a:solidFill>
                          <a:effectLst/>
                        </a:rPr>
                      </a:br>
                      <a:r>
                        <a:rPr lang="en-GB" sz="1700" dirty="0">
                          <a:effectLst/>
                        </a:rPr>
                        <a:t>FLOWLOCK = 4</a:t>
                      </a:r>
                      <a:br>
                        <a:rPr lang="en-GB" sz="1700" dirty="0">
                          <a:effectLst/>
                        </a:rPr>
                      </a:br>
                      <a:r>
                        <a:rPr lang="en-GB" sz="1700" dirty="0">
                          <a:solidFill>
                            <a:srgbClr val="C00000"/>
                          </a:solidFill>
                          <a:effectLst/>
                        </a:rPr>
                        <a:t>FLOWMULTI = 8</a:t>
                      </a:r>
                      <a:br>
                        <a:rPr lang="en-GB" sz="1700" dirty="0">
                          <a:solidFill>
                            <a:srgbClr val="C00000"/>
                          </a:solidFill>
                          <a:effectLst/>
                        </a:rPr>
                      </a:br>
                      <a:r>
                        <a:rPr lang="en-GB" sz="1700" dirty="0">
                          <a:solidFill>
                            <a:srgbClr val="C00000"/>
                          </a:solidFill>
                          <a:effectLst/>
                        </a:rPr>
                        <a:t>FLOWHANDIN = 16</a:t>
                      </a:r>
                      <a:br>
                        <a:rPr lang="en-GB" sz="1700" dirty="0">
                          <a:effectLst/>
                        </a:rPr>
                      </a:br>
                      <a:r>
                        <a:rPr lang="en-GB" sz="1700" dirty="0">
                          <a:effectLst/>
                        </a:rPr>
                        <a:t>FLOWORAL = 32</a:t>
                      </a:r>
                      <a:br>
                        <a:rPr lang="en-GB" sz="1700" dirty="0">
                          <a:effectLst/>
                        </a:rPr>
                      </a:br>
                      <a:r>
                        <a:rPr lang="en-GB" sz="1700" dirty="0">
                          <a:effectLst/>
                        </a:rPr>
                        <a:t>FLOWATTEND = 64</a:t>
                      </a:r>
                    </a:p>
                  </a:txBody>
                  <a:tcPr marL="49223" marR="49223" marT="49223" marB="49223">
                    <a:lnL>
                      <a:noFill/>
                    </a:lnL>
                    <a:lnR>
                      <a:noFill/>
                    </a:lnR>
                    <a:lnT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55978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C3C6A5-BFBA-4CAD-9D49-636EA31A3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954374"/>
              </p:ext>
            </p:extLst>
          </p:nvPr>
        </p:nvGraphicFramePr>
        <p:xfrm>
          <a:off x="5661084" y="3183235"/>
          <a:ext cx="5630714" cy="1747520"/>
        </p:xfrm>
        <a:graphic>
          <a:graphicData uri="http://schemas.openxmlformats.org/drawingml/2006/table">
            <a:tbl>
              <a:tblPr/>
              <a:tblGrid>
                <a:gridCol w="808567">
                  <a:extLst>
                    <a:ext uri="{9D8B030D-6E8A-4147-A177-3AD203B41FA5}">
                      <a16:colId xmlns:a16="http://schemas.microsoft.com/office/drawing/2014/main" val="2678830138"/>
                    </a:ext>
                  </a:extLst>
                </a:gridCol>
                <a:gridCol w="960967">
                  <a:extLst>
                    <a:ext uri="{9D8B030D-6E8A-4147-A177-3AD203B41FA5}">
                      <a16:colId xmlns:a16="http://schemas.microsoft.com/office/drawing/2014/main" val="2965859985"/>
                    </a:ext>
                  </a:extLst>
                </a:gridCol>
                <a:gridCol w="3861180">
                  <a:extLst>
                    <a:ext uri="{9D8B030D-6E8A-4147-A177-3AD203B41FA5}">
                      <a16:colId xmlns:a16="http://schemas.microsoft.com/office/drawing/2014/main" val="68970814"/>
                    </a:ext>
                  </a:extLst>
                </a:gridCol>
              </a:tblGrid>
              <a:tr h="186267"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state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integer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NOT_ACTIVATED = 0</a:t>
                      </a:r>
                      <a:br>
                        <a:rPr lang="en-GB" dirty="0">
                          <a:effectLst/>
                        </a:rPr>
                      </a:br>
                      <a:r>
                        <a:rPr lang="en-GB" dirty="0">
                          <a:effectLst/>
                        </a:rPr>
                        <a:t>PARTICIPATION_NOT_STARTED = 1</a:t>
                      </a:r>
                      <a:br>
                        <a:rPr lang="en-GB" dirty="0">
                          <a:effectLst/>
                        </a:rPr>
                      </a:br>
                      <a:r>
                        <a:rPr lang="en-GB" dirty="0">
                          <a:solidFill>
                            <a:srgbClr val="C00000"/>
                          </a:solidFill>
                          <a:effectLst/>
                        </a:rPr>
                        <a:t>PARTICIPATION_STARTED = 2</a:t>
                      </a:r>
                      <a:br>
                        <a:rPr lang="en-GB" dirty="0">
                          <a:solidFill>
                            <a:srgbClr val="C00000"/>
                          </a:solidFill>
                          <a:effectLst/>
                        </a:rPr>
                      </a:br>
                      <a:r>
                        <a:rPr lang="en-GB" dirty="0">
                          <a:solidFill>
                            <a:srgbClr val="C00000"/>
                          </a:solidFill>
                          <a:effectLst/>
                        </a:rPr>
                        <a:t>PARTICIPATION_ENDED = 3</a:t>
                      </a:r>
                      <a:br>
                        <a:rPr lang="en-GB" dirty="0">
                          <a:solidFill>
                            <a:srgbClr val="C00000"/>
                          </a:solidFill>
                          <a:effectLst/>
                        </a:rPr>
                      </a:br>
                      <a:r>
                        <a:rPr lang="en-GB" dirty="0">
                          <a:solidFill>
                            <a:srgbClr val="C00000"/>
                          </a:solidFill>
                          <a:effectLst/>
                        </a:rPr>
                        <a:t>CONCLUDED = 4</a:t>
                      </a:r>
                      <a:br>
                        <a:rPr lang="en-GB" dirty="0">
                          <a:effectLst/>
                        </a:rPr>
                      </a:br>
                      <a:r>
                        <a:rPr lang="en-GB" dirty="0">
                          <a:effectLst/>
                        </a:rPr>
                        <a:t>ARCHIVED = 5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532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834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3D08FFB2-0CF3-4879-9A23-E711D022E6A4}"/>
              </a:ext>
            </a:extLst>
          </p:cNvPr>
          <p:cNvSpPr txBox="1"/>
          <p:nvPr/>
        </p:nvSpPr>
        <p:spPr>
          <a:xfrm>
            <a:off x="465607" y="460045"/>
            <a:ext cx="1062610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Get participant ids for all flows concerned:</a:t>
            </a:r>
            <a:br>
              <a:rPr lang="en-GB" dirty="0"/>
            </a:br>
            <a:r>
              <a:rPr lang="en-GB" dirty="0">
                <a:hlinkClick r:id="rId2"/>
              </a:rPr>
              <a:t>https://europe-stage-api.wiseflow.net/v1/flow/34537/participants</a:t>
            </a:r>
            <a:endParaRPr lang="en-GB" dirty="0"/>
          </a:p>
          <a:p>
            <a:r>
              <a:rPr lang="en-GB" sz="900" dirty="0"/>
              <a:t>[</a:t>
            </a:r>
          </a:p>
          <a:p>
            <a:r>
              <a:rPr lang="en-GB" sz="900" dirty="0"/>
              <a:t>	{</a:t>
            </a:r>
          </a:p>
          <a:p>
            <a:r>
              <a:rPr lang="en-GB" sz="900" dirty="0"/>
              <a:t>		"id": 1813202,</a:t>
            </a:r>
          </a:p>
          <a:p>
            <a:r>
              <a:rPr lang="en-GB" sz="900" dirty="0"/>
              <a:t>		"user": {</a:t>
            </a:r>
          </a:p>
          <a:p>
            <a:r>
              <a:rPr lang="en-GB" sz="900" dirty="0"/>
              <a:t>			</a:t>
            </a:r>
            <a:r>
              <a:rPr lang="en-GB" sz="900" dirty="0">
                <a:solidFill>
                  <a:srgbClr val="C00000"/>
                </a:solidFill>
              </a:rPr>
              <a:t>"id": 3248237,</a:t>
            </a:r>
          </a:p>
          <a:p>
            <a:r>
              <a:rPr lang="en-GB" sz="900" dirty="0"/>
              <a:t>			"</a:t>
            </a:r>
            <a:r>
              <a:rPr lang="en-GB" sz="900" dirty="0" err="1"/>
              <a:t>firstName</a:t>
            </a:r>
            <a:r>
              <a:rPr lang="en-GB" sz="900" dirty="0"/>
              <a:t>": "Danni",</a:t>
            </a:r>
          </a:p>
          <a:p>
            <a:r>
              <a:rPr lang="en-GB" sz="900" dirty="0"/>
              <a:t>			"</a:t>
            </a:r>
            <a:r>
              <a:rPr lang="en-GB" sz="900" dirty="0" err="1"/>
              <a:t>lastName</a:t>
            </a:r>
            <a:r>
              <a:rPr lang="en-GB" sz="900" dirty="0"/>
              <a:t>": "</a:t>
            </a:r>
            <a:r>
              <a:rPr lang="en-GB" sz="900" dirty="0" err="1"/>
              <a:t>Harnett</a:t>
            </a:r>
            <a:r>
              <a:rPr lang="en-GB" sz="900" dirty="0"/>
              <a:t>",</a:t>
            </a:r>
          </a:p>
          <a:p>
            <a:r>
              <a:rPr lang="en-GB" sz="900" dirty="0"/>
              <a:t>			"phone": null,</a:t>
            </a:r>
          </a:p>
          <a:p>
            <a:r>
              <a:rPr lang="en-GB" sz="900" dirty="0"/>
              <a:t>			"</a:t>
            </a:r>
            <a:r>
              <a:rPr lang="en-GB" sz="900" dirty="0" err="1"/>
              <a:t>externalIds</a:t>
            </a:r>
            <a:r>
              <a:rPr lang="en-GB" sz="900" dirty="0"/>
              <a:t>": [</a:t>
            </a:r>
          </a:p>
          <a:p>
            <a:r>
              <a:rPr lang="en-GB" sz="900" dirty="0"/>
              <a:t>				{</a:t>
            </a:r>
          </a:p>
          <a:p>
            <a:r>
              <a:rPr lang="en-GB" sz="900" dirty="0"/>
              <a:t>					"name": "</a:t>
            </a:r>
            <a:r>
              <a:rPr lang="en-GB" sz="900" dirty="0" err="1"/>
              <a:t>UCLondon</a:t>
            </a:r>
            <a:r>
              <a:rPr lang="en-GB" sz="900" dirty="0"/>
              <a:t> id",</a:t>
            </a:r>
          </a:p>
          <a:p>
            <a:r>
              <a:rPr lang="en-GB" sz="900" dirty="0"/>
              <a:t>					"value": "ucesarn@ucl.ac.uk"</a:t>
            </a:r>
          </a:p>
          <a:p>
            <a:r>
              <a:rPr lang="en-GB" sz="900" dirty="0"/>
              <a:t>				},</a:t>
            </a:r>
          </a:p>
          <a:p>
            <a:r>
              <a:rPr lang="en-GB" sz="900" dirty="0"/>
              <a:t>				{</a:t>
            </a:r>
          </a:p>
          <a:p>
            <a:r>
              <a:rPr lang="en-GB" sz="900" dirty="0"/>
              <a:t>					"name": "UCL London UPI",</a:t>
            </a:r>
          </a:p>
          <a:p>
            <a:r>
              <a:rPr lang="en-GB" sz="900" dirty="0"/>
              <a:t>					"value": "DHARN55"</a:t>
            </a:r>
          </a:p>
          <a:p>
            <a:r>
              <a:rPr lang="en-GB" sz="900" dirty="0"/>
              <a:t>				},</a:t>
            </a:r>
          </a:p>
          <a:p>
            <a:r>
              <a:rPr lang="en-GB" sz="900" dirty="0"/>
              <a:t>				{</a:t>
            </a:r>
          </a:p>
          <a:p>
            <a:r>
              <a:rPr lang="en-GB" sz="900" dirty="0"/>
              <a:t>					"name": "Department",</a:t>
            </a:r>
          </a:p>
          <a:p>
            <a:r>
              <a:rPr lang="en-GB" sz="900" dirty="0"/>
              <a:t>					"value": "Civil, Environmental and Geomatic Engineering"</a:t>
            </a:r>
          </a:p>
          <a:p>
            <a:r>
              <a:rPr lang="en-GB" sz="900" dirty="0"/>
              <a:t>				},</a:t>
            </a:r>
          </a:p>
          <a:p>
            <a:r>
              <a:rPr lang="en-GB" sz="900" dirty="0"/>
              <a:t>				{</a:t>
            </a:r>
          </a:p>
          <a:p>
            <a:r>
              <a:rPr lang="en-GB" sz="900" dirty="0"/>
              <a:t>					"name": "UCL candidate no",</a:t>
            </a:r>
          </a:p>
          <a:p>
            <a:r>
              <a:rPr lang="en-GB" sz="900" dirty="0"/>
              <a:t>					"value": "QJLF8"</a:t>
            </a:r>
          </a:p>
          <a:p>
            <a:r>
              <a:rPr lang="en-GB" sz="900" dirty="0"/>
              <a:t>				},</a:t>
            </a:r>
          </a:p>
          <a:p>
            <a:r>
              <a:rPr lang="en-GB" sz="900" dirty="0"/>
              <a:t>				{</a:t>
            </a:r>
          </a:p>
          <a:p>
            <a:r>
              <a:rPr lang="en-GB" sz="900" dirty="0"/>
              <a:t>					"name": "UCL Student Id",</a:t>
            </a:r>
          </a:p>
          <a:p>
            <a:r>
              <a:rPr lang="en-GB" sz="900" dirty="0"/>
              <a:t>					"value": "20174920"</a:t>
            </a:r>
          </a:p>
          <a:p>
            <a:r>
              <a:rPr lang="en-GB" sz="900" dirty="0"/>
              <a:t>				},</a:t>
            </a:r>
          </a:p>
          <a:p>
            <a:r>
              <a:rPr lang="en-GB" sz="900" dirty="0"/>
              <a:t>				{</a:t>
            </a:r>
          </a:p>
          <a:p>
            <a:r>
              <a:rPr lang="en-GB" sz="900" dirty="0"/>
              <a:t>					"name": "Department",</a:t>
            </a:r>
          </a:p>
          <a:p>
            <a:r>
              <a:rPr lang="en-GB" sz="900" dirty="0"/>
              <a:t>					"value": "University College London"</a:t>
            </a:r>
          </a:p>
          <a:p>
            <a:r>
              <a:rPr lang="en-GB" sz="900" dirty="0"/>
              <a:t>				}</a:t>
            </a:r>
          </a:p>
          <a:p>
            <a:r>
              <a:rPr lang="en-GB" sz="900" dirty="0"/>
              <a:t>			]</a:t>
            </a:r>
          </a:p>
          <a:p>
            <a:r>
              <a:rPr lang="en-GB" sz="900" dirty="0"/>
              <a:t>		},</a:t>
            </a:r>
          </a:p>
          <a:p>
            <a:r>
              <a:rPr lang="en-GB" sz="900" dirty="0"/>
              <a:t>		"</a:t>
            </a:r>
            <a:r>
              <a:rPr lang="en-GB" sz="900" dirty="0" err="1"/>
              <a:t>groupId</a:t>
            </a:r>
            <a:r>
              <a:rPr lang="en-GB" sz="900" dirty="0"/>
              <a:t>": null,</a:t>
            </a:r>
          </a:p>
          <a:p>
            <a:r>
              <a:rPr lang="en-GB" sz="900" dirty="0"/>
              <a:t>		"</a:t>
            </a:r>
            <a:r>
              <a:rPr lang="en-GB" sz="900" dirty="0" err="1"/>
              <a:t>submissionId</a:t>
            </a:r>
            <a:r>
              <a:rPr lang="en-GB" sz="900" dirty="0"/>
              <a:t>": 999932,</a:t>
            </a:r>
          </a:p>
          <a:p>
            <a:r>
              <a:rPr lang="en-GB" sz="900" dirty="0"/>
              <a:t>		"</a:t>
            </a:r>
            <a:r>
              <a:rPr lang="en-GB" sz="900" dirty="0" err="1"/>
              <a:t>assessorIds</a:t>
            </a:r>
            <a:r>
              <a:rPr lang="en-GB" sz="900" dirty="0"/>
              <a:t>": [],</a:t>
            </a:r>
          </a:p>
          <a:p>
            <a:r>
              <a:rPr lang="en-GB" sz="900" dirty="0"/>
              <a:t>		"</a:t>
            </a:r>
            <a:r>
              <a:rPr lang="en-GB" sz="900" dirty="0" err="1"/>
              <a:t>assessorGroupIds</a:t>
            </a:r>
            <a:r>
              <a:rPr lang="en-GB" sz="900" dirty="0"/>
              <a:t>": []</a:t>
            </a:r>
          </a:p>
          <a:p>
            <a:r>
              <a:rPr lang="en-GB" sz="900" dirty="0"/>
              <a:t>	},</a:t>
            </a:r>
          </a:p>
        </p:txBody>
      </p:sp>
    </p:spTree>
    <p:extLst>
      <p:ext uri="{BB962C8B-B14F-4D97-AF65-F5344CB8AC3E}">
        <p14:creationId xmlns:p14="http://schemas.microsoft.com/office/powerpoint/2010/main" val="1240612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3D08FFB2-0CF3-4879-9A23-E711D022E6A4}"/>
              </a:ext>
            </a:extLst>
          </p:cNvPr>
          <p:cNvSpPr txBox="1"/>
          <p:nvPr/>
        </p:nvSpPr>
        <p:spPr>
          <a:xfrm>
            <a:off x="465607" y="460045"/>
            <a:ext cx="1062610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Get submission ids for all flows concerned:</a:t>
            </a:r>
            <a:br>
              <a:rPr lang="en-GB" dirty="0"/>
            </a:br>
            <a:r>
              <a:rPr lang="en-GB" dirty="0">
                <a:hlinkClick r:id="rId2"/>
              </a:rPr>
              <a:t>https://europe-stage-api.wiseflow.net/v1/flow</a:t>
            </a:r>
            <a:r>
              <a:rPr lang="en-GB" dirty="0">
                <a:solidFill>
                  <a:srgbClr val="FF0000"/>
                </a:solidFill>
                <a:hlinkClick r:id="rId2"/>
              </a:rPr>
              <a:t>/</a:t>
            </a:r>
            <a:r>
              <a:rPr lang="en-GB" b="0" i="0" dirty="0">
                <a:solidFill>
                  <a:srgbClr val="222222"/>
                </a:solidFill>
                <a:effectLst/>
                <a:latin typeface="Signika"/>
                <a:hlinkClick r:id="rId2"/>
              </a:rPr>
              <a:t>34537</a:t>
            </a:r>
            <a:r>
              <a:rPr lang="en-GB" dirty="0">
                <a:hlinkClick r:id="rId2"/>
              </a:rPr>
              <a:t>/submissions</a:t>
            </a:r>
            <a:endParaRPr lang="en-GB" dirty="0"/>
          </a:p>
          <a:p>
            <a:endParaRPr lang="en-GB" sz="800" dirty="0"/>
          </a:p>
          <a:p>
            <a:r>
              <a:rPr lang="en-GB" sz="900" dirty="0"/>
              <a:t>Extract submission ids:</a:t>
            </a:r>
          </a:p>
          <a:p>
            <a:r>
              <a:rPr lang="en-GB" sz="900" dirty="0"/>
              <a:t>[</a:t>
            </a:r>
          </a:p>
          <a:p>
            <a:r>
              <a:rPr lang="en-GB" sz="900" dirty="0"/>
              <a:t>	{</a:t>
            </a:r>
          </a:p>
          <a:p>
            <a:r>
              <a:rPr lang="en-GB" sz="900" dirty="0"/>
              <a:t>		</a:t>
            </a:r>
            <a:r>
              <a:rPr lang="en-GB" sz="900" dirty="0">
                <a:solidFill>
                  <a:srgbClr val="C00000"/>
                </a:solidFill>
              </a:rPr>
              <a:t>"id": 999883,</a:t>
            </a:r>
          </a:p>
          <a:p>
            <a:r>
              <a:rPr lang="en-GB" sz="900" dirty="0"/>
              <a:t>		"</a:t>
            </a:r>
            <a:r>
              <a:rPr lang="en-GB" sz="900" dirty="0" err="1"/>
              <a:t>handedIn</a:t>
            </a:r>
            <a:r>
              <a:rPr lang="en-GB" sz="900" dirty="0"/>
              <a:t>": false,</a:t>
            </a:r>
          </a:p>
          <a:p>
            <a:r>
              <a:rPr lang="en-GB" sz="900" dirty="0"/>
              <a:t>		"</a:t>
            </a:r>
            <a:r>
              <a:rPr lang="en-GB" sz="900" dirty="0" err="1"/>
              <a:t>handedInBlank</a:t>
            </a:r>
            <a:r>
              <a:rPr lang="en-GB" sz="900" dirty="0"/>
              <a:t>": false,</a:t>
            </a:r>
          </a:p>
          <a:p>
            <a:r>
              <a:rPr lang="en-GB" sz="900" dirty="0"/>
              <a:t>		"</a:t>
            </a:r>
            <a:r>
              <a:rPr lang="en-GB" sz="900" dirty="0" err="1"/>
              <a:t>handedInDate</a:t>
            </a:r>
            <a:r>
              <a:rPr lang="en-GB" sz="900" dirty="0"/>
              <a:t>": null,</a:t>
            </a:r>
          </a:p>
          <a:p>
            <a:r>
              <a:rPr lang="en-GB" sz="900" dirty="0"/>
              <a:t>		"</a:t>
            </a:r>
            <a:r>
              <a:rPr lang="en-GB" sz="900" dirty="0" err="1"/>
              <a:t>handedInIP</a:t>
            </a:r>
            <a:r>
              <a:rPr lang="en-GB" sz="900" dirty="0"/>
              <a:t>": null,</a:t>
            </a:r>
          </a:p>
          <a:p>
            <a:r>
              <a:rPr lang="en-GB" sz="900" dirty="0"/>
              <a:t>		"files": [],</a:t>
            </a:r>
          </a:p>
          <a:p>
            <a:r>
              <a:rPr lang="en-GB" sz="900" dirty="0"/>
              <a:t>		"plagiarism": null</a:t>
            </a:r>
          </a:p>
          <a:p>
            <a:r>
              <a:rPr lang="en-GB" sz="900" dirty="0"/>
              <a:t>	},</a:t>
            </a:r>
          </a:p>
          <a:p>
            <a:r>
              <a:rPr lang="en-GB" sz="900" dirty="0"/>
              <a:t>	{</a:t>
            </a:r>
          </a:p>
          <a:p>
            <a:r>
              <a:rPr lang="en-GB" sz="900" dirty="0"/>
              <a:t>		</a:t>
            </a:r>
            <a:r>
              <a:rPr lang="en-GB" sz="900" dirty="0">
                <a:solidFill>
                  <a:srgbClr val="C00000"/>
                </a:solidFill>
              </a:rPr>
              <a:t>"id": 999884,</a:t>
            </a:r>
          </a:p>
          <a:p>
            <a:r>
              <a:rPr lang="en-GB" sz="900" dirty="0"/>
              <a:t>		"</a:t>
            </a:r>
            <a:r>
              <a:rPr lang="en-GB" sz="900" dirty="0" err="1"/>
              <a:t>handedIn</a:t>
            </a:r>
            <a:r>
              <a:rPr lang="en-GB" sz="900" dirty="0"/>
              <a:t>": false,</a:t>
            </a:r>
          </a:p>
          <a:p>
            <a:r>
              <a:rPr lang="en-GB" sz="900" dirty="0"/>
              <a:t>		"</a:t>
            </a:r>
            <a:r>
              <a:rPr lang="en-GB" sz="900" dirty="0" err="1"/>
              <a:t>handedInBlank</a:t>
            </a:r>
            <a:r>
              <a:rPr lang="en-GB" sz="900" dirty="0"/>
              <a:t>": false,</a:t>
            </a:r>
          </a:p>
          <a:p>
            <a:r>
              <a:rPr lang="en-GB" sz="900" dirty="0"/>
              <a:t>		"</a:t>
            </a:r>
            <a:r>
              <a:rPr lang="en-GB" sz="900" dirty="0" err="1"/>
              <a:t>handedInDate</a:t>
            </a:r>
            <a:r>
              <a:rPr lang="en-GB" sz="900" dirty="0"/>
              <a:t>": null,</a:t>
            </a:r>
          </a:p>
          <a:p>
            <a:r>
              <a:rPr lang="en-GB" sz="900" dirty="0"/>
              <a:t>		"</a:t>
            </a:r>
            <a:r>
              <a:rPr lang="en-GB" sz="900" dirty="0" err="1"/>
              <a:t>handedInIP</a:t>
            </a:r>
            <a:r>
              <a:rPr lang="en-GB" sz="900" dirty="0"/>
              <a:t>": null,</a:t>
            </a:r>
          </a:p>
          <a:p>
            <a:r>
              <a:rPr lang="en-GB" sz="900" dirty="0"/>
              <a:t>		"files": [],</a:t>
            </a:r>
          </a:p>
          <a:p>
            <a:r>
              <a:rPr lang="en-GB" sz="900" dirty="0"/>
              <a:t>		"plagiarism": null</a:t>
            </a:r>
          </a:p>
          <a:p>
            <a:r>
              <a:rPr lang="en-GB" sz="900" dirty="0"/>
              <a:t>	},</a:t>
            </a:r>
          </a:p>
        </p:txBody>
      </p:sp>
    </p:spTree>
    <p:extLst>
      <p:ext uri="{BB962C8B-B14F-4D97-AF65-F5344CB8AC3E}">
        <p14:creationId xmlns:p14="http://schemas.microsoft.com/office/powerpoint/2010/main" val="1383838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3D08FFB2-0CF3-4879-9A23-E711D022E6A4}"/>
              </a:ext>
            </a:extLst>
          </p:cNvPr>
          <p:cNvSpPr txBox="1"/>
          <p:nvPr/>
        </p:nvSpPr>
        <p:spPr>
          <a:xfrm>
            <a:off x="516407" y="333045"/>
            <a:ext cx="106261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Get submissions details using </a:t>
            </a:r>
            <a:r>
              <a:rPr lang="en-GB" dirty="0">
                <a:solidFill>
                  <a:srgbClr val="C00000"/>
                </a:solidFill>
              </a:rPr>
              <a:t>submission ids</a:t>
            </a:r>
            <a:br>
              <a:rPr lang="en-GB" dirty="0"/>
            </a:br>
            <a:r>
              <a:rPr lang="en-GB" dirty="0">
                <a:hlinkClick r:id="rId2"/>
              </a:rPr>
              <a:t>https://europe-stage-api.wiseflow.net/v1/flow/</a:t>
            </a:r>
            <a:r>
              <a:rPr lang="en-GB" dirty="0">
                <a:solidFill>
                  <a:srgbClr val="222222"/>
                </a:solidFill>
                <a:latin typeface="Signika"/>
                <a:hlinkClick r:id="rId2"/>
              </a:rPr>
              <a:t>34537</a:t>
            </a:r>
            <a:r>
              <a:rPr lang="en-GB" dirty="0">
                <a:hlinkClick r:id="rId2"/>
              </a:rPr>
              <a:t>/submission/</a:t>
            </a:r>
            <a:r>
              <a:rPr lang="en-GB" dirty="0">
                <a:solidFill>
                  <a:srgbClr val="C00000"/>
                </a:solidFill>
                <a:hlinkClick r:id="rId2"/>
              </a:rPr>
              <a:t>999883</a:t>
            </a:r>
            <a:endParaRPr lang="en-GB" dirty="0">
              <a:solidFill>
                <a:srgbClr val="C00000"/>
              </a:solidFill>
            </a:endParaRPr>
          </a:p>
          <a:p>
            <a:r>
              <a:rPr lang="en-GB" dirty="0"/>
              <a:t>and extract </a:t>
            </a:r>
            <a:r>
              <a:rPr lang="en-GB" dirty="0" err="1">
                <a:solidFill>
                  <a:srgbClr val="C00000"/>
                </a:solidFill>
              </a:rPr>
              <a:t>participantId</a:t>
            </a:r>
            <a:r>
              <a:rPr lang="en-GB" dirty="0"/>
              <a:t> and all other fields in “participants” section.  </a:t>
            </a:r>
          </a:p>
          <a:p>
            <a:endParaRPr lang="en-GB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4C3F6E2-042C-4A15-B0EB-0B292ADD3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189841"/>
              </p:ext>
            </p:extLst>
          </p:nvPr>
        </p:nvGraphicFramePr>
        <p:xfrm>
          <a:off x="457200" y="1436488"/>
          <a:ext cx="11068050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433">
                  <a:extLst>
                    <a:ext uri="{9D8B030D-6E8A-4147-A177-3AD203B41FA5}">
                      <a16:colId xmlns:a16="http://schemas.microsoft.com/office/drawing/2014/main" val="21228390"/>
                    </a:ext>
                  </a:extLst>
                </a:gridCol>
                <a:gridCol w="5526617">
                  <a:extLst>
                    <a:ext uri="{9D8B030D-6E8A-4147-A177-3AD203B41FA5}">
                      <a16:colId xmlns:a16="http://schemas.microsoft.com/office/drawing/2014/main" val="789427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900" b="0" dirty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GB" sz="900" b="0" dirty="0">
                          <a:solidFill>
                            <a:schemeClr val="tx1"/>
                          </a:solidFill>
                        </a:rPr>
                        <a:t>	"id": 999883,</a:t>
                      </a:r>
                    </a:p>
                    <a:p>
                      <a:r>
                        <a:rPr lang="en-GB" sz="900" b="0" dirty="0">
                          <a:solidFill>
                            <a:schemeClr val="tx1"/>
                          </a:solidFill>
                        </a:rPr>
                        <a:t>	"</a:t>
                      </a:r>
                      <a:r>
                        <a:rPr lang="en-GB" sz="900" b="0" dirty="0" err="1">
                          <a:solidFill>
                            <a:schemeClr val="tx1"/>
                          </a:solidFill>
                        </a:rPr>
                        <a:t>handedIn</a:t>
                      </a:r>
                      <a:r>
                        <a:rPr lang="en-GB" sz="900" b="0" dirty="0">
                          <a:solidFill>
                            <a:schemeClr val="tx1"/>
                          </a:solidFill>
                        </a:rPr>
                        <a:t>": false,</a:t>
                      </a:r>
                    </a:p>
                    <a:p>
                      <a:r>
                        <a:rPr lang="en-GB" sz="900" b="0" dirty="0">
                          <a:solidFill>
                            <a:schemeClr val="tx1"/>
                          </a:solidFill>
                        </a:rPr>
                        <a:t>	"</a:t>
                      </a:r>
                      <a:r>
                        <a:rPr lang="en-GB" sz="900" b="0" dirty="0" err="1">
                          <a:solidFill>
                            <a:schemeClr val="tx1"/>
                          </a:solidFill>
                        </a:rPr>
                        <a:t>handedInBlank</a:t>
                      </a:r>
                      <a:r>
                        <a:rPr lang="en-GB" sz="900" b="0" dirty="0">
                          <a:solidFill>
                            <a:schemeClr val="tx1"/>
                          </a:solidFill>
                        </a:rPr>
                        <a:t>": false,</a:t>
                      </a:r>
                    </a:p>
                    <a:p>
                      <a:r>
                        <a:rPr lang="en-GB" sz="900" b="0" dirty="0">
                          <a:solidFill>
                            <a:schemeClr val="tx1"/>
                          </a:solidFill>
                        </a:rPr>
                        <a:t>	"</a:t>
                      </a:r>
                      <a:r>
                        <a:rPr lang="en-GB" sz="900" b="0" dirty="0" err="1">
                          <a:solidFill>
                            <a:schemeClr val="tx1"/>
                          </a:solidFill>
                        </a:rPr>
                        <a:t>handedInDate</a:t>
                      </a:r>
                      <a:r>
                        <a:rPr lang="en-GB" sz="900" b="0" dirty="0">
                          <a:solidFill>
                            <a:schemeClr val="tx1"/>
                          </a:solidFill>
                        </a:rPr>
                        <a:t>": null,</a:t>
                      </a:r>
                    </a:p>
                    <a:p>
                      <a:r>
                        <a:rPr lang="en-GB" sz="900" b="0" dirty="0">
                          <a:solidFill>
                            <a:schemeClr val="tx1"/>
                          </a:solidFill>
                        </a:rPr>
                        <a:t>	"</a:t>
                      </a:r>
                      <a:r>
                        <a:rPr lang="en-GB" sz="900" b="0" dirty="0" err="1">
                          <a:solidFill>
                            <a:schemeClr val="tx1"/>
                          </a:solidFill>
                        </a:rPr>
                        <a:t>handedInIP</a:t>
                      </a:r>
                      <a:r>
                        <a:rPr lang="en-GB" sz="900" b="0" dirty="0">
                          <a:solidFill>
                            <a:schemeClr val="tx1"/>
                          </a:solidFill>
                        </a:rPr>
                        <a:t>": null,</a:t>
                      </a:r>
                    </a:p>
                    <a:p>
                      <a:r>
                        <a:rPr lang="en-GB" sz="900" b="0" dirty="0">
                          <a:solidFill>
                            <a:schemeClr val="tx1"/>
                          </a:solidFill>
                        </a:rPr>
                        <a:t>	"files": [],</a:t>
                      </a:r>
                    </a:p>
                    <a:p>
                      <a:r>
                        <a:rPr lang="en-GB" sz="900" b="0" dirty="0">
                          <a:solidFill>
                            <a:schemeClr val="tx1"/>
                          </a:solidFill>
                        </a:rPr>
                        <a:t>	"</a:t>
                      </a:r>
                      <a:r>
                        <a:rPr lang="en-GB" sz="900" b="0" dirty="0" err="1">
                          <a:solidFill>
                            <a:schemeClr val="tx1"/>
                          </a:solidFill>
                        </a:rPr>
                        <a:t>coverSheet</a:t>
                      </a:r>
                      <a:r>
                        <a:rPr lang="en-GB" sz="900" b="0" dirty="0">
                          <a:solidFill>
                            <a:schemeClr val="tx1"/>
                          </a:solidFill>
                        </a:rPr>
                        <a:t>": [],</a:t>
                      </a:r>
                    </a:p>
                    <a:p>
                      <a:r>
                        <a:rPr lang="en-GB" sz="900" b="0" dirty="0">
                          <a:solidFill>
                            <a:schemeClr val="tx1"/>
                          </a:solidFill>
                        </a:rPr>
                        <a:t>	"assessors": [],</a:t>
                      </a:r>
                    </a:p>
                    <a:p>
                      <a:r>
                        <a:rPr lang="en-GB" sz="900" b="0" dirty="0">
                          <a:solidFill>
                            <a:schemeClr val="tx1"/>
                          </a:solidFill>
                        </a:rPr>
                        <a:t>	"participants": [</a:t>
                      </a:r>
                    </a:p>
                    <a:p>
                      <a:r>
                        <a:rPr lang="en-GB" sz="900" b="0" dirty="0">
                          <a:solidFill>
                            <a:schemeClr val="tx1"/>
                          </a:solidFill>
                        </a:rPr>
                        <a:t>		{</a:t>
                      </a:r>
                    </a:p>
                    <a:p>
                      <a:r>
                        <a:rPr lang="en-GB" sz="900" b="0" dirty="0">
                          <a:solidFill>
                            <a:srgbClr val="C00000"/>
                          </a:solidFill>
                        </a:rPr>
                        <a:t>			"</a:t>
                      </a:r>
                      <a:r>
                        <a:rPr lang="en-GB" sz="900" b="0" dirty="0" err="1">
                          <a:solidFill>
                            <a:srgbClr val="C00000"/>
                          </a:solidFill>
                        </a:rPr>
                        <a:t>participantId</a:t>
                      </a:r>
                      <a:r>
                        <a:rPr lang="en-GB" sz="900" b="0" dirty="0">
                          <a:solidFill>
                            <a:srgbClr val="C00000"/>
                          </a:solidFill>
                        </a:rPr>
                        <a:t>": 1813104,</a:t>
                      </a:r>
                    </a:p>
                    <a:p>
                      <a:r>
                        <a:rPr lang="en-GB" sz="900" b="0" dirty="0">
                          <a:solidFill>
                            <a:srgbClr val="C00000"/>
                          </a:solidFill>
                        </a:rPr>
                        <a:t>			"</a:t>
                      </a:r>
                      <a:r>
                        <a:rPr lang="en-GB" sz="900" b="0" dirty="0" err="1">
                          <a:solidFill>
                            <a:srgbClr val="C00000"/>
                          </a:solidFill>
                        </a:rPr>
                        <a:t>userId</a:t>
                      </a:r>
                      <a:r>
                        <a:rPr lang="en-GB" sz="900" b="0" dirty="0">
                          <a:solidFill>
                            <a:srgbClr val="C00000"/>
                          </a:solidFill>
                        </a:rPr>
                        <a:t>": 3248933,</a:t>
                      </a:r>
                    </a:p>
                    <a:p>
                      <a:r>
                        <a:rPr lang="en-GB" sz="900" b="0" dirty="0">
                          <a:solidFill>
                            <a:schemeClr val="tx1"/>
                          </a:solidFill>
                        </a:rPr>
                        <a:t>			"grade": null,</a:t>
                      </a:r>
                    </a:p>
                    <a:p>
                      <a:r>
                        <a:rPr lang="en-GB" sz="900" b="0" dirty="0">
                          <a:solidFill>
                            <a:schemeClr val="tx1"/>
                          </a:solidFill>
                        </a:rPr>
                        <a:t>			"</a:t>
                      </a:r>
                      <a:r>
                        <a:rPr lang="en-GB" sz="900" b="0" dirty="0" err="1">
                          <a:solidFill>
                            <a:schemeClr val="tx1"/>
                          </a:solidFill>
                        </a:rPr>
                        <a:t>gradingDate</a:t>
                      </a:r>
                      <a:r>
                        <a:rPr lang="en-GB" sz="900" b="0" dirty="0">
                          <a:solidFill>
                            <a:schemeClr val="tx1"/>
                          </a:solidFill>
                        </a:rPr>
                        <a:t>": null,</a:t>
                      </a:r>
                    </a:p>
                    <a:p>
                      <a:r>
                        <a:rPr lang="en-GB" sz="900" b="0" dirty="0">
                          <a:solidFill>
                            <a:schemeClr val="tx1"/>
                          </a:solidFill>
                        </a:rPr>
                        <a:t>			"</a:t>
                      </a:r>
                      <a:r>
                        <a:rPr lang="en-GB" sz="900" b="0" dirty="0" err="1">
                          <a:solidFill>
                            <a:schemeClr val="tx1"/>
                          </a:solidFill>
                        </a:rPr>
                        <a:t>adminGrade</a:t>
                      </a:r>
                      <a:r>
                        <a:rPr lang="en-GB" sz="900" b="0" dirty="0">
                          <a:solidFill>
                            <a:schemeClr val="tx1"/>
                          </a:solidFill>
                        </a:rPr>
                        <a:t>": null,</a:t>
                      </a:r>
                    </a:p>
                    <a:p>
                      <a:r>
                        <a:rPr lang="en-GB" sz="900" b="0" dirty="0">
                          <a:solidFill>
                            <a:schemeClr val="tx1"/>
                          </a:solidFill>
                        </a:rPr>
                        <a:t>			"</a:t>
                      </a:r>
                      <a:r>
                        <a:rPr lang="en-GB" sz="900" b="0" dirty="0" err="1">
                          <a:solidFill>
                            <a:schemeClr val="tx1"/>
                          </a:solidFill>
                        </a:rPr>
                        <a:t>adminGradingDate</a:t>
                      </a:r>
                      <a:r>
                        <a:rPr lang="en-GB" sz="900" b="0" dirty="0">
                          <a:solidFill>
                            <a:schemeClr val="tx1"/>
                          </a:solidFill>
                        </a:rPr>
                        <a:t>": null</a:t>
                      </a:r>
                    </a:p>
                    <a:p>
                      <a:r>
                        <a:rPr lang="en-GB" sz="900" b="0" dirty="0">
                          <a:solidFill>
                            <a:schemeClr val="tx1"/>
                          </a:solidFill>
                        </a:rPr>
                        <a:t>		}</a:t>
                      </a:r>
                    </a:p>
                    <a:p>
                      <a:r>
                        <a:rPr lang="en-GB" sz="900" b="0" dirty="0">
                          <a:solidFill>
                            <a:schemeClr val="tx1"/>
                          </a:solidFill>
                        </a:rPr>
                        <a:t>	],</a:t>
                      </a:r>
                    </a:p>
                    <a:p>
                      <a:r>
                        <a:rPr lang="en-GB" sz="900" b="0" dirty="0">
                          <a:solidFill>
                            <a:schemeClr val="tx1"/>
                          </a:solidFill>
                        </a:rPr>
                        <a:t>	"plagiarism": null,</a:t>
                      </a:r>
                    </a:p>
                    <a:p>
                      <a:r>
                        <a:rPr lang="en-GB" sz="900" b="0" dirty="0">
                          <a:solidFill>
                            <a:schemeClr val="tx1"/>
                          </a:solidFill>
                        </a:rPr>
                        <a:t>	"</a:t>
                      </a:r>
                      <a:r>
                        <a:rPr lang="en-GB" sz="900" b="0" dirty="0" err="1">
                          <a:solidFill>
                            <a:schemeClr val="tx1"/>
                          </a:solidFill>
                        </a:rPr>
                        <a:t>assessorGroupIds</a:t>
                      </a:r>
                      <a:r>
                        <a:rPr lang="en-GB" sz="900" b="0" dirty="0">
                          <a:solidFill>
                            <a:schemeClr val="tx1"/>
                          </a:solidFill>
                        </a:rPr>
                        <a:t>": []</a:t>
                      </a:r>
                    </a:p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}	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8142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344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3D08FFB2-0CF3-4879-9A23-E711D022E6A4}"/>
              </a:ext>
            </a:extLst>
          </p:cNvPr>
          <p:cNvSpPr txBox="1"/>
          <p:nvPr/>
        </p:nvSpPr>
        <p:spPr>
          <a:xfrm>
            <a:off x="431740" y="375379"/>
            <a:ext cx="106261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Get exam-id ids for all participants concerned:</a:t>
            </a:r>
            <a:br>
              <a:rPr lang="en-GB" dirty="0"/>
            </a:br>
            <a:r>
              <a:rPr lang="en-GB" dirty="0">
                <a:hlinkClick r:id="rId2"/>
              </a:rPr>
              <a:t>https://europe-stage-api.wiseflow.net/v1/flow/</a:t>
            </a:r>
            <a:r>
              <a:rPr lang="en-GB" b="0" i="0" dirty="0">
                <a:solidFill>
                  <a:srgbClr val="222222"/>
                </a:solidFill>
                <a:effectLst/>
                <a:latin typeface="Signika"/>
                <a:hlinkClick r:id="rId2"/>
              </a:rPr>
              <a:t>34537</a:t>
            </a:r>
            <a:r>
              <a:rPr lang="en-GB" dirty="0">
                <a:hlinkClick r:id="rId2"/>
              </a:rPr>
              <a:t>/participants/</a:t>
            </a:r>
            <a:r>
              <a:rPr lang="en-GB" sz="1800" b="0" dirty="0">
                <a:solidFill>
                  <a:srgbClr val="C00000"/>
                </a:solidFill>
                <a:hlinkClick r:id="rId2"/>
              </a:rPr>
              <a:t>1813104</a:t>
            </a:r>
            <a:r>
              <a:rPr lang="en-GB" dirty="0">
                <a:hlinkClick r:id="rId2"/>
              </a:rPr>
              <a:t>/unique-exam-id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AF-DE2E-4DDC-9270-736DCFBF3DBF}"/>
              </a:ext>
            </a:extLst>
          </p:cNvPr>
          <p:cNvSpPr txBox="1"/>
          <p:nvPr/>
        </p:nvSpPr>
        <p:spPr>
          <a:xfrm>
            <a:off x="461374" y="1021710"/>
            <a:ext cx="6096000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{</a:t>
            </a:r>
          </a:p>
          <a:p>
            <a:r>
              <a:rPr lang="en-GB" sz="900" dirty="0"/>
              <a:t>	"success": true,</a:t>
            </a:r>
          </a:p>
          <a:p>
            <a:r>
              <a:rPr lang="en-GB" sz="900" dirty="0"/>
              <a:t>	"data": {</a:t>
            </a:r>
          </a:p>
          <a:p>
            <a:r>
              <a:rPr lang="en-GB" sz="900" dirty="0"/>
              <a:t>		"</a:t>
            </a:r>
            <a:r>
              <a:rPr lang="en-GB" sz="900" dirty="0" err="1"/>
              <a:t>uniqueExamId</a:t>
            </a:r>
            <a:r>
              <a:rPr lang="en-GB" sz="900" dirty="0"/>
              <a:t>": "</a:t>
            </a:r>
            <a:r>
              <a:rPr lang="en-GB" sz="900" dirty="0">
                <a:solidFill>
                  <a:srgbClr val="C00000"/>
                </a:solidFill>
              </a:rPr>
              <a:t>20174920_1-2021-T3-0</a:t>
            </a:r>
            <a:r>
              <a:rPr lang="en-GB" sz="900" dirty="0"/>
              <a:t>"</a:t>
            </a:r>
          </a:p>
          <a:p>
            <a:r>
              <a:rPr lang="en-GB" sz="900" dirty="0"/>
              <a:t>	},</a:t>
            </a:r>
          </a:p>
          <a:p>
            <a:r>
              <a:rPr lang="en-GB" sz="900" dirty="0"/>
              <a:t>	"error": null</a:t>
            </a:r>
          </a:p>
          <a:p>
            <a:r>
              <a:rPr lang="en-GB" sz="9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5090F-62C0-47F3-93E9-99AB6428F7BF}"/>
              </a:ext>
            </a:extLst>
          </p:cNvPr>
          <p:cNvSpPr txBox="1"/>
          <p:nvPr/>
        </p:nvSpPr>
        <p:spPr>
          <a:xfrm>
            <a:off x="431740" y="2151567"/>
            <a:ext cx="10626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dirty="0">
                <a:solidFill>
                  <a:srgbClr val="3B4151"/>
                </a:solidFill>
                <a:effectLst/>
              </a:rPr>
              <a:t>Returns the general dates on the flow and the calculated value of the earliest and latest individual adjustments</a:t>
            </a:r>
            <a:endParaRPr lang="en-GB" sz="1800" dirty="0"/>
          </a:p>
          <a:p>
            <a:r>
              <a:rPr lang="en-GB" dirty="0">
                <a:hlinkClick r:id="rId3"/>
              </a:rPr>
              <a:t>https://europe-stage-api.wiseflow.net/v1/flow/34537/dates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7BE104-3B06-40D8-9234-8A033F9183A9}"/>
              </a:ext>
            </a:extLst>
          </p:cNvPr>
          <p:cNvSpPr txBox="1"/>
          <p:nvPr/>
        </p:nvSpPr>
        <p:spPr>
          <a:xfrm>
            <a:off x="461374" y="2797898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{</a:t>
            </a:r>
          </a:p>
          <a:p>
            <a:r>
              <a:rPr lang="en-GB" sz="900" dirty="0"/>
              <a:t>	"success": true,</a:t>
            </a:r>
          </a:p>
          <a:p>
            <a:r>
              <a:rPr lang="en-GB" sz="900" dirty="0"/>
              <a:t>	"data": {</a:t>
            </a:r>
          </a:p>
          <a:p>
            <a:r>
              <a:rPr lang="en-GB" sz="900" dirty="0"/>
              <a:t>		"participation": {</a:t>
            </a:r>
          </a:p>
          <a:p>
            <a:r>
              <a:rPr lang="en-GB" sz="900" dirty="0">
                <a:solidFill>
                  <a:srgbClr val="C00000"/>
                </a:solidFill>
              </a:rPr>
              <a:t>			"start": 1660723200,</a:t>
            </a:r>
          </a:p>
          <a:p>
            <a:r>
              <a:rPr lang="en-GB" sz="900" dirty="0">
                <a:solidFill>
                  <a:srgbClr val="C00000"/>
                </a:solidFill>
              </a:rPr>
              <a:t>			"end": 1660737600,</a:t>
            </a:r>
          </a:p>
          <a:p>
            <a:r>
              <a:rPr lang="en-GB" sz="900" dirty="0">
                <a:solidFill>
                  <a:srgbClr val="C00000"/>
                </a:solidFill>
              </a:rPr>
              <a:t>			"</a:t>
            </a:r>
            <a:r>
              <a:rPr lang="en-GB" sz="900" dirty="0" err="1">
                <a:solidFill>
                  <a:srgbClr val="C00000"/>
                </a:solidFill>
              </a:rPr>
              <a:t>earliestIndividualStart</a:t>
            </a:r>
            <a:r>
              <a:rPr lang="en-GB" sz="900" dirty="0">
                <a:solidFill>
                  <a:srgbClr val="C00000"/>
                </a:solidFill>
              </a:rPr>
              <a:t>": 1660723200,</a:t>
            </a:r>
          </a:p>
          <a:p>
            <a:r>
              <a:rPr lang="en-GB" sz="900" dirty="0">
                <a:solidFill>
                  <a:srgbClr val="C00000"/>
                </a:solidFill>
              </a:rPr>
              <a:t>			"</a:t>
            </a:r>
            <a:r>
              <a:rPr lang="en-GB" sz="900" dirty="0" err="1">
                <a:solidFill>
                  <a:srgbClr val="C00000"/>
                </a:solidFill>
              </a:rPr>
              <a:t>latestIndividualEnd</a:t>
            </a:r>
            <a:r>
              <a:rPr lang="en-GB" sz="900" dirty="0">
                <a:solidFill>
                  <a:srgbClr val="C00000"/>
                </a:solidFill>
              </a:rPr>
              <a:t>": 1660737600</a:t>
            </a:r>
          </a:p>
          <a:p>
            <a:r>
              <a:rPr lang="en-GB" sz="900" dirty="0"/>
              <a:t>		},</a:t>
            </a:r>
          </a:p>
          <a:p>
            <a:r>
              <a:rPr lang="en-GB" sz="900" dirty="0"/>
              <a:t>		"marking": {</a:t>
            </a:r>
          </a:p>
          <a:p>
            <a:r>
              <a:rPr lang="en-GB" sz="900" dirty="0">
                <a:solidFill>
                  <a:srgbClr val="C00000"/>
                </a:solidFill>
              </a:rPr>
              <a:t>			"start": 1660798800,</a:t>
            </a:r>
          </a:p>
          <a:p>
            <a:r>
              <a:rPr lang="en-GB" sz="900" dirty="0">
                <a:solidFill>
                  <a:srgbClr val="C00000"/>
                </a:solidFill>
              </a:rPr>
              <a:t>			"end": 1663477200,</a:t>
            </a:r>
          </a:p>
          <a:p>
            <a:r>
              <a:rPr lang="en-GB" sz="900" dirty="0">
                <a:solidFill>
                  <a:srgbClr val="C00000"/>
                </a:solidFill>
              </a:rPr>
              <a:t>			"</a:t>
            </a:r>
            <a:r>
              <a:rPr lang="en-GB" sz="900" dirty="0" err="1">
                <a:solidFill>
                  <a:srgbClr val="C00000"/>
                </a:solidFill>
              </a:rPr>
              <a:t>earliestIndividualEnd</a:t>
            </a:r>
            <a:r>
              <a:rPr lang="en-GB" sz="900" dirty="0">
                <a:solidFill>
                  <a:srgbClr val="C00000"/>
                </a:solidFill>
              </a:rPr>
              <a:t>": 1663477200,</a:t>
            </a:r>
          </a:p>
          <a:p>
            <a:r>
              <a:rPr lang="en-GB" sz="900" dirty="0">
                <a:solidFill>
                  <a:srgbClr val="C00000"/>
                </a:solidFill>
              </a:rPr>
              <a:t>			"</a:t>
            </a:r>
            <a:r>
              <a:rPr lang="en-GB" sz="900" dirty="0" err="1">
                <a:solidFill>
                  <a:srgbClr val="C00000"/>
                </a:solidFill>
              </a:rPr>
              <a:t>latestIndividualEnd</a:t>
            </a:r>
            <a:r>
              <a:rPr lang="en-GB" sz="900" dirty="0">
                <a:solidFill>
                  <a:srgbClr val="C00000"/>
                </a:solidFill>
              </a:rPr>
              <a:t>": 1663477200</a:t>
            </a:r>
          </a:p>
          <a:p>
            <a:r>
              <a:rPr lang="en-GB" sz="900" dirty="0"/>
              <a:t>		}</a:t>
            </a:r>
          </a:p>
          <a:p>
            <a:r>
              <a:rPr lang="en-GB" sz="900" dirty="0"/>
              <a:t>	},</a:t>
            </a:r>
          </a:p>
          <a:p>
            <a:r>
              <a:rPr lang="en-GB" sz="900" dirty="0"/>
              <a:t>	"error": null</a:t>
            </a:r>
          </a:p>
          <a:p>
            <a:r>
              <a:rPr lang="en-GB" sz="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7522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D4A6FA-93B0-48E9-89DB-3EFC0E406291}"/>
              </a:ext>
            </a:extLst>
          </p:cNvPr>
          <p:cNvSpPr txBox="1"/>
          <p:nvPr/>
        </p:nvSpPr>
        <p:spPr>
          <a:xfrm>
            <a:off x="540152" y="671626"/>
            <a:ext cx="1110688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Open questions:</a:t>
            </a:r>
          </a:p>
          <a:p>
            <a:endParaRPr lang="en-GB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to get individual participation end dates for each participant? Flow/{</a:t>
            </a:r>
            <a:r>
              <a:rPr lang="en-GB" dirty="0" err="1"/>
              <a:t>flowid</a:t>
            </a:r>
            <a:r>
              <a:rPr lang="en-GB" dirty="0"/>
              <a:t>}/dates only shows earliest/latest </a:t>
            </a:r>
          </a:p>
          <a:p>
            <a:r>
              <a:rPr lang="en-GB" dirty="0"/>
              <a:t>of all participants, not individual ones. </a:t>
            </a:r>
            <a:br>
              <a:rPr lang="en-GB" dirty="0"/>
            </a:b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/user/{user id}/flows </a:t>
            </a:r>
            <a:r>
              <a:rPr lang="en-GB" dirty="0"/>
              <a:t>only returns active flows. </a:t>
            </a:r>
            <a:br>
              <a:rPr lang="en-GB" dirty="0"/>
            </a:b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/user/{user id}/flows/archived </a:t>
            </a:r>
            <a:r>
              <a:rPr lang="en-GB" dirty="0"/>
              <a:t>– only archived. </a:t>
            </a:r>
            <a:r>
              <a:rPr lang="en-GB" dirty="0">
                <a:highlight>
                  <a:srgbClr val="FFFF00"/>
                </a:highlight>
              </a:rPr>
              <a:t>May be in October release 1.92?</a:t>
            </a:r>
            <a:br>
              <a:rPr lang="en-GB" dirty="0">
                <a:highlight>
                  <a:srgbClr val="FFFF00"/>
                </a:highlight>
              </a:rPr>
            </a:br>
            <a:r>
              <a:rPr lang="en-GB" b="0" i="0" u="sng" dirty="0">
                <a:solidFill>
                  <a:srgbClr val="7F85F5"/>
                </a:solidFill>
                <a:effectLst/>
                <a:latin typeface="-apple-system"/>
                <a:hlinkClick r:id="rId2" tooltip="https://uniwise-sycamore.web.app/public/integrations"/>
              </a:rPr>
              <a:t>https://uniwise-sycamore.web.app/public/integrations</a:t>
            </a:r>
            <a:r>
              <a:rPr lang="en-GB" b="0" i="0" u="sng" dirty="0">
                <a:solidFill>
                  <a:srgbClr val="7F85F5"/>
                </a:solidFill>
                <a:effectLst/>
                <a:latin typeface="-apple-system"/>
              </a:rPr>
              <a:t> </a:t>
            </a:r>
            <a:br>
              <a:rPr lang="en-GB" b="0" i="0" u="sng" dirty="0">
                <a:solidFill>
                  <a:srgbClr val="7F85F5"/>
                </a:solidFill>
                <a:effectLst/>
                <a:latin typeface="-apple-system"/>
              </a:rPr>
            </a:br>
            <a:endParaRPr lang="en-GB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to get late submission permitted period on the flow? </a:t>
            </a:r>
            <a:r>
              <a:rPr lang="en-GB" dirty="0">
                <a:highlight>
                  <a:srgbClr val="FFFF00"/>
                </a:highlight>
              </a:rPr>
              <a:t>Not in API yet?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 events/webhooks/logs for </a:t>
            </a:r>
            <a:r>
              <a:rPr lang="en-GB" dirty="0">
                <a:highlight>
                  <a:srgbClr val="FFFF00"/>
                </a:highlight>
              </a:rPr>
              <a:t>“Individual student participation ended” “Individual student permitted late </a:t>
            </a:r>
          </a:p>
          <a:p>
            <a:r>
              <a:rPr lang="en-GB" dirty="0">
                <a:highlight>
                  <a:srgbClr val="FFFF00"/>
                </a:highlight>
              </a:rPr>
              <a:t>submission period ended”</a:t>
            </a:r>
            <a:r>
              <a:rPr lang="en-GB" dirty="0"/>
              <a:t>  via API, so that “submission dates and status” API call can be triggered for the student.</a:t>
            </a:r>
          </a:p>
          <a:p>
            <a:r>
              <a:rPr lang="en-GB" dirty="0"/>
              <a:t>In “Pull” option I need to cross-check all participants and dates which is more time consuming and complex.</a:t>
            </a:r>
          </a:p>
          <a:p>
            <a:r>
              <a:rPr lang="en-GB" dirty="0"/>
              <a:t>Potentially can also use daily event (overnight) with a list of students with ended participation on a flow </a:t>
            </a:r>
          </a:p>
          <a:p>
            <a:r>
              <a:rPr lang="en-GB" dirty="0"/>
              <a:t>for bulk API calls.  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Wisecon2022: </a:t>
            </a:r>
            <a:r>
              <a:rPr lang="nb-NO" dirty="0"/>
              <a:t>Gunhild Raunsgard, Høgskulen på Vestlandet (HVL)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09EC5B-3A22-4F85-B028-485A98038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133" y="5792474"/>
            <a:ext cx="5511800" cy="3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49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1308</Words>
  <Application>Microsoft Office PowerPoint</Application>
  <PresentationFormat>Widescreen</PresentationFormat>
  <Paragraphs>166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Signika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Yakimov, Alexander</dc:creator>
  <cp:lastModifiedBy>Yakimov, Alexander</cp:lastModifiedBy>
  <cp:revision>14</cp:revision>
  <dcterms:created xsi:type="dcterms:W3CDTF">2022-09-21T14:24:21Z</dcterms:created>
  <dcterms:modified xsi:type="dcterms:W3CDTF">2022-10-12T14:35:57Z</dcterms:modified>
</cp:coreProperties>
</file>