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265" r:id="rId3"/>
    <p:sldId id="275" r:id="rId4"/>
    <p:sldId id="277" r:id="rId5"/>
    <p:sldId id="280" r:id="rId6"/>
    <p:sldId id="278" r:id="rId7"/>
    <p:sldId id="279" r:id="rId8"/>
    <p:sldId id="281" r:id="rId9"/>
    <p:sldId id="266" r:id="rId10"/>
    <p:sldId id="274" r:id="rId11"/>
    <p:sldId id="268" r:id="rId12"/>
    <p:sldId id="270" r:id="rId13"/>
    <p:sldId id="271" r:id="rId14"/>
    <p:sldId id="272" r:id="rId15"/>
    <p:sldId id="273" r:id="rId16"/>
    <p:sldId id="269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C04E1-51D2-4792-AF63-AA2D0222366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D7515-865E-4DA1-BD3B-2F143C14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2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D7515-865E-4DA1-BD3B-2F143C14C5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6A56-BC27-4A01-8020-F37F4D80C0B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B99-1123-4729-8A62-56D40442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9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6A56-BC27-4A01-8020-F37F4D80C0B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B99-1123-4729-8A62-56D40442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8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6A56-BC27-4A01-8020-F37F4D80C0B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B99-1123-4729-8A62-56D40442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8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6A56-BC27-4A01-8020-F37F4D80C0B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B99-1123-4729-8A62-56D40442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4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6A56-BC27-4A01-8020-F37F4D80C0B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B99-1123-4729-8A62-56D40442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6A56-BC27-4A01-8020-F37F4D80C0B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B99-1123-4729-8A62-56D40442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3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6A56-BC27-4A01-8020-F37F4D80C0B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B99-1123-4729-8A62-56D40442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1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6A56-BC27-4A01-8020-F37F4D80C0B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B99-1123-4729-8A62-56D40442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6A56-BC27-4A01-8020-F37F4D80C0B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B99-1123-4729-8A62-56D40442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3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6A56-BC27-4A01-8020-F37F4D80C0B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B99-1123-4729-8A62-56D40442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6A56-BC27-4A01-8020-F37F4D80C0B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B99-1123-4729-8A62-56D40442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6A56-BC27-4A01-8020-F37F4D80C0B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3CB99-1123-4729-8A62-56D40442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0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3dOUuMR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559" y="2429566"/>
            <a:ext cx="6447021" cy="14636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err="1" smtClean="0">
                <a:solidFill>
                  <a:srgbClr val="002060"/>
                </a:solidFill>
                <a:latin typeface="Sylfaen" panose="010A0502050306030303" pitchFamily="18" charset="0"/>
              </a:rPr>
              <a:t>Kylian</a:t>
            </a:r>
            <a:r>
              <a:rPr lang="en-US" sz="4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Sylfaen" panose="010A0502050306030303" pitchFamily="18" charset="0"/>
              </a:rPr>
              <a:t>Mbappé</a:t>
            </a:r>
            <a:r>
              <a:rPr lang="en-US" sz="4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/>
            </a:r>
            <a:br>
              <a:rPr lang="en-US" sz="4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</a:br>
            <a:r>
              <a:rPr lang="en-US" sz="4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Performance VS Market value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5559" y="3893241"/>
            <a:ext cx="6986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Descriptive and predictive analysis of how the performance of Football player effects on his Market 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7989012" y="5257412"/>
            <a:ext cx="37312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IMBA students:</a:t>
            </a:r>
          </a:p>
          <a:p>
            <a:r>
              <a:rPr lang="en-US" b="1" dirty="0">
                <a:solidFill>
                  <a:srgbClr val="002060"/>
                </a:solidFill>
              </a:rPr>
              <a:t>Abdallah </a:t>
            </a:r>
            <a:r>
              <a:rPr lang="en-US" b="1" dirty="0" err="1">
                <a:solidFill>
                  <a:srgbClr val="002060"/>
                </a:solidFill>
              </a:rPr>
              <a:t>Hatamleh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err="1" smtClean="0">
                <a:solidFill>
                  <a:srgbClr val="002060"/>
                </a:solidFill>
              </a:rPr>
              <a:t>Dragos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Bucur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Lia </a:t>
            </a:r>
            <a:r>
              <a:rPr lang="en-US" b="1" dirty="0" err="1">
                <a:solidFill>
                  <a:srgbClr val="002060"/>
                </a:solidFill>
              </a:rPr>
              <a:t>K</a:t>
            </a:r>
            <a:r>
              <a:rPr lang="en-US" b="1" dirty="0" err="1" smtClean="0">
                <a:solidFill>
                  <a:srgbClr val="002060"/>
                </a:solidFill>
              </a:rPr>
              <a:t>oldelashvili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9050" r="87274" b="77148"/>
          <a:stretch/>
        </p:blipFill>
        <p:spPr bwMode="auto">
          <a:xfrm>
            <a:off x="70215" y="0"/>
            <a:ext cx="1838272" cy="1276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2"/>
          <a:srcRect l="10520" t="42397" r="81353" b="44631"/>
          <a:stretch/>
        </p:blipFill>
        <p:spPr bwMode="auto">
          <a:xfrm>
            <a:off x="10400675" y="0"/>
            <a:ext cx="1773836" cy="15255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08487" y="318675"/>
            <a:ext cx="8447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Bucharest University of Economic Studies </a:t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The Faculty of Business Administration (in Foreign Languages</a:t>
            </a:r>
            <a:r>
              <a:rPr lang="en-US" sz="2400" b="1" dirty="0"/>
              <a:t>)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8419" t="23959" r="3367" b="23959"/>
          <a:stretch/>
        </p:blipFill>
        <p:spPr>
          <a:xfrm>
            <a:off x="1109272" y="2521599"/>
            <a:ext cx="3004915" cy="23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2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20119" y="331629"/>
            <a:ext cx="7206018" cy="63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/>
                </a:solidFill>
              </a:rPr>
              <a:t>Results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9050" r="87274" b="77148"/>
          <a:stretch/>
        </p:blipFill>
        <p:spPr bwMode="auto">
          <a:xfrm>
            <a:off x="0" y="0"/>
            <a:ext cx="1838272" cy="1276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2179" y="1394596"/>
            <a:ext cx="2845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We found: N1</a:t>
            </a:r>
            <a:endParaRPr lang="en-US" sz="2400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3428" t="36148" r="46294" b="13853"/>
          <a:stretch/>
        </p:blipFill>
        <p:spPr>
          <a:xfrm>
            <a:off x="4327071" y="2164509"/>
            <a:ext cx="5821482" cy="40629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9465" y="2164509"/>
            <a:ext cx="2853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Descriptive Analysis  for the </a:t>
            </a:r>
            <a:r>
              <a:rPr lang="en-US" dirty="0" smtClean="0">
                <a:solidFill>
                  <a:srgbClr val="002060"/>
                </a:solidFill>
              </a:rPr>
              <a:t>players’ </a:t>
            </a:r>
            <a:r>
              <a:rPr lang="en-US" dirty="0">
                <a:solidFill>
                  <a:srgbClr val="002060"/>
                </a:solidFill>
              </a:rPr>
              <a:t>number of matches, Goals and assist over </a:t>
            </a:r>
            <a:r>
              <a:rPr lang="en-US" dirty="0" smtClean="0">
                <a:solidFill>
                  <a:srgbClr val="002060"/>
                </a:solidFill>
              </a:rPr>
              <a:t>seasons is like that: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3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20119" y="331629"/>
            <a:ext cx="7206018" cy="63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/>
                </a:solidFill>
              </a:rPr>
              <a:t>Results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2179" y="2223376"/>
            <a:ext cx="10161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9050" r="87274" b="77148"/>
          <a:stretch/>
        </p:blipFill>
        <p:spPr bwMode="auto">
          <a:xfrm>
            <a:off x="0" y="0"/>
            <a:ext cx="1838272" cy="1276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2179" y="1394596"/>
            <a:ext cx="2845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We found: N2</a:t>
            </a:r>
            <a:endParaRPr lang="en-US" sz="2400" b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806" t="32229" r="49860" b="12546"/>
          <a:stretch/>
        </p:blipFill>
        <p:spPr>
          <a:xfrm>
            <a:off x="3206575" y="1728578"/>
            <a:ext cx="5896482" cy="46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7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20119" y="331629"/>
            <a:ext cx="7206018" cy="63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/>
                </a:solidFill>
              </a:rPr>
              <a:t>Results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2179" y="2223376"/>
            <a:ext cx="10161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9050" r="87274" b="77148"/>
          <a:stretch/>
        </p:blipFill>
        <p:spPr bwMode="auto">
          <a:xfrm>
            <a:off x="0" y="0"/>
            <a:ext cx="1838272" cy="1276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2179" y="1352863"/>
            <a:ext cx="9025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We found: N3 The player’s accuracy out of 1 is: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55694"/>
              </p:ext>
            </p:extLst>
          </p:nvPr>
        </p:nvGraphicFramePr>
        <p:xfrm>
          <a:off x="919136" y="1922516"/>
          <a:ext cx="9280102" cy="122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906"/>
                <a:gridCol w="1514902"/>
                <a:gridCol w="1282889"/>
                <a:gridCol w="1364776"/>
                <a:gridCol w="1282890"/>
                <a:gridCol w="1655739"/>
              </a:tblGrid>
              <a:tr h="2946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2021/2022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2020/2021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2019/2020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2018/2019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2017/2018</a:t>
                      </a:r>
                      <a:endParaRPr lang="en-US" dirty="0"/>
                    </a:p>
                  </a:txBody>
                  <a:tcPr/>
                </a:tc>
              </a:tr>
              <a:tr h="29463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Shot accuracy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0.36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/>
                </a:tc>
              </a:tr>
              <a:tr h="49046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 accuracy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5734" t="48088" r="50280" b="16277"/>
          <a:stretch/>
        </p:blipFill>
        <p:spPr>
          <a:xfrm>
            <a:off x="3102873" y="3248166"/>
            <a:ext cx="5695190" cy="33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20119" y="331629"/>
            <a:ext cx="7206018" cy="63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/>
                </a:solidFill>
              </a:rPr>
              <a:t>Results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2179" y="2223376"/>
            <a:ext cx="10161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9050" r="87274" b="77148"/>
          <a:stretch/>
        </p:blipFill>
        <p:spPr bwMode="auto">
          <a:xfrm>
            <a:off x="0" y="0"/>
            <a:ext cx="1838272" cy="1276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2179" y="1489146"/>
            <a:ext cx="102722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We found: 4. The overall rating (out of one)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Which is equal of 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dirty="0" smtClean="0">
                <a:solidFill>
                  <a:schemeClr val="tx2"/>
                </a:solidFill>
              </a:rPr>
              <a:t>Shot Accuracy </a:t>
            </a:r>
            <a:r>
              <a:rPr lang="en-US" b="1" dirty="0">
                <a:solidFill>
                  <a:schemeClr val="tx2"/>
                </a:solidFill>
              </a:rPr>
              <a:t>* </a:t>
            </a:r>
            <a:r>
              <a:rPr lang="en-US" b="1" dirty="0" smtClean="0">
                <a:solidFill>
                  <a:schemeClr val="tx2"/>
                </a:solidFill>
              </a:rPr>
              <a:t>Pass Accuracy</a:t>
            </a:r>
            <a:r>
              <a:rPr lang="en-US" b="1" dirty="0">
                <a:solidFill>
                  <a:schemeClr val="tx2"/>
                </a:solidFill>
              </a:rPr>
              <a:t>) + (</a:t>
            </a:r>
            <a:r>
              <a:rPr lang="en-US" b="1" dirty="0" smtClean="0">
                <a:solidFill>
                  <a:schemeClr val="tx2"/>
                </a:solidFill>
              </a:rPr>
              <a:t>Goals ratio </a:t>
            </a:r>
            <a:r>
              <a:rPr lang="en-US" b="1" dirty="0">
                <a:solidFill>
                  <a:schemeClr val="tx2"/>
                </a:solidFill>
              </a:rPr>
              <a:t>* </a:t>
            </a:r>
            <a:r>
              <a:rPr lang="en-US" b="1" dirty="0" smtClean="0">
                <a:solidFill>
                  <a:schemeClr val="tx2"/>
                </a:solidFill>
              </a:rPr>
              <a:t>Assists ratio)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97251"/>
              </p:ext>
            </p:extLst>
          </p:nvPr>
        </p:nvGraphicFramePr>
        <p:xfrm>
          <a:off x="950981" y="2440338"/>
          <a:ext cx="92801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906"/>
                <a:gridCol w="1514902"/>
                <a:gridCol w="1282889"/>
                <a:gridCol w="1364776"/>
                <a:gridCol w="1282890"/>
                <a:gridCol w="1655739"/>
              </a:tblGrid>
              <a:tr h="2946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2021/2022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2020/2021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2019/2020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2018/2019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2017/2018</a:t>
                      </a:r>
                      <a:endParaRPr lang="en-US" dirty="0"/>
                    </a:p>
                  </a:txBody>
                  <a:tcPr/>
                </a:tc>
              </a:tr>
              <a:tr h="29463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tx2"/>
                          </a:solidFill>
                        </a:rPr>
                        <a:t>Overall rating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050" t="45289" r="53112" b="20382"/>
          <a:stretch/>
        </p:blipFill>
        <p:spPr>
          <a:xfrm>
            <a:off x="3179929" y="3326938"/>
            <a:ext cx="4981432" cy="31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2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20119" y="331629"/>
            <a:ext cx="7206018" cy="63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/>
                </a:solidFill>
              </a:rPr>
              <a:t>Results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2179" y="2223376"/>
            <a:ext cx="10161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9050" r="87274" b="77148"/>
          <a:stretch/>
        </p:blipFill>
        <p:spPr bwMode="auto">
          <a:xfrm>
            <a:off x="0" y="0"/>
            <a:ext cx="1838272" cy="1276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2179" y="1489146"/>
            <a:ext cx="10272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We found: N5 The </a:t>
            </a:r>
            <a:r>
              <a:rPr lang="en-US" sz="2400" b="1" dirty="0">
                <a:solidFill>
                  <a:schemeClr val="tx2"/>
                </a:solidFill>
              </a:rPr>
              <a:t>Expected </a:t>
            </a:r>
            <a:r>
              <a:rPr lang="en-US" sz="2400" b="1" dirty="0" smtClean="0">
                <a:solidFill>
                  <a:schemeClr val="tx2"/>
                </a:solidFill>
              </a:rPr>
              <a:t>Goals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5824" y="5026367"/>
            <a:ext cx="4695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The </a:t>
            </a:r>
            <a:r>
              <a:rPr lang="en-US" sz="2800" b="1" dirty="0">
                <a:solidFill>
                  <a:srgbClr val="002060"/>
                </a:solidFill>
              </a:rPr>
              <a:t>Expected Goals is: </a:t>
            </a:r>
            <a:r>
              <a:rPr lang="en-US" sz="2800" b="1" dirty="0" smtClean="0">
                <a:solidFill>
                  <a:srgbClr val="002060"/>
                </a:solidFill>
              </a:rPr>
              <a:t>36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5720" t="13386" r="38055" b="27472"/>
          <a:stretch/>
        </p:blipFill>
        <p:spPr>
          <a:xfrm>
            <a:off x="7765960" y="3842336"/>
            <a:ext cx="3698683" cy="2660559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1" y="2222567"/>
            <a:ext cx="7150509" cy="185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20119" y="331629"/>
            <a:ext cx="7206018" cy="63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/>
                </a:solidFill>
              </a:rPr>
              <a:t>Results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9050" r="87274" b="77148"/>
          <a:stretch/>
        </p:blipFill>
        <p:spPr bwMode="auto">
          <a:xfrm>
            <a:off x="0" y="0"/>
            <a:ext cx="1838272" cy="1276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2179" y="1489146"/>
            <a:ext cx="10272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We found: 6 </a:t>
            </a:r>
            <a:r>
              <a:rPr lang="en-US" sz="2400" b="1" dirty="0">
                <a:solidFill>
                  <a:schemeClr val="tx2"/>
                </a:solidFill>
              </a:rPr>
              <a:t>Market value and overall rating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6050" t="32415" r="46294" b="6018"/>
          <a:stretch/>
        </p:blipFill>
        <p:spPr>
          <a:xfrm>
            <a:off x="842179" y="2262179"/>
            <a:ext cx="4102064" cy="37707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14901" y="6159582"/>
            <a:ext cx="3330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Overall rating defined out of 1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6259" t="31110" r="46609" b="5831"/>
          <a:stretch/>
        </p:blipFill>
        <p:spPr>
          <a:xfrm>
            <a:off x="6815425" y="2163339"/>
            <a:ext cx="4061302" cy="38777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291578" y="6135219"/>
            <a:ext cx="3664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Market Value defined in Million USD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0245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20119" y="331629"/>
            <a:ext cx="7206018" cy="63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/>
                </a:solidFill>
              </a:rPr>
              <a:t>Discussion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2179" y="2223376"/>
            <a:ext cx="10161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9050" r="87274" b="77148"/>
          <a:stretch/>
        </p:blipFill>
        <p:spPr bwMode="auto">
          <a:xfrm>
            <a:off x="0" y="0"/>
            <a:ext cx="1838272" cy="1276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842179" y="1489146"/>
            <a:ext cx="2845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It means: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14733" y="2163339"/>
            <a:ext cx="9835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That for strategic planning of </a:t>
            </a:r>
            <a:r>
              <a:rPr lang="en-US" dirty="0" smtClean="0">
                <a:solidFill>
                  <a:srgbClr val="002060"/>
                </a:solidFill>
              </a:rPr>
              <a:t>players’ </a:t>
            </a:r>
            <a:r>
              <a:rPr lang="en-US" dirty="0" smtClean="0">
                <a:solidFill>
                  <a:srgbClr val="002060"/>
                </a:solidFill>
              </a:rPr>
              <a:t>performance, which is one of the main variable for defining of the market value, it is important to analyze data for the past seasons for both parties – for the player and for the Club.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4733" y="3359234"/>
            <a:ext cx="9921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Negative trend of market value is due to less matches during the seasons of 2019/2020, 2020/2021. </a:t>
            </a:r>
            <a:r>
              <a:rPr lang="en-US" dirty="0" smtClean="0">
                <a:solidFill>
                  <a:srgbClr val="002060"/>
                </a:solidFill>
              </a:rPr>
              <a:t>Reason </a:t>
            </a:r>
            <a:r>
              <a:rPr lang="en-US" dirty="0" smtClean="0">
                <a:solidFill>
                  <a:srgbClr val="002060"/>
                </a:solidFill>
              </a:rPr>
              <a:t>of this is CoVid19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2929" y="4398738"/>
            <a:ext cx="9921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According to the predicted goals we can predict Market value of the player.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78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2179" y="2223376"/>
            <a:ext cx="10161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9050" r="87274" b="77148"/>
          <a:stretch/>
        </p:blipFill>
        <p:spPr bwMode="auto">
          <a:xfrm>
            <a:off x="0" y="0"/>
            <a:ext cx="1838272" cy="1276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13795" y="3216300"/>
            <a:ext cx="6018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Thank You for Your Attention!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0520" t="42397" r="81353" b="44631"/>
          <a:stretch/>
        </p:blipFill>
        <p:spPr bwMode="auto">
          <a:xfrm>
            <a:off x="10400675" y="0"/>
            <a:ext cx="1773836" cy="15255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3351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19" y="331628"/>
            <a:ext cx="8207450" cy="851531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Introduction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8475" y="1307548"/>
            <a:ext cx="10615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Sylfaen" panose="010A0502050306030303" pitchFamily="18" charset="0"/>
              </a:rPr>
              <a:t>For the last decade Football changed the meaning and it is considered more as a business field than just a sport</a:t>
            </a:r>
            <a:r>
              <a:rPr lang="en-US" dirty="0" smtClean="0">
                <a:solidFill>
                  <a:schemeClr val="tx2"/>
                </a:solidFill>
                <a:latin typeface="Sylfaen" panose="010A0502050306030303" pitchFamily="18" charset="0"/>
              </a:rPr>
              <a:t>. </a:t>
            </a:r>
            <a:r>
              <a:rPr lang="en-US" dirty="0">
                <a:solidFill>
                  <a:schemeClr val="tx2"/>
                </a:solidFill>
                <a:latin typeface="Sylfaen" panose="010A0502050306030303" pitchFamily="18" charset="0"/>
              </a:rPr>
              <a:t>That’s why is important to analyze the data of football player’s performance to asses his Market Value. </a:t>
            </a:r>
            <a:endParaRPr lang="en-US" dirty="0" smtClean="0">
              <a:latin typeface="Sylfaen" panose="010A050205030603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8906" y="2729439"/>
            <a:ext cx="546138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The Goal of our research was: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To practice our first steps into Data Analysis with Python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To </a:t>
            </a:r>
            <a:r>
              <a:rPr lang="en-US" dirty="0">
                <a:solidFill>
                  <a:srgbClr val="002060"/>
                </a:solidFill>
              </a:rPr>
              <a:t>analyze the career of </a:t>
            </a:r>
            <a:r>
              <a:rPr lang="en-US" dirty="0" err="1">
                <a:solidFill>
                  <a:srgbClr val="002060"/>
                </a:solidFill>
              </a:rPr>
              <a:t>Kylian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Mbappe</a:t>
            </a:r>
            <a:r>
              <a:rPr lang="en-US" dirty="0">
                <a:solidFill>
                  <a:srgbClr val="002060"/>
                </a:solidFill>
              </a:rPr>
              <a:t> for his last 4 seasons, because for the past 2 </a:t>
            </a:r>
            <a:r>
              <a:rPr lang="en-US" dirty="0" smtClean="0">
                <a:solidFill>
                  <a:srgbClr val="002060"/>
                </a:solidFill>
              </a:rPr>
              <a:t>years </a:t>
            </a:r>
            <a:r>
              <a:rPr lang="en-US" dirty="0">
                <a:solidFill>
                  <a:srgbClr val="002060"/>
                </a:solidFill>
              </a:rPr>
              <a:t>there is a negative trend of his market value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dirty="0" smtClean="0">
              <a:solidFill>
                <a:srgbClr val="00206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To predict goals for current season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9050" r="87274" b="77148"/>
          <a:stretch/>
        </p:blipFill>
        <p:spPr bwMode="auto">
          <a:xfrm>
            <a:off x="0" y="0"/>
            <a:ext cx="1838272" cy="1276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1558" t="27306" r="38555" b="14498"/>
          <a:stretch/>
        </p:blipFill>
        <p:spPr>
          <a:xfrm>
            <a:off x="6578221" y="2897833"/>
            <a:ext cx="4804014" cy="3150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78221" y="6048733"/>
            <a:ext cx="5049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Figure 1. Market Value over time up to now</a:t>
            </a:r>
          </a:p>
          <a:p>
            <a:r>
              <a:rPr lang="en-US" sz="1400" b="1" dirty="0" smtClean="0">
                <a:solidFill>
                  <a:srgbClr val="002060"/>
                </a:solidFill>
              </a:rPr>
              <a:t> Source</a:t>
            </a:r>
            <a:r>
              <a:rPr lang="en-US" sz="1400" b="1" dirty="0">
                <a:solidFill>
                  <a:srgbClr val="002060"/>
                </a:solidFill>
              </a:rPr>
              <a:t>: </a:t>
            </a:r>
            <a:r>
              <a:rPr lang="en-US" sz="1400" dirty="0">
                <a:hlinkClick r:id="rId5" tooltip="Shortened URL for https://www.transfermarkt.com/kylian-mbappe/marktwertverlauf/spieler/342229"/>
              </a:rPr>
              <a:t>https://</a:t>
            </a:r>
            <a:r>
              <a:rPr lang="en-US" sz="1400" dirty="0" smtClean="0">
                <a:hlinkClick r:id="rId5" tooltip="Shortened URL for https://www.transfermarkt.com/kylian-mbappe/marktwertverlauf/spieler/342229"/>
              </a:rPr>
              <a:t>bit.ly/3dOUuMR</a:t>
            </a:r>
            <a:r>
              <a:rPr lang="en-US" sz="1400" dirty="0" smtClean="0"/>
              <a:t> (Last seen on 11/12/2021)</a:t>
            </a:r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9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0901" y="2819488"/>
            <a:ext cx="9402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We imported the following </a:t>
            </a:r>
            <a:r>
              <a:rPr lang="en-US" dirty="0">
                <a:solidFill>
                  <a:srgbClr val="002060"/>
                </a:solidFill>
              </a:rPr>
              <a:t>libraries that </a:t>
            </a:r>
            <a:r>
              <a:rPr lang="en-US" dirty="0" smtClean="0">
                <a:solidFill>
                  <a:srgbClr val="002060"/>
                </a:solidFill>
              </a:rPr>
              <a:t>helped </a:t>
            </a:r>
            <a:r>
              <a:rPr lang="en-US" dirty="0">
                <a:solidFill>
                  <a:srgbClr val="002060"/>
                </a:solidFill>
              </a:rPr>
              <a:t>us in the preparing of this project.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20119" y="331629"/>
            <a:ext cx="7206018" cy="63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/>
                </a:solidFill>
              </a:rPr>
              <a:t>Methods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2179" y="2062194"/>
            <a:ext cx="10161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We started with the collecting information </a:t>
            </a:r>
            <a:r>
              <a:rPr lang="en-US" dirty="0" smtClean="0">
                <a:solidFill>
                  <a:srgbClr val="002060"/>
                </a:solidFill>
              </a:rPr>
              <a:t>about </a:t>
            </a:r>
            <a:r>
              <a:rPr lang="en-US" dirty="0" err="1">
                <a:solidFill>
                  <a:srgbClr val="002060"/>
                </a:solidFill>
              </a:rPr>
              <a:t>Kylian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Mbappe’s</a:t>
            </a:r>
            <a:r>
              <a:rPr lang="en-US" dirty="0" smtClean="0">
                <a:solidFill>
                  <a:srgbClr val="002060"/>
                </a:solidFill>
              </a:rPr>
              <a:t> last </a:t>
            </a:r>
            <a:r>
              <a:rPr lang="en-US" dirty="0">
                <a:solidFill>
                  <a:srgbClr val="002060"/>
                </a:solidFill>
              </a:rPr>
              <a:t>4 </a:t>
            </a:r>
            <a:r>
              <a:rPr lang="en-US" dirty="0" smtClean="0">
                <a:solidFill>
                  <a:srgbClr val="002060"/>
                </a:solidFill>
              </a:rPr>
              <a:t>seasons, prepared data for libraries and began coding processes.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9050" r="87274" b="77148"/>
          <a:stretch/>
        </p:blipFill>
        <p:spPr bwMode="auto">
          <a:xfrm>
            <a:off x="0" y="0"/>
            <a:ext cx="1838272" cy="1276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842179" y="1489146"/>
            <a:ext cx="2845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Coding in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244" t="34095" r="62010" b="49860"/>
          <a:stretch/>
        </p:blipFill>
        <p:spPr>
          <a:xfrm>
            <a:off x="842179" y="3278668"/>
            <a:ext cx="5118826" cy="18660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3218" t="50326" r="25840" b="39785"/>
          <a:stretch/>
        </p:blipFill>
        <p:spPr>
          <a:xfrm>
            <a:off x="810901" y="5236695"/>
            <a:ext cx="10552160" cy="96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2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20119" y="331629"/>
            <a:ext cx="7206018" cy="63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/>
                </a:solidFill>
              </a:rPr>
              <a:t>Methods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9050" r="87274" b="77148"/>
          <a:stretch/>
        </p:blipFill>
        <p:spPr bwMode="auto">
          <a:xfrm>
            <a:off x="0" y="0"/>
            <a:ext cx="1838272" cy="1276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824549" y="1444875"/>
            <a:ext cx="2845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Coding in Python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43879" y="1906540"/>
            <a:ext cx="36894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Question(1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002060"/>
                </a:solidFill>
              </a:rPr>
              <a:t>: </a:t>
            </a:r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Descriptive Analysis  for the player’s number </a:t>
            </a:r>
            <a:r>
              <a:rPr lang="en-US" dirty="0">
                <a:solidFill>
                  <a:srgbClr val="002060"/>
                </a:solidFill>
              </a:rPr>
              <a:t>of </a:t>
            </a:r>
            <a:r>
              <a:rPr lang="en-US" dirty="0" smtClean="0">
                <a:solidFill>
                  <a:srgbClr val="002060"/>
                </a:solidFill>
              </a:rPr>
              <a:t>matches, Goals </a:t>
            </a:r>
            <a:r>
              <a:rPr lang="en-US" dirty="0">
                <a:solidFill>
                  <a:srgbClr val="002060"/>
                </a:solidFill>
              </a:rPr>
              <a:t>and assist over seasons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217" t="35775" r="48077" b="7135"/>
          <a:stretch/>
        </p:blipFill>
        <p:spPr>
          <a:xfrm>
            <a:off x="5227284" y="1675707"/>
            <a:ext cx="5036024" cy="41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1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20119" y="331629"/>
            <a:ext cx="7206018" cy="63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/>
                </a:solidFill>
              </a:rPr>
              <a:t>Methods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9050" r="87274" b="77148"/>
          <a:stretch/>
        </p:blipFill>
        <p:spPr bwMode="auto">
          <a:xfrm>
            <a:off x="0" y="0"/>
            <a:ext cx="1838272" cy="1276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887858" y="1276618"/>
            <a:ext cx="2845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Coding in 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87858" y="1696428"/>
            <a:ext cx="43665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Question (2</a:t>
            </a:r>
            <a:r>
              <a:rPr lang="en-US" b="1" dirty="0">
                <a:solidFill>
                  <a:srgbClr val="002060"/>
                </a:solidFill>
              </a:rPr>
              <a:t>) </a:t>
            </a:r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Calculation </a:t>
            </a:r>
            <a:r>
              <a:rPr lang="en-US" dirty="0">
                <a:solidFill>
                  <a:srgbClr val="002060"/>
                </a:solidFill>
              </a:rPr>
              <a:t>of the player's goals and assists ratio depending on the time played through the </a:t>
            </a:r>
            <a:r>
              <a:rPr lang="en-US" dirty="0" smtClean="0">
                <a:solidFill>
                  <a:srgbClr val="002060"/>
                </a:solidFill>
              </a:rPr>
              <a:t>season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6679" t="28498" r="48706" b="6577"/>
          <a:stretch/>
        </p:blipFill>
        <p:spPr>
          <a:xfrm>
            <a:off x="5909481" y="1276618"/>
            <a:ext cx="4833255" cy="509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20119" y="331629"/>
            <a:ext cx="7206018" cy="63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/>
                </a:solidFill>
              </a:rPr>
              <a:t>Methods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9050" r="87274" b="77148"/>
          <a:stretch/>
        </p:blipFill>
        <p:spPr bwMode="auto">
          <a:xfrm>
            <a:off x="0" y="0"/>
            <a:ext cx="1838272" cy="1276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842179" y="1489146"/>
            <a:ext cx="2845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Coding in Python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42178" y="1950810"/>
            <a:ext cx="30201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Question </a:t>
            </a:r>
            <a:r>
              <a:rPr lang="en-US" b="1" dirty="0" smtClean="0">
                <a:solidFill>
                  <a:srgbClr val="002060"/>
                </a:solidFill>
              </a:rPr>
              <a:t>(3).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Calculation </a:t>
            </a:r>
            <a:r>
              <a:rPr lang="en-US" dirty="0">
                <a:solidFill>
                  <a:srgbClr val="002060"/>
                </a:solidFill>
              </a:rPr>
              <a:t>of the shot &amp; pass accuracy 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2060"/>
                </a:solidFill>
              </a:rPr>
              <a:t>out of 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364" t="31110" r="40105" b="8815"/>
          <a:stretch/>
        </p:blipFill>
        <p:spPr>
          <a:xfrm>
            <a:off x="4765752" y="1719978"/>
            <a:ext cx="5663821" cy="43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20119" y="331629"/>
            <a:ext cx="7206018" cy="63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/>
                </a:solidFill>
              </a:rPr>
              <a:t>Methods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9050" r="87274" b="77148"/>
          <a:stretch/>
        </p:blipFill>
        <p:spPr bwMode="auto">
          <a:xfrm>
            <a:off x="0" y="0"/>
            <a:ext cx="1838272" cy="1276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842179" y="1489146"/>
            <a:ext cx="2845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Coding in Python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42180" y="1991629"/>
            <a:ext cx="9980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Question </a:t>
            </a:r>
            <a:r>
              <a:rPr lang="en-US" b="1" dirty="0">
                <a:solidFill>
                  <a:srgbClr val="002060"/>
                </a:solidFill>
              </a:rPr>
              <a:t>(4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 smtClean="0">
                <a:solidFill>
                  <a:srgbClr val="002060"/>
                </a:solidFill>
              </a:rPr>
              <a:t>Calculation </a:t>
            </a:r>
            <a:r>
              <a:rPr lang="en-US" dirty="0">
                <a:solidFill>
                  <a:srgbClr val="002060"/>
                </a:solidFill>
              </a:rPr>
              <a:t>of the overall rating </a:t>
            </a:r>
            <a:r>
              <a:rPr lang="en-US" dirty="0" smtClean="0">
                <a:solidFill>
                  <a:srgbClr val="002060"/>
                </a:solidFill>
              </a:rPr>
              <a:t>depends </a:t>
            </a:r>
            <a:r>
              <a:rPr lang="en-US" dirty="0">
                <a:solidFill>
                  <a:srgbClr val="002060"/>
                </a:solidFill>
              </a:rPr>
              <a:t>on goals and </a:t>
            </a:r>
            <a:r>
              <a:rPr lang="en-US" dirty="0" smtClean="0">
                <a:solidFill>
                  <a:srgbClr val="002060"/>
                </a:solidFill>
              </a:rPr>
              <a:t>assists </a:t>
            </a:r>
            <a:r>
              <a:rPr lang="en-US" dirty="0">
                <a:solidFill>
                  <a:srgbClr val="002060"/>
                </a:solidFill>
              </a:rPr>
              <a:t>ratio &amp; shot and pass accuracy (out of 1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469" t="41558" r="23637" b="18144"/>
          <a:stretch/>
        </p:blipFill>
        <p:spPr>
          <a:xfrm>
            <a:off x="1838272" y="2854313"/>
            <a:ext cx="8617564" cy="325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20119" y="331629"/>
            <a:ext cx="7206018" cy="63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/>
                </a:solidFill>
              </a:rPr>
              <a:t>Methods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9050" r="87274" b="77148"/>
          <a:stretch/>
        </p:blipFill>
        <p:spPr bwMode="auto">
          <a:xfrm>
            <a:off x="0" y="0"/>
            <a:ext cx="1838272" cy="1276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656495" y="1201312"/>
            <a:ext cx="2845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Coding in Python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36845" y="1732797"/>
            <a:ext cx="11211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Question (</a:t>
            </a:r>
            <a:r>
              <a:rPr lang="en-US" b="1" dirty="0" smtClean="0">
                <a:solidFill>
                  <a:srgbClr val="002060"/>
                </a:solidFill>
              </a:rPr>
              <a:t>5) </a:t>
            </a:r>
            <a:r>
              <a:rPr lang="en-US" b="1" dirty="0">
                <a:solidFill>
                  <a:srgbClr val="002060"/>
                </a:solidFill>
              </a:rPr>
              <a:t>calculation of the Expected Goals</a:t>
            </a:r>
          </a:p>
          <a:p>
            <a:r>
              <a:rPr lang="en-US" b="1" dirty="0">
                <a:solidFill>
                  <a:srgbClr val="002060"/>
                </a:solidFill>
              </a:rPr>
              <a:t>#In order to get the expected goals for the current season we used </a:t>
            </a:r>
            <a:r>
              <a:rPr lang="en-US" b="1" dirty="0" smtClean="0">
                <a:solidFill>
                  <a:srgbClr val="002060"/>
                </a:solidFill>
              </a:rPr>
              <a:t>the formula, which was </a:t>
            </a:r>
            <a:r>
              <a:rPr lang="en-US" b="1" dirty="0">
                <a:solidFill>
                  <a:srgbClr val="002060"/>
                </a:solidFill>
              </a:rPr>
              <a:t>created by us depend on the data we used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134" y="4909836"/>
            <a:ext cx="10976902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we 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Calculated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expected goals: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goals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ratio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season * Percent of his performance)</a:t>
            </a:r>
            <a:endParaRPr lang="en-US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544282"/>
              </p:ext>
            </p:extLst>
          </p:nvPr>
        </p:nvGraphicFramePr>
        <p:xfrm>
          <a:off x="2613093" y="2493449"/>
          <a:ext cx="9006436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25600"/>
                <a:gridCol w="1625600"/>
                <a:gridCol w="1625600"/>
                <a:gridCol w="2081895"/>
                <a:gridCol w="204774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Time ratio</a:t>
                      </a:r>
                      <a:endParaRPr lang="en-US" sz="1800" dirty="0" smtClean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Goal’s ratio</a:t>
                      </a:r>
                      <a:endParaRPr lang="en-US" sz="1800" dirty="0" smtClean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Shot Accuracy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Number of goals 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shot on target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71134" y="3033749"/>
            <a:ext cx="9943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Firstly, we 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calculated: </a:t>
            </a:r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ratio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Time ratio * Goals ratio * Shot </a:t>
            </a:r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</a:t>
            </a:r>
            <a:endParaRPr lang="en-US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8233" y="3454919"/>
            <a:ext cx="9531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Then, calculated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Y ratio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ratio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goals over seasons) + (</a:t>
            </a:r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ratio*shot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target over seasons)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134" y="3886439"/>
            <a:ext cx="10201384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Then, we </a:t>
            </a:r>
            <a:r>
              <a:rPr lang="en-US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took 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 of his performance for the last season and the previous seasons like that: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40% of his performance for the last season (2020/2021)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60% distributed on other seasons equally (2019/2020, 2018/2019, 2017/2018)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6845" y="5855992"/>
            <a:ext cx="496796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Expected_goals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sum of (new goals over seasons)</a:t>
            </a:r>
            <a:endParaRPr lang="en-US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9" r="2342" b="44889"/>
          <a:stretch/>
        </p:blipFill>
        <p:spPr>
          <a:xfrm>
            <a:off x="5542707" y="5748567"/>
            <a:ext cx="6202825" cy="8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4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20119" y="331629"/>
            <a:ext cx="7206018" cy="63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/>
                </a:solidFill>
              </a:rPr>
              <a:t>Methods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9050" r="87274" b="77148"/>
          <a:stretch/>
        </p:blipFill>
        <p:spPr bwMode="auto">
          <a:xfrm>
            <a:off x="0" y="0"/>
            <a:ext cx="1838272" cy="1276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842179" y="1489146"/>
            <a:ext cx="2845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Coding in Python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42179" y="1945289"/>
            <a:ext cx="2845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Question </a:t>
            </a:r>
            <a:r>
              <a:rPr lang="en-US" b="1" dirty="0">
                <a:solidFill>
                  <a:srgbClr val="002060"/>
                </a:solidFill>
              </a:rPr>
              <a:t>(6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Market </a:t>
            </a:r>
            <a:r>
              <a:rPr lang="en-US" dirty="0">
                <a:solidFill>
                  <a:srgbClr val="002060"/>
                </a:solidFill>
              </a:rPr>
              <a:t>value and overall rating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573" t="31670" r="37064" b="9561"/>
          <a:stretch/>
        </p:blipFill>
        <p:spPr>
          <a:xfrm>
            <a:off x="4917931" y="1945289"/>
            <a:ext cx="6032311" cy="42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0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683</Words>
  <Application>Microsoft Office PowerPoint</Application>
  <PresentationFormat>Widescreen</PresentationFormat>
  <Paragraphs>120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Sylfaen</vt:lpstr>
      <vt:lpstr>Office Theme</vt:lpstr>
      <vt:lpstr> Kylian Mbappé Performance VS Market value 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lik lik</dc:creator>
  <cp:lastModifiedBy>lik lik</cp:lastModifiedBy>
  <cp:revision>90</cp:revision>
  <dcterms:created xsi:type="dcterms:W3CDTF">2021-12-03T15:56:17Z</dcterms:created>
  <dcterms:modified xsi:type="dcterms:W3CDTF">2021-12-15T00:17:45Z</dcterms:modified>
</cp:coreProperties>
</file>