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ixie One"/>
      <p:regular r:id="rId31"/>
    </p:embeddedFont>
    <p:embeddedFont>
      <p:font typeface="Helvetica Neue"/>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ixieOn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786e5f854_2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b786e5f854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786e5f854_2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b786e5f854_2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79c46bce0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b79c46bce0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79c46bce0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b79c46bce0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786e5f854_2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b786e5f854_2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79c46bce0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b79c46bce0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79c46bce0_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b79c46bce0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b79c46bce0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b79c46bce0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7b7287750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b7b7287750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79c46bce0_1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b79c46bce0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786e5f854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b786e5f854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786e5f854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b786e5f854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79c46bce0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b79c46bce0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b79c46bce0_1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b79c46bce0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786e5f854_2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b786e5f854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786e5f854_2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b786e5f854_2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786e5f854_2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b786e5f854_2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786e5f854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b786e5f854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786e5f854_2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b786e5f854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79c46bce0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b79c46bce0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786e5f854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b786e5f854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786e5f854_2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b786e5f854_2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786e5f854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b786e5f854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79c46bce0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b79c46bce0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6" name="Google Shape;56;p14"/>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 name="Google Shape;57;p14"/>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8" name="Google Shape;58;p14"/>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14"/>
          <p:cNvGrpSpPr/>
          <p:nvPr/>
        </p:nvGrpSpPr>
        <p:grpSpPr>
          <a:xfrm>
            <a:off x="5549153" y="1029780"/>
            <a:ext cx="404640" cy="374059"/>
            <a:chOff x="5975075" y="2327500"/>
            <a:chExt cx="420100" cy="388350"/>
          </a:xfrm>
        </p:grpSpPr>
        <p:sp>
          <p:nvSpPr>
            <p:cNvPr id="63" name="Google Shape;63;p1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14"/>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p14"/>
          <p:cNvGrpSpPr/>
          <p:nvPr/>
        </p:nvGrpSpPr>
        <p:grpSpPr>
          <a:xfrm>
            <a:off x="4380526" y="515192"/>
            <a:ext cx="382958" cy="607111"/>
            <a:chOff x="6718575" y="2318625"/>
            <a:chExt cx="256950" cy="407375"/>
          </a:xfrm>
        </p:grpSpPr>
        <p:sp>
          <p:nvSpPr>
            <p:cNvPr id="67" name="Google Shape;67;p1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14"/>
          <p:cNvGrpSpPr/>
          <p:nvPr/>
        </p:nvGrpSpPr>
        <p:grpSpPr>
          <a:xfrm>
            <a:off x="3199464" y="902959"/>
            <a:ext cx="395018" cy="403297"/>
            <a:chOff x="3951850" y="2985350"/>
            <a:chExt cx="407950" cy="416500"/>
          </a:xfrm>
        </p:grpSpPr>
        <p:sp>
          <p:nvSpPr>
            <p:cNvPr id="76" name="Google Shape;76;p1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14"/>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4"/>
          <p:cNvGrpSpPr/>
          <p:nvPr/>
        </p:nvGrpSpPr>
        <p:grpSpPr>
          <a:xfrm>
            <a:off x="5772009" y="4056440"/>
            <a:ext cx="573943" cy="550550"/>
            <a:chOff x="5241175" y="4959100"/>
            <a:chExt cx="539775" cy="517775"/>
          </a:xfrm>
        </p:grpSpPr>
        <p:sp>
          <p:nvSpPr>
            <p:cNvPr id="86" name="Google Shape;86;p1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14"/>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3" name="Shape 93"/>
        <p:cNvGrpSpPr/>
        <p:nvPr/>
      </p:nvGrpSpPr>
      <p:grpSpPr>
        <a:xfrm>
          <a:off x="0" y="0"/>
          <a:ext cx="0" cy="0"/>
          <a:chOff x="0" y="0"/>
          <a:chExt cx="0" cy="0"/>
        </a:xfrm>
      </p:grpSpPr>
      <p:sp>
        <p:nvSpPr>
          <p:cNvPr id="94" name="Google Shape;94;p1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5" name="Google Shape;95;p15"/>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96" name="Google Shape;96;p15"/>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97" name="Google Shape;97;p15"/>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98" name="Google Shape;98;p15"/>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99" name="Google Shape;99;p1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15"/>
          <p:cNvGrpSpPr/>
          <p:nvPr/>
        </p:nvGrpSpPr>
        <p:grpSpPr>
          <a:xfrm>
            <a:off x="1729784" y="61068"/>
            <a:ext cx="351204" cy="324661"/>
            <a:chOff x="5975075" y="2327500"/>
            <a:chExt cx="420100" cy="388350"/>
          </a:xfrm>
        </p:grpSpPr>
        <p:sp>
          <p:nvSpPr>
            <p:cNvPr id="104" name="Google Shape;104;p1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15"/>
          <p:cNvGrpSpPr/>
          <p:nvPr/>
        </p:nvGrpSpPr>
        <p:grpSpPr>
          <a:xfrm>
            <a:off x="904276" y="515192"/>
            <a:ext cx="382958" cy="607111"/>
            <a:chOff x="6718575" y="2318625"/>
            <a:chExt cx="256950" cy="407375"/>
          </a:xfrm>
        </p:grpSpPr>
        <p:sp>
          <p:nvSpPr>
            <p:cNvPr id="108" name="Google Shape;108;p1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p15"/>
          <p:cNvGrpSpPr/>
          <p:nvPr/>
        </p:nvGrpSpPr>
        <p:grpSpPr>
          <a:xfrm>
            <a:off x="335759" y="1840531"/>
            <a:ext cx="342882" cy="350068"/>
            <a:chOff x="3951850" y="2985350"/>
            <a:chExt cx="407950" cy="416500"/>
          </a:xfrm>
        </p:grpSpPr>
        <p:sp>
          <p:nvSpPr>
            <p:cNvPr id="117" name="Google Shape;117;p1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2" name="Shape 122"/>
        <p:cNvGrpSpPr/>
        <p:nvPr/>
      </p:nvGrpSpPr>
      <p:grpSpPr>
        <a:xfrm>
          <a:off x="0" y="0"/>
          <a:ext cx="0" cy="0"/>
          <a:chOff x="0" y="0"/>
          <a:chExt cx="0" cy="0"/>
        </a:xfrm>
      </p:grpSpPr>
      <p:sp>
        <p:nvSpPr>
          <p:cNvPr id="123" name="Google Shape;123;p16"/>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4" name="Google Shape;124;p16"/>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5" name="Google Shape;125;p16"/>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6" name="Google Shape;126;p16"/>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6"/>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16"/>
          <p:cNvGrpSpPr/>
          <p:nvPr/>
        </p:nvGrpSpPr>
        <p:grpSpPr>
          <a:xfrm>
            <a:off x="996359" y="1070668"/>
            <a:ext cx="351204" cy="324661"/>
            <a:chOff x="5975075" y="2327500"/>
            <a:chExt cx="420100" cy="388350"/>
          </a:xfrm>
        </p:grpSpPr>
        <p:sp>
          <p:nvSpPr>
            <p:cNvPr id="132" name="Google Shape;132;p1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16"/>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 name="Google Shape;135;p16"/>
          <p:cNvGrpSpPr/>
          <p:nvPr/>
        </p:nvGrpSpPr>
        <p:grpSpPr>
          <a:xfrm>
            <a:off x="305253" y="553856"/>
            <a:ext cx="247469" cy="392302"/>
            <a:chOff x="6718575" y="2318625"/>
            <a:chExt cx="256950" cy="407375"/>
          </a:xfrm>
        </p:grpSpPr>
        <p:sp>
          <p:nvSpPr>
            <p:cNvPr id="136" name="Google Shape;136;p1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16"/>
          <p:cNvGrpSpPr/>
          <p:nvPr/>
        </p:nvGrpSpPr>
        <p:grpSpPr>
          <a:xfrm>
            <a:off x="1419984" y="3634331"/>
            <a:ext cx="342882" cy="350068"/>
            <a:chOff x="3951850" y="2985350"/>
            <a:chExt cx="407950" cy="416500"/>
          </a:xfrm>
        </p:grpSpPr>
        <p:sp>
          <p:nvSpPr>
            <p:cNvPr id="145" name="Google Shape;145;p1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16"/>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16"/>
          <p:cNvGrpSpPr/>
          <p:nvPr/>
        </p:nvGrpSpPr>
        <p:grpSpPr>
          <a:xfrm>
            <a:off x="-50285" y="1452794"/>
            <a:ext cx="624844" cy="599376"/>
            <a:chOff x="5241175" y="4959100"/>
            <a:chExt cx="539775" cy="517775"/>
          </a:xfrm>
        </p:grpSpPr>
        <p:sp>
          <p:nvSpPr>
            <p:cNvPr id="155" name="Google Shape;155;p1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16"/>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52" name="Google Shape;52;p13"/>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53" name="Google Shape;53;p1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arxiv.org/abs/1901.06543" TargetMode="External"/><Relationship Id="rId4" Type="http://schemas.openxmlformats.org/officeDocument/2006/relationships/hyperlink" Target="https://www.worldcat.org/oclc/46809224" TargetMode="External"/><Relationship Id="rId11" Type="http://schemas.openxmlformats.org/officeDocument/2006/relationships/image" Target="../media/image10.png"/><Relationship Id="rId10" Type="http://schemas.openxmlformats.org/officeDocument/2006/relationships/hyperlink" Target="https://www.worldcat.org/oclc/46809224" TargetMode="External"/><Relationship Id="rId9" Type="http://schemas.openxmlformats.org/officeDocument/2006/relationships/hyperlink" Target="https://www.worldcat.org/oclc/46809224" TargetMode="External"/><Relationship Id="rId5" Type="http://schemas.openxmlformats.org/officeDocument/2006/relationships/hyperlink" Target="https://www.worldcat.org/oclc/46809224" TargetMode="External"/><Relationship Id="rId6" Type="http://schemas.openxmlformats.org/officeDocument/2006/relationships/hyperlink" Target="https://www.worldcat.org/oclc/46809224" TargetMode="External"/><Relationship Id="rId7" Type="http://schemas.openxmlformats.org/officeDocument/2006/relationships/hyperlink" Target="https://www.worldcat.org/oclc/46809224" TargetMode="External"/><Relationship Id="rId8" Type="http://schemas.openxmlformats.org/officeDocument/2006/relationships/hyperlink" Target="https://www.worldcat.org/oclc/4680922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ctrTitle"/>
          </p:nvPr>
        </p:nvSpPr>
        <p:spPr>
          <a:xfrm>
            <a:off x="1161746" y="1879636"/>
            <a:ext cx="68205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Open Sans"/>
                <a:ea typeface="Open Sans"/>
                <a:cs typeface="Open Sans"/>
                <a:sym typeface="Open Sans"/>
              </a:rPr>
              <a:t>Topic 49 - Language identification</a:t>
            </a:r>
            <a:endParaRPr/>
          </a:p>
        </p:txBody>
      </p:sp>
      <p:sp>
        <p:nvSpPr>
          <p:cNvPr id="167" name="Google Shape;167;p17"/>
          <p:cNvSpPr txBox="1"/>
          <p:nvPr>
            <p:ph type="ctrTitle"/>
          </p:nvPr>
        </p:nvSpPr>
        <p:spPr>
          <a:xfrm>
            <a:off x="1894800" y="3169825"/>
            <a:ext cx="5354400" cy="40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1400">
                <a:latin typeface="Open Sans"/>
                <a:ea typeface="Open Sans"/>
                <a:cs typeface="Open Sans"/>
                <a:sym typeface="Open Sans"/>
              </a:rPr>
              <a:t>Stoicescu Adrian-Nicolae and Tantaru Dragos Constantin</a:t>
            </a:r>
            <a:endParaRPr sz="1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2291719" y="198516"/>
            <a:ext cx="6852281" cy="64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3000"/>
              <a:buFont typeface="Arial"/>
              <a:buNone/>
            </a:pPr>
            <a:r>
              <a:rPr b="1" lang="en" sz="3000">
                <a:latin typeface="Arial"/>
                <a:ea typeface="Arial"/>
                <a:cs typeface="Arial"/>
                <a:sym typeface="Arial"/>
              </a:rPr>
              <a:t>K-</a:t>
            </a:r>
            <a:r>
              <a:rPr b="1" lang="en" sz="3000">
                <a:latin typeface="Arial"/>
                <a:ea typeface="Arial"/>
                <a:cs typeface="Arial"/>
                <a:sym typeface="Arial"/>
              </a:rPr>
              <a:t>Neighbors</a:t>
            </a:r>
            <a:r>
              <a:rPr b="1" lang="en" sz="3000">
                <a:latin typeface="Arial"/>
                <a:ea typeface="Arial"/>
                <a:cs typeface="Arial"/>
                <a:sym typeface="Arial"/>
              </a:rPr>
              <a:t> Classifier</a:t>
            </a:r>
            <a:endParaRPr/>
          </a:p>
        </p:txBody>
      </p:sp>
      <p:sp>
        <p:nvSpPr>
          <p:cNvPr id="227" name="Google Shape;227;p26"/>
          <p:cNvSpPr txBox="1"/>
          <p:nvPr/>
        </p:nvSpPr>
        <p:spPr>
          <a:xfrm>
            <a:off x="1644025" y="1761728"/>
            <a:ext cx="7217700" cy="29148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The K-Neighbors Classifier belongs to the instance-based or "lazy" learning algorithm category. This technique is based on the idea that similar instances cluster together in the data space. </a:t>
            </a:r>
            <a:endParaRPr b="0" i="0" sz="1900" u="none" cap="none" strike="noStrike">
              <a:solidFill>
                <a:srgbClr val="F2F2F2"/>
              </a:solidFill>
              <a:latin typeface="Arial"/>
              <a:ea typeface="Arial"/>
              <a:cs typeface="Arial"/>
              <a:sym typeface="Arial"/>
            </a:endParaRPr>
          </a:p>
          <a:p>
            <a:pPr indent="-196850" lvl="0" marL="285750" marR="0" rtl="0" algn="just">
              <a:lnSpc>
                <a:spcPct val="100000"/>
              </a:lnSpc>
              <a:spcBef>
                <a:spcPts val="600"/>
              </a:spcBef>
              <a:spcAft>
                <a:spcPts val="0"/>
              </a:spcAft>
              <a:buClr>
                <a:srgbClr val="19BBD5"/>
              </a:buClr>
              <a:buSzPts val="1400"/>
              <a:buFont typeface="Arial"/>
              <a:buNone/>
            </a:pPr>
            <a:r>
              <a:t/>
            </a:r>
            <a:endParaRPr b="0" i="0" sz="1900" u="none" cap="none" strike="noStrike">
              <a:solidFill>
                <a:srgbClr val="F2F2F2"/>
              </a:solidFill>
              <a:latin typeface="Arial"/>
              <a:ea typeface="Arial"/>
              <a:cs typeface="Arial"/>
              <a:sym typeface="Aria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This method is particularly effective for problems where the decision boundary is irregular, as it can adapt to the local structure of the data.</a:t>
            </a:r>
            <a:endParaRPr b="0" i="0" sz="1900" u="none" cap="none" strike="noStrike">
              <a:solidFill>
                <a:srgbClr val="F2F2F2"/>
              </a:solidFill>
              <a:latin typeface="Arial"/>
              <a:ea typeface="Arial"/>
              <a:cs typeface="Arial"/>
              <a:sym typeface="Arial"/>
            </a:endParaRPr>
          </a:p>
        </p:txBody>
      </p:sp>
      <p:sp>
        <p:nvSpPr>
          <p:cNvPr id="228" name="Google Shape;228;p2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2291719" y="19851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K-Neighbors Classifier</a:t>
            </a:r>
            <a:endParaRPr b="1" sz="3000">
              <a:latin typeface="Arial"/>
              <a:ea typeface="Arial"/>
              <a:cs typeface="Arial"/>
              <a:sym typeface="Arial"/>
            </a:endParaRPr>
          </a:p>
        </p:txBody>
      </p:sp>
      <p:sp>
        <p:nvSpPr>
          <p:cNvPr id="234" name="Google Shape;234;p2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235" name="Google Shape;235;p27"/>
          <p:cNvSpPr/>
          <p:nvPr/>
        </p:nvSpPr>
        <p:spPr>
          <a:xfrm>
            <a:off x="222175" y="2571750"/>
            <a:ext cx="3351900" cy="1584900"/>
          </a:xfrm>
          <a:prstGeom prst="rect">
            <a:avLst/>
          </a:prstGeom>
          <a:noFill/>
          <a:ln>
            <a:noFill/>
          </a:ln>
        </p:spPr>
        <p:txBody>
          <a:bodyPr anchorCtr="0" anchor="ctr" bIns="0" lIns="457050" spcFirstLastPara="1" rIns="0" wrap="square" tIns="0">
            <a:noAutofit/>
          </a:bodyPr>
          <a:lstStyle/>
          <a:p>
            <a:pPr indent="457200" lvl="0" marL="0" marR="0" rtl="0" algn="l">
              <a:lnSpc>
                <a:spcPct val="100000"/>
              </a:lnSpc>
              <a:spcBef>
                <a:spcPts val="0"/>
              </a:spcBef>
              <a:spcAft>
                <a:spcPts val="0"/>
              </a:spcAft>
              <a:buClr>
                <a:srgbClr val="00E1C6"/>
              </a:buClr>
              <a:buSzPts val="1900"/>
              <a:buFont typeface="Arial"/>
              <a:buNone/>
            </a:pPr>
            <a:r>
              <a:rPr b="1" i="0" lang="en" sz="1900" u="none" cap="none" strike="noStrike">
                <a:solidFill>
                  <a:srgbClr val="00E1C6"/>
                </a:solidFill>
                <a:latin typeface="Arial"/>
                <a:ea typeface="Arial"/>
                <a:cs typeface="Arial"/>
                <a:sym typeface="Arial"/>
              </a:rPr>
              <a:t>First </a:t>
            </a:r>
            <a:r>
              <a:rPr b="1" lang="en" sz="1900">
                <a:solidFill>
                  <a:srgbClr val="00E1C6"/>
                </a:solidFill>
              </a:rPr>
              <a:t>task</a:t>
            </a:r>
            <a:endParaRPr b="0" i="0" sz="1200" u="none" cap="none" strike="noStrike">
              <a:solidFill>
                <a:srgbClr val="FFFFFF"/>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FFFFFF"/>
              </a:buClr>
              <a:buSzPts val="1200"/>
              <a:buFont typeface="Arial"/>
              <a:buNone/>
            </a:pPr>
            <a:r>
              <a:rPr b="0" i="0" lang="en" sz="1200" u="none" cap="none" strike="noStrike">
                <a:solidFill>
                  <a:srgbClr val="FFFFFF"/>
                </a:solidFill>
                <a:latin typeface="Courier New"/>
                <a:ea typeface="Courier New"/>
                <a:cs typeface="Courier New"/>
                <a:sym typeface="Courier New"/>
              </a:rPr>
              <a:t>Accuracy: 0.9</a:t>
            </a:r>
            <a:r>
              <a:rPr lang="en" sz="1200">
                <a:solidFill>
                  <a:srgbClr val="FFFFFF"/>
                </a:solidFill>
                <a:latin typeface="Courier New"/>
                <a:ea typeface="Courier New"/>
                <a:cs typeface="Courier New"/>
                <a:sym typeface="Courier New"/>
              </a:rPr>
              <a:t>3</a:t>
            </a:r>
            <a:endParaRPr/>
          </a:p>
          <a:p>
            <a:pPr indent="457200" lvl="0" marL="0" marR="0" rtl="0" algn="l">
              <a:lnSpc>
                <a:spcPct val="100000"/>
              </a:lnSpc>
              <a:spcBef>
                <a:spcPts val="0"/>
              </a:spcBef>
              <a:spcAft>
                <a:spcPts val="0"/>
              </a:spcAft>
              <a:buClr>
                <a:srgbClr val="FFFFFF"/>
              </a:buClr>
              <a:buSzPts val="1200"/>
              <a:buFont typeface="Arial"/>
              <a:buNone/>
            </a:pPr>
            <a:r>
              <a:rPr lang="en" sz="1200">
                <a:solidFill>
                  <a:srgbClr val="FFFFFF"/>
                </a:solidFill>
                <a:latin typeface="Courier New"/>
                <a:ea typeface="Courier New"/>
                <a:cs typeface="Courier New"/>
                <a:sym typeface="Courier New"/>
              </a:rPr>
              <a:t>F1 Score: 0.93</a:t>
            </a:r>
            <a:endParaRPr b="0" i="0" sz="1200" u="none" cap="none" strike="noStrike">
              <a:solidFill>
                <a:srgbClr val="FFFFFF"/>
              </a:solidFill>
              <a:latin typeface="Courier New"/>
              <a:ea typeface="Courier New"/>
              <a:cs typeface="Courier New"/>
              <a:sym typeface="Courier New"/>
            </a:endParaRPr>
          </a:p>
        </p:txBody>
      </p:sp>
      <p:pic>
        <p:nvPicPr>
          <p:cNvPr id="236" name="Google Shape;236;p27"/>
          <p:cNvPicPr preferRelativeResize="0"/>
          <p:nvPr/>
        </p:nvPicPr>
        <p:blipFill>
          <a:blip r:embed="rId3">
            <a:alphaModFix/>
          </a:blip>
          <a:stretch>
            <a:fillRect/>
          </a:stretch>
        </p:blipFill>
        <p:spPr>
          <a:xfrm>
            <a:off x="3726475" y="996216"/>
            <a:ext cx="5038725" cy="394335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2291719" y="19851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K-Neighbors Classifier</a:t>
            </a:r>
            <a:endParaRPr b="1" sz="3000">
              <a:latin typeface="Arial"/>
              <a:ea typeface="Arial"/>
              <a:cs typeface="Arial"/>
              <a:sym typeface="Arial"/>
            </a:endParaRPr>
          </a:p>
        </p:txBody>
      </p:sp>
      <p:sp>
        <p:nvSpPr>
          <p:cNvPr id="242" name="Google Shape;242;p2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243" name="Google Shape;243;p28"/>
          <p:cNvSpPr/>
          <p:nvPr/>
        </p:nvSpPr>
        <p:spPr>
          <a:xfrm>
            <a:off x="222175" y="2571750"/>
            <a:ext cx="3351900" cy="1584900"/>
          </a:xfrm>
          <a:prstGeom prst="rect">
            <a:avLst/>
          </a:prstGeom>
          <a:noFill/>
          <a:ln>
            <a:noFill/>
          </a:ln>
        </p:spPr>
        <p:txBody>
          <a:bodyPr anchorCtr="0" anchor="ctr" bIns="0" lIns="457050" spcFirstLastPara="1" rIns="0" wrap="square" tIns="0">
            <a:noAutofit/>
          </a:bodyPr>
          <a:lstStyle/>
          <a:p>
            <a:pPr indent="457200" lvl="0" marL="0" marR="0" rtl="0" algn="l">
              <a:lnSpc>
                <a:spcPct val="100000"/>
              </a:lnSpc>
              <a:spcBef>
                <a:spcPts val="0"/>
              </a:spcBef>
              <a:spcAft>
                <a:spcPts val="0"/>
              </a:spcAft>
              <a:buClr>
                <a:srgbClr val="00E1C6"/>
              </a:buClr>
              <a:buSzPts val="1900"/>
              <a:buFont typeface="Arial"/>
              <a:buNone/>
            </a:pPr>
            <a:r>
              <a:rPr b="1" lang="en" sz="1900">
                <a:solidFill>
                  <a:srgbClr val="00E1C6"/>
                </a:solidFill>
              </a:rPr>
              <a:t>Second </a:t>
            </a:r>
            <a:r>
              <a:rPr b="1" lang="en" sz="1900">
                <a:solidFill>
                  <a:srgbClr val="00E1C6"/>
                </a:solidFill>
              </a:rPr>
              <a:t>task</a:t>
            </a:r>
            <a:endParaRPr b="0" i="0" sz="1200" u="none" cap="none" strike="noStrike">
              <a:solidFill>
                <a:srgbClr val="FFFFFF"/>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FFFFFF"/>
              </a:buClr>
              <a:buSzPts val="1200"/>
              <a:buFont typeface="Arial"/>
              <a:buNone/>
            </a:pPr>
            <a:r>
              <a:rPr b="0" i="0" lang="en" sz="1200" u="none" cap="none" strike="noStrike">
                <a:solidFill>
                  <a:srgbClr val="FFFFFF"/>
                </a:solidFill>
                <a:latin typeface="Courier New"/>
                <a:ea typeface="Courier New"/>
                <a:cs typeface="Courier New"/>
                <a:sym typeface="Courier New"/>
              </a:rPr>
              <a:t>Accuracy: </a:t>
            </a:r>
            <a:r>
              <a:rPr lang="en" sz="1200">
                <a:solidFill>
                  <a:srgbClr val="FFFFFF"/>
                </a:solidFill>
                <a:latin typeface="Courier New"/>
                <a:ea typeface="Courier New"/>
                <a:cs typeface="Courier New"/>
                <a:sym typeface="Courier New"/>
              </a:rPr>
              <a:t>0.783</a:t>
            </a:r>
            <a:endParaRPr/>
          </a:p>
          <a:p>
            <a:pPr indent="457200" lvl="0" marL="0" marR="0" rtl="0" algn="l">
              <a:lnSpc>
                <a:spcPct val="100000"/>
              </a:lnSpc>
              <a:spcBef>
                <a:spcPts val="0"/>
              </a:spcBef>
              <a:spcAft>
                <a:spcPts val="0"/>
              </a:spcAft>
              <a:buClr>
                <a:srgbClr val="FFFFFF"/>
              </a:buClr>
              <a:buSzPts val="1200"/>
              <a:buFont typeface="Arial"/>
              <a:buNone/>
            </a:pPr>
            <a:r>
              <a:rPr lang="en" sz="1200">
                <a:solidFill>
                  <a:srgbClr val="FFFFFF"/>
                </a:solidFill>
                <a:latin typeface="Courier New"/>
                <a:ea typeface="Courier New"/>
                <a:cs typeface="Courier New"/>
                <a:sym typeface="Courier New"/>
              </a:rPr>
              <a:t>F1 Score: </a:t>
            </a:r>
            <a:r>
              <a:rPr lang="en" sz="1200">
                <a:solidFill>
                  <a:srgbClr val="FFFFFF"/>
                </a:solidFill>
                <a:latin typeface="Courier New"/>
                <a:ea typeface="Courier New"/>
                <a:cs typeface="Courier New"/>
                <a:sym typeface="Courier New"/>
              </a:rPr>
              <a:t>0.772</a:t>
            </a:r>
            <a:endParaRPr b="0" i="0" sz="1200" u="none" cap="none" strike="noStrike">
              <a:solidFill>
                <a:srgbClr val="FFFFFF"/>
              </a:solidFill>
              <a:latin typeface="Courier New"/>
              <a:ea typeface="Courier New"/>
              <a:cs typeface="Courier New"/>
              <a:sym typeface="Courier New"/>
            </a:endParaRPr>
          </a:p>
        </p:txBody>
      </p:sp>
      <p:pic>
        <p:nvPicPr>
          <p:cNvPr id="244" name="Google Shape;244;p28"/>
          <p:cNvPicPr preferRelativeResize="0"/>
          <p:nvPr/>
        </p:nvPicPr>
        <p:blipFill>
          <a:blip r:embed="rId3">
            <a:alphaModFix/>
          </a:blip>
          <a:stretch>
            <a:fillRect/>
          </a:stretch>
        </p:blipFill>
        <p:spPr>
          <a:xfrm>
            <a:off x="3726475" y="996216"/>
            <a:ext cx="5038725" cy="3933825"/>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2291719" y="198516"/>
            <a:ext cx="6852281" cy="64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3000"/>
              <a:buFont typeface="Arial"/>
              <a:buNone/>
            </a:pPr>
            <a:r>
              <a:rPr b="1" lang="en" sz="3000">
                <a:latin typeface="Arial"/>
                <a:ea typeface="Arial"/>
                <a:cs typeface="Arial"/>
                <a:sym typeface="Arial"/>
              </a:rPr>
              <a:t>Logistic Regression</a:t>
            </a:r>
            <a:endParaRPr/>
          </a:p>
        </p:txBody>
      </p:sp>
      <p:sp>
        <p:nvSpPr>
          <p:cNvPr id="250" name="Google Shape;250;p29"/>
          <p:cNvSpPr txBox="1"/>
          <p:nvPr/>
        </p:nvSpPr>
        <p:spPr>
          <a:xfrm>
            <a:off x="1752870" y="1095185"/>
            <a:ext cx="7217662" cy="386929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Logistic regression calculates weighted sums of input features and applies the logistic function to these sums, providing the probability that a given input belongs to a particular class.</a:t>
            </a:r>
            <a:endParaRPr sz="1900">
              <a:solidFill>
                <a:srgbClr val="F2F2F2"/>
              </a:solidFill>
            </a:endParaRPr>
          </a:p>
          <a:p>
            <a:pPr indent="0" lvl="0" marL="457200" marR="0" rtl="0" algn="just">
              <a:lnSpc>
                <a:spcPct val="100000"/>
              </a:lnSpc>
              <a:spcBef>
                <a:spcPts val="600"/>
              </a:spcBef>
              <a:spcAft>
                <a:spcPts val="0"/>
              </a:spcAft>
              <a:buNone/>
            </a:pPr>
            <a:r>
              <a:t/>
            </a:r>
            <a:endParaRPr sz="1900">
              <a:solidFill>
                <a:srgbClr val="F2F2F2"/>
              </a:solidFil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Despite its simplicity, logistic regression can achieve high accuracy in language classification tasks, especially when combined with proper feature engineering and preprocessing techniques.</a:t>
            </a:r>
            <a:endParaRPr b="0" i="0" sz="1900" u="none" cap="none" strike="noStrike">
              <a:solidFill>
                <a:srgbClr val="F2F2F2"/>
              </a:solidFill>
              <a:latin typeface="Arial"/>
              <a:ea typeface="Arial"/>
              <a:cs typeface="Arial"/>
              <a:sym typeface="Arial"/>
            </a:endParaRPr>
          </a:p>
          <a:p>
            <a:pPr indent="0" lvl="0" marL="0" marR="0" rtl="0" algn="just">
              <a:lnSpc>
                <a:spcPct val="100000"/>
              </a:lnSpc>
              <a:spcBef>
                <a:spcPts val="600"/>
              </a:spcBef>
              <a:spcAft>
                <a:spcPts val="0"/>
              </a:spcAft>
              <a:buClr>
                <a:srgbClr val="19BBD5"/>
              </a:buClr>
              <a:buSzPts val="1400"/>
              <a:buFont typeface="Arial"/>
              <a:buNone/>
            </a:pPr>
            <a:r>
              <a:t/>
            </a:r>
            <a:endParaRPr sz="1900">
              <a:solidFill>
                <a:srgbClr val="F2F2F2"/>
              </a:solidFil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Offers a straightforward and computationally efficient approach, making it ideal for high-dimensional datasets like text.</a:t>
            </a:r>
            <a:endParaRPr sz="1900">
              <a:solidFill>
                <a:srgbClr val="F2F2F2"/>
              </a:solidFill>
            </a:endParaRPr>
          </a:p>
          <a:p>
            <a:pPr indent="0" lvl="0" marL="0" marR="0" rtl="0" algn="just">
              <a:lnSpc>
                <a:spcPct val="100000"/>
              </a:lnSpc>
              <a:spcBef>
                <a:spcPts val="600"/>
              </a:spcBef>
              <a:spcAft>
                <a:spcPts val="0"/>
              </a:spcAft>
              <a:buNone/>
            </a:pPr>
            <a:r>
              <a:t/>
            </a:r>
            <a:endParaRPr sz="1900">
              <a:solidFill>
                <a:srgbClr val="F2F2F2"/>
              </a:solidFill>
            </a:endParaRPr>
          </a:p>
          <a:p>
            <a:pPr indent="0" lvl="0" marL="0" marR="0" rtl="0" algn="just">
              <a:lnSpc>
                <a:spcPct val="100000"/>
              </a:lnSpc>
              <a:spcBef>
                <a:spcPts val="600"/>
              </a:spcBef>
              <a:spcAft>
                <a:spcPts val="0"/>
              </a:spcAft>
              <a:buNone/>
            </a:pPr>
            <a:r>
              <a:t/>
            </a:r>
            <a:endParaRPr sz="1900">
              <a:solidFill>
                <a:srgbClr val="F2F2F2"/>
              </a:solidFill>
            </a:endParaRPr>
          </a:p>
        </p:txBody>
      </p:sp>
      <p:sp>
        <p:nvSpPr>
          <p:cNvPr id="251" name="Google Shape;251;p2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2291719" y="19851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Logistic Regression</a:t>
            </a:r>
            <a:endParaRPr b="1" sz="3000">
              <a:solidFill>
                <a:schemeClr val="accent2"/>
              </a:solidFill>
              <a:latin typeface="Arial"/>
              <a:ea typeface="Arial"/>
              <a:cs typeface="Arial"/>
              <a:sym typeface="Arial"/>
            </a:endParaRPr>
          </a:p>
        </p:txBody>
      </p:sp>
      <p:sp>
        <p:nvSpPr>
          <p:cNvPr id="257" name="Google Shape;257;p3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258" name="Google Shape;258;p30"/>
          <p:cNvSpPr/>
          <p:nvPr/>
        </p:nvSpPr>
        <p:spPr>
          <a:xfrm>
            <a:off x="222175" y="2571750"/>
            <a:ext cx="3351900" cy="1584900"/>
          </a:xfrm>
          <a:prstGeom prst="rect">
            <a:avLst/>
          </a:prstGeom>
          <a:noFill/>
          <a:ln>
            <a:noFill/>
          </a:ln>
        </p:spPr>
        <p:txBody>
          <a:bodyPr anchorCtr="0" anchor="ctr" bIns="0" lIns="457050" spcFirstLastPara="1" rIns="0" wrap="square" tIns="0">
            <a:noAutofit/>
          </a:bodyPr>
          <a:lstStyle/>
          <a:p>
            <a:pPr indent="457200" lvl="0" marL="0" marR="0" rtl="0" algn="l">
              <a:lnSpc>
                <a:spcPct val="100000"/>
              </a:lnSpc>
              <a:spcBef>
                <a:spcPts val="0"/>
              </a:spcBef>
              <a:spcAft>
                <a:spcPts val="0"/>
              </a:spcAft>
              <a:buClr>
                <a:srgbClr val="00E1C6"/>
              </a:buClr>
              <a:buSzPts val="1900"/>
              <a:buFont typeface="Arial"/>
              <a:buNone/>
            </a:pPr>
            <a:r>
              <a:rPr b="1" i="0" lang="en" sz="1900" u="none" cap="none" strike="noStrike">
                <a:solidFill>
                  <a:srgbClr val="00E1C6"/>
                </a:solidFill>
                <a:latin typeface="Arial"/>
                <a:ea typeface="Arial"/>
                <a:cs typeface="Arial"/>
                <a:sym typeface="Arial"/>
              </a:rPr>
              <a:t>First </a:t>
            </a:r>
            <a:r>
              <a:rPr b="1" lang="en" sz="1900">
                <a:solidFill>
                  <a:srgbClr val="00E1C6"/>
                </a:solidFill>
              </a:rPr>
              <a:t>task</a:t>
            </a:r>
            <a:endParaRPr b="0" i="0" sz="1200" u="none" cap="none" strike="noStrike">
              <a:solidFill>
                <a:srgbClr val="FFFFFF"/>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FFFFFF"/>
              </a:buClr>
              <a:buSzPts val="1200"/>
              <a:buFont typeface="Arial"/>
              <a:buNone/>
            </a:pPr>
            <a:r>
              <a:rPr b="0" i="0" lang="en" sz="1200" u="none" cap="none" strike="noStrike">
                <a:solidFill>
                  <a:srgbClr val="FFFFFF"/>
                </a:solidFill>
                <a:latin typeface="Courier New"/>
                <a:ea typeface="Courier New"/>
                <a:cs typeface="Courier New"/>
                <a:sym typeface="Courier New"/>
              </a:rPr>
              <a:t>Accuracy: </a:t>
            </a:r>
            <a:r>
              <a:rPr b="0" i="0" lang="en" sz="1200" u="none" cap="none" strike="noStrike">
                <a:solidFill>
                  <a:srgbClr val="FFFFFF"/>
                </a:solidFill>
                <a:latin typeface="Courier New"/>
                <a:ea typeface="Courier New"/>
                <a:cs typeface="Courier New"/>
                <a:sym typeface="Courier New"/>
              </a:rPr>
              <a:t>0.9</a:t>
            </a:r>
            <a:r>
              <a:rPr lang="en" sz="1200">
                <a:solidFill>
                  <a:srgbClr val="FFFFFF"/>
                </a:solidFill>
                <a:latin typeface="Courier New"/>
                <a:ea typeface="Courier New"/>
                <a:cs typeface="Courier New"/>
                <a:sym typeface="Courier New"/>
              </a:rPr>
              <a:t>30</a:t>
            </a:r>
            <a:endParaRPr/>
          </a:p>
          <a:p>
            <a:pPr indent="457200" lvl="0" marL="0" marR="0" rtl="0" algn="l">
              <a:lnSpc>
                <a:spcPct val="100000"/>
              </a:lnSpc>
              <a:spcBef>
                <a:spcPts val="0"/>
              </a:spcBef>
              <a:spcAft>
                <a:spcPts val="0"/>
              </a:spcAft>
              <a:buClr>
                <a:srgbClr val="FFFFFF"/>
              </a:buClr>
              <a:buSzPts val="1200"/>
              <a:buFont typeface="Arial"/>
              <a:buNone/>
            </a:pPr>
            <a:r>
              <a:rPr lang="en" sz="1200">
                <a:solidFill>
                  <a:srgbClr val="FFFFFF"/>
                </a:solidFill>
                <a:latin typeface="Courier New"/>
                <a:ea typeface="Courier New"/>
                <a:cs typeface="Courier New"/>
                <a:sym typeface="Courier New"/>
              </a:rPr>
              <a:t>F1 Score: 0.929</a:t>
            </a:r>
            <a:endParaRPr b="0" i="0" sz="1200" u="none" cap="none" strike="noStrike">
              <a:solidFill>
                <a:srgbClr val="FFFFFF"/>
              </a:solidFill>
              <a:latin typeface="Courier New"/>
              <a:ea typeface="Courier New"/>
              <a:cs typeface="Courier New"/>
              <a:sym typeface="Courier New"/>
            </a:endParaRPr>
          </a:p>
        </p:txBody>
      </p:sp>
      <p:pic>
        <p:nvPicPr>
          <p:cNvPr id="259" name="Google Shape;259;p30"/>
          <p:cNvPicPr preferRelativeResize="0"/>
          <p:nvPr/>
        </p:nvPicPr>
        <p:blipFill>
          <a:blip r:embed="rId3">
            <a:alphaModFix/>
          </a:blip>
          <a:stretch>
            <a:fillRect/>
          </a:stretch>
        </p:blipFill>
        <p:spPr>
          <a:xfrm>
            <a:off x="3726475" y="996216"/>
            <a:ext cx="5038725" cy="3933825"/>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2291719" y="19851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Logistic Regression</a:t>
            </a:r>
            <a:endParaRPr b="1" sz="3000">
              <a:solidFill>
                <a:schemeClr val="accent2"/>
              </a:solidFill>
              <a:latin typeface="Arial"/>
              <a:ea typeface="Arial"/>
              <a:cs typeface="Arial"/>
              <a:sym typeface="Arial"/>
            </a:endParaRPr>
          </a:p>
        </p:txBody>
      </p:sp>
      <p:sp>
        <p:nvSpPr>
          <p:cNvPr id="265" name="Google Shape;265;p3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266" name="Google Shape;266;p31"/>
          <p:cNvSpPr/>
          <p:nvPr/>
        </p:nvSpPr>
        <p:spPr>
          <a:xfrm>
            <a:off x="222175" y="2571750"/>
            <a:ext cx="3351900" cy="1584900"/>
          </a:xfrm>
          <a:prstGeom prst="rect">
            <a:avLst/>
          </a:prstGeom>
          <a:noFill/>
          <a:ln>
            <a:noFill/>
          </a:ln>
        </p:spPr>
        <p:txBody>
          <a:bodyPr anchorCtr="0" anchor="ctr" bIns="0" lIns="457050" spcFirstLastPara="1" rIns="0" wrap="square" tIns="0">
            <a:noAutofit/>
          </a:bodyPr>
          <a:lstStyle/>
          <a:p>
            <a:pPr indent="457200" lvl="0" marL="0" marR="0" rtl="0" algn="l">
              <a:lnSpc>
                <a:spcPct val="100000"/>
              </a:lnSpc>
              <a:spcBef>
                <a:spcPts val="0"/>
              </a:spcBef>
              <a:spcAft>
                <a:spcPts val="0"/>
              </a:spcAft>
              <a:buClr>
                <a:srgbClr val="00E1C6"/>
              </a:buClr>
              <a:buSzPts val="1900"/>
              <a:buFont typeface="Arial"/>
              <a:buNone/>
            </a:pPr>
            <a:r>
              <a:rPr b="1" lang="en" sz="1900">
                <a:solidFill>
                  <a:srgbClr val="00E1C6"/>
                </a:solidFill>
              </a:rPr>
              <a:t>Second</a:t>
            </a:r>
            <a:r>
              <a:rPr b="1" i="0" lang="en" sz="1900" u="none" cap="none" strike="noStrike">
                <a:solidFill>
                  <a:srgbClr val="00E1C6"/>
                </a:solidFill>
                <a:latin typeface="Arial"/>
                <a:ea typeface="Arial"/>
                <a:cs typeface="Arial"/>
                <a:sym typeface="Arial"/>
              </a:rPr>
              <a:t> </a:t>
            </a:r>
            <a:r>
              <a:rPr b="1" lang="en" sz="1900">
                <a:solidFill>
                  <a:srgbClr val="00E1C6"/>
                </a:solidFill>
              </a:rPr>
              <a:t>task</a:t>
            </a:r>
            <a:endParaRPr b="0" i="0" sz="1200" u="none" cap="none" strike="noStrike">
              <a:solidFill>
                <a:srgbClr val="FFFFFF"/>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FFFFFF"/>
              </a:buClr>
              <a:buSzPts val="1200"/>
              <a:buFont typeface="Arial"/>
              <a:buNone/>
            </a:pPr>
            <a:r>
              <a:rPr b="0" i="0" lang="en" sz="1200" u="none" cap="none" strike="noStrike">
                <a:solidFill>
                  <a:srgbClr val="FFFFFF"/>
                </a:solidFill>
                <a:latin typeface="Courier New"/>
                <a:ea typeface="Courier New"/>
                <a:cs typeface="Courier New"/>
                <a:sym typeface="Courier New"/>
              </a:rPr>
              <a:t>Accuracy: </a:t>
            </a:r>
            <a:r>
              <a:rPr lang="en" sz="1200">
                <a:solidFill>
                  <a:srgbClr val="FFFFFF"/>
                </a:solidFill>
                <a:latin typeface="Courier New"/>
                <a:ea typeface="Courier New"/>
                <a:cs typeface="Courier New"/>
                <a:sym typeface="Courier New"/>
              </a:rPr>
              <a:t>0.842</a:t>
            </a:r>
            <a:endParaRPr/>
          </a:p>
          <a:p>
            <a:pPr indent="457200" lvl="0" marL="0" marR="0" rtl="0" algn="l">
              <a:lnSpc>
                <a:spcPct val="100000"/>
              </a:lnSpc>
              <a:spcBef>
                <a:spcPts val="0"/>
              </a:spcBef>
              <a:spcAft>
                <a:spcPts val="0"/>
              </a:spcAft>
              <a:buClr>
                <a:srgbClr val="FFFFFF"/>
              </a:buClr>
              <a:buSzPts val="1200"/>
              <a:buFont typeface="Arial"/>
              <a:buNone/>
            </a:pPr>
            <a:r>
              <a:rPr lang="en" sz="1200">
                <a:solidFill>
                  <a:srgbClr val="FFFFFF"/>
                </a:solidFill>
                <a:latin typeface="Courier New"/>
                <a:ea typeface="Courier New"/>
                <a:cs typeface="Courier New"/>
                <a:sym typeface="Courier New"/>
              </a:rPr>
              <a:t>F1 Score: </a:t>
            </a:r>
            <a:r>
              <a:rPr lang="en" sz="1200">
                <a:solidFill>
                  <a:srgbClr val="FFFFFF"/>
                </a:solidFill>
                <a:latin typeface="Courier New"/>
                <a:ea typeface="Courier New"/>
                <a:cs typeface="Courier New"/>
                <a:sym typeface="Courier New"/>
              </a:rPr>
              <a:t>0.844</a:t>
            </a:r>
            <a:endParaRPr b="0" i="0" sz="1200" u="none" cap="none" strike="noStrike">
              <a:solidFill>
                <a:srgbClr val="FFFFFF"/>
              </a:solidFill>
              <a:latin typeface="Courier New"/>
              <a:ea typeface="Courier New"/>
              <a:cs typeface="Courier New"/>
              <a:sym typeface="Courier New"/>
            </a:endParaRPr>
          </a:p>
        </p:txBody>
      </p:sp>
      <p:pic>
        <p:nvPicPr>
          <p:cNvPr id="267" name="Google Shape;267;p31"/>
          <p:cNvPicPr preferRelativeResize="0"/>
          <p:nvPr/>
        </p:nvPicPr>
        <p:blipFill>
          <a:blip r:embed="rId3">
            <a:alphaModFix/>
          </a:blip>
          <a:stretch>
            <a:fillRect/>
          </a:stretch>
        </p:blipFill>
        <p:spPr>
          <a:xfrm>
            <a:off x="3726475" y="996216"/>
            <a:ext cx="5038725" cy="3933825"/>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2291719" y="198516"/>
            <a:ext cx="6852300" cy="64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3000"/>
              <a:buFont typeface="Arial"/>
              <a:buNone/>
            </a:pPr>
            <a:r>
              <a:rPr b="1" lang="en" sz="3000">
                <a:latin typeface="Arial"/>
                <a:ea typeface="Arial"/>
                <a:cs typeface="Arial"/>
                <a:sym typeface="Arial"/>
              </a:rPr>
              <a:t>Mistral</a:t>
            </a:r>
            <a:endParaRPr/>
          </a:p>
        </p:txBody>
      </p:sp>
      <p:sp>
        <p:nvSpPr>
          <p:cNvPr id="273" name="Google Shape;273;p32"/>
          <p:cNvSpPr txBox="1"/>
          <p:nvPr/>
        </p:nvSpPr>
        <p:spPr>
          <a:xfrm>
            <a:off x="1752870" y="1095185"/>
            <a:ext cx="7217700" cy="38694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Mistral is one of the best performing LLMs in the 7B parameter class. </a:t>
            </a:r>
            <a:endParaRPr sz="1900">
              <a:solidFill>
                <a:srgbClr val="F2F2F2"/>
              </a:solidFil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We used instruction tuning to finetune a model for the dialect identification task.</a:t>
            </a:r>
            <a:endParaRPr sz="1900">
              <a:solidFill>
                <a:srgbClr val="F2F2F2"/>
              </a:solidFil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Due to large computational demands, we employed a large array of optimizations, like unsloth, Flash Attention, and Low Rank Adaptors.</a:t>
            </a:r>
            <a:endParaRPr sz="1900">
              <a:solidFill>
                <a:srgbClr val="F2F2F2"/>
              </a:solidFil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We also trained some classifiers using Mistral embeddings.</a:t>
            </a:r>
            <a:endParaRPr b="0" i="0" sz="1900" u="none" cap="none" strike="noStrike">
              <a:solidFill>
                <a:srgbClr val="F2F2F2"/>
              </a:solidFill>
              <a:latin typeface="Arial"/>
              <a:ea typeface="Arial"/>
              <a:cs typeface="Arial"/>
              <a:sym typeface="Arial"/>
            </a:endParaRPr>
          </a:p>
        </p:txBody>
      </p:sp>
      <p:sp>
        <p:nvSpPr>
          <p:cNvPr id="274" name="Google Shape;274;p3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2182319" y="78196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Mistral raw classification</a:t>
            </a:r>
            <a:endParaRPr b="1" sz="3000">
              <a:solidFill>
                <a:schemeClr val="accent2"/>
              </a:solidFill>
              <a:latin typeface="Arial"/>
              <a:ea typeface="Arial"/>
              <a:cs typeface="Arial"/>
              <a:sym typeface="Arial"/>
            </a:endParaRPr>
          </a:p>
        </p:txBody>
      </p:sp>
      <p:sp>
        <p:nvSpPr>
          <p:cNvPr id="280" name="Google Shape;280;p3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281" name="Google Shape;281;p33"/>
          <p:cNvPicPr preferRelativeResize="0"/>
          <p:nvPr/>
        </p:nvPicPr>
        <p:blipFill rotWithShape="1">
          <a:blip r:embed="rId3">
            <a:alphaModFix/>
          </a:blip>
          <a:srcRect b="12686" l="0" r="0" t="12686"/>
          <a:stretch/>
        </p:blipFill>
        <p:spPr>
          <a:xfrm>
            <a:off x="237223" y="2750037"/>
            <a:ext cx="2783425" cy="712725"/>
          </a:xfrm>
          <a:prstGeom prst="rect">
            <a:avLst/>
          </a:prstGeom>
          <a:noFill/>
          <a:ln>
            <a:noFill/>
          </a:ln>
        </p:spPr>
      </p:pic>
      <p:sp>
        <p:nvSpPr>
          <p:cNvPr id="282" name="Google Shape;282;p33"/>
          <p:cNvSpPr txBox="1"/>
          <p:nvPr/>
        </p:nvSpPr>
        <p:spPr>
          <a:xfrm>
            <a:off x="1696620" y="1427269"/>
            <a:ext cx="7217700" cy="38694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Poor results when using raw extracted text, likely due to Romanian being a low resource language.</a:t>
            </a:r>
            <a:endParaRPr sz="1900">
              <a:solidFill>
                <a:srgbClr val="F2F2F2"/>
              </a:solidFil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Hard to train, convergence was very noisy.</a:t>
            </a:r>
            <a:endParaRPr sz="1900">
              <a:solidFill>
                <a:srgbClr val="F2F2F2"/>
              </a:solidFill>
            </a:endParaRPr>
          </a:p>
        </p:txBody>
      </p:sp>
      <p:pic>
        <p:nvPicPr>
          <p:cNvPr id="283" name="Google Shape;283;p33"/>
          <p:cNvPicPr preferRelativeResize="0"/>
          <p:nvPr/>
        </p:nvPicPr>
        <p:blipFill>
          <a:blip r:embed="rId4">
            <a:alphaModFix/>
          </a:blip>
          <a:stretch>
            <a:fillRect/>
          </a:stretch>
        </p:blipFill>
        <p:spPr>
          <a:xfrm>
            <a:off x="5600302" y="2723306"/>
            <a:ext cx="3314028" cy="1522700"/>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2291719" y="19851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Mistral embeddings</a:t>
            </a:r>
            <a:endParaRPr b="1" sz="3000">
              <a:solidFill>
                <a:schemeClr val="accent2"/>
              </a:solidFill>
              <a:latin typeface="Arial"/>
              <a:ea typeface="Arial"/>
              <a:cs typeface="Arial"/>
              <a:sym typeface="Arial"/>
            </a:endParaRPr>
          </a:p>
        </p:txBody>
      </p:sp>
      <p:sp>
        <p:nvSpPr>
          <p:cNvPr id="289" name="Google Shape;289;p3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290" name="Google Shape;290;p34"/>
          <p:cNvSpPr/>
          <p:nvPr/>
        </p:nvSpPr>
        <p:spPr>
          <a:xfrm>
            <a:off x="222175" y="2571750"/>
            <a:ext cx="3351900" cy="1584900"/>
          </a:xfrm>
          <a:prstGeom prst="rect">
            <a:avLst/>
          </a:prstGeom>
          <a:noFill/>
          <a:ln>
            <a:noFill/>
          </a:ln>
        </p:spPr>
        <p:txBody>
          <a:bodyPr anchorCtr="0" anchor="ctr" bIns="0" lIns="457050" spcFirstLastPara="1" rIns="0" wrap="square" tIns="0">
            <a:noAutofit/>
          </a:bodyPr>
          <a:lstStyle/>
          <a:p>
            <a:pPr indent="457200" lvl="0" marL="0" marR="0" rtl="0" algn="l">
              <a:lnSpc>
                <a:spcPct val="100000"/>
              </a:lnSpc>
              <a:spcBef>
                <a:spcPts val="0"/>
              </a:spcBef>
              <a:spcAft>
                <a:spcPts val="0"/>
              </a:spcAft>
              <a:buClr>
                <a:srgbClr val="00E1C6"/>
              </a:buClr>
              <a:buSzPts val="1900"/>
              <a:buFont typeface="Arial"/>
              <a:buNone/>
            </a:pPr>
            <a:r>
              <a:rPr b="1" i="0" lang="en" sz="1900" u="none" cap="none" strike="noStrike">
                <a:solidFill>
                  <a:srgbClr val="00E1C6"/>
                </a:solidFill>
                <a:latin typeface="Arial"/>
                <a:ea typeface="Arial"/>
                <a:cs typeface="Arial"/>
                <a:sym typeface="Arial"/>
              </a:rPr>
              <a:t>First </a:t>
            </a:r>
            <a:r>
              <a:rPr b="1" lang="en" sz="1900">
                <a:solidFill>
                  <a:srgbClr val="00E1C6"/>
                </a:solidFill>
              </a:rPr>
              <a:t>task</a:t>
            </a:r>
            <a:endParaRPr b="0" i="0" sz="1200" u="none" cap="none" strike="noStrike">
              <a:solidFill>
                <a:srgbClr val="FFFFFF"/>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FFFFFF"/>
              </a:buClr>
              <a:buSzPts val="1200"/>
              <a:buFont typeface="Arial"/>
              <a:buNone/>
            </a:pPr>
            <a:r>
              <a:rPr b="0" i="0" lang="en" sz="1200" u="none" cap="none" strike="noStrike">
                <a:solidFill>
                  <a:srgbClr val="FFFFFF"/>
                </a:solidFill>
                <a:latin typeface="Courier New"/>
                <a:ea typeface="Courier New"/>
                <a:cs typeface="Courier New"/>
                <a:sym typeface="Courier New"/>
              </a:rPr>
              <a:t>Accuracy: 0.</a:t>
            </a:r>
            <a:r>
              <a:rPr lang="en" sz="1200">
                <a:solidFill>
                  <a:srgbClr val="FFFFFF"/>
                </a:solidFill>
                <a:latin typeface="Courier New"/>
                <a:ea typeface="Courier New"/>
                <a:cs typeface="Courier New"/>
                <a:sym typeface="Courier New"/>
              </a:rPr>
              <a:t>78</a:t>
            </a:r>
            <a:endParaRPr/>
          </a:p>
          <a:p>
            <a:pPr indent="457200" lvl="0" marL="0" marR="0" rtl="0" algn="l">
              <a:lnSpc>
                <a:spcPct val="100000"/>
              </a:lnSpc>
              <a:spcBef>
                <a:spcPts val="0"/>
              </a:spcBef>
              <a:spcAft>
                <a:spcPts val="0"/>
              </a:spcAft>
              <a:buClr>
                <a:srgbClr val="FFFFFF"/>
              </a:buClr>
              <a:buSzPts val="1200"/>
              <a:buFont typeface="Arial"/>
              <a:buNone/>
            </a:pPr>
            <a:r>
              <a:rPr lang="en" sz="1200">
                <a:solidFill>
                  <a:srgbClr val="FFFFFF"/>
                </a:solidFill>
                <a:latin typeface="Courier New"/>
                <a:ea typeface="Courier New"/>
                <a:cs typeface="Courier New"/>
                <a:sym typeface="Courier New"/>
              </a:rPr>
              <a:t>F1 Score: 0.8</a:t>
            </a:r>
            <a:endParaRPr b="0" i="0" sz="1200" u="none" cap="none" strike="noStrike">
              <a:solidFill>
                <a:srgbClr val="FFFFFF"/>
              </a:solidFill>
              <a:latin typeface="Courier New"/>
              <a:ea typeface="Courier New"/>
              <a:cs typeface="Courier New"/>
              <a:sym typeface="Courier New"/>
            </a:endParaRPr>
          </a:p>
        </p:txBody>
      </p:sp>
      <p:pic>
        <p:nvPicPr>
          <p:cNvPr id="291" name="Google Shape;291;p34"/>
          <p:cNvPicPr preferRelativeResize="0"/>
          <p:nvPr/>
        </p:nvPicPr>
        <p:blipFill rotWithShape="1">
          <a:blip r:embed="rId3">
            <a:alphaModFix/>
          </a:blip>
          <a:srcRect b="0" l="1969" r="1969" t="0"/>
          <a:stretch/>
        </p:blipFill>
        <p:spPr>
          <a:xfrm>
            <a:off x="3726475" y="996216"/>
            <a:ext cx="5038725" cy="3933826"/>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ctrTitle"/>
          </p:nvPr>
        </p:nvSpPr>
        <p:spPr>
          <a:xfrm>
            <a:off x="1161721" y="2067854"/>
            <a:ext cx="6820558"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Open Sans"/>
                <a:ea typeface="Open Sans"/>
                <a:cs typeface="Open Sans"/>
                <a:sym typeface="Open Sans"/>
              </a:rPr>
              <a:t>Conclusion</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2720668" y="342900"/>
            <a:ext cx="6004147" cy="53977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b="1" lang="en" sz="3000">
                <a:latin typeface="Arial"/>
                <a:ea typeface="Arial"/>
                <a:cs typeface="Arial"/>
                <a:sym typeface="Arial"/>
              </a:rPr>
              <a:t>Introduction</a:t>
            </a:r>
            <a:endParaRPr sz="3000">
              <a:latin typeface="Arial"/>
              <a:ea typeface="Arial"/>
              <a:cs typeface="Arial"/>
              <a:sym typeface="Arial"/>
            </a:endParaRPr>
          </a:p>
        </p:txBody>
      </p:sp>
      <p:sp>
        <p:nvSpPr>
          <p:cNvPr id="173" name="Google Shape;173;p18"/>
          <p:cNvSpPr txBox="1"/>
          <p:nvPr/>
        </p:nvSpPr>
        <p:spPr>
          <a:xfrm>
            <a:off x="1556535" y="1038748"/>
            <a:ext cx="7436100" cy="41892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2000">
                <a:solidFill>
                  <a:srgbClr val="F2F2F2"/>
                </a:solidFill>
              </a:rPr>
              <a:t>This project addresses the challenging task of distinguishing between the Romanian and Moldovan dialects within textual datasets.</a:t>
            </a:r>
            <a:endParaRPr b="0" i="0" sz="1900" u="none" cap="none" strike="noStrike">
              <a:solidFill>
                <a:srgbClr val="F2F2F2"/>
              </a:solidFill>
              <a:latin typeface="Arial"/>
              <a:ea typeface="Arial"/>
              <a:cs typeface="Arial"/>
              <a:sym typeface="Arial"/>
            </a:endParaRPr>
          </a:p>
          <a:p>
            <a:pPr indent="-196850" lvl="0" marL="285750" marR="0" rtl="0" algn="just">
              <a:lnSpc>
                <a:spcPct val="100000"/>
              </a:lnSpc>
              <a:spcBef>
                <a:spcPts val="600"/>
              </a:spcBef>
              <a:spcAft>
                <a:spcPts val="0"/>
              </a:spcAft>
              <a:buClr>
                <a:srgbClr val="19BBD5"/>
              </a:buClr>
              <a:buSzPts val="1400"/>
              <a:buFont typeface="Arial"/>
              <a:buNone/>
            </a:pPr>
            <a:r>
              <a:t/>
            </a:r>
            <a:endParaRPr b="0" i="0" sz="1900" u="none" cap="none" strike="noStrike">
              <a:solidFill>
                <a:srgbClr val="F2F2F2"/>
              </a:solidFill>
              <a:latin typeface="Arial"/>
              <a:ea typeface="Arial"/>
              <a:cs typeface="Arial"/>
              <a:sym typeface="Aria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Our research focuses on the development and comparison of various supervised learning approaches to enhance the accuracy of dialect identification.</a:t>
            </a:r>
            <a:endParaRPr/>
          </a:p>
          <a:p>
            <a:pPr indent="-196850" lvl="0" marL="285750" marR="0" rtl="0" algn="just">
              <a:lnSpc>
                <a:spcPct val="100000"/>
              </a:lnSpc>
              <a:spcBef>
                <a:spcPts val="600"/>
              </a:spcBef>
              <a:spcAft>
                <a:spcPts val="0"/>
              </a:spcAft>
              <a:buClr>
                <a:srgbClr val="19BBD5"/>
              </a:buClr>
              <a:buSzPts val="1400"/>
              <a:buFont typeface="Arial"/>
              <a:buNone/>
            </a:pPr>
            <a:r>
              <a:t/>
            </a:r>
            <a:endParaRPr b="0" i="0" sz="1900" u="none" cap="none" strike="noStrike">
              <a:solidFill>
                <a:srgbClr val="F2F2F2"/>
              </a:solidFill>
              <a:latin typeface="Arial"/>
              <a:ea typeface="Arial"/>
              <a:cs typeface="Arial"/>
              <a:sym typeface="Aria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We detail the methodology, experiments, and comparative analysis of the employed supervised learning models, highlighting their strengths, limitations, and potential areas for further research.</a:t>
            </a:r>
            <a:endParaRPr/>
          </a:p>
        </p:txBody>
      </p:sp>
      <p:sp>
        <p:nvSpPr>
          <p:cNvPr id="174" name="Google Shape;174;p1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2182319" y="78196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Task 1 Final Results</a:t>
            </a:r>
            <a:endParaRPr b="1" sz="3000">
              <a:solidFill>
                <a:schemeClr val="accent2"/>
              </a:solidFill>
              <a:latin typeface="Arial"/>
              <a:ea typeface="Arial"/>
              <a:cs typeface="Arial"/>
              <a:sym typeface="Arial"/>
            </a:endParaRPr>
          </a:p>
        </p:txBody>
      </p:sp>
      <p:sp>
        <p:nvSpPr>
          <p:cNvPr id="302" name="Google Shape;302;p3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03" name="Google Shape;303;p36"/>
          <p:cNvPicPr preferRelativeResize="0"/>
          <p:nvPr/>
        </p:nvPicPr>
        <p:blipFill rotWithShape="1">
          <a:blip r:embed="rId3">
            <a:alphaModFix/>
          </a:blip>
          <a:srcRect b="4187" l="0" r="0" t="0"/>
          <a:stretch/>
        </p:blipFill>
        <p:spPr>
          <a:xfrm>
            <a:off x="562250" y="1828975"/>
            <a:ext cx="8251050" cy="3243675"/>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2182319" y="78196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Task 2 Final Results</a:t>
            </a:r>
            <a:endParaRPr b="1" sz="3000">
              <a:solidFill>
                <a:schemeClr val="accent2"/>
              </a:solidFill>
              <a:latin typeface="Arial"/>
              <a:ea typeface="Arial"/>
              <a:cs typeface="Arial"/>
              <a:sym typeface="Arial"/>
            </a:endParaRPr>
          </a:p>
        </p:txBody>
      </p:sp>
      <p:sp>
        <p:nvSpPr>
          <p:cNvPr id="309" name="Google Shape;309;p3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10" name="Google Shape;310;p37"/>
          <p:cNvPicPr preferRelativeResize="0"/>
          <p:nvPr/>
        </p:nvPicPr>
        <p:blipFill>
          <a:blip r:embed="rId3">
            <a:alphaModFix/>
          </a:blip>
          <a:stretch>
            <a:fillRect/>
          </a:stretch>
        </p:blipFill>
        <p:spPr>
          <a:xfrm>
            <a:off x="650550" y="2333424"/>
            <a:ext cx="7842901" cy="2353675"/>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2291719" y="198516"/>
            <a:ext cx="6852281" cy="64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3000"/>
              <a:buFont typeface="Arial"/>
              <a:buNone/>
            </a:pPr>
            <a:r>
              <a:rPr b="1" lang="en" sz="3000">
                <a:latin typeface="Arial"/>
                <a:ea typeface="Arial"/>
                <a:cs typeface="Arial"/>
                <a:sym typeface="Arial"/>
              </a:rPr>
              <a:t>Conclusion</a:t>
            </a:r>
            <a:endParaRPr/>
          </a:p>
        </p:txBody>
      </p:sp>
      <p:sp>
        <p:nvSpPr>
          <p:cNvPr id="316" name="Google Shape;316;p38"/>
          <p:cNvSpPr txBox="1"/>
          <p:nvPr/>
        </p:nvSpPr>
        <p:spPr>
          <a:xfrm>
            <a:off x="1696620" y="791319"/>
            <a:ext cx="7217700" cy="38694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From our results, it seems that, while there isn't a significant difference between the classical and deep features in terms of the greatest performance, the BERT embeddings might have a greater degree of robustness, as they have overall higher separability than the TF-IDF embeddings, when looking at the scores across many different classifiers. Mistral embeddings seem to be somewhat worse than either of them, while also having the highest degree of variance between classifiers.</a:t>
            </a:r>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Comparatively, since Romanian is presumably a low-resource language for the Mistral model's corpus, the performance obtained using it is significantly lower than the other approaches. We hypothesize that using a base model with a much larger Romanian pretraining corpus could lead to a significant improvement.</a:t>
            </a:r>
            <a:endParaRPr b="0" i="0" sz="1900" u="none" cap="none" strike="noStrike">
              <a:solidFill>
                <a:srgbClr val="F2F2F2"/>
              </a:solidFill>
              <a:latin typeface="Arial"/>
              <a:ea typeface="Arial"/>
              <a:cs typeface="Arial"/>
              <a:sym typeface="Arial"/>
            </a:endParaRPr>
          </a:p>
        </p:txBody>
      </p:sp>
      <p:sp>
        <p:nvSpPr>
          <p:cNvPr id="317" name="Google Shape;317;p3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ctrTitle"/>
          </p:nvPr>
        </p:nvSpPr>
        <p:spPr>
          <a:xfrm>
            <a:off x="1602889" y="0"/>
            <a:ext cx="7541111"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b="1" lang="en" sz="5400"/>
              <a:t>Bibliography</a:t>
            </a:r>
            <a:endParaRPr b="1"/>
          </a:p>
        </p:txBody>
      </p:sp>
      <p:sp>
        <p:nvSpPr>
          <p:cNvPr id="323" name="Google Shape;323;p39"/>
          <p:cNvSpPr txBox="1"/>
          <p:nvPr>
            <p:ph idx="1" type="subTitle"/>
          </p:nvPr>
        </p:nvSpPr>
        <p:spPr>
          <a:xfrm>
            <a:off x="2591600" y="1614802"/>
            <a:ext cx="6349800" cy="28941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600">
                <a:solidFill>
                  <a:srgbClr val="F2F2F2"/>
                </a:solidFill>
              </a:rPr>
              <a:t>Andrei M. Butnaru, Radu Tudor Ionescu. MOROCO: The Moldavian and Romanian Dialectal Corpus. ArXiv, 2019</a:t>
            </a:r>
            <a:r>
              <a:rPr b="0" i="0" lang="en" sz="1600" u="none" cap="none" strike="noStrike">
                <a:solidFill>
                  <a:srgbClr val="F2F2F2"/>
                </a:solidFill>
                <a:latin typeface="Arial"/>
                <a:ea typeface="Arial"/>
                <a:cs typeface="Arial"/>
                <a:sym typeface="Arial"/>
              </a:rPr>
              <a:t>: </a:t>
            </a:r>
            <a:r>
              <a:rPr lang="en" sz="1600" u="sng">
                <a:solidFill>
                  <a:schemeClr val="hlink"/>
                </a:solidFill>
                <a:hlinkClick r:id="rId3"/>
              </a:rPr>
              <a:t>https://arxiv.org/abs/1901.06543</a:t>
            </a:r>
            <a:endParaRPr b="0" i="0" sz="1600" u="none" cap="none" strike="noStrike">
              <a:solidFill>
                <a:srgbClr val="00E1C6"/>
              </a:solidFill>
              <a:latin typeface="Arial"/>
              <a:ea typeface="Arial"/>
              <a:cs typeface="Arial"/>
              <a:sym typeface="Arial"/>
            </a:endParaRPr>
          </a:p>
          <a:p>
            <a:pPr indent="-196850" lvl="0" marL="285750" marR="0" rtl="0" algn="just">
              <a:lnSpc>
                <a:spcPct val="100000"/>
              </a:lnSpc>
              <a:spcBef>
                <a:spcPts val="600"/>
              </a:spcBef>
              <a:spcAft>
                <a:spcPts val="0"/>
              </a:spcAft>
              <a:buClr>
                <a:srgbClr val="19BBD5"/>
              </a:buClr>
              <a:buSzPts val="1400"/>
              <a:buFont typeface="Arial"/>
              <a:buNone/>
            </a:pPr>
            <a:r>
              <a:t/>
            </a:r>
            <a:endParaRPr sz="1600">
              <a:solidFill>
                <a:srgbClr val="00E1C6"/>
              </a:solidFill>
            </a:endParaRPr>
          </a:p>
          <a:p>
            <a:pPr indent="-196850" lvl="0" marL="285750" marR="0" rtl="0" algn="just">
              <a:lnSpc>
                <a:spcPct val="100000"/>
              </a:lnSpc>
              <a:spcBef>
                <a:spcPts val="600"/>
              </a:spcBef>
              <a:spcAft>
                <a:spcPts val="0"/>
              </a:spcAft>
              <a:buClr>
                <a:srgbClr val="19BBD5"/>
              </a:buClr>
              <a:buSzPts val="1400"/>
              <a:buFont typeface="Arial"/>
              <a:buNone/>
            </a:pPr>
            <a:r>
              <a:t/>
            </a:r>
            <a:endParaRPr sz="1600">
              <a:solidFill>
                <a:srgbClr val="00E1C6"/>
              </a:solidFill>
            </a:endParaRPr>
          </a:p>
          <a:p>
            <a:pPr indent="-285750" lvl="0" marL="285750" marR="0" rtl="0" algn="just">
              <a:lnSpc>
                <a:spcPct val="100000"/>
              </a:lnSpc>
              <a:spcBef>
                <a:spcPts val="600"/>
              </a:spcBef>
              <a:spcAft>
                <a:spcPts val="0"/>
              </a:spcAft>
              <a:buClr>
                <a:srgbClr val="19BBD5"/>
              </a:buClr>
              <a:buSzPts val="1400"/>
              <a:buFont typeface="Arial"/>
              <a:buChar char="◇"/>
            </a:pPr>
            <a:r>
              <a:rPr b="0" i="0" lang="en" sz="1600">
                <a:solidFill>
                  <a:schemeClr val="dk1"/>
                </a:solidFill>
              </a:rPr>
              <a:t>Hastie, Trevor. (2001). </a:t>
            </a:r>
            <a:r>
              <a:rPr b="0" i="1" lang="en" sz="1600">
                <a:solidFill>
                  <a:schemeClr val="dk1"/>
                </a:solidFill>
              </a:rPr>
              <a:t>The elements of statistical learning : data mining, inference, and prediction : with 200 full-color illustrations</a:t>
            </a:r>
            <a:r>
              <a:rPr b="0" i="0" lang="en" sz="1600">
                <a:solidFill>
                  <a:schemeClr val="dk1"/>
                </a:solidFill>
              </a:rPr>
              <a:t>. Tibshirani, Robert., Friedman, J. H. (Jerome H.). New York: Springer.</a:t>
            </a:r>
            <a:r>
              <a:rPr b="0" i="0" lang="en" sz="1600">
                <a:solidFill>
                  <a:srgbClr val="00E1C6"/>
                </a:solidFill>
              </a:rPr>
              <a:t> </a:t>
            </a:r>
            <a:r>
              <a:rPr b="0" i="0" lang="en" sz="1600" u="sng" strike="noStrike">
                <a:solidFill>
                  <a:schemeClr val="hlink"/>
                </a:solidFill>
                <a:hlinkClick r:id="rId4"/>
              </a:rPr>
              <a:t>ISBN</a:t>
            </a:r>
            <a:r>
              <a:rPr b="0" i="0" lang="en" sz="1600" u="sng">
                <a:solidFill>
                  <a:schemeClr val="hlink"/>
                </a:solidFill>
                <a:hlinkClick r:id="rId5"/>
              </a:rPr>
              <a:t> </a:t>
            </a:r>
            <a:r>
              <a:rPr b="0" i="0" lang="en" sz="1600" u="sng" strike="noStrike">
                <a:solidFill>
                  <a:schemeClr val="hlink"/>
                </a:solidFill>
                <a:hlinkClick r:id="rId6"/>
              </a:rPr>
              <a:t>0-387-95284-5</a:t>
            </a:r>
            <a:r>
              <a:rPr b="0" i="0" lang="en" sz="1600" u="sng">
                <a:solidFill>
                  <a:schemeClr val="hlink"/>
                </a:solidFill>
                <a:hlinkClick r:id="rId7"/>
              </a:rPr>
              <a:t>. </a:t>
            </a:r>
            <a:r>
              <a:rPr b="0" i="0" lang="en" sz="1600" u="sng" strike="noStrike">
                <a:solidFill>
                  <a:schemeClr val="hlink"/>
                </a:solidFill>
                <a:hlinkClick r:id="rId8"/>
              </a:rPr>
              <a:t>OCLC</a:t>
            </a:r>
            <a:r>
              <a:rPr b="0" i="0" lang="en" sz="1600" u="sng">
                <a:solidFill>
                  <a:schemeClr val="hlink"/>
                </a:solidFill>
                <a:hlinkClick r:id="rId9"/>
              </a:rPr>
              <a:t> </a:t>
            </a:r>
            <a:r>
              <a:rPr b="0" i="0" lang="en" sz="1600" u="sng" strike="noStrike">
                <a:solidFill>
                  <a:schemeClr val="hlink"/>
                </a:solidFill>
                <a:hlinkClick r:id="rId10"/>
              </a:rPr>
              <a:t>46809224</a:t>
            </a:r>
            <a:endParaRPr b="0" i="0" sz="1600" u="none" strike="noStrike">
              <a:solidFill>
                <a:srgbClr val="00E1C6"/>
              </a:solidFill>
            </a:endParaRPr>
          </a:p>
          <a:p>
            <a:pPr indent="-196850" lvl="0" marL="285750" marR="0" rtl="0" algn="just">
              <a:lnSpc>
                <a:spcPct val="100000"/>
              </a:lnSpc>
              <a:spcBef>
                <a:spcPts val="600"/>
              </a:spcBef>
              <a:spcAft>
                <a:spcPts val="0"/>
              </a:spcAft>
              <a:buClr>
                <a:srgbClr val="19BBD5"/>
              </a:buClr>
              <a:buSzPts val="1400"/>
              <a:buFont typeface="Arial"/>
              <a:buNone/>
            </a:pPr>
            <a:r>
              <a:t/>
            </a:r>
            <a:endParaRPr b="0" i="0" sz="1600" u="none" strike="noStrike">
              <a:solidFill>
                <a:srgbClr val="00E1C6"/>
              </a:solidFill>
            </a:endParaRPr>
          </a:p>
          <a:p>
            <a:pPr indent="0" lvl="0" marL="0" marR="0" rtl="0" algn="just">
              <a:lnSpc>
                <a:spcPct val="100000"/>
              </a:lnSpc>
              <a:spcBef>
                <a:spcPts val="600"/>
              </a:spcBef>
              <a:spcAft>
                <a:spcPts val="0"/>
              </a:spcAft>
              <a:buNone/>
            </a:pPr>
            <a:r>
              <a:t/>
            </a:r>
            <a:endParaRPr b="0" i="0" sz="1200" u="none" cap="none" strike="noStrike">
              <a:solidFill>
                <a:srgbClr val="00E1C6"/>
              </a:solidFill>
            </a:endParaRPr>
          </a:p>
        </p:txBody>
      </p:sp>
      <p:pic>
        <p:nvPicPr>
          <p:cNvPr id="324" name="Google Shape;324;p39"/>
          <p:cNvPicPr preferRelativeResize="0"/>
          <p:nvPr/>
        </p:nvPicPr>
        <p:blipFill rotWithShape="1">
          <a:blip r:embed="rId11">
            <a:alphaModFix/>
          </a:blip>
          <a:srcRect b="0" l="0" r="0" t="0"/>
          <a:stretch/>
        </p:blipFill>
        <p:spPr>
          <a:xfrm>
            <a:off x="623944" y="1905789"/>
            <a:ext cx="1703203" cy="1159800"/>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ctrTitle"/>
          </p:nvPr>
        </p:nvSpPr>
        <p:spPr>
          <a:xfrm>
            <a:off x="1916776" y="2142373"/>
            <a:ext cx="7541111" cy="85875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5400"/>
              <a:t>Thank you!</a:t>
            </a:r>
            <a:endParaRPr sz="5400"/>
          </a:p>
        </p:txBody>
      </p:sp>
      <p:grpSp>
        <p:nvGrpSpPr>
          <p:cNvPr id="330" name="Google Shape;330;p40"/>
          <p:cNvGrpSpPr/>
          <p:nvPr/>
        </p:nvGrpSpPr>
        <p:grpSpPr>
          <a:xfrm>
            <a:off x="987816" y="2074948"/>
            <a:ext cx="928960" cy="858752"/>
            <a:chOff x="5975075" y="2327500"/>
            <a:chExt cx="420100" cy="388350"/>
          </a:xfrm>
        </p:grpSpPr>
        <p:sp>
          <p:nvSpPr>
            <p:cNvPr id="331" name="Google Shape;331;p4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ctrTitle"/>
          </p:nvPr>
        </p:nvSpPr>
        <p:spPr>
          <a:xfrm>
            <a:off x="1161721" y="2059061"/>
            <a:ext cx="6820558"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Open Sans"/>
                <a:ea typeface="Open Sans"/>
                <a:cs typeface="Open Sans"/>
                <a:sym typeface="Open Sans"/>
              </a:rPr>
              <a:t>Dataset</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2703592" y="252900"/>
            <a:ext cx="6004200" cy="72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b="1" lang="en" sz="3000">
                <a:latin typeface="Arial"/>
                <a:ea typeface="Arial"/>
                <a:cs typeface="Arial"/>
                <a:sym typeface="Arial"/>
              </a:rPr>
              <a:t>Dataset</a:t>
            </a:r>
            <a:endParaRPr b="1" sz="3000">
              <a:latin typeface="Arial"/>
              <a:ea typeface="Arial"/>
              <a:cs typeface="Arial"/>
              <a:sym typeface="Arial"/>
            </a:endParaRPr>
          </a:p>
        </p:txBody>
      </p:sp>
      <p:sp>
        <p:nvSpPr>
          <p:cNvPr id="185" name="Google Shape;185;p20"/>
          <p:cNvSpPr txBox="1"/>
          <p:nvPr/>
        </p:nvSpPr>
        <p:spPr>
          <a:xfrm>
            <a:off x="1561225" y="1414725"/>
            <a:ext cx="7209600" cy="37287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The MOROCO (Moldavian and Romanian Dialectal Corpus) dataset is a specialized corpus created for analyzing and distinguishing Romanian and Moldavian dialects.</a:t>
            </a:r>
            <a:endParaRPr sz="1900">
              <a:solidFill>
                <a:srgbClr val="F2F2F2"/>
              </a:solidFill>
            </a:endParaRPr>
          </a:p>
          <a:p>
            <a:pPr indent="0" lvl="0" marL="457200" marR="0" rtl="0" algn="just">
              <a:lnSpc>
                <a:spcPct val="100000"/>
              </a:lnSpc>
              <a:spcBef>
                <a:spcPts val="600"/>
              </a:spcBef>
              <a:spcAft>
                <a:spcPts val="0"/>
              </a:spcAft>
              <a:buNone/>
            </a:pPr>
            <a:r>
              <a:t/>
            </a:r>
            <a:endParaRPr sz="1900">
              <a:solidFill>
                <a:srgbClr val="F2F2F2"/>
              </a:solidFill>
            </a:endParaRPr>
          </a:p>
          <a:p>
            <a:pPr indent="0" lvl="0" marL="457200" marR="0" rtl="0" algn="just">
              <a:lnSpc>
                <a:spcPct val="100000"/>
              </a:lnSpc>
              <a:spcBef>
                <a:spcPts val="600"/>
              </a:spcBef>
              <a:spcAft>
                <a:spcPts val="0"/>
              </a:spcAft>
              <a:buNone/>
            </a:pPr>
            <a:r>
              <a:t/>
            </a:r>
            <a:endParaRPr sz="1900">
              <a:solidFill>
                <a:srgbClr val="F2F2F2"/>
              </a:solidFil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The dataset contains 31,564 text samples, evenly divided across six categories: culture, money, politics, science, sports, and technology. The samples are separated into two subsets: training (21,719 samples) and testing (5,924 samples).</a:t>
            </a:r>
            <a:endParaRPr/>
          </a:p>
          <a:p>
            <a:pPr indent="-196850" lvl="0" marL="285750" marR="0" rtl="0" algn="just">
              <a:lnSpc>
                <a:spcPct val="100000"/>
              </a:lnSpc>
              <a:spcBef>
                <a:spcPts val="600"/>
              </a:spcBef>
              <a:spcAft>
                <a:spcPts val="0"/>
              </a:spcAft>
              <a:buClr>
                <a:srgbClr val="19BBD5"/>
              </a:buClr>
              <a:buSzPts val="1400"/>
              <a:buFont typeface="Arial"/>
              <a:buNone/>
            </a:pPr>
            <a:r>
              <a:t/>
            </a:r>
            <a:endParaRPr b="0" i="0" sz="1900" u="none" cap="none" strike="noStrike">
              <a:solidFill>
                <a:srgbClr val="F2F2F2"/>
              </a:solidFill>
              <a:latin typeface="Arial"/>
              <a:ea typeface="Arial"/>
              <a:cs typeface="Arial"/>
              <a:sym typeface="Arial"/>
            </a:endParaRPr>
          </a:p>
          <a:p>
            <a:pPr indent="0" lvl="0" marL="457200" marR="0" rtl="0" algn="just">
              <a:lnSpc>
                <a:spcPct val="100000"/>
              </a:lnSpc>
              <a:spcBef>
                <a:spcPts val="600"/>
              </a:spcBef>
              <a:spcAft>
                <a:spcPts val="0"/>
              </a:spcAft>
              <a:buNone/>
            </a:pPr>
            <a:r>
              <a:t/>
            </a:r>
            <a:endParaRPr/>
          </a:p>
        </p:txBody>
      </p:sp>
      <p:sp>
        <p:nvSpPr>
          <p:cNvPr id="186" name="Google Shape;186;p2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2716867" y="106475"/>
            <a:ext cx="6004200" cy="72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b="1" lang="en" sz="3000">
                <a:latin typeface="Arial"/>
                <a:ea typeface="Arial"/>
                <a:cs typeface="Arial"/>
                <a:sym typeface="Arial"/>
              </a:rPr>
              <a:t>Feature extraction</a:t>
            </a:r>
            <a:endParaRPr b="1" sz="3000">
              <a:latin typeface="Arial"/>
              <a:ea typeface="Arial"/>
              <a:cs typeface="Arial"/>
              <a:sym typeface="Arial"/>
            </a:endParaRPr>
          </a:p>
        </p:txBody>
      </p:sp>
      <p:sp>
        <p:nvSpPr>
          <p:cNvPr id="192" name="Google Shape;192;p21"/>
          <p:cNvSpPr txBox="1"/>
          <p:nvPr/>
        </p:nvSpPr>
        <p:spPr>
          <a:xfrm>
            <a:off x="1730800" y="1042925"/>
            <a:ext cx="7209600" cy="346440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For feature extraction from the sentences and generating feature vectors, we implemented two distinct methods. We additionally also used a finetuned LLM for the dialect task.</a:t>
            </a:r>
            <a:endParaRPr sz="1900">
              <a:solidFill>
                <a:srgbClr val="F2F2F2"/>
              </a:solidFill>
            </a:endParaRPr>
          </a:p>
          <a:p>
            <a:pPr indent="0" lvl="0" marL="457200" marR="0" rtl="0" algn="just">
              <a:lnSpc>
                <a:spcPct val="100000"/>
              </a:lnSpc>
              <a:spcBef>
                <a:spcPts val="600"/>
              </a:spcBef>
              <a:spcAft>
                <a:spcPts val="0"/>
              </a:spcAft>
              <a:buNone/>
            </a:pPr>
            <a:r>
              <a:t/>
            </a:r>
            <a:endParaRPr sz="1900">
              <a:solidFill>
                <a:srgbClr val="F2F2F2"/>
              </a:solidFil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Among the most common term-weighting techniques used nowadays is TF-IDF. According to a 2015 survey, TF-IDF is used by 83% of text-based recommendation systems in digital libraries.</a:t>
            </a:r>
            <a:endParaRPr sz="1900">
              <a:solidFill>
                <a:srgbClr val="F2F2F2"/>
              </a:solidFill>
            </a:endParaRPr>
          </a:p>
          <a:p>
            <a:pPr indent="0" lvl="0" marL="457200" marR="0" rtl="0" algn="just">
              <a:lnSpc>
                <a:spcPct val="100000"/>
              </a:lnSpc>
              <a:spcBef>
                <a:spcPts val="600"/>
              </a:spcBef>
              <a:spcAft>
                <a:spcPts val="0"/>
              </a:spcAft>
              <a:buNone/>
            </a:pPr>
            <a:r>
              <a:t/>
            </a:r>
            <a:endParaRPr b="0" i="0" sz="1900" u="none" cap="none" strike="noStrike">
              <a:solidFill>
                <a:srgbClr val="F2F2F2"/>
              </a:solidFill>
              <a:latin typeface="Arial"/>
              <a:ea typeface="Arial"/>
              <a:cs typeface="Arial"/>
              <a:sym typeface="Aria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We also used text embeddings to extract characteristics from textual data using neural models all of them available through Hugging Face.</a:t>
            </a:r>
            <a:endParaRPr sz="1900">
              <a:solidFill>
                <a:srgbClr val="F2F2F2"/>
              </a:solidFill>
            </a:endParaRPr>
          </a:p>
          <a:p>
            <a:pPr indent="0" lvl="0" marL="0" marR="0" rtl="0" algn="just">
              <a:lnSpc>
                <a:spcPct val="100000"/>
              </a:lnSpc>
              <a:spcBef>
                <a:spcPts val="600"/>
              </a:spcBef>
              <a:spcAft>
                <a:spcPts val="0"/>
              </a:spcAft>
              <a:buNone/>
            </a:pPr>
            <a:r>
              <a:t/>
            </a:r>
            <a:endParaRPr sz="1900">
              <a:solidFill>
                <a:srgbClr val="F2F2F2"/>
              </a:solidFill>
            </a:endParaRPr>
          </a:p>
        </p:txBody>
      </p:sp>
      <p:sp>
        <p:nvSpPr>
          <p:cNvPr id="193" name="Google Shape;193;p2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ctrTitle"/>
          </p:nvPr>
        </p:nvSpPr>
        <p:spPr>
          <a:xfrm>
            <a:off x="1161721" y="2067854"/>
            <a:ext cx="6820558"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Open Sans"/>
                <a:ea typeface="Open Sans"/>
                <a:cs typeface="Open Sans"/>
                <a:sym typeface="Open Sans"/>
              </a:rPr>
              <a:t>Machine learning models</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2291719" y="198516"/>
            <a:ext cx="6852281"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SVC (Support Vector Classifier)</a:t>
            </a:r>
            <a:endParaRPr/>
          </a:p>
        </p:txBody>
      </p:sp>
      <p:sp>
        <p:nvSpPr>
          <p:cNvPr id="204" name="Google Shape;204;p23"/>
          <p:cNvSpPr txBox="1"/>
          <p:nvPr/>
        </p:nvSpPr>
        <p:spPr>
          <a:xfrm>
            <a:off x="1752870" y="1217461"/>
            <a:ext cx="7217662" cy="3869290"/>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This is a supervised machine-learning model that can handle binary classification as well as multi-class classification </a:t>
            </a:r>
            <a:r>
              <a:rPr lang="en" sz="1900">
                <a:solidFill>
                  <a:srgbClr val="F2F2F2"/>
                </a:solidFill>
              </a:rPr>
              <a:t>tasks</a:t>
            </a:r>
            <a:r>
              <a:rPr lang="en" sz="1900">
                <a:solidFill>
                  <a:srgbClr val="F2F2F2"/>
                </a:solidFill>
              </a:rPr>
              <a:t>. An SVM model was demonstrated to generalize very effectively on its training data while maintaining the same accuracy for inference on new data given into the model.</a:t>
            </a:r>
            <a:endParaRPr b="0" i="0" sz="1900" u="none" cap="none" strike="noStrike">
              <a:solidFill>
                <a:srgbClr val="F2F2F2"/>
              </a:solidFill>
              <a:latin typeface="Arial"/>
              <a:ea typeface="Arial"/>
              <a:cs typeface="Arial"/>
              <a:sym typeface="Arial"/>
            </a:endParaRPr>
          </a:p>
          <a:p>
            <a:pPr indent="0" lvl="0" marL="0" marR="0" rtl="0" algn="just">
              <a:lnSpc>
                <a:spcPct val="100000"/>
              </a:lnSpc>
              <a:spcBef>
                <a:spcPts val="600"/>
              </a:spcBef>
              <a:spcAft>
                <a:spcPts val="0"/>
              </a:spcAft>
              <a:buNone/>
            </a:pPr>
            <a:r>
              <a:t/>
            </a:r>
            <a:endParaRPr b="0" i="0" sz="1900" u="none" cap="none" strike="noStrike">
              <a:solidFill>
                <a:srgbClr val="F2F2F2"/>
              </a:solidFill>
              <a:latin typeface="Arial"/>
              <a:ea typeface="Arial"/>
              <a:cs typeface="Arial"/>
              <a:sym typeface="Arial"/>
            </a:endParaRPr>
          </a:p>
          <a:p>
            <a:pPr indent="-285750" lvl="0" marL="285750" marR="0" rtl="0" algn="just">
              <a:lnSpc>
                <a:spcPct val="100000"/>
              </a:lnSpc>
              <a:spcBef>
                <a:spcPts val="600"/>
              </a:spcBef>
              <a:spcAft>
                <a:spcPts val="0"/>
              </a:spcAft>
              <a:buClr>
                <a:srgbClr val="19BBD5"/>
              </a:buClr>
              <a:buSzPts val="1400"/>
              <a:buFont typeface="Arial"/>
              <a:buChar char="◇"/>
            </a:pPr>
            <a:r>
              <a:rPr lang="en" sz="1900">
                <a:solidFill>
                  <a:srgbClr val="F2F2F2"/>
                </a:solidFill>
              </a:rPr>
              <a:t>They provide two key advantages over modern methods, such as neural networks: increased speed and efficiency while dealing with smaller datasets (in the hundreds).  This makes it ideal for cases involving little data, allowing for successful analysis and categorization even with lower sample numbers.</a:t>
            </a:r>
            <a:endParaRPr b="0" i="0" sz="1900" u="none" cap="none" strike="noStrike">
              <a:solidFill>
                <a:srgbClr val="F2F2F2"/>
              </a:solidFill>
              <a:latin typeface="Arial"/>
              <a:ea typeface="Arial"/>
              <a:cs typeface="Arial"/>
              <a:sym typeface="Arial"/>
            </a:endParaRPr>
          </a:p>
        </p:txBody>
      </p:sp>
      <p:sp>
        <p:nvSpPr>
          <p:cNvPr id="205" name="Google Shape;205;p2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2291719" y="198516"/>
            <a:ext cx="6852281" cy="64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3000"/>
              <a:buFont typeface="Arial"/>
              <a:buNone/>
            </a:pPr>
            <a:r>
              <a:rPr b="1" lang="en" sz="3000">
                <a:latin typeface="Arial"/>
                <a:ea typeface="Arial"/>
                <a:cs typeface="Arial"/>
                <a:sym typeface="Arial"/>
              </a:rPr>
              <a:t>SVC (Support Vector Classifier)</a:t>
            </a:r>
            <a:endParaRPr/>
          </a:p>
        </p:txBody>
      </p:sp>
      <p:sp>
        <p:nvSpPr>
          <p:cNvPr id="211" name="Google Shape;211;p2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212" name="Google Shape;212;p24"/>
          <p:cNvSpPr/>
          <p:nvPr/>
        </p:nvSpPr>
        <p:spPr>
          <a:xfrm>
            <a:off x="222175" y="2571750"/>
            <a:ext cx="3351900" cy="1584900"/>
          </a:xfrm>
          <a:prstGeom prst="rect">
            <a:avLst/>
          </a:prstGeom>
          <a:noFill/>
          <a:ln>
            <a:noFill/>
          </a:ln>
        </p:spPr>
        <p:txBody>
          <a:bodyPr anchorCtr="0" anchor="ctr" bIns="0" lIns="457050" spcFirstLastPara="1" rIns="0" wrap="square" tIns="0">
            <a:noAutofit/>
          </a:bodyPr>
          <a:lstStyle/>
          <a:p>
            <a:pPr indent="457200" lvl="0" marL="0" marR="0" rtl="0" algn="l">
              <a:lnSpc>
                <a:spcPct val="100000"/>
              </a:lnSpc>
              <a:spcBef>
                <a:spcPts val="0"/>
              </a:spcBef>
              <a:spcAft>
                <a:spcPts val="0"/>
              </a:spcAft>
              <a:buClr>
                <a:srgbClr val="00E1C6"/>
              </a:buClr>
              <a:buSzPts val="1900"/>
              <a:buFont typeface="Arial"/>
              <a:buNone/>
            </a:pPr>
            <a:r>
              <a:rPr b="1" i="0" lang="en" sz="1900" u="none" cap="none" strike="noStrike">
                <a:solidFill>
                  <a:srgbClr val="00E1C6"/>
                </a:solidFill>
                <a:latin typeface="Arial"/>
                <a:ea typeface="Arial"/>
                <a:cs typeface="Arial"/>
                <a:sym typeface="Arial"/>
              </a:rPr>
              <a:t>First </a:t>
            </a:r>
            <a:r>
              <a:rPr b="1" lang="en" sz="1900">
                <a:solidFill>
                  <a:srgbClr val="00E1C6"/>
                </a:solidFill>
              </a:rPr>
              <a:t>task</a:t>
            </a:r>
            <a:endParaRPr b="0" i="0" sz="1200" u="none" cap="none" strike="noStrike">
              <a:solidFill>
                <a:srgbClr val="FFFFFF"/>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FFFFFF"/>
              </a:buClr>
              <a:buSzPts val="1200"/>
              <a:buFont typeface="Arial"/>
              <a:buNone/>
            </a:pPr>
            <a:r>
              <a:rPr b="0" i="0" lang="en" sz="1200" u="none" cap="none" strike="noStrike">
                <a:solidFill>
                  <a:srgbClr val="FFFFFF"/>
                </a:solidFill>
                <a:latin typeface="Courier New"/>
                <a:ea typeface="Courier New"/>
                <a:cs typeface="Courier New"/>
                <a:sym typeface="Courier New"/>
              </a:rPr>
              <a:t>Accuracy: 0.9</a:t>
            </a:r>
            <a:r>
              <a:rPr lang="en" sz="1200">
                <a:solidFill>
                  <a:srgbClr val="FFFFFF"/>
                </a:solidFill>
                <a:latin typeface="Courier New"/>
                <a:ea typeface="Courier New"/>
                <a:cs typeface="Courier New"/>
                <a:sym typeface="Courier New"/>
              </a:rPr>
              <a:t>31</a:t>
            </a:r>
            <a:endParaRPr/>
          </a:p>
          <a:p>
            <a:pPr indent="457200" lvl="0" marL="0" marR="0" rtl="0" algn="l">
              <a:lnSpc>
                <a:spcPct val="100000"/>
              </a:lnSpc>
              <a:spcBef>
                <a:spcPts val="0"/>
              </a:spcBef>
              <a:spcAft>
                <a:spcPts val="0"/>
              </a:spcAft>
              <a:buClr>
                <a:srgbClr val="FFFFFF"/>
              </a:buClr>
              <a:buSzPts val="1200"/>
              <a:buFont typeface="Arial"/>
              <a:buNone/>
            </a:pPr>
            <a:r>
              <a:rPr lang="en" sz="1200">
                <a:solidFill>
                  <a:srgbClr val="FFFFFF"/>
                </a:solidFill>
                <a:latin typeface="Courier New"/>
                <a:ea typeface="Courier New"/>
                <a:cs typeface="Courier New"/>
                <a:sym typeface="Courier New"/>
              </a:rPr>
              <a:t>F1 Score: 0.930</a:t>
            </a:r>
            <a:endParaRPr b="0" i="0" sz="1200" u="none" cap="none" strike="noStrike">
              <a:solidFill>
                <a:srgbClr val="FFFFFF"/>
              </a:solidFill>
              <a:latin typeface="Courier New"/>
              <a:ea typeface="Courier New"/>
              <a:cs typeface="Courier New"/>
              <a:sym typeface="Courier New"/>
            </a:endParaRPr>
          </a:p>
        </p:txBody>
      </p:sp>
      <p:pic>
        <p:nvPicPr>
          <p:cNvPr id="213" name="Google Shape;213;p24"/>
          <p:cNvPicPr preferRelativeResize="0"/>
          <p:nvPr/>
        </p:nvPicPr>
        <p:blipFill>
          <a:blip r:embed="rId3">
            <a:alphaModFix/>
          </a:blip>
          <a:stretch>
            <a:fillRect/>
          </a:stretch>
        </p:blipFill>
        <p:spPr>
          <a:xfrm>
            <a:off x="3726475" y="996216"/>
            <a:ext cx="5038725" cy="3933825"/>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2291719" y="198516"/>
            <a:ext cx="6852300" cy="645300"/>
          </a:xfrm>
          <a:prstGeom prst="rect">
            <a:avLst/>
          </a:prstGeom>
          <a:noFill/>
          <a:ln>
            <a:noFill/>
          </a:ln>
        </p:spPr>
        <p:txBody>
          <a:bodyPr anchorCtr="0" anchor="b" bIns="91425" lIns="91425" spcFirstLastPara="1" rIns="91425" wrap="square" tIns="91425">
            <a:noAutofit/>
          </a:bodyPr>
          <a:lstStyle/>
          <a:p>
            <a:pPr indent="0" lvl="0" marL="0" rtl="0" algn="ctr">
              <a:spcBef>
                <a:spcPts val="600"/>
              </a:spcBef>
              <a:spcAft>
                <a:spcPts val="0"/>
              </a:spcAft>
              <a:buClr>
                <a:srgbClr val="000000"/>
              </a:buClr>
              <a:buSzPts val="3000"/>
              <a:buFont typeface="Arial"/>
              <a:buNone/>
            </a:pPr>
            <a:r>
              <a:rPr b="1" lang="en" sz="3000">
                <a:solidFill>
                  <a:schemeClr val="accent2"/>
                </a:solidFill>
                <a:latin typeface="Arial"/>
                <a:ea typeface="Arial"/>
                <a:cs typeface="Arial"/>
                <a:sym typeface="Arial"/>
              </a:rPr>
              <a:t>SVC (Support Vector Classifier)</a:t>
            </a:r>
            <a:endParaRPr/>
          </a:p>
        </p:txBody>
      </p:sp>
      <p:sp>
        <p:nvSpPr>
          <p:cNvPr id="219" name="Google Shape;219;p2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220" name="Google Shape;220;p25"/>
          <p:cNvSpPr/>
          <p:nvPr/>
        </p:nvSpPr>
        <p:spPr>
          <a:xfrm>
            <a:off x="222175" y="2571750"/>
            <a:ext cx="3351900" cy="1584900"/>
          </a:xfrm>
          <a:prstGeom prst="rect">
            <a:avLst/>
          </a:prstGeom>
          <a:noFill/>
          <a:ln>
            <a:noFill/>
          </a:ln>
        </p:spPr>
        <p:txBody>
          <a:bodyPr anchorCtr="0" anchor="ctr" bIns="0" lIns="457050" spcFirstLastPara="1" rIns="0" wrap="square" tIns="0">
            <a:noAutofit/>
          </a:bodyPr>
          <a:lstStyle/>
          <a:p>
            <a:pPr indent="457200" lvl="0" marL="0" marR="0" rtl="0" algn="l">
              <a:lnSpc>
                <a:spcPct val="100000"/>
              </a:lnSpc>
              <a:spcBef>
                <a:spcPts val="0"/>
              </a:spcBef>
              <a:spcAft>
                <a:spcPts val="0"/>
              </a:spcAft>
              <a:buClr>
                <a:srgbClr val="00E1C6"/>
              </a:buClr>
              <a:buSzPts val="1900"/>
              <a:buFont typeface="Arial"/>
              <a:buNone/>
            </a:pPr>
            <a:r>
              <a:rPr b="1" lang="en" sz="1900">
                <a:solidFill>
                  <a:srgbClr val="00E1C6"/>
                </a:solidFill>
              </a:rPr>
              <a:t>Second</a:t>
            </a:r>
            <a:r>
              <a:rPr b="1" i="0" lang="en" sz="1900" u="none" cap="none" strike="noStrike">
                <a:solidFill>
                  <a:srgbClr val="00E1C6"/>
                </a:solidFill>
                <a:latin typeface="Arial"/>
                <a:ea typeface="Arial"/>
                <a:cs typeface="Arial"/>
                <a:sym typeface="Arial"/>
              </a:rPr>
              <a:t> </a:t>
            </a:r>
            <a:r>
              <a:rPr b="1" lang="en" sz="1900">
                <a:solidFill>
                  <a:srgbClr val="00E1C6"/>
                </a:solidFill>
              </a:rPr>
              <a:t>task</a:t>
            </a:r>
            <a:endParaRPr b="0" i="0" sz="1200" u="none" cap="none" strike="noStrike">
              <a:solidFill>
                <a:srgbClr val="FFFFFF"/>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FFFFFF"/>
              </a:buClr>
              <a:buSzPts val="1200"/>
              <a:buFont typeface="Arial"/>
              <a:buNone/>
            </a:pPr>
            <a:r>
              <a:rPr b="0" i="0" lang="en" sz="1200" u="none" cap="none" strike="noStrike">
                <a:solidFill>
                  <a:srgbClr val="FFFFFF"/>
                </a:solidFill>
                <a:latin typeface="Courier New"/>
                <a:ea typeface="Courier New"/>
                <a:cs typeface="Courier New"/>
                <a:sym typeface="Courier New"/>
              </a:rPr>
              <a:t>Accuracy: </a:t>
            </a:r>
            <a:r>
              <a:rPr lang="en" sz="1200">
                <a:solidFill>
                  <a:srgbClr val="FFFFFF"/>
                </a:solidFill>
                <a:latin typeface="Courier New"/>
                <a:ea typeface="Courier New"/>
                <a:cs typeface="Courier New"/>
                <a:sym typeface="Courier New"/>
              </a:rPr>
              <a:t>0.832</a:t>
            </a:r>
            <a:endParaRPr/>
          </a:p>
          <a:p>
            <a:pPr indent="457200" lvl="0" marL="0" marR="0" rtl="0" algn="l">
              <a:lnSpc>
                <a:spcPct val="100000"/>
              </a:lnSpc>
              <a:spcBef>
                <a:spcPts val="0"/>
              </a:spcBef>
              <a:spcAft>
                <a:spcPts val="0"/>
              </a:spcAft>
              <a:buClr>
                <a:srgbClr val="FFFFFF"/>
              </a:buClr>
              <a:buSzPts val="1200"/>
              <a:buFont typeface="Arial"/>
              <a:buNone/>
            </a:pPr>
            <a:r>
              <a:rPr lang="en" sz="1200">
                <a:solidFill>
                  <a:srgbClr val="FFFFFF"/>
                </a:solidFill>
                <a:latin typeface="Courier New"/>
                <a:ea typeface="Courier New"/>
                <a:cs typeface="Courier New"/>
                <a:sym typeface="Courier New"/>
              </a:rPr>
              <a:t>F1 Score: </a:t>
            </a:r>
            <a:r>
              <a:rPr lang="en" sz="1200">
                <a:solidFill>
                  <a:srgbClr val="FFFFFF"/>
                </a:solidFill>
                <a:latin typeface="Courier New"/>
                <a:ea typeface="Courier New"/>
                <a:cs typeface="Courier New"/>
                <a:sym typeface="Courier New"/>
              </a:rPr>
              <a:t>0.835</a:t>
            </a:r>
            <a:endParaRPr b="0" i="0" sz="1200" u="none" cap="none" strike="noStrike">
              <a:solidFill>
                <a:srgbClr val="FFFFFF"/>
              </a:solidFill>
              <a:latin typeface="Courier New"/>
              <a:ea typeface="Courier New"/>
              <a:cs typeface="Courier New"/>
              <a:sym typeface="Courier New"/>
            </a:endParaRPr>
          </a:p>
        </p:txBody>
      </p:sp>
      <p:pic>
        <p:nvPicPr>
          <p:cNvPr id="221" name="Google Shape;221;p25"/>
          <p:cNvPicPr preferRelativeResize="0"/>
          <p:nvPr/>
        </p:nvPicPr>
        <p:blipFill>
          <a:blip r:embed="rId3">
            <a:alphaModFix/>
          </a:blip>
          <a:stretch>
            <a:fillRect/>
          </a:stretch>
        </p:blipFill>
        <p:spPr>
          <a:xfrm>
            <a:off x="3726475" y="996216"/>
            <a:ext cx="5038725" cy="3933825"/>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