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3" r:id="rId8"/>
    <p:sldId id="262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1FA53-DE10-4251-942A-A814839ECC4D}" v="73" dt="2020-12-15T07:02:13.624"/>
    <p1510:client id="{9DE9248B-AA3C-436C-96AD-F6A3E0C343BD}" v="1224" dt="2020-12-09T23:16:08.640"/>
    <p1510:client id="{A489CCE8-0745-4B64-AF55-4F57E36D1AB6}" v="141" dt="2020-12-11T18:21:34.180"/>
    <p1510:client id="{A9E5A738-B184-4898-AFC2-06E2CA1F9BAA}" v="251" dt="2020-12-14T16:57:49.867"/>
    <p1510:client id="{AC9AB95F-90BD-484D-BD36-F31FA760C9B0}" v="97" dt="2020-12-08T23:03:01.756"/>
    <p1510:client id="{E62C1071-6E73-4040-BEFC-29110945A05F}" v="50" dt="2020-12-14T18:29:52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57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9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81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678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33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013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34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787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11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0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97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2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82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86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1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23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Individual Homework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Burca Olivia – 912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7E5A-4FC9-4A59-B9C0-7E697F118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5046" y="3111557"/>
            <a:ext cx="6323552" cy="2274635"/>
          </a:xfrm>
        </p:spPr>
        <p:txBody>
          <a:bodyPr>
            <a:normAutofit/>
          </a:bodyPr>
          <a:lstStyle/>
          <a:p>
            <a:r>
              <a:rPr lang="en-US" sz="4000" dirty="0"/>
              <a:t>Handwritten Exercise</a:t>
            </a: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FD2AD31-7CF4-41B6-84FC-31F225951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32" t="584" r="5959" b="68093"/>
          <a:stretch/>
        </p:blipFill>
        <p:spPr>
          <a:xfrm>
            <a:off x="5329824" y="-38622"/>
            <a:ext cx="6814249" cy="2934494"/>
          </a:xfrm>
          <a:prstGeom prst="rect">
            <a:avLst/>
          </a:prstGeom>
        </p:spPr>
      </p:pic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D63A0090-DCCA-4293-B10E-B9C53666D7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2" t="1045" r="3712" b="11498"/>
          <a:stretch/>
        </p:blipFill>
        <p:spPr>
          <a:xfrm>
            <a:off x="-4174" y="-38622"/>
            <a:ext cx="5499062" cy="684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3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711F-4E36-44A6-A798-D897E535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Predicate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A003-04D1-462C-84D6-49D065F5D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Exercise 1      → ∃ ¬ ∀ ≡</a:t>
            </a:r>
          </a:p>
          <a:p>
            <a:pPr>
              <a:buSzPct val="114999"/>
            </a:pPr>
            <a:r>
              <a:rPr lang="en-US">
                <a:ea typeface="+mn-lt"/>
                <a:cs typeface="+mn-lt"/>
              </a:rPr>
              <a:t>Transform the following formulas into </a:t>
            </a:r>
            <a:r>
              <a:rPr lang="en-US" err="1">
                <a:ea typeface="+mn-lt"/>
                <a:cs typeface="+mn-lt"/>
              </a:rPr>
              <a:t>prenex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Skolem</a:t>
            </a:r>
            <a:r>
              <a:rPr lang="en-US">
                <a:ea typeface="+mn-lt"/>
                <a:cs typeface="+mn-lt"/>
              </a:rPr>
              <a:t> and clausal normal forms.</a:t>
            </a:r>
            <a:endParaRPr lang="en-US"/>
          </a:p>
          <a:p>
            <a:pPr>
              <a:buSzPct val="114999"/>
            </a:pPr>
            <a:r>
              <a:rPr lang="en-US"/>
              <a:t>1.2 : U = (∃x)(∀y)((∃z)¬ P(z) v (∃u)(R(</a:t>
            </a:r>
            <a:r>
              <a:rPr lang="en-US" err="1"/>
              <a:t>x,u</a:t>
            </a:r>
            <a:r>
              <a:rPr lang="en-US"/>
              <a:t>)→ (</a:t>
            </a:r>
            <a:r>
              <a:rPr lang="en-US">
                <a:ea typeface="+mn-lt"/>
                <a:cs typeface="+mn-lt"/>
              </a:rPr>
              <a:t>∀</a:t>
            </a:r>
            <a:r>
              <a:rPr lang="en-US"/>
              <a:t>z)¬ Q(</a:t>
            </a:r>
            <a:r>
              <a:rPr lang="en-US" err="1"/>
              <a:t>u,z</a:t>
            </a:r>
            <a:r>
              <a:rPr lang="en-US"/>
              <a:t>)))</a:t>
            </a:r>
          </a:p>
          <a:p>
            <a:pPr>
              <a:buSzPct val="114999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3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74810-01D3-454D-84B9-64BC8AC4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 b="1">
                <a:solidFill>
                  <a:srgbClr val="262626"/>
                </a:solidFill>
              </a:rPr>
              <a:t>Theoretical results</a:t>
            </a:r>
            <a:r>
              <a:rPr lang="en-US" sz="2800">
                <a:solidFill>
                  <a:srgbClr val="262626"/>
                </a:solidFill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B660C-2210-41AF-938B-5ACFB8EDE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b="1" err="1">
                <a:solidFill>
                  <a:srgbClr val="262626"/>
                </a:solidFill>
              </a:rPr>
              <a:t>Prenex</a:t>
            </a:r>
            <a:r>
              <a:rPr lang="en-US" b="1">
                <a:solidFill>
                  <a:srgbClr val="262626"/>
                </a:solidFill>
              </a:rPr>
              <a:t> normal form</a:t>
            </a:r>
          </a:p>
          <a:p>
            <a:pPr>
              <a:buSzPct val="114999"/>
            </a:pPr>
            <a:endParaRPr lang="en-US" sz="1800" b="1">
              <a:solidFill>
                <a:srgbClr val="262626"/>
              </a:solidFill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82A1FC7C-F204-491A-9FE7-458EE41CC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304" y="755558"/>
            <a:ext cx="6960295" cy="469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6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25F0-A6CD-4713-994D-D9C28D8D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Extraction of quantifiers in front of the formula</a:t>
            </a: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C003EEA-42B9-4249-92DB-534F0C0BC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799" y="2556932"/>
            <a:ext cx="7368399" cy="3318936"/>
          </a:xfrm>
        </p:spPr>
      </p:pic>
    </p:spTree>
    <p:extLst>
      <p:ext uri="{BB962C8B-B14F-4D97-AF65-F5344CB8AC3E}">
        <p14:creationId xmlns:p14="http://schemas.microsoft.com/office/powerpoint/2010/main" val="382681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49DFF-0FC5-4544-809F-5B171D069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 fontScale="90000"/>
          </a:bodyPr>
          <a:lstStyle/>
          <a:p>
            <a:r>
              <a:rPr lang="en-US" sz="2800" b="1" err="1">
                <a:solidFill>
                  <a:srgbClr val="262626"/>
                </a:solidFill>
              </a:rPr>
              <a:t>Skolem</a:t>
            </a:r>
            <a:r>
              <a:rPr lang="en-US" sz="2800" b="1">
                <a:solidFill>
                  <a:srgbClr val="262626"/>
                </a:solidFill>
              </a:rPr>
              <a:t> and clausal normal forms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4F80E9-6A4D-4517-AE79-AED507FB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262626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FC59F5D5-3587-4182-9DC0-8CBD18487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636" y="967616"/>
            <a:ext cx="6567767" cy="448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7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, table&#10;&#10;Description automatically generated">
            <a:extLst>
              <a:ext uri="{FF2B5EF4-FFF2-40B4-BE49-F238E27FC236}">
                <a16:creationId xmlns:a16="http://schemas.microsoft.com/office/drawing/2014/main" id="{CE29F0FB-8811-4EB6-8970-7B6DB372D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450" y="719781"/>
            <a:ext cx="9917861" cy="5604933"/>
          </a:xfrm>
        </p:spPr>
      </p:pic>
    </p:spTree>
    <p:extLst>
      <p:ext uri="{BB962C8B-B14F-4D97-AF65-F5344CB8AC3E}">
        <p14:creationId xmlns:p14="http://schemas.microsoft.com/office/powerpoint/2010/main" val="249148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E369-32F5-4F1E-9B43-DD46801B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6879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600">
                <a:ea typeface="+mj-lt"/>
                <a:cs typeface="+mj-lt"/>
              </a:rPr>
              <a:t>U = (∃x)(∀y)((∃z)¬ P(z) v (∃u)(R(</a:t>
            </a:r>
            <a:r>
              <a:rPr lang="en-US" sz="2600" err="1">
                <a:ea typeface="+mj-lt"/>
                <a:cs typeface="+mj-lt"/>
              </a:rPr>
              <a:t>x,u</a:t>
            </a:r>
            <a:r>
              <a:rPr lang="en-US" sz="2600">
                <a:ea typeface="+mj-lt"/>
                <a:cs typeface="+mj-lt"/>
              </a:rPr>
              <a:t>)→ (∀z)¬ Q(</a:t>
            </a:r>
            <a:r>
              <a:rPr lang="en-US" sz="2600" err="1">
                <a:ea typeface="+mj-lt"/>
                <a:cs typeface="+mj-lt"/>
              </a:rPr>
              <a:t>u,z</a:t>
            </a:r>
            <a:r>
              <a:rPr lang="en-US" sz="2600">
                <a:ea typeface="+mj-lt"/>
                <a:cs typeface="+mj-lt"/>
              </a:rPr>
              <a:t>)))</a:t>
            </a:r>
            <a:endParaRPr lang="en-US" sz="2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41A91-4E4A-4E2C-9EA8-768D58D7048E}"/>
              </a:ext>
            </a:extLst>
          </p:cNvPr>
          <p:cNvSpPr txBox="1"/>
          <p:nvPr/>
        </p:nvSpPr>
        <p:spPr>
          <a:xfrm>
            <a:off x="1342373" y="1634647"/>
            <a:ext cx="9945664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dirty="0"/>
              <a:t>Replace → </a:t>
            </a:r>
          </a:p>
          <a:p>
            <a:r>
              <a:rPr lang="en-US" sz="2600" dirty="0"/>
              <a:t>≡ (∃x)(∀y)((∃z)¬ P(z) v (∃u)(¬ R(</a:t>
            </a:r>
            <a:r>
              <a:rPr lang="en-US" sz="2600" dirty="0" err="1"/>
              <a:t>x,u</a:t>
            </a:r>
            <a:r>
              <a:rPr lang="en-US" sz="2600" dirty="0"/>
              <a:t>) v (</a:t>
            </a:r>
            <a:r>
              <a:rPr lang="en-US" sz="2600" dirty="0">
                <a:ea typeface="+mn-lt"/>
                <a:cs typeface="+mn-lt"/>
              </a:rPr>
              <a:t>∀</a:t>
            </a:r>
            <a:r>
              <a:rPr lang="en-US" sz="2600" dirty="0"/>
              <a:t>z)¬ Q(</a:t>
            </a:r>
            <a:r>
              <a:rPr lang="en-US" sz="2600" dirty="0" err="1"/>
              <a:t>u,z</a:t>
            </a:r>
            <a:r>
              <a:rPr lang="en-US" sz="2600" dirty="0"/>
              <a:t>)))</a:t>
            </a:r>
            <a:endParaRPr lang="en-US" sz="2600" dirty="0">
              <a:ea typeface="+mn-lt"/>
              <a:cs typeface="+mn-lt"/>
            </a:endParaRPr>
          </a:p>
          <a:p>
            <a:endParaRPr lang="en-US" sz="2600">
              <a:ea typeface="+mn-lt"/>
              <a:cs typeface="+mn-lt"/>
            </a:endParaRPr>
          </a:p>
          <a:p>
            <a:endParaRPr lang="en-US" sz="2600"/>
          </a:p>
          <a:p>
            <a:endParaRPr lang="en-US" sz="2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29D3A-3BEC-4518-84B5-0BDBE9E7D62E}"/>
              </a:ext>
            </a:extLst>
          </p:cNvPr>
          <p:cNvSpPr txBox="1"/>
          <p:nvPr/>
        </p:nvSpPr>
        <p:spPr>
          <a:xfrm>
            <a:off x="1343025" y="2676525"/>
            <a:ext cx="9886950" cy="1723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/>
              <a:t>Rename the bound variables, such that they are distinct</a:t>
            </a:r>
            <a:endParaRPr lang="en-US" sz="2600" dirty="0">
              <a:ea typeface="+mn-lt"/>
              <a:cs typeface="+mn-lt"/>
            </a:endParaRPr>
          </a:p>
          <a:p>
            <a:r>
              <a:rPr lang="en-US" sz="2600" dirty="0"/>
              <a:t>≡ (∃x)(∀y)((∃z)¬ P(z) v (∃u)(¬ R(</a:t>
            </a:r>
            <a:r>
              <a:rPr lang="en-US" sz="2600" dirty="0" err="1"/>
              <a:t>x,u</a:t>
            </a:r>
            <a:r>
              <a:rPr lang="en-US" sz="2600" dirty="0"/>
              <a:t>) v (</a:t>
            </a:r>
            <a:r>
              <a:rPr lang="en-US" sz="2600" dirty="0">
                <a:ea typeface="+mn-lt"/>
                <a:cs typeface="+mn-lt"/>
              </a:rPr>
              <a:t>∀</a:t>
            </a:r>
            <a:r>
              <a:rPr lang="en-US" sz="2600" dirty="0"/>
              <a:t>t)¬ Q(</a:t>
            </a:r>
            <a:r>
              <a:rPr lang="en-US" sz="2600" dirty="0" err="1"/>
              <a:t>u,t</a:t>
            </a:r>
            <a:r>
              <a:rPr lang="en-US" sz="2600" dirty="0"/>
              <a:t>)))</a:t>
            </a:r>
            <a:endParaRPr lang="en-US" sz="2600" dirty="0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CEEB6-99B1-4498-9A4A-C2414C79CA2A}"/>
              </a:ext>
            </a:extLst>
          </p:cNvPr>
          <p:cNvSpPr txBox="1"/>
          <p:nvPr/>
        </p:nvSpPr>
        <p:spPr>
          <a:xfrm>
            <a:off x="1228725" y="3790950"/>
            <a:ext cx="9848850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dirty="0"/>
              <a:t>Extract the quantifiers in front of the formula</a:t>
            </a:r>
            <a:endParaRPr lang="en-US" sz="2600" dirty="0">
              <a:ea typeface="+mn-lt"/>
              <a:cs typeface="+mn-lt"/>
            </a:endParaRPr>
          </a:p>
          <a:p>
            <a:r>
              <a:rPr lang="en-US" sz="2600" dirty="0"/>
              <a:t>≡ (∃x)(∀y)((∃z)¬ P(z) v (∃u)(</a:t>
            </a:r>
            <a:r>
              <a:rPr lang="en-US" sz="2600" dirty="0">
                <a:ea typeface="+mn-lt"/>
                <a:cs typeface="+mn-lt"/>
              </a:rPr>
              <a:t>∀</a:t>
            </a:r>
            <a:r>
              <a:rPr lang="en-US" sz="2600" dirty="0"/>
              <a:t>t)(¬ R(</a:t>
            </a:r>
            <a:r>
              <a:rPr lang="en-US" sz="2600" dirty="0" err="1"/>
              <a:t>x,u</a:t>
            </a:r>
            <a:r>
              <a:rPr lang="en-US" sz="2600" dirty="0"/>
              <a:t>) v ¬ Q(</a:t>
            </a:r>
            <a:r>
              <a:rPr lang="en-US" sz="2600" dirty="0" err="1"/>
              <a:t>u,t</a:t>
            </a:r>
            <a:r>
              <a:rPr lang="en-US" sz="2600" dirty="0"/>
              <a:t>)))</a:t>
            </a:r>
            <a:endParaRPr lang="en-US" sz="2600" dirty="0">
              <a:ea typeface="+mn-lt"/>
              <a:cs typeface="+mn-lt"/>
            </a:endParaRPr>
          </a:p>
          <a:p>
            <a:endParaRPr lang="en-US" sz="2600">
              <a:ea typeface="+mn-lt"/>
              <a:cs typeface="+mn-lt"/>
            </a:endParaRPr>
          </a:p>
          <a:p>
            <a:r>
              <a:rPr lang="en-US" sz="2600" dirty="0"/>
              <a:t>There are 2 groups of distinct and independent quantifiers inside the big </a:t>
            </a:r>
            <a:r>
              <a:rPr lang="en-US" sz="2600" dirty="0" err="1"/>
              <a:t>paranthesis</a:t>
            </a:r>
            <a:r>
              <a:rPr lang="en-US" sz="2600" dirty="0"/>
              <a:t>: </a:t>
            </a:r>
            <a:r>
              <a:rPr lang="en-US" sz="2600" dirty="0">
                <a:ea typeface="+mn-lt"/>
                <a:cs typeface="+mn-lt"/>
              </a:rPr>
              <a:t>(∃z) and (∃u)(∀t) and they can be extracted in 2 different ways.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5446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66619-5AA2-4E63-ACD4-98568F7A9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758" y="855480"/>
            <a:ext cx="9830839" cy="1248488"/>
          </a:xfrm>
        </p:spPr>
        <p:txBody>
          <a:bodyPr/>
          <a:lstStyle/>
          <a:p>
            <a:r>
              <a:rPr lang="en-US" sz="2600">
                <a:ea typeface="+mn-lt"/>
                <a:cs typeface="+mn-lt"/>
              </a:rPr>
              <a:t>U</a:t>
            </a:r>
            <a:r>
              <a:rPr lang="en-US" sz="2600" baseline="30000">
                <a:ea typeface="+mn-lt"/>
                <a:cs typeface="+mn-lt"/>
              </a:rPr>
              <a:t>p1</a:t>
            </a:r>
            <a:r>
              <a:rPr lang="en-US" sz="2600">
                <a:ea typeface="+mn-lt"/>
                <a:cs typeface="+mn-lt"/>
              </a:rPr>
              <a:t> = </a:t>
            </a:r>
            <a:r>
              <a:rPr lang="en-US" sz="2600"/>
              <a:t>(∃x)(∀y)(∃u)(∀t)(∃z)(¬ P(z) v ¬ R(x,u) v ¬ Q(u,t))</a:t>
            </a:r>
            <a:endParaRPr lang="en-US" sz="2600" dirty="0"/>
          </a:p>
          <a:p>
            <a:pPr marL="0" indent="0">
              <a:buSzPct val="114999"/>
              <a:buNone/>
            </a:pPr>
            <a:endParaRPr lang="en-US" sz="2600"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04E998-9856-4512-B344-982BBC6C3F54}"/>
              </a:ext>
            </a:extLst>
          </p:cNvPr>
          <p:cNvSpPr txBox="1"/>
          <p:nvPr/>
        </p:nvSpPr>
        <p:spPr>
          <a:xfrm>
            <a:off x="1133475" y="1952625"/>
            <a:ext cx="9696450" cy="26407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600"/>
              <a:t>Skolemization Process</a:t>
            </a:r>
            <a:endParaRPr lang="en-US" sz="260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600"/>
              <a:t>U</a:t>
            </a:r>
            <a:r>
              <a:rPr lang="en-US" sz="2600" baseline="30000"/>
              <a:t>s1</a:t>
            </a:r>
            <a:r>
              <a:rPr lang="en-US" sz="2600"/>
              <a:t> = (∀y)(∀t)(¬ P(g(</a:t>
            </a:r>
            <a:r>
              <a:rPr lang="en-US" sz="2600" err="1"/>
              <a:t>y,t</a:t>
            </a:r>
            <a:r>
              <a:rPr lang="en-US" sz="2600"/>
              <a:t>)) v ¬ R(</a:t>
            </a:r>
            <a:r>
              <a:rPr lang="en-US" sz="2600" err="1"/>
              <a:t>a,f</a:t>
            </a:r>
            <a:r>
              <a:rPr lang="en-US" sz="2600"/>
              <a:t>(y)) v ¬ Q(f(y),t))</a:t>
            </a:r>
            <a:endParaRPr lang="en-US" sz="260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600"/>
              <a:t>[ x &lt;-- a], [u &lt;-- f(y)]. [z &lt;-- g(</a:t>
            </a:r>
            <a:r>
              <a:rPr lang="en-US" sz="2600" err="1"/>
              <a:t>y,t</a:t>
            </a:r>
            <a:r>
              <a:rPr lang="en-US" sz="2600"/>
              <a:t>)]</a:t>
            </a:r>
            <a:endParaRPr lang="en-US" sz="260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600"/>
              <a:t>a – </a:t>
            </a:r>
            <a:r>
              <a:rPr lang="en-US" sz="2600" err="1"/>
              <a:t>Skolem</a:t>
            </a:r>
            <a:r>
              <a:rPr lang="en-US" sz="2600"/>
              <a:t> constant, </a:t>
            </a:r>
            <a:r>
              <a:rPr lang="en-US" sz="2600" err="1"/>
              <a:t>f,g</a:t>
            </a:r>
            <a:r>
              <a:rPr lang="en-US" sz="2600"/>
              <a:t> – </a:t>
            </a:r>
            <a:r>
              <a:rPr lang="en-US" sz="2600" err="1"/>
              <a:t>Skolem</a:t>
            </a:r>
            <a:r>
              <a:rPr lang="en-US" sz="2600"/>
              <a:t> functions</a:t>
            </a:r>
            <a:endParaRPr lang="en-US" sz="2600">
              <a:ea typeface="+mn-lt"/>
              <a:cs typeface="+mn-lt"/>
            </a:endParaRPr>
          </a:p>
          <a:p>
            <a:endParaRPr lang="en-US" sz="2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90999-96CE-4710-AA39-93E44AB128E5}"/>
              </a:ext>
            </a:extLst>
          </p:cNvPr>
          <p:cNvSpPr txBox="1"/>
          <p:nvPr/>
        </p:nvSpPr>
        <p:spPr>
          <a:xfrm>
            <a:off x="1209675" y="4657725"/>
            <a:ext cx="10020300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/>
              <a:t>Clausal form</a:t>
            </a:r>
          </a:p>
          <a:p>
            <a:r>
              <a:rPr lang="en-US" sz="2600"/>
              <a:t>U</a:t>
            </a:r>
            <a:r>
              <a:rPr lang="en-US" sz="2600" baseline="30000"/>
              <a:t>c1</a:t>
            </a:r>
            <a:r>
              <a:rPr lang="en-US" sz="2600"/>
              <a:t> = ¬ P(g(y,t)) v ¬ R(a,f(y)) v ¬ Q(f(y),t)</a:t>
            </a:r>
            <a:endParaRPr lang="en-US" sz="2600">
              <a:ea typeface="+mn-lt"/>
              <a:cs typeface="+mn-lt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4403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D7719E-D42C-4077-9061-4617353D736E}"/>
              </a:ext>
            </a:extLst>
          </p:cNvPr>
          <p:cNvSpPr txBox="1"/>
          <p:nvPr/>
        </p:nvSpPr>
        <p:spPr>
          <a:xfrm>
            <a:off x="1133475" y="4610100"/>
            <a:ext cx="10134600" cy="15265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US" sz="2600">
                <a:ea typeface="+mn-lt"/>
                <a:cs typeface="+mn-lt"/>
              </a:rPr>
              <a:t>Clausal Normal Form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US" sz="2600"/>
              <a:t>U</a:t>
            </a:r>
            <a:r>
              <a:rPr lang="en-US" sz="2600" baseline="30000"/>
              <a:t>c2</a:t>
            </a:r>
            <a:r>
              <a:rPr lang="en-US" sz="2600"/>
              <a:t> =¬ P(f(y)) v ¬ R(a,g(y)) v ¬ Q(g(y),t)</a:t>
            </a:r>
            <a:endParaRPr lang="en-US"/>
          </a:p>
          <a:p>
            <a:endParaRPr lang="en-US" sz="2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C13D05-D17D-4F51-B6B3-7A407C1FC77C}"/>
              </a:ext>
            </a:extLst>
          </p:cNvPr>
          <p:cNvSpPr txBox="1"/>
          <p:nvPr/>
        </p:nvSpPr>
        <p:spPr>
          <a:xfrm>
            <a:off x="1219200" y="1162050"/>
            <a:ext cx="9582150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>
                <a:ea typeface="+mn-lt"/>
                <a:cs typeface="+mn-lt"/>
              </a:rPr>
              <a:t>U</a:t>
            </a:r>
            <a:r>
              <a:rPr lang="en-US" sz="2600" baseline="30000">
                <a:ea typeface="+mn-lt"/>
                <a:cs typeface="+mn-lt"/>
              </a:rPr>
              <a:t>p2</a:t>
            </a:r>
            <a:r>
              <a:rPr lang="en-US" sz="2600">
                <a:ea typeface="+mn-lt"/>
                <a:cs typeface="+mn-lt"/>
              </a:rPr>
              <a:t> = </a:t>
            </a:r>
            <a:r>
              <a:rPr lang="en-US" sz="2600"/>
              <a:t>(∃x)(∀y)(∃z)(∃u)(∀t)(¬ P(z) v ¬ R(x,u) v ¬ Q(u,t))</a:t>
            </a:r>
            <a:endParaRPr lang="en-US" sz="2600">
              <a:ea typeface="+mn-lt"/>
              <a:cs typeface="+mn-lt"/>
            </a:endParaRPr>
          </a:p>
          <a:p>
            <a:pPr algn="l"/>
            <a:endParaRPr lang="en-US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B324E0-1579-4850-A3F7-7D655A1F6D92}"/>
              </a:ext>
            </a:extLst>
          </p:cNvPr>
          <p:cNvSpPr txBox="1"/>
          <p:nvPr/>
        </p:nvSpPr>
        <p:spPr>
          <a:xfrm>
            <a:off x="1181100" y="1876425"/>
            <a:ext cx="10429875" cy="34440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>
                <a:ea typeface="+mn-lt"/>
                <a:cs typeface="+mn-lt"/>
              </a:rPr>
              <a:t>Skolemization process</a:t>
            </a:r>
            <a:endParaRPr lang="en-US" sz="2600" dirty="0">
              <a:ea typeface="+mn-lt"/>
              <a:cs typeface="+mn-lt"/>
            </a:endParaRPr>
          </a:p>
          <a:p>
            <a:endParaRPr lang="en-US" sz="2600" dirty="0">
              <a:ea typeface="+mn-lt"/>
              <a:cs typeface="+mn-lt"/>
            </a:endParaRPr>
          </a:p>
          <a:p>
            <a:r>
              <a:rPr lang="en-US" sz="2600">
                <a:ea typeface="+mn-lt"/>
                <a:cs typeface="+mn-lt"/>
              </a:rPr>
              <a:t>U</a:t>
            </a:r>
            <a:r>
              <a:rPr lang="en-US" sz="2600" baseline="30000">
                <a:ea typeface="+mn-lt"/>
                <a:cs typeface="+mn-lt"/>
              </a:rPr>
              <a:t>s2</a:t>
            </a:r>
            <a:r>
              <a:rPr lang="en-US" sz="2600">
                <a:ea typeface="+mn-lt"/>
                <a:cs typeface="+mn-lt"/>
              </a:rPr>
              <a:t> = (∀y)(∀t)(¬ P(f(y)) v ¬ R(a,g(y)) v ¬ Q(g(y),t))</a:t>
            </a:r>
            <a:endParaRPr lang="en-US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US" sz="2600">
                <a:ea typeface="+mn-lt"/>
                <a:cs typeface="+mn-lt"/>
              </a:rPr>
              <a:t>[ x &lt;-- a], [z &lt;-- f(y)]. [u &lt;-- g(y)]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US" sz="2600">
                <a:ea typeface="+mn-lt"/>
                <a:cs typeface="+mn-lt"/>
              </a:rPr>
              <a:t>a – Skolem constant, f,g – Skolem functions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,Sans-Serif"/>
              <a:buChar char="•"/>
            </a:pPr>
            <a:endParaRPr lang="en-US" sz="26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,Sans-Serif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3357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BF4258-AC68-4891-8A9A-7E08A48B15BA}"/>
</file>

<file path=customXml/itemProps2.xml><?xml version="1.0" encoding="utf-8"?>
<ds:datastoreItem xmlns:ds="http://schemas.openxmlformats.org/officeDocument/2006/customXml" ds:itemID="{212D40A4-7D38-45E5-80CC-9EA1E973B69D}"/>
</file>

<file path=customXml/itemProps3.xml><?xml version="1.0" encoding="utf-8"?>
<ds:datastoreItem xmlns:ds="http://schemas.openxmlformats.org/officeDocument/2006/customXml" ds:itemID="{DEDA64FD-2761-42CA-92A8-F381CE5A080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Organic</vt:lpstr>
      <vt:lpstr>Individual Homework</vt:lpstr>
      <vt:lpstr>Predicate Resolution</vt:lpstr>
      <vt:lpstr>Theoretical results </vt:lpstr>
      <vt:lpstr>Extraction of quantifiers in front of the formula</vt:lpstr>
      <vt:lpstr>Skolem and clausal normal forms</vt:lpstr>
      <vt:lpstr>PowerPoint Presentation</vt:lpstr>
      <vt:lpstr>U = (∃x)(∀y)((∃z)¬ P(z) v (∃u)(R(x,u)→ (∀z)¬ Q(u,z)))</vt:lpstr>
      <vt:lpstr>PowerPoint Presentation</vt:lpstr>
      <vt:lpstr>PowerPoint Presentation</vt:lpstr>
      <vt:lpstr>Handwritten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104</cp:revision>
  <dcterms:created xsi:type="dcterms:W3CDTF">2020-12-08T22:45:53Z</dcterms:created>
  <dcterms:modified xsi:type="dcterms:W3CDTF">2020-12-15T07:03:15Z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