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1B894-CDBA-48B7-9687-1BE8AB8FFD9C}" v="1028" dt="2020-11-09T15:32:3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09.11.2020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HOMEWORK</a:t>
            </a:r>
            <a:br>
              <a:rPr lang="ro-RO" dirty="0">
                <a:cs typeface="Calibri Light"/>
              </a:rPr>
            </a:br>
            <a:r>
              <a:rPr lang="ro-RO" dirty="0">
                <a:cs typeface="Calibri Light"/>
              </a:rPr>
              <a:t>EXERCISE 1.2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BUZAN DAN-ALEXANDRU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F36B-0497-4944-BCBF-06A4F047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PROBLEM STATEMENT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1BB1-8748-445C-9E6E-15C4D7B0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In a plane </a:t>
            </a:r>
            <a:r>
              <a:rPr lang="ro-RO" dirty="0" err="1">
                <a:ea typeface="+mn-lt"/>
                <a:cs typeface="+mn-lt"/>
              </a:rPr>
              <a:t>there</a:t>
            </a:r>
            <a:r>
              <a:rPr lang="ro-RO" dirty="0">
                <a:ea typeface="+mn-lt"/>
                <a:cs typeface="+mn-lt"/>
              </a:rPr>
              <a:t> are </a:t>
            </a:r>
            <a:r>
              <a:rPr lang="ro-RO" dirty="0" err="1">
                <a:ea typeface="+mn-lt"/>
                <a:cs typeface="+mn-lt"/>
              </a:rPr>
              <a:t>lines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parallel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to</a:t>
            </a:r>
            <a:r>
              <a:rPr lang="ro-RO" dirty="0">
                <a:ea typeface="+mn-lt"/>
                <a:cs typeface="+mn-lt"/>
              </a:rPr>
              <a:t> a constant line d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there</a:t>
            </a:r>
            <a:r>
              <a:rPr lang="ro-RO" dirty="0">
                <a:ea typeface="+mn-lt"/>
                <a:cs typeface="+mn-lt"/>
              </a:rPr>
              <a:t> are </a:t>
            </a:r>
            <a:r>
              <a:rPr lang="ro-RO" dirty="0" err="1">
                <a:ea typeface="+mn-lt"/>
                <a:cs typeface="+mn-lt"/>
              </a:rPr>
              <a:t>lines</a:t>
            </a:r>
            <a:r>
              <a:rPr lang="ro-RO" dirty="0">
                <a:ea typeface="+mn-lt"/>
                <a:cs typeface="+mn-lt"/>
              </a:rPr>
              <a:t> perpendicular </a:t>
            </a:r>
            <a:r>
              <a:rPr lang="ro-RO" dirty="0" err="1">
                <a:ea typeface="+mn-lt"/>
                <a:cs typeface="+mn-lt"/>
              </a:rPr>
              <a:t>to</a:t>
            </a:r>
            <a:r>
              <a:rPr lang="ro-RO" dirty="0">
                <a:ea typeface="+mn-lt"/>
                <a:cs typeface="+mn-lt"/>
              </a:rPr>
              <a:t> d</a:t>
            </a:r>
            <a:endParaRPr lang="ro-RO" dirty="0" err="1"/>
          </a:p>
        </p:txBody>
      </p:sp>
    </p:spTree>
    <p:extLst>
      <p:ext uri="{BB962C8B-B14F-4D97-AF65-F5344CB8AC3E}">
        <p14:creationId xmlns:p14="http://schemas.microsoft.com/office/powerpoint/2010/main" val="403675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1189-2359-4580-A98F-2F67CAEB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The </a:t>
            </a:r>
            <a:r>
              <a:rPr lang="ro-RO" dirty="0" err="1">
                <a:cs typeface="Calibri Light"/>
              </a:rPr>
              <a:t>solution</a:t>
            </a:r>
            <a:endParaRPr lang="ro-RO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03FC-0990-4C9F-9AC0-AD52A1CF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D = set of </a:t>
            </a:r>
            <a:r>
              <a:rPr lang="ro-RO" dirty="0" err="1">
                <a:cs typeface="Calibri"/>
              </a:rPr>
              <a:t>all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lines</a:t>
            </a:r>
            <a:r>
              <a:rPr lang="ro-RO" dirty="0">
                <a:cs typeface="Calibri"/>
              </a:rPr>
              <a:t> in a plane</a:t>
            </a:r>
          </a:p>
          <a:p>
            <a:r>
              <a:rPr lang="ro-RO" dirty="0" err="1">
                <a:cs typeface="Calibri"/>
              </a:rPr>
              <a:t>parallel</a:t>
            </a:r>
            <a:r>
              <a:rPr lang="ro-RO" dirty="0">
                <a:cs typeface="Calibri"/>
              </a:rPr>
              <a:t>, perpendicular – </a:t>
            </a:r>
            <a:r>
              <a:rPr lang="ro-RO" dirty="0" err="1">
                <a:cs typeface="Calibri"/>
              </a:rPr>
              <a:t>binary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predicates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parallel</a:t>
            </a:r>
            <a:r>
              <a:rPr lang="ro-RO" dirty="0">
                <a:cs typeface="Calibri"/>
              </a:rPr>
              <a:t> : D -&gt; {T, F}, </a:t>
            </a:r>
            <a:r>
              <a:rPr lang="ro-RO" dirty="0" err="1">
                <a:cs typeface="Calibri"/>
              </a:rPr>
              <a:t>parallel</a:t>
            </a:r>
            <a:r>
              <a:rPr lang="ro-RO" dirty="0">
                <a:cs typeface="Calibri"/>
              </a:rPr>
              <a:t>(x, y) = T </a:t>
            </a:r>
            <a:r>
              <a:rPr lang="ro-RO" dirty="0" err="1">
                <a:cs typeface="Calibri"/>
              </a:rPr>
              <a:t>if</a:t>
            </a:r>
            <a:r>
              <a:rPr lang="ro-RO" dirty="0">
                <a:cs typeface="Calibri"/>
              </a:rPr>
              <a:t> x || y</a:t>
            </a:r>
          </a:p>
          <a:p>
            <a:r>
              <a:rPr lang="ro-RO" dirty="0">
                <a:cs typeface="Calibri"/>
              </a:rPr>
              <a:t>perpendicular : D -&gt; {T, F}, perpendicular(</a:t>
            </a:r>
            <a:r>
              <a:rPr lang="ro-RO" dirty="0" err="1">
                <a:cs typeface="Calibri"/>
              </a:rPr>
              <a:t>x,y</a:t>
            </a:r>
            <a:r>
              <a:rPr lang="ro-RO" dirty="0">
                <a:cs typeface="Calibri"/>
              </a:rPr>
              <a:t>)=T </a:t>
            </a:r>
            <a:r>
              <a:rPr lang="ro-RO" dirty="0" err="1">
                <a:cs typeface="Calibri"/>
              </a:rPr>
              <a:t>if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x</a:t>
            </a:r>
            <a:r>
              <a:rPr lang="ro-RO" dirty="0" err="1">
                <a:ea typeface="+mn-lt"/>
                <a:cs typeface="+mn-lt"/>
              </a:rPr>
              <a:t>⟂y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d</a:t>
            </a:r>
            <a:r>
              <a:rPr lang="ro-RO" dirty="0" err="1">
                <a:ea typeface="+mn-lt"/>
                <a:cs typeface="+mn-lt"/>
              </a:rPr>
              <a:t>∈D</a:t>
            </a:r>
            <a:r>
              <a:rPr lang="ro-RO" dirty="0">
                <a:ea typeface="+mn-lt"/>
                <a:cs typeface="+mn-lt"/>
              </a:rPr>
              <a:t> constant</a:t>
            </a:r>
          </a:p>
          <a:p>
            <a:r>
              <a:rPr lang="ro-RO" dirty="0">
                <a:cs typeface="Calibri"/>
              </a:rPr>
              <a:t>(</a:t>
            </a:r>
            <a:r>
              <a:rPr lang="ro-RO" dirty="0">
                <a:ea typeface="+mn-lt"/>
                <a:cs typeface="+mn-lt"/>
              </a:rPr>
              <a:t>∃x)</a:t>
            </a:r>
            <a:r>
              <a:rPr lang="ro-RO" dirty="0" err="1">
                <a:ea typeface="+mn-lt"/>
                <a:cs typeface="+mn-lt"/>
              </a:rPr>
              <a:t>x∈D</a:t>
            </a:r>
            <a:r>
              <a:rPr lang="ro-RO" dirty="0">
                <a:ea typeface="+mn-lt"/>
                <a:cs typeface="+mn-lt"/>
              </a:rPr>
              <a:t> (∃y)</a:t>
            </a:r>
            <a:r>
              <a:rPr lang="ro-RO" dirty="0" err="1">
                <a:ea typeface="+mn-lt"/>
                <a:cs typeface="+mn-lt"/>
              </a:rPr>
              <a:t>y∈D</a:t>
            </a:r>
            <a:r>
              <a:rPr lang="ro-RO" dirty="0">
                <a:ea typeface="+mn-lt"/>
                <a:cs typeface="+mn-lt"/>
              </a:rPr>
              <a:t> (</a:t>
            </a:r>
            <a:r>
              <a:rPr lang="ro-RO" dirty="0" err="1">
                <a:ea typeface="+mn-lt"/>
                <a:cs typeface="+mn-lt"/>
              </a:rPr>
              <a:t>parallel</a:t>
            </a:r>
            <a:r>
              <a:rPr lang="ro-RO" dirty="0">
                <a:ea typeface="+mn-lt"/>
                <a:cs typeface="+mn-lt"/>
              </a:rPr>
              <a:t>(</a:t>
            </a:r>
            <a:r>
              <a:rPr lang="ro-RO" dirty="0" err="1">
                <a:ea typeface="+mn-lt"/>
                <a:cs typeface="+mn-lt"/>
              </a:rPr>
              <a:t>x,d</a:t>
            </a:r>
            <a:r>
              <a:rPr lang="ro-RO" dirty="0">
                <a:ea typeface="+mn-lt"/>
                <a:cs typeface="+mn-lt"/>
              </a:rPr>
              <a:t>) ^ perpendicular(</a:t>
            </a:r>
            <a:r>
              <a:rPr lang="ro-RO" dirty="0" err="1">
                <a:ea typeface="+mn-lt"/>
                <a:cs typeface="+mn-lt"/>
              </a:rPr>
              <a:t>y,d</a:t>
            </a:r>
            <a:r>
              <a:rPr lang="ro-RO" dirty="0">
                <a:ea typeface="+mn-lt"/>
                <a:cs typeface="+mn-lt"/>
              </a:rPr>
              <a:t>))</a:t>
            </a: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9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92AE-0F49-41EE-AE87-C7C41DE0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EXERCISE 1.8</a:t>
            </a:r>
            <a:br>
              <a:rPr lang="ro-RO" dirty="0">
                <a:cs typeface="Calibri Light"/>
              </a:rPr>
            </a:br>
            <a:r>
              <a:rPr lang="ro-RO" dirty="0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843E-3A83-44A1-B613-ABB15E59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The </a:t>
            </a:r>
            <a:r>
              <a:rPr lang="ro-RO" dirty="0" err="1">
                <a:ea typeface="+mn-lt"/>
                <a:cs typeface="+mn-lt"/>
              </a:rPr>
              <a:t>sum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two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even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numbers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is</a:t>
            </a:r>
            <a:r>
              <a:rPr lang="ro-RO" dirty="0">
                <a:ea typeface="+mn-lt"/>
                <a:cs typeface="+mn-lt"/>
              </a:rPr>
              <a:t> an </a:t>
            </a:r>
            <a:r>
              <a:rPr lang="ro-RO" dirty="0" err="1">
                <a:ea typeface="+mn-lt"/>
                <a:cs typeface="+mn-lt"/>
              </a:rPr>
              <a:t>even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number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their</a:t>
            </a:r>
            <a:r>
              <a:rPr lang="ro-RO" dirty="0">
                <a:ea typeface="+mn-lt"/>
                <a:cs typeface="+mn-lt"/>
              </a:rPr>
              <a:t> product </a:t>
            </a:r>
            <a:r>
              <a:rPr lang="ro-RO" dirty="0" err="1">
                <a:ea typeface="+mn-lt"/>
                <a:cs typeface="+mn-lt"/>
              </a:rPr>
              <a:t>is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divisible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by</a:t>
            </a:r>
            <a:r>
              <a:rPr lang="ro-RO" dirty="0">
                <a:ea typeface="+mn-lt"/>
                <a:cs typeface="+mn-lt"/>
              </a:rPr>
              <a:t> 4.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78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095C-F5A4-48E9-A56D-0B2DCC4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THE SOLUTION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BF5F-3D2C-473F-809A-55B557C3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8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D = set of </a:t>
            </a:r>
            <a:r>
              <a:rPr lang="ro-RO" dirty="0" err="1">
                <a:cs typeface="Calibri"/>
              </a:rPr>
              <a:t>all</a:t>
            </a:r>
            <a:r>
              <a:rPr lang="ro-RO" dirty="0">
                <a:cs typeface="Calibri"/>
              </a:rPr>
              <a:t> natural </a:t>
            </a:r>
            <a:r>
              <a:rPr lang="ro-RO" dirty="0" err="1">
                <a:cs typeface="Calibri"/>
              </a:rPr>
              <a:t>numbers</a:t>
            </a:r>
          </a:p>
          <a:p>
            <a:r>
              <a:rPr lang="ro-RO" dirty="0" err="1">
                <a:cs typeface="Calibri"/>
              </a:rPr>
              <a:t>even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sum</a:t>
            </a:r>
            <a:r>
              <a:rPr lang="ro-RO" dirty="0">
                <a:cs typeface="Calibri"/>
              </a:rPr>
              <a:t> - </a:t>
            </a:r>
            <a:r>
              <a:rPr lang="ro-RO" dirty="0" err="1">
                <a:cs typeface="Calibri"/>
              </a:rPr>
              <a:t>unary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predicates</a:t>
            </a:r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sum</a:t>
            </a:r>
            <a:r>
              <a:rPr lang="ro-RO" dirty="0">
                <a:cs typeface="Calibri"/>
              </a:rPr>
              <a:t>, mul - </a:t>
            </a:r>
            <a:r>
              <a:rPr lang="ro-RO" dirty="0" err="1">
                <a:cs typeface="Calibri"/>
              </a:rPr>
              <a:t>functions</a:t>
            </a:r>
            <a:endParaRPr lang="ro-RO">
              <a:cs typeface="Calibri"/>
            </a:endParaRPr>
          </a:p>
          <a:p>
            <a:r>
              <a:rPr lang="ro-RO" dirty="0" err="1">
                <a:cs typeface="Calibri"/>
              </a:rPr>
              <a:t>even</a:t>
            </a:r>
            <a:r>
              <a:rPr lang="ro-RO" dirty="0">
                <a:cs typeface="Calibri"/>
              </a:rPr>
              <a:t> : D -&gt; {T, F}, </a:t>
            </a:r>
            <a:r>
              <a:rPr lang="ro-RO" dirty="0" err="1">
                <a:cs typeface="Calibri"/>
              </a:rPr>
              <a:t>even</a:t>
            </a:r>
            <a:r>
              <a:rPr lang="ro-RO" dirty="0">
                <a:cs typeface="Calibri"/>
              </a:rPr>
              <a:t>(x) = T </a:t>
            </a:r>
            <a:r>
              <a:rPr lang="ro-RO" dirty="0" err="1">
                <a:cs typeface="Calibri"/>
              </a:rPr>
              <a:t>if</a:t>
            </a:r>
            <a:r>
              <a:rPr lang="ro-RO" dirty="0">
                <a:cs typeface="Calibri"/>
              </a:rPr>
              <a:t> x % 2 = 0</a:t>
            </a:r>
          </a:p>
          <a:p>
            <a:r>
              <a:rPr lang="ro-RO" dirty="0">
                <a:cs typeface="Calibri"/>
              </a:rPr>
              <a:t>div4 : D -&gt; {T, F}, div4(x) = T </a:t>
            </a:r>
            <a:r>
              <a:rPr lang="ro-RO" dirty="0" err="1">
                <a:cs typeface="Calibri"/>
              </a:rPr>
              <a:t>if</a:t>
            </a:r>
            <a:r>
              <a:rPr lang="ro-RO" dirty="0">
                <a:cs typeface="Calibri"/>
              </a:rPr>
              <a:t> x % 4 = 0</a:t>
            </a:r>
          </a:p>
          <a:p>
            <a:r>
              <a:rPr lang="ro-RO" dirty="0" err="1">
                <a:ea typeface="+mn-lt"/>
                <a:cs typeface="+mn-lt"/>
              </a:rPr>
              <a:t>sum</a:t>
            </a:r>
            <a:r>
              <a:rPr lang="ro-RO" dirty="0">
                <a:ea typeface="+mn-lt"/>
                <a:cs typeface="+mn-lt"/>
              </a:rPr>
              <a:t> : D x D -&gt; D, </a:t>
            </a:r>
            <a:r>
              <a:rPr lang="ro-RO" dirty="0" err="1">
                <a:ea typeface="+mn-lt"/>
                <a:cs typeface="+mn-lt"/>
              </a:rPr>
              <a:t>sum</a:t>
            </a:r>
            <a:r>
              <a:rPr lang="ro-RO" dirty="0">
                <a:ea typeface="+mn-lt"/>
                <a:cs typeface="+mn-lt"/>
              </a:rPr>
              <a:t>(x, y) = x + y</a:t>
            </a:r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mul : D x D -&gt; D, mul(x, y) = x * y</a:t>
            </a:r>
          </a:p>
          <a:p>
            <a:r>
              <a:rPr lang="ro-RO" dirty="0">
                <a:cs typeface="Calibri"/>
              </a:rPr>
              <a:t>(</a:t>
            </a:r>
            <a:r>
              <a:rPr lang="ro-RO" dirty="0">
                <a:ea typeface="+mn-lt"/>
                <a:cs typeface="+mn-lt"/>
              </a:rPr>
              <a:t>⩝x)</a:t>
            </a:r>
            <a:r>
              <a:rPr lang="ro-RO" dirty="0" err="1">
                <a:ea typeface="+mn-lt"/>
                <a:cs typeface="+mn-lt"/>
              </a:rPr>
              <a:t>x∈D</a:t>
            </a:r>
            <a:r>
              <a:rPr lang="ro-RO" dirty="0">
                <a:ea typeface="+mn-lt"/>
                <a:cs typeface="+mn-lt"/>
              </a:rPr>
              <a:t> (⩝y)</a:t>
            </a:r>
            <a:r>
              <a:rPr lang="ro-RO" dirty="0" err="1">
                <a:ea typeface="+mn-lt"/>
                <a:cs typeface="+mn-lt"/>
              </a:rPr>
              <a:t>y∈D</a:t>
            </a:r>
            <a:r>
              <a:rPr lang="ro-RO" dirty="0">
                <a:ea typeface="+mn-lt"/>
                <a:cs typeface="+mn-lt"/>
              </a:rPr>
              <a:t> (</a:t>
            </a:r>
            <a:r>
              <a:rPr lang="ro-RO" dirty="0" err="1">
                <a:ea typeface="+mn-lt"/>
                <a:cs typeface="+mn-lt"/>
              </a:rPr>
              <a:t>even</a:t>
            </a:r>
            <a:r>
              <a:rPr lang="ro-RO" dirty="0">
                <a:ea typeface="+mn-lt"/>
                <a:cs typeface="+mn-lt"/>
              </a:rPr>
              <a:t>(x) ^ </a:t>
            </a:r>
            <a:r>
              <a:rPr lang="ro-RO" dirty="0" err="1">
                <a:ea typeface="+mn-lt"/>
                <a:cs typeface="+mn-lt"/>
              </a:rPr>
              <a:t>even</a:t>
            </a:r>
            <a:r>
              <a:rPr lang="ro-RO" dirty="0">
                <a:ea typeface="+mn-lt"/>
                <a:cs typeface="+mn-lt"/>
              </a:rPr>
              <a:t>(y) -&gt; </a:t>
            </a:r>
            <a:r>
              <a:rPr lang="ro-RO" dirty="0" err="1">
                <a:ea typeface="+mn-lt"/>
                <a:cs typeface="+mn-lt"/>
              </a:rPr>
              <a:t>even</a:t>
            </a:r>
            <a:r>
              <a:rPr lang="ro-RO" dirty="0">
                <a:ea typeface="+mn-lt"/>
                <a:cs typeface="+mn-lt"/>
              </a:rPr>
              <a:t>(</a:t>
            </a:r>
            <a:r>
              <a:rPr lang="ro-RO" dirty="0" err="1">
                <a:ea typeface="+mn-lt"/>
                <a:cs typeface="+mn-lt"/>
              </a:rPr>
              <a:t>sum</a:t>
            </a:r>
            <a:r>
              <a:rPr lang="ro-RO" dirty="0">
                <a:ea typeface="+mn-lt"/>
                <a:cs typeface="+mn-lt"/>
              </a:rPr>
              <a:t>(x, y)) ^ div4(mul(</a:t>
            </a:r>
            <a:r>
              <a:rPr lang="ro-RO" dirty="0" err="1">
                <a:ea typeface="+mn-lt"/>
                <a:cs typeface="+mn-lt"/>
              </a:rPr>
              <a:t>x,y</a:t>
            </a:r>
            <a:r>
              <a:rPr lang="ro-RO" dirty="0">
                <a:ea typeface="+mn-lt"/>
                <a:cs typeface="+mn-lt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427931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D1106-8840-462B-8C3E-A458BE52EA65}"/>
</file>

<file path=customXml/itemProps2.xml><?xml version="1.0" encoding="utf-8"?>
<ds:datastoreItem xmlns:ds="http://schemas.openxmlformats.org/officeDocument/2006/customXml" ds:itemID="{0AF3AAE6-615C-4050-A681-F2E485FE4140}"/>
</file>

<file path=customXml/itemProps3.xml><?xml version="1.0" encoding="utf-8"?>
<ds:datastoreItem xmlns:ds="http://schemas.openxmlformats.org/officeDocument/2006/customXml" ds:itemID="{430F3D8A-9BD9-4EF3-9AD5-C3AD8A2B107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Temă Office</vt:lpstr>
      <vt:lpstr>HOMEWORK EXERCISE 1.2</vt:lpstr>
      <vt:lpstr>PROBLEM STATEMENT</vt:lpstr>
      <vt:lpstr>The solution</vt:lpstr>
      <vt:lpstr>EXERCISE 1.8 PROBLEM STATEMENT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2020-11-09T15:13:50Z</dcterms:created>
  <dcterms:modified xsi:type="dcterms:W3CDTF">2020-11-09T15:34:19Z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