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9" r:id="rId6"/>
    <p:sldId id="257" r:id="rId7"/>
    <p:sldId id="261" r:id="rId8"/>
    <p:sldId id="262" r:id="rId9"/>
    <p:sldId id="258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93DE20-851F-4B95-B577-67B2D4A8F845}" v="6" dt="2020-12-12T17:00:14.300"/>
    <p1510:client id="{A8E38B7A-2C3E-4F08-97AD-6F8128E75B3A}" v="1" dt="2021-01-23T14:01:17.0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IA BURCĂ" userId="S::olivia.burca@stud.ubbcluj.ro::962b322b-5748-4958-8fbf-e31d1d316bc8" providerId="AD" clId="Web-{1093DE20-851F-4B95-B577-67B2D4A8F845}"/>
    <pc:docChg chg="modSld">
      <pc:chgData name="OLIVIA BURCĂ" userId="S::olivia.burca@stud.ubbcluj.ro::962b322b-5748-4958-8fbf-e31d1d316bc8" providerId="AD" clId="Web-{1093DE20-851F-4B95-B577-67B2D4A8F845}" dt="2020-12-12T17:00:14.300" v="5" actId="20577"/>
      <pc:docMkLst>
        <pc:docMk/>
      </pc:docMkLst>
      <pc:sldChg chg="modSp">
        <pc:chgData name="OLIVIA BURCĂ" userId="S::olivia.burca@stud.ubbcluj.ro::962b322b-5748-4958-8fbf-e31d1d316bc8" providerId="AD" clId="Web-{1093DE20-851F-4B95-B577-67B2D4A8F845}" dt="2020-12-12T17:00:14.300" v="4" actId="20577"/>
        <pc:sldMkLst>
          <pc:docMk/>
          <pc:sldMk cId="3365915553" sldId="257"/>
        </pc:sldMkLst>
        <pc:spChg chg="mod">
          <ac:chgData name="OLIVIA BURCĂ" userId="S::olivia.burca@stud.ubbcluj.ro::962b322b-5748-4958-8fbf-e31d1d316bc8" providerId="AD" clId="Web-{1093DE20-851F-4B95-B577-67B2D4A8F845}" dt="2020-12-12T17:00:14.300" v="4" actId="20577"/>
          <ac:spMkLst>
            <pc:docMk/>
            <pc:sldMk cId="3365915553" sldId="257"/>
            <ac:spMk id="3" creationId="{38E2DA9A-B1DA-4743-87DA-E3D1ACF9B52C}"/>
          </ac:spMkLst>
        </pc:spChg>
      </pc:sldChg>
    </pc:docChg>
  </pc:docChgLst>
  <pc:docChgLst>
    <pc:chgData name="CATINCA-FLORINA COTOR" userId="S::catinca.cotor@stud.ubbcluj.ro::b5809785-a39e-43b5-875a-c899473299d9" providerId="AD" clId="Web-{A8E38B7A-2C3E-4F08-97AD-6F8128E75B3A}"/>
    <pc:docChg chg="addSld">
      <pc:chgData name="CATINCA-FLORINA COTOR" userId="S::catinca.cotor@stud.ubbcluj.ro::b5809785-a39e-43b5-875a-c899473299d9" providerId="AD" clId="Web-{A8E38B7A-2C3E-4F08-97AD-6F8128E75B3A}" dt="2021-01-23T14:01:17.033" v="0"/>
      <pc:docMkLst>
        <pc:docMk/>
      </pc:docMkLst>
      <pc:sldChg chg="new">
        <pc:chgData name="CATINCA-FLORINA COTOR" userId="S::catinca.cotor@stud.ubbcluj.ro::b5809785-a39e-43b5-875a-c899473299d9" providerId="AD" clId="Web-{A8E38B7A-2C3E-4F08-97AD-6F8128E75B3A}" dt="2021-01-23T14:01:17.033" v="0"/>
        <pc:sldMkLst>
          <pc:docMk/>
          <pc:sldMk cId="4287116997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5FAEA-A853-4E8A-988A-C0F7DEB08B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Predicate Logic </a:t>
            </a:r>
            <a:br>
              <a:rPr lang="en-US" dirty="0"/>
            </a:br>
            <a:r>
              <a:rPr lang="en-US" dirty="0"/>
              <a:t>Individual 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7D8CC-861C-44DE-B936-EE569D46CE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Campean</a:t>
            </a:r>
            <a:r>
              <a:rPr lang="en-US" dirty="0"/>
              <a:t> Tudor </a:t>
            </a:r>
            <a:r>
              <a:rPr lang="en-US" dirty="0" err="1"/>
              <a:t>Alexandru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835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817F1-088F-4A46-AFFF-E95A7F2643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Exercise 2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Transform the following statements from natural language into predicate formulas choosing the appropriate constants, function symbols and predicate symbols: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2808D4-0F80-4BF3-91A4-28FA08A2E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6" y="3906266"/>
            <a:ext cx="8673427" cy="1322587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800" dirty="0"/>
              <a:t>2. Some of John’s colleagues like to draw and some like to dance</a:t>
            </a:r>
          </a:p>
          <a:p>
            <a:pPr algn="l"/>
            <a:r>
              <a:rPr lang="en-US" dirty="0"/>
              <a:t>10. </a:t>
            </a:r>
            <a:r>
              <a:rPr lang="en-US" sz="1800" b="0" i="0" dirty="0">
                <a:solidFill>
                  <a:schemeClr val="bg1"/>
                </a:solidFill>
                <a:effectLst/>
              </a:rPr>
              <a:t>Caterpillars and snails are much smaller than birds, which are much smaller than foxes, which in turn are much smaller than wolves.</a:t>
            </a:r>
            <a:endParaRPr lang="en-US" sz="1800" dirty="0"/>
          </a:p>
          <a:p>
            <a:pPr algn="l"/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6614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D957D-D1DB-4844-8CFC-5395A5239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980" y="0"/>
            <a:ext cx="10728039" cy="1781174"/>
          </a:xfrm>
        </p:spPr>
        <p:txBody>
          <a:bodyPr>
            <a:normAutofit/>
          </a:bodyPr>
          <a:lstStyle/>
          <a:p>
            <a:r>
              <a:rPr lang="en-US" sz="3000" dirty="0"/>
              <a:t> Some of John’s colleagues like to draw and some like to dance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2DA9A-B1DA-4743-87DA-E3D1ACF9B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024" y="2105025"/>
            <a:ext cx="8673427" cy="3238129"/>
          </a:xfrm>
        </p:spPr>
        <p:txBody>
          <a:bodyPr vert="horz" lIns="91440" tIns="0" rIns="91440" bIns="45720" rtlCol="0" anchor="t">
            <a:normAutofit/>
          </a:bodyPr>
          <a:lstStyle/>
          <a:p>
            <a:pPr algn="l"/>
            <a:r>
              <a:rPr lang="en-US" dirty="0"/>
              <a:t>	D – the set of all people </a:t>
            </a:r>
          </a:p>
          <a:p>
            <a:pPr algn="l"/>
            <a:r>
              <a:rPr lang="en-US" dirty="0"/>
              <a:t>	J , </a:t>
            </a:r>
            <a:r>
              <a:rPr lang="en-US" dirty="0" err="1"/>
              <a:t>Ldraw</a:t>
            </a:r>
            <a:r>
              <a:rPr lang="en-US" dirty="0"/>
              <a:t>, </a:t>
            </a:r>
            <a:r>
              <a:rPr lang="en-US" dirty="0" err="1"/>
              <a:t>Ldance</a:t>
            </a:r>
            <a:r>
              <a:rPr lang="en-US" dirty="0"/>
              <a:t> – unary predicates</a:t>
            </a:r>
          </a:p>
          <a:p>
            <a:pPr algn="l"/>
            <a:r>
              <a:rPr lang="en-US" dirty="0"/>
              <a:t>	J : D -&gt;{T,F} , J(x) = T if x is John’s colleague</a:t>
            </a:r>
          </a:p>
          <a:p>
            <a:pPr algn="l"/>
            <a:r>
              <a:rPr lang="en-US" dirty="0"/>
              <a:t>	</a:t>
            </a:r>
            <a:r>
              <a:rPr lang="en-US" dirty="0" err="1"/>
              <a:t>Ldraw</a:t>
            </a:r>
            <a:r>
              <a:rPr lang="en-US" dirty="0"/>
              <a:t> : D -&gt; {T,F}  , </a:t>
            </a:r>
            <a:r>
              <a:rPr lang="en-US" dirty="0" err="1"/>
              <a:t>Ldraw</a:t>
            </a:r>
            <a:r>
              <a:rPr lang="en-US" dirty="0"/>
              <a:t>(x)=T if x likes to draw</a:t>
            </a:r>
          </a:p>
          <a:p>
            <a:pPr algn="l"/>
            <a:r>
              <a:rPr lang="en-US" dirty="0"/>
              <a:t>	</a:t>
            </a:r>
            <a:r>
              <a:rPr lang="en-US" dirty="0" err="1"/>
              <a:t>Ldance</a:t>
            </a:r>
            <a:r>
              <a:rPr lang="en-US" dirty="0"/>
              <a:t> : D -&gt; {T,F} , </a:t>
            </a:r>
            <a:r>
              <a:rPr lang="en-US" dirty="0" err="1"/>
              <a:t>Ldance</a:t>
            </a:r>
            <a:r>
              <a:rPr lang="en-US" dirty="0"/>
              <a:t>(x)=T if x likes to dance</a:t>
            </a:r>
          </a:p>
          <a:p>
            <a:pPr algn="l"/>
            <a:r>
              <a:rPr lang="en-US" dirty="0"/>
              <a:t>	</a:t>
            </a:r>
          </a:p>
          <a:p>
            <a:pPr algn="l"/>
            <a:r>
              <a:rPr lang="en-US" dirty="0"/>
              <a:t>	(∃ x) (J(x) </a:t>
            </a:r>
            <a:r>
              <a:rPr lang="en-US" b="0" i="0" dirty="0">
                <a:solidFill>
                  <a:schemeClr val="bg1"/>
                </a:solidFill>
                <a:effectLst/>
                <a:latin typeface="M Plus 1p"/>
              </a:rPr>
              <a:t>∧</a:t>
            </a:r>
            <a:r>
              <a:rPr lang="en-US" dirty="0"/>
              <a:t> </a:t>
            </a:r>
            <a:r>
              <a:rPr lang="en-US" dirty="0" err="1"/>
              <a:t>Ldraw</a:t>
            </a:r>
            <a:r>
              <a:rPr lang="en-US" dirty="0"/>
              <a:t>(x))</a:t>
            </a:r>
            <a:r>
              <a:rPr lang="en-US" b="0" i="0" dirty="0">
                <a:solidFill>
                  <a:schemeClr val="bg1"/>
                </a:solidFill>
                <a:effectLst/>
                <a:latin typeface="M Plus 1p"/>
              </a:rPr>
              <a:t> ∧ (</a:t>
            </a:r>
            <a:r>
              <a:rPr lang="en-US" dirty="0"/>
              <a:t>∃ x) (J(x) </a:t>
            </a:r>
            <a:r>
              <a:rPr lang="en-US" b="0" i="0" dirty="0">
                <a:solidFill>
                  <a:schemeClr val="bg1"/>
                </a:solidFill>
                <a:effectLst/>
                <a:latin typeface="M Plus 1p"/>
              </a:rPr>
              <a:t>∧</a:t>
            </a:r>
            <a:r>
              <a:rPr lang="en-US" dirty="0"/>
              <a:t> </a:t>
            </a:r>
            <a:r>
              <a:rPr lang="en-US" dirty="0" err="1"/>
              <a:t>Ldance</a:t>
            </a:r>
            <a:r>
              <a:rPr lang="en-US" dirty="0"/>
              <a:t>(x))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915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D957D-D1DB-4844-8CFC-5395A5239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980" y="0"/>
            <a:ext cx="10728039" cy="1781174"/>
          </a:xfrm>
        </p:spPr>
        <p:txBody>
          <a:bodyPr>
            <a:normAutofit/>
          </a:bodyPr>
          <a:lstStyle/>
          <a:p>
            <a:r>
              <a:rPr lang="en-US" sz="3000" dirty="0"/>
              <a:t> Some of John’s colleagues like to draw and some like to dance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2DA9A-B1DA-4743-87DA-E3D1ACF9B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024" y="2105025"/>
            <a:ext cx="8673427" cy="3238129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	D – the set of all people </a:t>
            </a:r>
          </a:p>
          <a:p>
            <a:pPr algn="l"/>
            <a:r>
              <a:rPr lang="en-US" dirty="0"/>
              <a:t>	D1 – the set of all activities</a:t>
            </a:r>
          </a:p>
          <a:p>
            <a:pPr algn="l"/>
            <a:r>
              <a:rPr lang="en-US" dirty="0"/>
              <a:t>	J : D x j-&gt;{T,F} , J(</a:t>
            </a:r>
            <a:r>
              <a:rPr lang="en-US" dirty="0" err="1"/>
              <a:t>x,j</a:t>
            </a:r>
            <a:r>
              <a:rPr lang="en-US" dirty="0"/>
              <a:t>) = T if x is colleague </a:t>
            </a:r>
            <a:r>
              <a:rPr lang="en-US"/>
              <a:t>with John</a:t>
            </a:r>
            <a:endParaRPr lang="en-US" dirty="0"/>
          </a:p>
          <a:p>
            <a:pPr algn="l"/>
            <a:r>
              <a:rPr lang="en-US" dirty="0"/>
              <a:t>	Like : D x D1 -&gt; {T,F}  , Like(</a:t>
            </a:r>
            <a:r>
              <a:rPr lang="en-US" dirty="0" err="1"/>
              <a:t>x,y</a:t>
            </a:r>
            <a:r>
              <a:rPr lang="en-US" dirty="0"/>
              <a:t>)=T if x likes y</a:t>
            </a:r>
          </a:p>
          <a:p>
            <a:pPr algn="l"/>
            <a:r>
              <a:rPr lang="en-US" dirty="0"/>
              <a:t>	Draw(y) : D1 -&gt; {T,F} , Draw(y) = T if y is the activity of drawing</a:t>
            </a:r>
          </a:p>
          <a:p>
            <a:pPr algn="l"/>
            <a:r>
              <a:rPr lang="en-US" dirty="0"/>
              <a:t>	Dance(y) : D1 -&gt; {T,F} , Dance(y) = T if y is the activity of dancing</a:t>
            </a:r>
          </a:p>
          <a:p>
            <a:pPr algn="l"/>
            <a:r>
              <a:rPr lang="en-US" dirty="0"/>
              <a:t>	Dance, Draw are unary predicates</a:t>
            </a:r>
          </a:p>
          <a:p>
            <a:pPr algn="l"/>
            <a:r>
              <a:rPr lang="en-US" dirty="0"/>
              <a:t>	Like, J are binary predicates</a:t>
            </a:r>
          </a:p>
          <a:p>
            <a:pPr algn="l"/>
            <a:r>
              <a:rPr lang="en-US" dirty="0"/>
              <a:t>	J is symmetric : (</a:t>
            </a:r>
            <a:r>
              <a:rPr lang="en-US" sz="1800" b="0" i="0" dirty="0">
                <a:solidFill>
                  <a:schemeClr val="bg1"/>
                </a:solidFill>
                <a:effectLst/>
              </a:rPr>
              <a:t>∀</a:t>
            </a:r>
            <a:r>
              <a:rPr lang="en-US" dirty="0">
                <a:solidFill>
                  <a:schemeClr val="bg1"/>
                </a:solidFill>
              </a:rPr>
              <a:t>x) J(</a:t>
            </a:r>
            <a:r>
              <a:rPr lang="en-US" dirty="0" err="1">
                <a:solidFill>
                  <a:schemeClr val="bg1"/>
                </a:solidFill>
              </a:rPr>
              <a:t>x,j</a:t>
            </a:r>
            <a:r>
              <a:rPr lang="en-US" dirty="0">
                <a:solidFill>
                  <a:schemeClr val="bg1"/>
                </a:solidFill>
              </a:rPr>
              <a:t>) -&gt; J(</a:t>
            </a:r>
            <a:r>
              <a:rPr lang="en-US" dirty="0" err="1">
                <a:solidFill>
                  <a:schemeClr val="bg1"/>
                </a:solidFill>
              </a:rPr>
              <a:t>j,x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US" dirty="0"/>
          </a:p>
          <a:p>
            <a:pPr algn="l"/>
            <a:r>
              <a:rPr lang="en-US" dirty="0">
                <a:solidFill>
                  <a:schemeClr val="bg1"/>
                </a:solidFill>
              </a:rPr>
              <a:t>(∃ x) (</a:t>
            </a:r>
            <a:r>
              <a:rPr lang="en-US" sz="1800" b="0" i="0" dirty="0">
                <a:solidFill>
                  <a:schemeClr val="bg1"/>
                </a:solidFill>
                <a:effectLst/>
              </a:rPr>
              <a:t>∀y)</a:t>
            </a:r>
            <a:r>
              <a:rPr lang="en-US" dirty="0">
                <a:solidFill>
                  <a:schemeClr val="bg1"/>
                </a:solidFill>
              </a:rPr>
              <a:t>(J(</a:t>
            </a:r>
            <a:r>
              <a:rPr lang="en-US" dirty="0" err="1">
                <a:solidFill>
                  <a:schemeClr val="bg1"/>
                </a:solidFill>
              </a:rPr>
              <a:t>x,j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en-US" b="0" i="0" dirty="0">
                <a:solidFill>
                  <a:schemeClr val="bg1"/>
                </a:solidFill>
                <a:effectLst/>
              </a:rPr>
              <a:t>∧ Draw(y</a:t>
            </a:r>
            <a:r>
              <a:rPr lang="en-US" dirty="0">
                <a:solidFill>
                  <a:schemeClr val="bg1"/>
                </a:solidFill>
              </a:rPr>
              <a:t>) -&gt;Likes(</a:t>
            </a:r>
            <a:r>
              <a:rPr lang="en-US" dirty="0" err="1">
                <a:solidFill>
                  <a:schemeClr val="bg1"/>
                </a:solidFill>
              </a:rPr>
              <a:t>x,y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b="0" i="0" dirty="0">
                <a:solidFill>
                  <a:schemeClr val="bg1"/>
                </a:solidFill>
                <a:effectLst/>
              </a:rPr>
              <a:t> ∧ (</a:t>
            </a:r>
            <a:r>
              <a:rPr lang="en-US" dirty="0">
                <a:solidFill>
                  <a:schemeClr val="bg1"/>
                </a:solidFill>
              </a:rPr>
              <a:t>∃ x) (J(</a:t>
            </a:r>
            <a:r>
              <a:rPr lang="en-US" dirty="0" err="1">
                <a:solidFill>
                  <a:schemeClr val="bg1"/>
                </a:solidFill>
              </a:rPr>
              <a:t>x,j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en-US" b="0" i="0" dirty="0">
                <a:solidFill>
                  <a:schemeClr val="bg1"/>
                </a:solidFill>
                <a:effectLst/>
              </a:rPr>
              <a:t>∧ D</a:t>
            </a:r>
            <a:r>
              <a:rPr lang="en-US" dirty="0">
                <a:solidFill>
                  <a:schemeClr val="bg1"/>
                </a:solidFill>
              </a:rPr>
              <a:t>ance(y) -&gt; Likes(</a:t>
            </a:r>
            <a:r>
              <a:rPr lang="en-US" dirty="0" err="1">
                <a:solidFill>
                  <a:schemeClr val="bg1"/>
                </a:solidFill>
              </a:rPr>
              <a:t>x,y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45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49CF3-D650-46C5-B029-B03E91AC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2D194-8A83-47A1-99CB-DF8D5C16C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16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81DD2-4830-468A-9D20-310E88385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981075"/>
            <a:ext cx="8679915" cy="941588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</a:rPr>
              <a:t>Caterpillars and snails are much smaller than birds, which are much smaller than foxes, which in turn are much smaller than wolves.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ECEEC-525C-4C94-BC73-CDD95DB39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6399" y="2085975"/>
            <a:ext cx="8982075" cy="2914649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dirty="0"/>
              <a:t>	</a:t>
            </a:r>
            <a:r>
              <a:rPr lang="en-US" sz="6400" dirty="0"/>
              <a:t>D = set of all animals</a:t>
            </a:r>
          </a:p>
          <a:p>
            <a:pPr algn="l"/>
            <a:r>
              <a:rPr lang="en-US" sz="6400" dirty="0"/>
              <a:t>	Caterpillar(x) : D  -&gt;{T,F} Caterpillar(x) = T if x is a caterpillar</a:t>
            </a:r>
          </a:p>
          <a:p>
            <a:pPr algn="l"/>
            <a:r>
              <a:rPr lang="en-US" sz="6400" dirty="0"/>
              <a:t>	Snail(x): D -&gt;{T,F} Snails(x) = T if x is a snail</a:t>
            </a:r>
          </a:p>
          <a:p>
            <a:pPr algn="l"/>
            <a:r>
              <a:rPr lang="en-US" sz="6400" dirty="0"/>
              <a:t>	Bird(x) : D -&gt;{T,F} Bird(x) = T if x is a bird</a:t>
            </a:r>
          </a:p>
          <a:p>
            <a:pPr algn="l"/>
            <a:r>
              <a:rPr lang="en-US" sz="6400" dirty="0"/>
              <a:t>	Fox(x) : D -&gt;{T,F} Fox(x) = T if x is a bird</a:t>
            </a:r>
          </a:p>
          <a:p>
            <a:pPr algn="l"/>
            <a:r>
              <a:rPr lang="en-US" sz="6400" dirty="0"/>
              <a:t>	Wolf(x) : D -&gt;{T,F} Wolf(x) = T if x is a wolf</a:t>
            </a:r>
          </a:p>
          <a:p>
            <a:pPr algn="l"/>
            <a:r>
              <a:rPr lang="en-US" sz="6400" dirty="0"/>
              <a:t>	Smaller(</a:t>
            </a:r>
            <a:r>
              <a:rPr lang="en-US" sz="6400" dirty="0" err="1"/>
              <a:t>x,y</a:t>
            </a:r>
            <a:r>
              <a:rPr lang="en-US" sz="6400" dirty="0"/>
              <a:t>) :D x D -&gt;{T,F} Smaller(x) = T if x &lt; y</a:t>
            </a:r>
          </a:p>
          <a:p>
            <a:pPr algn="l"/>
            <a:r>
              <a:rPr lang="en-US" sz="6400" dirty="0"/>
              <a:t>	</a:t>
            </a:r>
            <a:r>
              <a:rPr lang="en-US" sz="6400" dirty="0" err="1"/>
              <a:t>Caterpillar,Snail,Bird,Fox,Wolf</a:t>
            </a:r>
            <a:r>
              <a:rPr lang="en-US" sz="6400" dirty="0"/>
              <a:t> are unary predicates</a:t>
            </a:r>
          </a:p>
          <a:p>
            <a:pPr algn="l"/>
            <a:r>
              <a:rPr lang="en-US" sz="6400" dirty="0"/>
              <a:t>	Smaller is a binary predicate</a:t>
            </a:r>
          </a:p>
          <a:p>
            <a:pPr algn="l"/>
            <a:endParaRPr lang="en-US" sz="9600" b="0" i="0" dirty="0">
              <a:solidFill>
                <a:schemeClr val="tx1"/>
              </a:solidFill>
              <a:effectLst/>
              <a:latin typeface="M Plus 1p"/>
            </a:endParaRPr>
          </a:p>
          <a:p>
            <a:pPr algn="l"/>
            <a:endParaRPr lang="en-US" sz="9600" dirty="0">
              <a:solidFill>
                <a:schemeClr val="tx1"/>
              </a:solidFill>
              <a:latin typeface="M Plus 1p"/>
            </a:endParaRPr>
          </a:p>
          <a:p>
            <a:pPr algn="l"/>
            <a:r>
              <a:rPr lang="en-US" sz="9600" b="0" i="0" dirty="0">
                <a:solidFill>
                  <a:schemeClr val="tx1"/>
                </a:solidFill>
                <a:effectLst/>
                <a:latin typeface="M Plus 1p"/>
              </a:rPr>
              <a:t>∀x ∀y(Caterpillar(x) ∧ Bird(y) -&gt; Smaller(</a:t>
            </a:r>
            <a:r>
              <a:rPr lang="en-US" sz="9600" b="0" i="0" dirty="0" err="1">
                <a:solidFill>
                  <a:schemeClr val="tx1"/>
                </a:solidFill>
                <a:effectLst/>
                <a:latin typeface="M Plus 1p"/>
              </a:rPr>
              <a:t>x,y</a:t>
            </a:r>
            <a:r>
              <a:rPr lang="en-US" sz="9600" b="0" i="0" dirty="0">
                <a:solidFill>
                  <a:schemeClr val="tx1"/>
                </a:solidFill>
                <a:effectLst/>
                <a:latin typeface="M Plus 1p"/>
              </a:rPr>
              <a:t>)) ∧ (∀y ∀z(Snail(z) ∧ Bird(y) -&gt; Smaller(</a:t>
            </a:r>
            <a:r>
              <a:rPr lang="en-US" sz="9600" b="0" i="0" dirty="0" err="1">
                <a:solidFill>
                  <a:schemeClr val="tx1"/>
                </a:solidFill>
                <a:effectLst/>
                <a:latin typeface="M Plus 1p"/>
              </a:rPr>
              <a:t>z,y</a:t>
            </a:r>
            <a:r>
              <a:rPr lang="en-US" sz="9600" dirty="0">
                <a:solidFill>
                  <a:schemeClr val="tx1"/>
                </a:solidFill>
                <a:latin typeface="M Plus 1p"/>
              </a:rPr>
              <a:t>))</a:t>
            </a:r>
            <a:r>
              <a:rPr lang="en-US" sz="9600" b="0" i="0" dirty="0">
                <a:solidFill>
                  <a:schemeClr val="tx1"/>
                </a:solidFill>
                <a:effectLst/>
                <a:latin typeface="M Plus 1p"/>
              </a:rPr>
              <a:t> ∧(∀ a ∀y (Bird(y) ∧ Fox(a) -&gt; Smaller(</a:t>
            </a:r>
            <a:r>
              <a:rPr lang="en-US" sz="9600" b="0" i="0" dirty="0" err="1">
                <a:solidFill>
                  <a:schemeClr val="tx1"/>
                </a:solidFill>
                <a:effectLst/>
                <a:latin typeface="M Plus 1p"/>
              </a:rPr>
              <a:t>y,a</a:t>
            </a:r>
            <a:r>
              <a:rPr lang="en-US" sz="9600" b="0" i="0" dirty="0">
                <a:solidFill>
                  <a:schemeClr val="tx1"/>
                </a:solidFill>
                <a:effectLst/>
                <a:latin typeface="M Plus 1p"/>
              </a:rPr>
              <a:t>)) ∧(∀ b ∀ a (Fox(a) ∧ Wolf(b) -&gt; Smaller(</a:t>
            </a:r>
            <a:r>
              <a:rPr lang="en-US" sz="9600" b="0" i="0" dirty="0" err="1">
                <a:solidFill>
                  <a:schemeClr val="tx1"/>
                </a:solidFill>
                <a:effectLst/>
                <a:latin typeface="M Plus 1p"/>
              </a:rPr>
              <a:t>a,b</a:t>
            </a:r>
            <a:r>
              <a:rPr lang="en-US" sz="9600" b="0" i="0" dirty="0">
                <a:solidFill>
                  <a:schemeClr val="tx1"/>
                </a:solidFill>
                <a:effectLst/>
                <a:latin typeface="M Plus 1p"/>
              </a:rPr>
              <a:t>))</a:t>
            </a:r>
            <a:endParaRPr lang="en-US" sz="9600" dirty="0">
              <a:solidFill>
                <a:schemeClr val="tx1"/>
              </a:solidFill>
            </a:endParaRPr>
          </a:p>
          <a:p>
            <a:pPr algn="l"/>
            <a:r>
              <a:rPr lang="en-US" dirty="0"/>
              <a:t>	</a:t>
            </a:r>
          </a:p>
          <a:p>
            <a:pPr algn="l"/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0068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81DD2-4830-468A-9D20-310E88385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981075"/>
            <a:ext cx="8679915" cy="941588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</a:rPr>
              <a:t>Caterpillars and snails are much smaller than birds, which are much smaller than foxes, which in turn are much smaller than wolves.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ECEEC-525C-4C94-BC73-CDD95DB39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6399" y="2085975"/>
            <a:ext cx="8982075" cy="2914649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dirty="0"/>
              <a:t>	</a:t>
            </a:r>
            <a:r>
              <a:rPr lang="en-US" sz="6400" dirty="0"/>
              <a:t>D = set of all animals</a:t>
            </a:r>
          </a:p>
          <a:p>
            <a:pPr algn="l"/>
            <a:r>
              <a:rPr lang="en-US" sz="6400" dirty="0"/>
              <a:t>	Caterpillar(x) : D  -&gt;{T,F} Caterpillar(x) = T if x is a caterpillar</a:t>
            </a:r>
          </a:p>
          <a:p>
            <a:pPr algn="l"/>
            <a:r>
              <a:rPr lang="en-US" sz="6400" dirty="0"/>
              <a:t>	Snail(x): D -&gt;{T,F} Snails(x) = T if x is a snail</a:t>
            </a:r>
          </a:p>
          <a:p>
            <a:pPr algn="l"/>
            <a:r>
              <a:rPr lang="en-US" sz="6400" dirty="0"/>
              <a:t>	Bird(x) : D -&gt;{T,F} Bird(x) = T if x is a bird</a:t>
            </a:r>
          </a:p>
          <a:p>
            <a:pPr algn="l"/>
            <a:r>
              <a:rPr lang="en-US" sz="6400" dirty="0"/>
              <a:t>	Fox(x) : D -&gt;{T,F} Fox(x) = T if x is a bird</a:t>
            </a:r>
          </a:p>
          <a:p>
            <a:pPr algn="l"/>
            <a:r>
              <a:rPr lang="en-US" sz="6400" dirty="0"/>
              <a:t>	Wolf(x) : D -&gt;{T,F} Wolf(x) = T if x is a wolf</a:t>
            </a:r>
          </a:p>
          <a:p>
            <a:pPr algn="l"/>
            <a:r>
              <a:rPr lang="en-US" sz="6400" dirty="0"/>
              <a:t>	Smaller(</a:t>
            </a:r>
            <a:r>
              <a:rPr lang="en-US" sz="6400" dirty="0" err="1"/>
              <a:t>x,y</a:t>
            </a:r>
            <a:r>
              <a:rPr lang="en-US" sz="6400" dirty="0"/>
              <a:t>) :D x D -&gt;{T,F} Smaller(x) = T if x &lt; y</a:t>
            </a:r>
          </a:p>
          <a:p>
            <a:pPr algn="l"/>
            <a:r>
              <a:rPr lang="en-US" sz="6400" dirty="0"/>
              <a:t>	</a:t>
            </a:r>
            <a:r>
              <a:rPr lang="en-US" sz="6400" dirty="0" err="1"/>
              <a:t>Caterpillar,Snail,Bird,Fox,Wolf</a:t>
            </a:r>
            <a:r>
              <a:rPr lang="en-US" sz="6400" dirty="0"/>
              <a:t> are unary predicates</a:t>
            </a:r>
          </a:p>
          <a:p>
            <a:pPr algn="l"/>
            <a:r>
              <a:rPr lang="en-US" sz="6400" dirty="0"/>
              <a:t>	Smaller is a binary predicate</a:t>
            </a:r>
          </a:p>
          <a:p>
            <a:pPr algn="l"/>
            <a:r>
              <a:rPr lang="en-US" sz="6400" dirty="0"/>
              <a:t>Smaller is transitive : </a:t>
            </a:r>
            <a:r>
              <a:rPr lang="en-US" sz="6400" dirty="0">
                <a:solidFill>
                  <a:schemeClr val="tx1"/>
                </a:solidFill>
              </a:rPr>
              <a:t>(</a:t>
            </a:r>
            <a:r>
              <a:rPr lang="en-US" sz="6600" b="0" i="0" dirty="0">
                <a:solidFill>
                  <a:schemeClr val="tx1"/>
                </a:solidFill>
                <a:effectLst/>
                <a:latin typeface="M Plus 1p"/>
              </a:rPr>
              <a:t>∀x )(∀y) (∀z) (Smaller(</a:t>
            </a:r>
            <a:r>
              <a:rPr lang="en-US" sz="6600" b="0" i="0" dirty="0" err="1">
                <a:solidFill>
                  <a:schemeClr val="tx1"/>
                </a:solidFill>
                <a:effectLst/>
                <a:latin typeface="M Plus 1p"/>
              </a:rPr>
              <a:t>x,y</a:t>
            </a:r>
            <a:r>
              <a:rPr lang="en-US" sz="6600" b="0" i="0" dirty="0">
                <a:solidFill>
                  <a:schemeClr val="tx1"/>
                </a:solidFill>
                <a:effectLst/>
                <a:latin typeface="M Plus 1p"/>
              </a:rPr>
              <a:t>) ∧ Smaller(</a:t>
            </a:r>
            <a:r>
              <a:rPr lang="en-US" sz="6600" b="0" i="0" dirty="0" err="1">
                <a:solidFill>
                  <a:schemeClr val="tx1"/>
                </a:solidFill>
                <a:effectLst/>
                <a:latin typeface="M Plus 1p"/>
              </a:rPr>
              <a:t>y,z</a:t>
            </a:r>
            <a:r>
              <a:rPr lang="en-US" sz="6600" b="0" i="0" dirty="0">
                <a:solidFill>
                  <a:schemeClr val="tx1"/>
                </a:solidFill>
                <a:effectLst/>
                <a:latin typeface="M Plus 1p"/>
              </a:rPr>
              <a:t>) -&gt; Smaller(</a:t>
            </a:r>
            <a:r>
              <a:rPr lang="en-US" sz="6600" b="0" i="0" dirty="0" err="1">
                <a:solidFill>
                  <a:schemeClr val="tx1"/>
                </a:solidFill>
                <a:effectLst/>
                <a:latin typeface="M Plus 1p"/>
              </a:rPr>
              <a:t>x,z</a:t>
            </a:r>
            <a:r>
              <a:rPr lang="en-US" sz="6600" b="0" i="0" dirty="0">
                <a:solidFill>
                  <a:schemeClr val="tx1"/>
                </a:solidFill>
                <a:effectLst/>
                <a:latin typeface="M Plus 1p"/>
              </a:rPr>
              <a:t>)</a:t>
            </a:r>
            <a:endParaRPr lang="en-US" sz="6400" dirty="0"/>
          </a:p>
          <a:p>
            <a:pPr algn="l"/>
            <a:endParaRPr lang="en-US" sz="9600" b="0" i="0" dirty="0">
              <a:solidFill>
                <a:schemeClr val="tx1"/>
              </a:solidFill>
              <a:effectLst/>
              <a:latin typeface="M Plus 1p"/>
            </a:endParaRPr>
          </a:p>
          <a:p>
            <a:pPr algn="l"/>
            <a:endParaRPr lang="en-US" sz="9600" dirty="0">
              <a:solidFill>
                <a:schemeClr val="tx1"/>
              </a:solidFill>
              <a:latin typeface="M Plus 1p"/>
            </a:endParaRPr>
          </a:p>
          <a:p>
            <a:pPr algn="l"/>
            <a:r>
              <a:rPr lang="en-US" sz="9600" b="0" i="0" dirty="0">
                <a:solidFill>
                  <a:schemeClr val="tx1"/>
                </a:solidFill>
                <a:effectLst/>
                <a:latin typeface="M Plus 1p"/>
              </a:rPr>
              <a:t>(∀x)( ∀y)((Caterpillar(x)0Snail(x)) ∧ Bird(y) V (Bird(x) ∧ (Fox(y)) </a:t>
            </a:r>
            <a:r>
              <a:rPr lang="en-US" sz="9600" dirty="0">
                <a:solidFill>
                  <a:schemeClr val="tx1"/>
                </a:solidFill>
                <a:latin typeface="M Plus 1p"/>
              </a:rPr>
              <a:t>V Fox(x) </a:t>
            </a:r>
            <a:r>
              <a:rPr lang="en-US" sz="9600" b="0" i="0" dirty="0">
                <a:solidFill>
                  <a:schemeClr val="tx1"/>
                </a:solidFill>
                <a:effectLst/>
                <a:latin typeface="M Plus 1p"/>
              </a:rPr>
              <a:t>∧ Wolf(y) -&gt; Smaller(</a:t>
            </a:r>
            <a:r>
              <a:rPr lang="en-US" sz="9600" dirty="0" err="1">
                <a:solidFill>
                  <a:schemeClr val="tx1"/>
                </a:solidFill>
                <a:latin typeface="M Plus 1p"/>
              </a:rPr>
              <a:t>x</a:t>
            </a:r>
            <a:r>
              <a:rPr lang="en-US" sz="9600" b="0" i="0" dirty="0" err="1">
                <a:solidFill>
                  <a:schemeClr val="tx1"/>
                </a:solidFill>
                <a:effectLst/>
                <a:latin typeface="M Plus 1p"/>
              </a:rPr>
              <a:t>,</a:t>
            </a:r>
            <a:r>
              <a:rPr lang="en-US" sz="9600" dirty="0" err="1">
                <a:solidFill>
                  <a:schemeClr val="tx1"/>
                </a:solidFill>
                <a:latin typeface="M Plus 1p"/>
              </a:rPr>
              <a:t>y</a:t>
            </a:r>
            <a:r>
              <a:rPr lang="en-US" sz="9600" b="0" i="0" dirty="0">
                <a:solidFill>
                  <a:schemeClr val="tx1"/>
                </a:solidFill>
                <a:effectLst/>
                <a:latin typeface="M Plus 1p"/>
              </a:rPr>
              <a:t>))</a:t>
            </a:r>
            <a:endParaRPr lang="en-US" sz="9600" dirty="0">
              <a:solidFill>
                <a:schemeClr val="tx1"/>
              </a:solidFill>
            </a:endParaRPr>
          </a:p>
          <a:p>
            <a:pPr algn="l"/>
            <a:r>
              <a:rPr lang="en-US" dirty="0"/>
              <a:t>	</a:t>
            </a:r>
          </a:p>
          <a:p>
            <a:pPr algn="l"/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3198926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0A1C1B724C384EB82DD5F50928597C" ma:contentTypeVersion="2" ma:contentTypeDescription="Create a new document." ma:contentTypeScope="" ma:versionID="5f94e00b72e7d3d7e2f3eefbbbef4ebc">
  <xsd:schema xmlns:xsd="http://www.w3.org/2001/XMLSchema" xmlns:xs="http://www.w3.org/2001/XMLSchema" xmlns:p="http://schemas.microsoft.com/office/2006/metadata/properties" xmlns:ns2="02a8dec1-6acd-466a-99e7-60870912793c" targetNamespace="http://schemas.microsoft.com/office/2006/metadata/properties" ma:root="true" ma:fieldsID="6039c0d069f040d7a64b2a8486ced038" ns2:_="">
    <xsd:import namespace="02a8dec1-6acd-466a-99e7-6087091279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a8dec1-6acd-466a-99e7-6087091279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65EAD8-5C5B-4EEC-99DA-2C57CED17B3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1E9CF71-3737-4475-A36C-093B648744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a8dec1-6acd-466a-99e7-6087091279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A47B8D6-E2EF-4E2A-824A-989C8BDF57C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438</TotalTime>
  <Words>979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Atlas</vt:lpstr>
      <vt:lpstr>Predicate Logic  Individual Homework</vt:lpstr>
      <vt:lpstr>Exercise 2  Transform the following statements from natural language into predicate formulas choosing the appropriate constants, function symbols and predicate symbols:</vt:lpstr>
      <vt:lpstr> Some of John’s colleagues like to draw and some like to dance</vt:lpstr>
      <vt:lpstr> Some of John’s colleagues like to draw and some like to dance</vt:lpstr>
      <vt:lpstr>PowerPoint Presentation</vt:lpstr>
      <vt:lpstr>Caterpillars and snails are much smaller than birds, which are much smaller than foxes, which in turn are much smaller than wolves.</vt:lpstr>
      <vt:lpstr>Caterpillars and snails are much smaller than birds, which are much smaller than foxes, which in turn are much smaller than wolves.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 Logic  Individual Homework</dc:title>
  <dc:creator>Tudor</dc:creator>
  <cp:lastModifiedBy>Tudor</cp:lastModifiedBy>
  <cp:revision>7</cp:revision>
  <dcterms:created xsi:type="dcterms:W3CDTF">2020-11-07T15:20:11Z</dcterms:created>
  <dcterms:modified xsi:type="dcterms:W3CDTF">2021-01-23T14:01:17Z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0x010100F60A1C1B724C384EB82DD5F50928597C</vt:lpwstr>
  </property>
</Properties>
</file>