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2" r:id="rId5"/>
    <p:sldId id="309" r:id="rId6"/>
    <p:sldId id="310" r:id="rId7"/>
    <p:sldId id="311" r:id="rId8"/>
    <p:sldId id="312" r:id="rId9"/>
    <p:sldId id="313" r:id="rId10"/>
    <p:sldId id="314" r:id="rId11"/>
    <p:sldId id="315" r:id="rId12"/>
    <p:sldId id="316" r:id="rId13"/>
    <p:sldId id="317" r:id="rId14"/>
    <p:sldId id="31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509919-36B5-4162-8899-417A9F93473B}" type="doc">
      <dgm:prSet loTypeId="urn:microsoft.com/office/officeart/2016/7/layout/LinearBlockProcessNumbered#1" loCatId="process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EE83688C-FCCE-492F-A40E-8084DA415E70}">
      <dgm:prSet/>
      <dgm:spPr/>
      <dgm:t>
        <a:bodyPr/>
        <a:lstStyle/>
        <a:p>
          <a:endParaRPr lang="en-US" dirty="0"/>
        </a:p>
      </dgm:t>
    </dgm:pt>
    <dgm:pt modelId="{9D8E6D10-5011-4FEA-AF97-899CEA736119}" type="parTrans" cxnId="{F45A6D87-0F3E-46C6-B3BC-7C0C7744DFBD}">
      <dgm:prSet/>
      <dgm:spPr/>
    </dgm:pt>
    <dgm:pt modelId="{0264CE06-1467-4AE8-BA0F-B12F0F35A6E9}" type="sibTrans" cxnId="{F45A6D87-0F3E-46C6-B3BC-7C0C7744DFBD}">
      <dgm:prSet phldrT="01" phldr="0"/>
      <dgm:spPr/>
      <dgm:t>
        <a:bodyPr/>
        <a:lstStyle/>
        <a:p>
          <a:r>
            <a:rPr lang="en-US" dirty="0"/>
            <a:t>01</a:t>
          </a:r>
        </a:p>
      </dgm:t>
    </dgm:pt>
    <dgm:pt modelId="{09F899AB-70CA-46DA-8F8C-58514A9FEF67}" type="pres">
      <dgm:prSet presAssocID="{15509919-36B5-4162-8899-417A9F93473B}" presName="Name0" presStyleCnt="0">
        <dgm:presLayoutVars>
          <dgm:animLvl val="lvl"/>
          <dgm:resizeHandles val="exact"/>
        </dgm:presLayoutVars>
      </dgm:prSet>
      <dgm:spPr/>
    </dgm:pt>
    <dgm:pt modelId="{3F5D1FBC-0622-453E-8897-FCBC4D7DD256}" type="pres">
      <dgm:prSet presAssocID="{EE83688C-FCCE-492F-A40E-8084DA415E70}" presName="compositeNode" presStyleCnt="0">
        <dgm:presLayoutVars>
          <dgm:bulletEnabled val="1"/>
        </dgm:presLayoutVars>
      </dgm:prSet>
      <dgm:spPr/>
    </dgm:pt>
    <dgm:pt modelId="{80611838-ADEF-41EA-A417-9471A924DF94}" type="pres">
      <dgm:prSet presAssocID="{EE83688C-FCCE-492F-A40E-8084DA415E70}" presName="bgRect" presStyleLbl="alignNode1" presStyleIdx="0" presStyleCnt="1"/>
      <dgm:spPr/>
    </dgm:pt>
    <dgm:pt modelId="{7C0DFEAA-44EF-4ECA-9714-379C29E4F94E}" type="pres">
      <dgm:prSet presAssocID="{0264CE06-1467-4AE8-BA0F-B12F0F35A6E9}" presName="sibTransNodeRect" presStyleLbl="alignNode1" presStyleIdx="0" presStyleCnt="1">
        <dgm:presLayoutVars>
          <dgm:chMax val="0"/>
          <dgm:bulletEnabled val="1"/>
        </dgm:presLayoutVars>
      </dgm:prSet>
      <dgm:spPr/>
    </dgm:pt>
    <dgm:pt modelId="{2DF36853-5849-4501-8A0C-33F91BF3D20D}" type="pres">
      <dgm:prSet presAssocID="{EE83688C-FCCE-492F-A40E-8084DA415E70}" presName="nodeRect" presStyleLbl="alignNode1" presStyleIdx="0" presStyleCnt="1">
        <dgm:presLayoutVars>
          <dgm:bulletEnabled val="1"/>
        </dgm:presLayoutVars>
      </dgm:prSet>
      <dgm:spPr/>
    </dgm:pt>
  </dgm:ptLst>
  <dgm:cxnLst>
    <dgm:cxn modelId="{E57A933C-5F24-42BC-948F-E1D0931172E2}" type="presOf" srcId="{0264CE06-1467-4AE8-BA0F-B12F0F35A6E9}" destId="{7C0DFEAA-44EF-4ECA-9714-379C29E4F94E}" srcOrd="0" destOrd="0" presId="urn:microsoft.com/office/officeart/2016/7/layout/LinearBlockProcessNumbered#1"/>
    <dgm:cxn modelId="{F45A6D87-0F3E-46C6-B3BC-7C0C7744DFBD}" srcId="{15509919-36B5-4162-8899-417A9F93473B}" destId="{EE83688C-FCCE-492F-A40E-8084DA415E70}" srcOrd="0" destOrd="0" parTransId="{9D8E6D10-5011-4FEA-AF97-899CEA736119}" sibTransId="{0264CE06-1467-4AE8-BA0F-B12F0F35A6E9}"/>
    <dgm:cxn modelId="{1E51FD8B-80A5-497E-8E6D-94ABB3C67DB0}" type="presOf" srcId="{EE83688C-FCCE-492F-A40E-8084DA415E70}" destId="{80611838-ADEF-41EA-A417-9471A924DF94}" srcOrd="0" destOrd="0" presId="urn:microsoft.com/office/officeart/2016/7/layout/LinearBlockProcessNumbered#1"/>
    <dgm:cxn modelId="{CCD07298-20FB-4A92-9DD9-400F7FF4057B}" type="presOf" srcId="{EE83688C-FCCE-492F-A40E-8084DA415E70}" destId="{2DF36853-5849-4501-8A0C-33F91BF3D20D}" srcOrd="1" destOrd="0" presId="urn:microsoft.com/office/officeart/2016/7/layout/LinearBlockProcessNumbered#1"/>
    <dgm:cxn modelId="{840BB0C7-181A-4BA4-9324-C35937B4BA77}" type="presOf" srcId="{15509919-36B5-4162-8899-417A9F93473B}" destId="{09F899AB-70CA-46DA-8F8C-58514A9FEF67}" srcOrd="0" destOrd="0" presId="urn:microsoft.com/office/officeart/2016/7/layout/LinearBlockProcessNumbered#1"/>
    <dgm:cxn modelId="{14E46D21-3E6C-4E82-8F51-E7DBA7204899}" type="presParOf" srcId="{09F899AB-70CA-46DA-8F8C-58514A9FEF67}" destId="{3F5D1FBC-0622-453E-8897-FCBC4D7DD256}" srcOrd="0" destOrd="0" presId="urn:microsoft.com/office/officeart/2016/7/layout/LinearBlockProcessNumbered#1"/>
    <dgm:cxn modelId="{AE0BB514-B618-44C3-8510-E007D644D059}" type="presParOf" srcId="{3F5D1FBC-0622-453E-8897-FCBC4D7DD256}" destId="{80611838-ADEF-41EA-A417-9471A924DF94}" srcOrd="0" destOrd="0" presId="urn:microsoft.com/office/officeart/2016/7/layout/LinearBlockProcessNumbered#1"/>
    <dgm:cxn modelId="{973D4CA0-0DC8-40E4-9098-1D41E3E2E062}" type="presParOf" srcId="{3F5D1FBC-0622-453E-8897-FCBC4D7DD256}" destId="{7C0DFEAA-44EF-4ECA-9714-379C29E4F94E}" srcOrd="1" destOrd="0" presId="urn:microsoft.com/office/officeart/2016/7/layout/LinearBlockProcessNumbered#1"/>
    <dgm:cxn modelId="{3DC44A30-85D0-49CB-AAC7-DFCD6FED725F}" type="presParOf" srcId="{3F5D1FBC-0622-453E-8897-FCBC4D7DD256}" destId="{2DF36853-5849-4501-8A0C-33F91BF3D20D}" srcOrd="2" destOrd="0" presId="urn:microsoft.com/office/officeart/2016/7/layout/LinearBlockProcessNumbered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611838-ADEF-41EA-A417-9471A924DF94}">
      <dsp:nvSpPr>
        <dsp:cNvPr id="0" name=""/>
        <dsp:cNvSpPr/>
      </dsp:nvSpPr>
      <dsp:spPr>
        <a:xfrm>
          <a:off x="0" y="0"/>
          <a:ext cx="10058399" cy="372561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3546" tIns="0" rIns="993546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 dirty="0"/>
        </a:p>
      </dsp:txBody>
      <dsp:txXfrm>
        <a:off x="0" y="1490244"/>
        <a:ext cx="10058399" cy="2235367"/>
      </dsp:txXfrm>
    </dsp:sp>
    <dsp:sp modelId="{7C0DFEAA-44EF-4ECA-9714-379C29E4F94E}">
      <dsp:nvSpPr>
        <dsp:cNvPr id="0" name=""/>
        <dsp:cNvSpPr/>
      </dsp:nvSpPr>
      <dsp:spPr>
        <a:xfrm>
          <a:off x="0" y="0"/>
          <a:ext cx="10058399" cy="1490244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3546" tIns="165100" rIns="993546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 dirty="0"/>
            <a:t>01</a:t>
          </a:r>
        </a:p>
      </dsp:txBody>
      <dsp:txXfrm>
        <a:off x="0" y="0"/>
        <a:ext cx="10058399" cy="14902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#1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{97D4F0E7-A380-4E8A-A5E6-02A2C57BE889}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{5712BDC4-329B-45B2-9194-A148ABB6560A}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{8984278A-33F0-4B08-ABC0-F48449CE37F3}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12/8/2020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750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12/8/2020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318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12/8/2020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058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12/8/2020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950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12/8/2020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147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12/8/2020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700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12/8/2020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161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12/8/2020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531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12/8/2020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8086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12/8/2020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409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2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2BA1780-A246-4C7F-9267-727EF2F4E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846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D7398C-75E5-4CB0-BA4F-D7D5CF249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7329" y="2359640"/>
            <a:ext cx="5568628" cy="1630906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Individual Homework – 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Resolution Proposition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5BFB45-FC34-495C-9C68-F9641246C2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6055" y="3990546"/>
            <a:ext cx="4775075" cy="55965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Cantor Dan-</a:t>
            </a:r>
            <a:r>
              <a:rPr lang="en-US" dirty="0" err="1">
                <a:solidFill>
                  <a:schemeClr val="tx1"/>
                </a:solidFill>
              </a:rPr>
              <a:t>Alexandru</a:t>
            </a:r>
            <a:r>
              <a:rPr lang="en-US" dirty="0">
                <a:solidFill>
                  <a:schemeClr val="tx1"/>
                </a:solidFill>
              </a:rPr>
              <a:t> 912 Group</a:t>
            </a:r>
          </a:p>
        </p:txBody>
      </p:sp>
    </p:spTree>
    <p:extLst>
      <p:ext uri="{BB962C8B-B14F-4D97-AF65-F5344CB8AC3E}">
        <p14:creationId xmlns:p14="http://schemas.microsoft.com/office/powerpoint/2010/main" val="2152082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8795C37-A97D-4AF3-8548-6E7F70D477E7}"/>
              </a:ext>
            </a:extLst>
          </p:cNvPr>
          <p:cNvSpPr txBox="1"/>
          <p:nvPr/>
        </p:nvSpPr>
        <p:spPr>
          <a:xfrm>
            <a:off x="727970" y="585926"/>
            <a:ext cx="761704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Now we apply transformations based on Davis-Putman procedure: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We delete C5 because it is a pure literal</a:t>
            </a:r>
          </a:p>
          <a:p>
            <a:endParaRPr lang="en-US" dirty="0"/>
          </a:p>
          <a:p>
            <a:r>
              <a:rPr lang="en-US" dirty="0"/>
              <a:t>So:</a:t>
            </a:r>
          </a:p>
          <a:p>
            <a:r>
              <a:rPr lang="en-US" dirty="0"/>
              <a:t>	C1: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¬L v G v M</a:t>
            </a:r>
            <a:r>
              <a:rPr lang="en-US" dirty="0"/>
              <a:t> </a:t>
            </a:r>
          </a:p>
          <a:p>
            <a:pPr lvl="2"/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C2: ¬J v L </a:t>
            </a: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C3: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¬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Jt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 J</a:t>
            </a:r>
          </a:p>
          <a:p>
            <a:pPr lvl="2"/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C4: ¬G</a:t>
            </a:r>
          </a:p>
          <a:p>
            <a:pPr lvl="2"/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C6: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Jt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C7: ¬M</a:t>
            </a:r>
          </a:p>
          <a:p>
            <a:pPr lvl="2"/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X’ = {C1, C2, C3, C4, C5, C6, C7}</a:t>
            </a:r>
          </a:p>
          <a:p>
            <a:r>
              <a:rPr lang="en-US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3BEA05-30D5-467E-AA4A-BFFFAC9A03C4}"/>
              </a:ext>
            </a:extLst>
          </p:cNvPr>
          <p:cNvSpPr txBox="1"/>
          <p:nvPr/>
        </p:nvSpPr>
        <p:spPr>
          <a:xfrm>
            <a:off x="8700117" y="435006"/>
            <a:ext cx="308055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C1: 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¬L v G v M</a:t>
            </a:r>
            <a:r>
              <a:rPr lang="en-US" dirty="0"/>
              <a:t>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C2: ¬J v L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C3: 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¬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Jt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 J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C4: 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¬G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C5: Gs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C6: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Jt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C7: 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¬M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6A37B1-F988-46BF-A623-B4F95CF1F22E}"/>
              </a:ext>
            </a:extLst>
          </p:cNvPr>
          <p:cNvSpPr txBox="1"/>
          <p:nvPr/>
        </p:nvSpPr>
        <p:spPr>
          <a:xfrm>
            <a:off x="727970" y="4391670"/>
            <a:ext cx="10736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choose Y = {C7} as a support set of S, corresponding to 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¬C (the negation of the conclusion of deduction). S \ Y = {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C1, C2, C3, C4, C5, C6} 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 a consistent set corresponding to the premise of the deduction.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959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091F0F6-6720-48F0-BDC8-767FECE6585F}"/>
              </a:ext>
            </a:extLst>
          </p:cNvPr>
          <p:cNvSpPr/>
          <p:nvPr/>
        </p:nvSpPr>
        <p:spPr>
          <a:xfrm>
            <a:off x="7963270" y="470517"/>
            <a:ext cx="3613212" cy="24948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16D0CF-2853-480A-B8E7-23EB535BA5BD}"/>
              </a:ext>
            </a:extLst>
          </p:cNvPr>
          <p:cNvSpPr txBox="1"/>
          <p:nvPr/>
        </p:nvSpPr>
        <p:spPr>
          <a:xfrm>
            <a:off x="8114190" y="550416"/>
            <a:ext cx="36132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C1: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¬L v G v M</a:t>
            </a:r>
            <a:r>
              <a:rPr lang="en-US" dirty="0"/>
              <a:t> 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C2: ¬J v L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C3: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¬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Jt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 J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C4: ¬G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C6: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Jt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C7: ¬M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X’ = {C1, C2, C3, C4, C5, C6, C7}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 = {C7}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0DDC0E-1008-4F28-B6B6-8FFBE8A6E4C3}"/>
              </a:ext>
            </a:extLst>
          </p:cNvPr>
          <p:cNvSpPr txBox="1"/>
          <p:nvPr/>
        </p:nvSpPr>
        <p:spPr>
          <a:xfrm>
            <a:off x="1864311" y="3318769"/>
            <a:ext cx="5326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C10: </a:t>
            </a:r>
            <a:r>
              <a:rPr lang="en-US" dirty="0"/>
              <a:t>Res</a:t>
            </a:r>
            <a:r>
              <a:rPr lang="en-US" baseline="-25000" dirty="0"/>
              <a:t>p </a:t>
            </a:r>
            <a:r>
              <a:rPr lang="en-US" dirty="0"/>
              <a:t>(C9, C2) = 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¬J	Y = {C7, C8, C9, C10}</a:t>
            </a:r>
            <a:r>
              <a:rPr lang="en-US" dirty="0"/>
              <a:t> </a:t>
            </a:r>
            <a:endParaRPr lang="en-US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94F881-C5B3-43D1-B552-8BF04486F6D3}"/>
              </a:ext>
            </a:extLst>
          </p:cNvPr>
          <p:cNvSpPr txBox="1"/>
          <p:nvPr/>
        </p:nvSpPr>
        <p:spPr>
          <a:xfrm>
            <a:off x="1864311" y="1319321"/>
            <a:ext cx="46252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C8: Res</a:t>
            </a:r>
            <a:r>
              <a:rPr lang="en-US" baseline="-25000" dirty="0"/>
              <a:t>p </a:t>
            </a:r>
            <a:r>
              <a:rPr lang="en-US" dirty="0"/>
              <a:t>(C3, C4) = 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¬L v M	       Y = {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C7, C8}</a:t>
            </a:r>
            <a:endParaRPr lang="en-US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EBBE32-1401-42D7-BE42-9AB9E6C109D1}"/>
              </a:ext>
            </a:extLst>
          </p:cNvPr>
          <p:cNvSpPr txBox="1"/>
          <p:nvPr/>
        </p:nvSpPr>
        <p:spPr>
          <a:xfrm>
            <a:off x="1864311" y="2319045"/>
            <a:ext cx="46252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C9</a:t>
            </a:r>
            <a:r>
              <a:rPr lang="en-US" dirty="0"/>
              <a:t>: Res</a:t>
            </a:r>
            <a:r>
              <a:rPr lang="en-US" baseline="-25000" dirty="0"/>
              <a:t>p </a:t>
            </a:r>
            <a:r>
              <a:rPr lang="en-US" dirty="0"/>
              <a:t>(C8, C7) = 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¬L	Y = {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C7, C8, C9}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340CF0-B6F6-4364-B26B-EC49757A5B46}"/>
              </a:ext>
            </a:extLst>
          </p:cNvPr>
          <p:cNvSpPr txBox="1"/>
          <p:nvPr/>
        </p:nvSpPr>
        <p:spPr>
          <a:xfrm>
            <a:off x="1322773" y="5538679"/>
            <a:ext cx="69068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In conclusion, because we obtain the empty clause, we can deduce that X is inconsistent, so the initial deduction holds.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5411F6-26B7-4EE1-8B9D-597E95A80415}"/>
              </a:ext>
            </a:extLst>
          </p:cNvPr>
          <p:cNvSpPr txBox="1"/>
          <p:nvPr/>
        </p:nvSpPr>
        <p:spPr>
          <a:xfrm>
            <a:off x="1864311" y="4031279"/>
            <a:ext cx="5788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C11: </a:t>
            </a:r>
            <a:r>
              <a:rPr lang="en-US" dirty="0"/>
              <a:t>Res</a:t>
            </a:r>
            <a:r>
              <a:rPr lang="en-US" baseline="-25000" dirty="0"/>
              <a:t>p </a:t>
            </a:r>
            <a:r>
              <a:rPr lang="en-US" dirty="0"/>
              <a:t>(C10, C3) = 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¬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Jt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Y = {C7, C8, C9, C10, C11}</a:t>
            </a:r>
            <a:r>
              <a:rPr lang="en-US" dirty="0"/>
              <a:t> </a:t>
            </a:r>
            <a:endParaRPr lang="en-US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F8EFE7-09F4-4BCA-B387-D6B825A6985C}"/>
              </a:ext>
            </a:extLst>
          </p:cNvPr>
          <p:cNvSpPr txBox="1"/>
          <p:nvPr/>
        </p:nvSpPr>
        <p:spPr>
          <a:xfrm>
            <a:off x="1864310" y="4735728"/>
            <a:ext cx="6365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C12: </a:t>
            </a:r>
            <a:r>
              <a:rPr lang="en-US" dirty="0"/>
              <a:t>Res</a:t>
            </a:r>
            <a:r>
              <a:rPr lang="en-US" baseline="-25000" dirty="0"/>
              <a:t>p </a:t>
            </a:r>
            <a:r>
              <a:rPr lang="en-US" dirty="0"/>
              <a:t>(C11, C6) = </a:t>
            </a:r>
            <a:endParaRPr lang="en-US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D72838-6B57-4C83-A310-7B51FD906A01}"/>
              </a:ext>
            </a:extLst>
          </p:cNvPr>
          <p:cNvSpPr/>
          <p:nvPr/>
        </p:nvSpPr>
        <p:spPr>
          <a:xfrm>
            <a:off x="4172504" y="4849836"/>
            <a:ext cx="186431" cy="14886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147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B8085-1FFF-44DD-A144-D794D923C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Exercise 3.2</a:t>
            </a:r>
          </a:p>
        </p:txBody>
      </p:sp>
      <p:graphicFrame>
        <p:nvGraphicFramePr>
          <p:cNvPr id="5" name="Content Placeholder 2" descr="SmartArt Process Diagram">
            <a:extLst>
              <a:ext uri="{FF2B5EF4-FFF2-40B4-BE49-F238E27FC236}">
                <a16:creationId xmlns:a16="http://schemas.microsoft.com/office/drawing/2014/main" id="{60233515-42BF-4401-AB7F-458C06159D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2695455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3DBA9D57-1A16-4E14-9EC4-3FFA9BBD8917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5001" t="31111" r="11710" b="21403"/>
          <a:stretch/>
        </p:blipFill>
        <p:spPr>
          <a:xfrm>
            <a:off x="1628273" y="2544595"/>
            <a:ext cx="8935453" cy="3256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773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08DB8-2931-4883-91C8-CCBCFF3A46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Theoretical results</a:t>
            </a:r>
          </a:p>
        </p:txBody>
      </p:sp>
    </p:spTree>
    <p:extLst>
      <p:ext uri="{BB962C8B-B14F-4D97-AF65-F5344CB8AC3E}">
        <p14:creationId xmlns:p14="http://schemas.microsoft.com/office/powerpoint/2010/main" val="3956416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25084-D440-4CC7-B5E0-CB4240077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resolution method works?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A378D4-663E-4393-A48F-B9006004B7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1234" t="23076" r="19992" b="18811"/>
          <a:stretch/>
        </p:blipFill>
        <p:spPr>
          <a:xfrm>
            <a:off x="1432264" y="3775297"/>
            <a:ext cx="4399804" cy="2211389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E03B3D6-A8E3-4747-BACB-2424D3E38EDD}"/>
              </a:ext>
            </a:extLst>
          </p:cNvPr>
          <p:cNvSpPr txBox="1"/>
          <p:nvPr/>
        </p:nvSpPr>
        <p:spPr>
          <a:xfrm>
            <a:off x="1066800" y="2413337"/>
            <a:ext cx="476526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The algorithm for resolution proof method implies resolving all the clashing clauses until we obtain the empty clause (in this case we have an inconsistent formula) or otherwise, a consistent one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802EE44-42DB-4EA0-BDB9-259FE18223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476" t="16440" r="24781" b="18706"/>
          <a:stretch/>
        </p:blipFill>
        <p:spPr>
          <a:xfrm>
            <a:off x="6741675" y="2413337"/>
            <a:ext cx="4186737" cy="3573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336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5D642-75F3-4CF0-A523-609F8093D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Resolution as a reputation proof method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6D27A56-DF3B-4834-8666-FF775B84BF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0727" t="11084" r="10523" b="13508"/>
          <a:stretch/>
        </p:blipFill>
        <p:spPr>
          <a:xfrm>
            <a:off x="2847512" y="2014194"/>
            <a:ext cx="6496975" cy="4008511"/>
          </a:xfrm>
        </p:spPr>
      </p:pic>
    </p:spTree>
    <p:extLst>
      <p:ext uri="{BB962C8B-B14F-4D97-AF65-F5344CB8AC3E}">
        <p14:creationId xmlns:p14="http://schemas.microsoft.com/office/powerpoint/2010/main" val="2501924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1244E-A758-4EEF-8DF6-52861DC46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Simplifications by Davis-Putman procedure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B0DA0A5-C0B2-43E7-A0C3-37732A5AAE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8471" t="29370" r="16699" b="16117"/>
          <a:stretch/>
        </p:blipFill>
        <p:spPr>
          <a:xfrm>
            <a:off x="2654157" y="2103438"/>
            <a:ext cx="6883686" cy="3849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68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D6680-18A4-4305-B238-5CD924861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Set-off-support strategy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F170EF5-533C-4D6E-8D7F-42870D68C2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9548" t="30455" r="15452" b="22732"/>
          <a:stretch/>
        </p:blipFill>
        <p:spPr>
          <a:xfrm>
            <a:off x="2842333" y="2014194"/>
            <a:ext cx="6507333" cy="3115538"/>
          </a:xfrm>
        </p:spPr>
      </p:pic>
    </p:spTree>
    <p:extLst>
      <p:ext uri="{BB962C8B-B14F-4D97-AF65-F5344CB8AC3E}">
        <p14:creationId xmlns:p14="http://schemas.microsoft.com/office/powerpoint/2010/main" val="1293649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4C20B-9CE4-413F-B453-5372813305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Exercise 3.2 Solution</a:t>
            </a:r>
          </a:p>
        </p:txBody>
      </p:sp>
    </p:spTree>
    <p:extLst>
      <p:ext uri="{BB962C8B-B14F-4D97-AF65-F5344CB8AC3E}">
        <p14:creationId xmlns:p14="http://schemas.microsoft.com/office/powerpoint/2010/main" val="3470444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505BDBC-2BAF-4094-A0DB-1DA721CB47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190" t="38020" r="42795" b="38258"/>
          <a:stretch/>
        </p:blipFill>
        <p:spPr>
          <a:xfrm>
            <a:off x="6711518" y="381740"/>
            <a:ext cx="5122416" cy="162683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29E33C5-6F6C-4C68-9651-E4150C2B190F}"/>
              </a:ext>
            </a:extLst>
          </p:cNvPr>
          <p:cNvSpPr txBox="1"/>
          <p:nvPr/>
        </p:nvSpPr>
        <p:spPr>
          <a:xfrm>
            <a:off x="593558" y="381740"/>
            <a:ext cx="598370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Notations for the propositional variables:</a:t>
            </a:r>
            <a:br>
              <a:rPr lang="en-US" b="1" dirty="0"/>
            </a:br>
            <a:r>
              <a:rPr lang="en-US" dirty="0"/>
              <a:t>	M – Mary will go to the party</a:t>
            </a:r>
            <a:br>
              <a:rPr lang="en-US" dirty="0"/>
            </a:br>
            <a:r>
              <a:rPr lang="en-US" dirty="0"/>
              <a:t>	L – Lucy will go to the party</a:t>
            </a:r>
          </a:p>
          <a:p>
            <a:r>
              <a:rPr lang="en-US" dirty="0"/>
              <a:t>	G – George will go to the party</a:t>
            </a:r>
          </a:p>
          <a:p>
            <a:r>
              <a:rPr lang="en-US" dirty="0"/>
              <a:t>	J – John will go to the party</a:t>
            </a:r>
          </a:p>
          <a:p>
            <a:r>
              <a:rPr lang="en-US" dirty="0"/>
              <a:t>	</a:t>
            </a:r>
            <a:r>
              <a:rPr lang="en-US" dirty="0" err="1"/>
              <a:t>Jt</a:t>
            </a:r>
            <a:r>
              <a:rPr lang="en-US" dirty="0"/>
              <a:t> – John is in town</a:t>
            </a:r>
          </a:p>
          <a:p>
            <a:r>
              <a:rPr lang="en-US" dirty="0"/>
              <a:t>	Gs – George is sick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07DE3E-D830-4161-BB87-B92A950E1DD2}"/>
              </a:ext>
            </a:extLst>
          </p:cNvPr>
          <p:cNvSpPr txBox="1"/>
          <p:nvPr/>
        </p:nvSpPr>
        <p:spPr>
          <a:xfrm>
            <a:off x="593558" y="2358189"/>
            <a:ext cx="598370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Propositional formulas:</a:t>
            </a:r>
          </a:p>
          <a:p>
            <a:r>
              <a:rPr lang="en-US" b="1" dirty="0"/>
              <a:t>	</a:t>
            </a:r>
            <a:r>
              <a:rPr lang="en-US" dirty="0"/>
              <a:t>H1: L</a:t>
            </a:r>
            <a:r>
              <a:rPr lang="en-US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/>
              </a:rPr>
              <a:t>˄</a:t>
            </a:r>
            <a:r>
              <a:rPr lang="en-US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/>
              </a:rPr>
              <a:t>¬</a:t>
            </a:r>
            <a:r>
              <a:rPr lang="en-US" dirty="0">
                <a:solidFill>
                  <a:srgbClr val="000000"/>
                </a:solidFill>
                <a:latin typeface="Open Sans"/>
              </a:rPr>
              <a:t>G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 M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H2: J → L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H3: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Jt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→ J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H4: Gs </a:t>
            </a:r>
            <a:r>
              <a:rPr lang="en-US" dirty="0">
                <a:solidFill>
                  <a:srgbClr val="000000"/>
                </a:solidFill>
                <a:latin typeface="Open Sans"/>
              </a:rPr>
              <a:t>˄ ¬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/>
              </a:rPr>
              <a:t>G</a:t>
            </a:r>
          </a:p>
          <a:p>
            <a:r>
              <a:rPr lang="en-US" dirty="0">
                <a:solidFill>
                  <a:srgbClr val="000000"/>
                </a:solidFill>
                <a:latin typeface="Open Sans"/>
              </a:rPr>
              <a:t>	H5: </a:t>
            </a:r>
            <a:r>
              <a:rPr lang="en-US" dirty="0" err="1">
                <a:solidFill>
                  <a:srgbClr val="000000"/>
                </a:solidFill>
                <a:latin typeface="Open Sans"/>
              </a:rPr>
              <a:t>Jt</a:t>
            </a:r>
            <a:endParaRPr lang="en-US" dirty="0">
              <a:solidFill>
                <a:srgbClr val="000000"/>
              </a:solidFill>
              <a:latin typeface="Open Sans"/>
            </a:endParaRPr>
          </a:p>
          <a:p>
            <a:r>
              <a:rPr lang="en-US" dirty="0">
                <a:solidFill>
                  <a:srgbClr val="000000"/>
                </a:solidFill>
                <a:latin typeface="Open Sans"/>
              </a:rPr>
              <a:t>	C: M    </a:t>
            </a:r>
            <a:endParaRPr lang="en-US" b="1" dirty="0"/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101EB5-0D46-4736-BE6F-E326E5414B29}"/>
              </a:ext>
            </a:extLst>
          </p:cNvPr>
          <p:cNvSpPr txBox="1"/>
          <p:nvPr/>
        </p:nvSpPr>
        <p:spPr>
          <a:xfrm>
            <a:off x="6711518" y="2358189"/>
            <a:ext cx="51224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Transforming initial formulas in clauses: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H1 ≡ 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¬L v G v M (C1)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H2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≡ 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¬J v L (C2)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H3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≡ 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¬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Jt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 J (C3)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H4: ¬G (C4)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H4: Gs(C5)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H5: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Jt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(C6)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¬ C: ¬M (C7)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A24AA2-90B6-416E-9605-936C42F5CAAC}"/>
              </a:ext>
            </a:extLst>
          </p:cNvPr>
          <p:cNvSpPr txBox="1"/>
          <p:nvPr/>
        </p:nvSpPr>
        <p:spPr>
          <a:xfrm>
            <a:off x="1500326" y="4739130"/>
            <a:ext cx="90641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order to check if the deduction holds, we need to prove that:</a:t>
            </a:r>
          </a:p>
          <a:p>
            <a:r>
              <a:rPr lang="en-US" dirty="0"/>
              <a:t>	CNF(C1 </a:t>
            </a:r>
            <a:r>
              <a:rPr lang="en-US" dirty="0">
                <a:solidFill>
                  <a:srgbClr val="000000"/>
                </a:solidFill>
                <a:latin typeface="Open Sans"/>
              </a:rPr>
              <a:t>˄</a:t>
            </a:r>
            <a:r>
              <a:rPr lang="en-US" dirty="0"/>
              <a:t> C2 </a:t>
            </a:r>
            <a:r>
              <a:rPr lang="en-US" dirty="0">
                <a:solidFill>
                  <a:srgbClr val="000000"/>
                </a:solidFill>
                <a:latin typeface="Open Sans"/>
              </a:rPr>
              <a:t>˄</a:t>
            </a:r>
            <a:r>
              <a:rPr lang="en-US" dirty="0"/>
              <a:t> C3 </a:t>
            </a:r>
            <a:r>
              <a:rPr lang="en-US" dirty="0">
                <a:solidFill>
                  <a:srgbClr val="000000"/>
                </a:solidFill>
                <a:latin typeface="Open Sans"/>
              </a:rPr>
              <a:t>˄</a:t>
            </a:r>
            <a:r>
              <a:rPr lang="en-US" dirty="0"/>
              <a:t> C4 </a:t>
            </a:r>
            <a:r>
              <a:rPr lang="en-US" dirty="0">
                <a:solidFill>
                  <a:srgbClr val="000000"/>
                </a:solidFill>
                <a:latin typeface="Open Sans"/>
              </a:rPr>
              <a:t>˄</a:t>
            </a:r>
            <a:r>
              <a:rPr lang="en-US" dirty="0"/>
              <a:t> C5 </a:t>
            </a:r>
            <a:r>
              <a:rPr lang="en-US" dirty="0">
                <a:solidFill>
                  <a:srgbClr val="000000"/>
                </a:solidFill>
                <a:latin typeface="Open Sans"/>
              </a:rPr>
              <a:t>˄</a:t>
            </a:r>
            <a:r>
              <a:rPr lang="en-US" dirty="0"/>
              <a:t> C6 </a:t>
            </a:r>
            <a:r>
              <a:rPr lang="en-US" dirty="0">
                <a:solidFill>
                  <a:srgbClr val="000000"/>
                </a:solidFill>
                <a:latin typeface="Open Sans"/>
              </a:rPr>
              <a:t>˄ C7</a:t>
            </a:r>
            <a:r>
              <a:rPr lang="en-US" dirty="0"/>
              <a:t>) |-Res     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2" name="AutoShape 4" descr="\Box ">
            <a:extLst>
              <a:ext uri="{FF2B5EF4-FFF2-40B4-BE49-F238E27FC236}">
                <a16:creationId xmlns:a16="http://schemas.microsoft.com/office/drawing/2014/main" id="{0D6686B3-66DB-4447-B8B2-C8967A4BD26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955F0A3-C9E2-40EF-AD79-D2A773E3CEE9}"/>
              </a:ext>
            </a:extLst>
          </p:cNvPr>
          <p:cNvSpPr/>
          <p:nvPr/>
        </p:nvSpPr>
        <p:spPr>
          <a:xfrm>
            <a:off x="7172066" y="5179496"/>
            <a:ext cx="159798" cy="15979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540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/>
      <p:bldP spid="9" grpId="0"/>
      <p:bldP spid="13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avon">
      <a:majorFont>
        <a:latin typeface="Sagona Extra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Sagona Boo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Override1.xml><?xml version="1.0" encoding="utf-8"?>
<a:themeOverride xmlns:a="http://schemas.openxmlformats.org/drawingml/2006/main">
  <a:clrScheme name="Marquee">
    <a:dk1>
      <a:srgbClr val="000000"/>
    </a:dk1>
    <a:lt1>
      <a:sysClr val="window" lastClr="FFFFFF"/>
    </a:lt1>
    <a:dk2>
      <a:srgbClr val="5E5E5E"/>
    </a:dk2>
    <a:lt2>
      <a:srgbClr val="DDDDDD"/>
    </a:lt2>
    <a:accent1>
      <a:srgbClr val="418AB3"/>
    </a:accent1>
    <a:accent2>
      <a:srgbClr val="A6B727"/>
    </a:accent2>
    <a:accent3>
      <a:srgbClr val="F69200"/>
    </a:accent3>
    <a:accent4>
      <a:srgbClr val="838383"/>
    </a:accent4>
    <a:accent5>
      <a:srgbClr val="FEC306"/>
    </a:accent5>
    <a:accent6>
      <a:srgbClr val="DF5327"/>
    </a:accent6>
    <a:hlink>
      <a:srgbClr val="F59E00"/>
    </a:hlink>
    <a:folHlink>
      <a:srgbClr val="B2B2B2"/>
    </a:folHlink>
  </a:clrScheme>
</a:themeOverride>
</file>

<file path=ppt/theme/themeOverride2.xml><?xml version="1.0" encoding="utf-8"?>
<a:themeOverride xmlns:a="http://schemas.openxmlformats.org/drawingml/2006/main">
  <a:clrScheme name="Marquee">
    <a:dk1>
      <a:srgbClr val="000000"/>
    </a:dk1>
    <a:lt1>
      <a:sysClr val="window" lastClr="FFFFFF"/>
    </a:lt1>
    <a:dk2>
      <a:srgbClr val="5E5E5E"/>
    </a:dk2>
    <a:lt2>
      <a:srgbClr val="DDDDDD"/>
    </a:lt2>
    <a:accent1>
      <a:srgbClr val="418AB3"/>
    </a:accent1>
    <a:accent2>
      <a:srgbClr val="A6B727"/>
    </a:accent2>
    <a:accent3>
      <a:srgbClr val="F69200"/>
    </a:accent3>
    <a:accent4>
      <a:srgbClr val="838383"/>
    </a:accent4>
    <a:accent5>
      <a:srgbClr val="FEC306"/>
    </a:accent5>
    <a:accent6>
      <a:srgbClr val="DF5327"/>
    </a:accent6>
    <a:hlink>
      <a:srgbClr val="F59E00"/>
    </a:hlink>
    <a:folHlink>
      <a:srgbClr val="B2B2B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60A1C1B724C384EB82DD5F50928597C" ma:contentTypeVersion="2" ma:contentTypeDescription="Create a new document." ma:contentTypeScope="" ma:versionID="5f94e00b72e7d3d7e2f3eefbbbef4ebc">
  <xsd:schema xmlns:xsd="http://www.w3.org/2001/XMLSchema" xmlns:xs="http://www.w3.org/2001/XMLSchema" xmlns:p="http://schemas.microsoft.com/office/2006/metadata/properties" xmlns:ns2="02a8dec1-6acd-466a-99e7-60870912793c" targetNamespace="http://schemas.microsoft.com/office/2006/metadata/properties" ma:root="true" ma:fieldsID="6039c0d069f040d7a64b2a8486ced038" ns2:_="">
    <xsd:import namespace="02a8dec1-6acd-466a-99e7-60870912793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a8dec1-6acd-466a-99e7-60870912793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7BAA3BB-0AE0-41A6-9063-0FD9433BDEFC}"/>
</file>

<file path=customXml/itemProps2.xml><?xml version="1.0" encoding="utf-8"?>
<ds:datastoreItem xmlns:ds="http://schemas.openxmlformats.org/officeDocument/2006/customXml" ds:itemID="{52F3B215-496E-4790-A364-7C1C46DEC771}">
  <ds:schemaRefs>
    <ds:schemaRef ds:uri="16c05727-aa75-4e4a-9b5f-8a80a1165891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71af3243-3dd4-4a8d-8c0d-dd76da1f02a5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E2713E1-6312-427E-BFCB-C5A5DA30137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{DAD2215C-C398-4B3F-8244-12C93F3CA642}tf78829772_win32</Template>
  <TotalTime>280</TotalTime>
  <Words>608</Words>
  <Application>Microsoft Office PowerPoint</Application>
  <PresentationFormat>Widescreen</PresentationFormat>
  <Paragraphs>68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Garamond</vt:lpstr>
      <vt:lpstr>Open Sans</vt:lpstr>
      <vt:lpstr>Sagona Book</vt:lpstr>
      <vt:lpstr>Sagona ExtraLight</vt:lpstr>
      <vt:lpstr>Times New Roman</vt:lpstr>
      <vt:lpstr>SavonVTI</vt:lpstr>
      <vt:lpstr>Individual Homework –  Resolution Proposition</vt:lpstr>
      <vt:lpstr>Exercise 3.2</vt:lpstr>
      <vt:lpstr>Theoretical results</vt:lpstr>
      <vt:lpstr>How resolution method works?</vt:lpstr>
      <vt:lpstr>Resolution as a reputation proof method</vt:lpstr>
      <vt:lpstr>Simplifications by Davis-Putman procedure</vt:lpstr>
      <vt:lpstr>Set-off-support strategy</vt:lpstr>
      <vt:lpstr>Exercise 3.2 Solution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Individual Homework –  Resolution Proposition</dc:title>
  <dc:creator>Cantor Dan</dc:creator>
  <cp:lastModifiedBy>Cantor Dan</cp:lastModifiedBy>
  <cp:revision>20</cp:revision>
  <dcterms:created xsi:type="dcterms:W3CDTF">2020-12-07T13:47:16Z</dcterms:created>
  <dcterms:modified xsi:type="dcterms:W3CDTF">2020-12-08T07:31:01Z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0x010100F60A1C1B724C384EB82DD5F50928597C</vt:lpwstr>
  </property>
</Properties>
</file>