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5" r:id="rId3"/>
    <p:sldId id="276" r:id="rId4"/>
    <p:sldId id="277" r:id="rId5"/>
    <p:sldId id="286" r:id="rId6"/>
    <p:sldId id="278" r:id="rId7"/>
    <p:sldId id="279" r:id="rId8"/>
    <p:sldId id="280" r:id="rId9"/>
    <p:sldId id="281" r:id="rId10"/>
    <p:sldId id="273" r:id="rId11"/>
    <p:sldId id="290" r:id="rId12"/>
    <p:sldId id="282" r:id="rId13"/>
    <p:sldId id="283" r:id="rId14"/>
    <p:sldId id="284" r:id="rId15"/>
    <p:sldId id="287" r:id="rId16"/>
    <p:sldId id="288" r:id="rId17"/>
    <p:sldId id="289" r:id="rId18"/>
    <p:sldId id="274" r:id="rId19"/>
    <p:sldId id="285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>
      <p:cViewPr varScale="1">
        <p:scale>
          <a:sx n="86" d="100"/>
          <a:sy n="86" d="100"/>
        </p:scale>
        <p:origin x="715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1/12/2021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1/12/2021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Logic Circuits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Cira Vlad-Stefan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888CC1-91AD-46F8-BB56-68D761B222FF}"/>
              </a:ext>
            </a:extLst>
          </p:cNvPr>
          <p:cNvSpPr txBox="1"/>
          <p:nvPr/>
        </p:nvSpPr>
        <p:spPr>
          <a:xfrm>
            <a:off x="3266539" y="589877"/>
            <a:ext cx="5658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logic circuit has its’ corresponding Boolean function </a:t>
            </a:r>
          </a:p>
          <a:p>
            <a:r>
              <a:rPr lang="en-US" dirty="0"/>
              <a:t>		as shown below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2F9BFB-E965-41FB-9885-29065D0F3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176" y="2271551"/>
            <a:ext cx="9459645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D957E8-0734-4D48-B6C2-DB2616835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54275"/>
            <a:ext cx="6629400" cy="674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3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888CC1-91AD-46F8-BB56-68D761B222FF}"/>
              </a:ext>
            </a:extLst>
          </p:cNvPr>
          <p:cNvSpPr txBox="1"/>
          <p:nvPr/>
        </p:nvSpPr>
        <p:spPr>
          <a:xfrm>
            <a:off x="3049330" y="762000"/>
            <a:ext cx="6093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begin to simplify the equation so that it has only basic gates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FFE920-117F-4F98-B699-E591DEBED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962400"/>
            <a:ext cx="8764223" cy="9335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A0E0F7-6E91-49E2-80B6-307E9E29E39D}"/>
              </a:ext>
            </a:extLst>
          </p:cNvPr>
          <p:cNvSpPr txBox="1"/>
          <p:nvPr/>
        </p:nvSpPr>
        <p:spPr>
          <a:xfrm>
            <a:off x="3955153" y="3059668"/>
            <a:ext cx="405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using this rule, I rewrite the equation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37C4A4-5A26-41BC-91A3-A26167E1ED9D}"/>
              </a:ext>
            </a:extLst>
          </p:cNvPr>
          <p:cNvSpPr/>
          <p:nvPr/>
        </p:nvSpPr>
        <p:spPr>
          <a:xfrm>
            <a:off x="8915400" y="1828800"/>
            <a:ext cx="152400" cy="76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9467F9-003A-4B4F-9ED3-CF4DCD85B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878" y="1595021"/>
            <a:ext cx="8146244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128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888CC1-91AD-46F8-BB56-68D761B222FF}"/>
              </a:ext>
            </a:extLst>
          </p:cNvPr>
          <p:cNvSpPr txBox="1"/>
          <p:nvPr/>
        </p:nvSpPr>
        <p:spPr>
          <a:xfrm>
            <a:off x="3049330" y="762000"/>
            <a:ext cx="514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start to move on from left-to-right in the equation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A0E0F7-6E91-49E2-80B6-307E9E29E39D}"/>
              </a:ext>
            </a:extLst>
          </p:cNvPr>
          <p:cNvSpPr txBox="1"/>
          <p:nvPr/>
        </p:nvSpPr>
        <p:spPr>
          <a:xfrm>
            <a:off x="3955153" y="3059668"/>
            <a:ext cx="405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using this rule, I rewrite the equation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E790D9-FFBF-447B-AB90-DCC09D351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0" y="4078709"/>
            <a:ext cx="8754697" cy="95263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92628CF-1DC6-4211-B855-BFD421759838}"/>
              </a:ext>
            </a:extLst>
          </p:cNvPr>
          <p:cNvSpPr/>
          <p:nvPr/>
        </p:nvSpPr>
        <p:spPr>
          <a:xfrm>
            <a:off x="7620000" y="1477392"/>
            <a:ext cx="76200" cy="1068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54A132-DDB0-4144-8EAF-E2B8B12C7BC7}"/>
              </a:ext>
            </a:extLst>
          </p:cNvPr>
          <p:cNvCxnSpPr/>
          <p:nvPr/>
        </p:nvCxnSpPr>
        <p:spPr>
          <a:xfrm>
            <a:off x="7391400" y="1530841"/>
            <a:ext cx="228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635AF8E-32BA-4E4D-94C6-AD09CEE66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424" y="1300400"/>
            <a:ext cx="8057010" cy="159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17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888CC1-91AD-46F8-BB56-68D761B222FF}"/>
              </a:ext>
            </a:extLst>
          </p:cNvPr>
          <p:cNvSpPr txBox="1"/>
          <p:nvPr/>
        </p:nvSpPr>
        <p:spPr>
          <a:xfrm>
            <a:off x="3049327" y="762000"/>
            <a:ext cx="514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start to move on from left-to-right in the equation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A0E0F7-6E91-49E2-80B6-307E9E29E39D}"/>
              </a:ext>
            </a:extLst>
          </p:cNvPr>
          <p:cNvSpPr txBox="1"/>
          <p:nvPr/>
        </p:nvSpPr>
        <p:spPr>
          <a:xfrm>
            <a:off x="3208831" y="3059668"/>
            <a:ext cx="5774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 but not least, this is the last equation to be simplified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F36314-EA14-431E-8C2C-492FF27E3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899" y="1722949"/>
            <a:ext cx="7602011" cy="8383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209F45-070A-4A45-8072-ED92FD9CA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792" y="3927402"/>
            <a:ext cx="8764223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595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-304800"/>
            <a:ext cx="5791200" cy="1828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This is the truth table that resulted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557363-2867-4D26-8E0E-AB55D2AB9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905000"/>
            <a:ext cx="5334000" cy="445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-304800"/>
            <a:ext cx="5791200" cy="1828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This is the Veitch diagram with the corresponding min-terms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8BCF29-170D-4415-A008-D57120CED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12" y="1981200"/>
            <a:ext cx="76485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19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6829969-DF7C-436F-BC6A-ECA67E5E9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5822"/>
            <a:ext cx="12192000" cy="252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396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304800"/>
            <a:ext cx="5791200" cy="1828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After simplification, this is the result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A953F3-0EED-4E34-B2E5-9E3A5FF05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759" y="2743200"/>
            <a:ext cx="6144482" cy="164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304800"/>
            <a:ext cx="579120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With the simplified Boolean function, I begin representing the logic circuit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AE5373-7311-492E-BC2E-78CAE4642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2895600"/>
            <a:ext cx="4753638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1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 1.8</a:t>
            </a:r>
            <a:endParaRPr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DB5A4AE-D7B2-4AB8-BADE-BFD6BDC55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9747" y="2133599"/>
            <a:ext cx="9872506" cy="13716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8265D5-24DB-4D2E-821F-5106D9608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747" y="3505199"/>
            <a:ext cx="9872506" cy="248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066800"/>
            <a:ext cx="4800600" cy="4724400"/>
          </a:xfrm>
        </p:spPr>
        <p:txBody>
          <a:bodyPr/>
          <a:lstStyle/>
          <a:p>
            <a:r>
              <a:rPr lang="en-US" dirty="0"/>
              <a:t>Thanks for </a:t>
            </a:r>
            <a:r>
              <a:rPr lang="en-US"/>
              <a:t>paying attention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Logic Circuits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A833A-85FC-4878-AAB3-DEADE32FE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4CA640-E3FF-4D73-89B4-A4081E1A9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05" y="2046439"/>
            <a:ext cx="10640189" cy="13825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04ABA8-6256-4C4D-B42B-5659ACD8E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05" y="3429000"/>
            <a:ext cx="10640189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11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37317" y="-27373"/>
            <a:ext cx="9144000" cy="1143000"/>
          </a:xfrm>
        </p:spPr>
        <p:txBody>
          <a:bodyPr/>
          <a:lstStyle/>
          <a:p>
            <a:pPr algn="ctr"/>
            <a:r>
              <a:rPr lang="en-US" dirty="0"/>
              <a:t>Basic Gates – IEEE Standards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A833A-85FC-4878-AAB3-DEADE32FE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312416"/>
            <a:ext cx="9144000" cy="4267200"/>
          </a:xfrm>
        </p:spPr>
        <p:txBody>
          <a:bodyPr/>
          <a:lstStyle/>
          <a:p>
            <a:r>
              <a:rPr lang="en-US" dirty="0"/>
              <a:t>IEEE, pronounced "Eye-triple-E," stands for the Institute of Electrical and Electronics Engineers.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EAE113-5B5F-4E87-88D9-61CF19201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99" y="1279124"/>
            <a:ext cx="8297433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85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37317" y="-27373"/>
            <a:ext cx="9144000" cy="1143000"/>
          </a:xfrm>
        </p:spPr>
        <p:txBody>
          <a:bodyPr/>
          <a:lstStyle/>
          <a:p>
            <a:pPr algn="ctr"/>
            <a:r>
              <a:rPr lang="en-US" dirty="0"/>
              <a:t>Derived Gates – IEEE Standards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A833A-85FC-4878-AAB3-DEADE32FE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312416"/>
            <a:ext cx="9144000" cy="4267200"/>
          </a:xfrm>
        </p:spPr>
        <p:txBody>
          <a:bodyPr/>
          <a:lstStyle/>
          <a:p>
            <a:r>
              <a:rPr lang="en-US" dirty="0"/>
              <a:t>IEEE, pronounced "Eye-triple-E," stands for the Institute of Electrical and Electronics Engineers.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4E3A7F-693F-49D0-95C8-EA674D81D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888" y="1304628"/>
            <a:ext cx="8402223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19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8265D5-24DB-4D2E-821F-5106D9608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747" y="2438400"/>
            <a:ext cx="9872506" cy="24837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354248-F3A8-4B3F-9D2F-1D737853B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431" y="889049"/>
            <a:ext cx="9221487" cy="80973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5A757B-8EA9-45CD-841C-D0B63CE58CD0}"/>
              </a:ext>
            </a:extLst>
          </p:cNvPr>
          <p:cNvCxnSpPr/>
          <p:nvPr/>
        </p:nvCxnSpPr>
        <p:spPr>
          <a:xfrm>
            <a:off x="4114800" y="2667000"/>
            <a:ext cx="533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57EC31D-EC88-428C-9C2A-17B3F07B9337}"/>
              </a:ext>
            </a:extLst>
          </p:cNvPr>
          <p:cNvCxnSpPr>
            <a:cxnSpLocks/>
          </p:cNvCxnSpPr>
          <p:nvPr/>
        </p:nvCxnSpPr>
        <p:spPr>
          <a:xfrm>
            <a:off x="5029200" y="2667000"/>
            <a:ext cx="838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72614D3-CE08-451E-AF97-12D37A8EE8E7}"/>
              </a:ext>
            </a:extLst>
          </p:cNvPr>
          <p:cNvCxnSpPr>
            <a:cxnSpLocks/>
          </p:cNvCxnSpPr>
          <p:nvPr/>
        </p:nvCxnSpPr>
        <p:spPr>
          <a:xfrm>
            <a:off x="5257800" y="2971800"/>
            <a:ext cx="609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E67961B-4F83-412D-B62E-3446F997E6BA}"/>
              </a:ext>
            </a:extLst>
          </p:cNvPr>
          <p:cNvCxnSpPr>
            <a:cxnSpLocks/>
          </p:cNvCxnSpPr>
          <p:nvPr/>
        </p:nvCxnSpPr>
        <p:spPr>
          <a:xfrm flipV="1">
            <a:off x="5295900" y="2971800"/>
            <a:ext cx="0" cy="1143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7F4320C1-6943-4ABB-BE4E-8F3E45A28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8668" y="2504086"/>
            <a:ext cx="774033" cy="31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1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8265D5-24DB-4D2E-821F-5106D9608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747" y="2438400"/>
            <a:ext cx="9872506" cy="24837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354248-F3A8-4B3F-9D2F-1D737853B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431" y="889049"/>
            <a:ext cx="9221487" cy="80973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5A757B-8EA9-45CD-841C-D0B63CE58CD0}"/>
              </a:ext>
            </a:extLst>
          </p:cNvPr>
          <p:cNvCxnSpPr/>
          <p:nvPr/>
        </p:nvCxnSpPr>
        <p:spPr>
          <a:xfrm>
            <a:off x="4114800" y="2667000"/>
            <a:ext cx="533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57EC31D-EC88-428C-9C2A-17B3F07B9337}"/>
              </a:ext>
            </a:extLst>
          </p:cNvPr>
          <p:cNvCxnSpPr>
            <a:cxnSpLocks/>
          </p:cNvCxnSpPr>
          <p:nvPr/>
        </p:nvCxnSpPr>
        <p:spPr>
          <a:xfrm>
            <a:off x="5029200" y="2667000"/>
            <a:ext cx="838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72614D3-CE08-451E-AF97-12D37A8EE8E7}"/>
              </a:ext>
            </a:extLst>
          </p:cNvPr>
          <p:cNvCxnSpPr>
            <a:cxnSpLocks/>
          </p:cNvCxnSpPr>
          <p:nvPr/>
        </p:nvCxnSpPr>
        <p:spPr>
          <a:xfrm>
            <a:off x="5257800" y="2971800"/>
            <a:ext cx="609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E67961B-4F83-412D-B62E-3446F997E6BA}"/>
              </a:ext>
            </a:extLst>
          </p:cNvPr>
          <p:cNvCxnSpPr>
            <a:cxnSpLocks/>
          </p:cNvCxnSpPr>
          <p:nvPr/>
        </p:nvCxnSpPr>
        <p:spPr>
          <a:xfrm flipV="1">
            <a:off x="5295900" y="2971800"/>
            <a:ext cx="0" cy="1143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7F4320C1-6943-4ABB-BE4E-8F3E45A28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8668" y="2504086"/>
            <a:ext cx="774033" cy="315277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63DA74-4A4E-417F-9C44-17B793716789}"/>
              </a:ext>
            </a:extLst>
          </p:cNvPr>
          <p:cNvCxnSpPr>
            <a:cxnSpLocks/>
          </p:cNvCxnSpPr>
          <p:nvPr/>
        </p:nvCxnSpPr>
        <p:spPr>
          <a:xfrm>
            <a:off x="4114800" y="3581400"/>
            <a:ext cx="1981200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12C518-9296-4CBB-A603-B56FA744C716}"/>
              </a:ext>
            </a:extLst>
          </p:cNvPr>
          <p:cNvCxnSpPr>
            <a:cxnSpLocks/>
          </p:cNvCxnSpPr>
          <p:nvPr/>
        </p:nvCxnSpPr>
        <p:spPr>
          <a:xfrm>
            <a:off x="4100744" y="4114800"/>
            <a:ext cx="1538056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D7947B-C061-48C2-A380-1CFCDC0DA6D8}"/>
              </a:ext>
            </a:extLst>
          </p:cNvPr>
          <p:cNvCxnSpPr>
            <a:cxnSpLocks/>
          </p:cNvCxnSpPr>
          <p:nvPr/>
        </p:nvCxnSpPr>
        <p:spPr>
          <a:xfrm flipV="1">
            <a:off x="5633621" y="3886200"/>
            <a:ext cx="0" cy="22860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4C9CB8-0801-4918-8759-16A217F76E3A}"/>
              </a:ext>
            </a:extLst>
          </p:cNvPr>
          <p:cNvCxnSpPr>
            <a:cxnSpLocks/>
          </p:cNvCxnSpPr>
          <p:nvPr/>
        </p:nvCxnSpPr>
        <p:spPr>
          <a:xfrm flipH="1">
            <a:off x="5633622" y="3886200"/>
            <a:ext cx="386178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AACC45F2-4C83-4B64-BBAC-FE2F2E80A5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8668" y="3383875"/>
            <a:ext cx="687928" cy="35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26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8265D5-24DB-4D2E-821F-5106D9608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747" y="2438400"/>
            <a:ext cx="9872506" cy="24837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354248-F3A8-4B3F-9D2F-1D737853B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431" y="889049"/>
            <a:ext cx="9221487" cy="80973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5A757B-8EA9-45CD-841C-D0B63CE58CD0}"/>
              </a:ext>
            </a:extLst>
          </p:cNvPr>
          <p:cNvCxnSpPr/>
          <p:nvPr/>
        </p:nvCxnSpPr>
        <p:spPr>
          <a:xfrm>
            <a:off x="4114800" y="2667000"/>
            <a:ext cx="533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57EC31D-EC88-428C-9C2A-17B3F07B9337}"/>
              </a:ext>
            </a:extLst>
          </p:cNvPr>
          <p:cNvCxnSpPr>
            <a:cxnSpLocks/>
          </p:cNvCxnSpPr>
          <p:nvPr/>
        </p:nvCxnSpPr>
        <p:spPr>
          <a:xfrm>
            <a:off x="5029200" y="2667000"/>
            <a:ext cx="838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72614D3-CE08-451E-AF97-12D37A8EE8E7}"/>
              </a:ext>
            </a:extLst>
          </p:cNvPr>
          <p:cNvCxnSpPr>
            <a:cxnSpLocks/>
          </p:cNvCxnSpPr>
          <p:nvPr/>
        </p:nvCxnSpPr>
        <p:spPr>
          <a:xfrm>
            <a:off x="5257800" y="2971800"/>
            <a:ext cx="609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E67961B-4F83-412D-B62E-3446F997E6BA}"/>
              </a:ext>
            </a:extLst>
          </p:cNvPr>
          <p:cNvCxnSpPr>
            <a:cxnSpLocks/>
          </p:cNvCxnSpPr>
          <p:nvPr/>
        </p:nvCxnSpPr>
        <p:spPr>
          <a:xfrm flipV="1">
            <a:off x="5295900" y="2971800"/>
            <a:ext cx="0" cy="1143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7F4320C1-6943-4ABB-BE4E-8F3E45A28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8668" y="2504086"/>
            <a:ext cx="774033" cy="315277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63DA74-4A4E-417F-9C44-17B793716789}"/>
              </a:ext>
            </a:extLst>
          </p:cNvPr>
          <p:cNvCxnSpPr>
            <a:cxnSpLocks/>
          </p:cNvCxnSpPr>
          <p:nvPr/>
        </p:nvCxnSpPr>
        <p:spPr>
          <a:xfrm>
            <a:off x="4114800" y="3581400"/>
            <a:ext cx="1981200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12C518-9296-4CBB-A603-B56FA744C716}"/>
              </a:ext>
            </a:extLst>
          </p:cNvPr>
          <p:cNvCxnSpPr>
            <a:cxnSpLocks/>
          </p:cNvCxnSpPr>
          <p:nvPr/>
        </p:nvCxnSpPr>
        <p:spPr>
          <a:xfrm>
            <a:off x="4100744" y="4114800"/>
            <a:ext cx="1538056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D7947B-C061-48C2-A380-1CFCDC0DA6D8}"/>
              </a:ext>
            </a:extLst>
          </p:cNvPr>
          <p:cNvCxnSpPr>
            <a:cxnSpLocks/>
          </p:cNvCxnSpPr>
          <p:nvPr/>
        </p:nvCxnSpPr>
        <p:spPr>
          <a:xfrm flipV="1">
            <a:off x="5633621" y="3886200"/>
            <a:ext cx="0" cy="22860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4C9CB8-0801-4918-8759-16A217F76E3A}"/>
              </a:ext>
            </a:extLst>
          </p:cNvPr>
          <p:cNvCxnSpPr>
            <a:cxnSpLocks/>
          </p:cNvCxnSpPr>
          <p:nvPr/>
        </p:nvCxnSpPr>
        <p:spPr>
          <a:xfrm flipH="1">
            <a:off x="5633622" y="3886200"/>
            <a:ext cx="386178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AACC45F2-4C83-4B64-BBAC-FE2F2E80A5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8668" y="3383875"/>
            <a:ext cx="687928" cy="35187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D9F878-36C6-4A6C-8BDC-C7C70CD5A4D9}"/>
              </a:ext>
            </a:extLst>
          </p:cNvPr>
          <p:cNvCxnSpPr>
            <a:cxnSpLocks/>
          </p:cNvCxnSpPr>
          <p:nvPr/>
        </p:nvCxnSpPr>
        <p:spPr>
          <a:xfrm>
            <a:off x="4419600" y="4114800"/>
            <a:ext cx="0" cy="533400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465767-BF07-4A8C-843D-249FFD853DEA}"/>
              </a:ext>
            </a:extLst>
          </p:cNvPr>
          <p:cNvCxnSpPr>
            <a:cxnSpLocks/>
          </p:cNvCxnSpPr>
          <p:nvPr/>
        </p:nvCxnSpPr>
        <p:spPr>
          <a:xfrm flipH="1">
            <a:off x="4419600" y="4648200"/>
            <a:ext cx="2753101" cy="0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0E71CBC-E24A-4EE8-932D-3B6563884617}"/>
              </a:ext>
            </a:extLst>
          </p:cNvPr>
          <p:cNvCxnSpPr>
            <a:cxnSpLocks/>
          </p:cNvCxnSpPr>
          <p:nvPr/>
        </p:nvCxnSpPr>
        <p:spPr>
          <a:xfrm>
            <a:off x="6705600" y="3735746"/>
            <a:ext cx="0" cy="531454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DF47333-3FF7-4C79-81C1-95CF0A69529E}"/>
              </a:ext>
            </a:extLst>
          </p:cNvPr>
          <p:cNvCxnSpPr>
            <a:cxnSpLocks/>
          </p:cNvCxnSpPr>
          <p:nvPr/>
        </p:nvCxnSpPr>
        <p:spPr>
          <a:xfrm flipH="1">
            <a:off x="6705600" y="4267200"/>
            <a:ext cx="467101" cy="0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4008EDF-6052-4E40-93BE-661B9D2072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4370" y="3937844"/>
            <a:ext cx="1187862" cy="31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61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8265D5-24DB-4D2E-821F-5106D9608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747" y="2438400"/>
            <a:ext cx="9872506" cy="24837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354248-F3A8-4B3F-9D2F-1D737853B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431" y="889049"/>
            <a:ext cx="9221487" cy="80973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5A757B-8EA9-45CD-841C-D0B63CE58CD0}"/>
              </a:ext>
            </a:extLst>
          </p:cNvPr>
          <p:cNvCxnSpPr/>
          <p:nvPr/>
        </p:nvCxnSpPr>
        <p:spPr>
          <a:xfrm>
            <a:off x="4114800" y="2667000"/>
            <a:ext cx="533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57EC31D-EC88-428C-9C2A-17B3F07B9337}"/>
              </a:ext>
            </a:extLst>
          </p:cNvPr>
          <p:cNvCxnSpPr>
            <a:cxnSpLocks/>
          </p:cNvCxnSpPr>
          <p:nvPr/>
        </p:nvCxnSpPr>
        <p:spPr>
          <a:xfrm>
            <a:off x="5029200" y="2667000"/>
            <a:ext cx="838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72614D3-CE08-451E-AF97-12D37A8EE8E7}"/>
              </a:ext>
            </a:extLst>
          </p:cNvPr>
          <p:cNvCxnSpPr>
            <a:cxnSpLocks/>
          </p:cNvCxnSpPr>
          <p:nvPr/>
        </p:nvCxnSpPr>
        <p:spPr>
          <a:xfrm>
            <a:off x="5257800" y="2971800"/>
            <a:ext cx="609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E67961B-4F83-412D-B62E-3446F997E6BA}"/>
              </a:ext>
            </a:extLst>
          </p:cNvPr>
          <p:cNvCxnSpPr>
            <a:cxnSpLocks/>
          </p:cNvCxnSpPr>
          <p:nvPr/>
        </p:nvCxnSpPr>
        <p:spPr>
          <a:xfrm flipV="1">
            <a:off x="5295900" y="2971800"/>
            <a:ext cx="0" cy="1143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7F4320C1-6943-4ABB-BE4E-8F3E45A28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8668" y="2504086"/>
            <a:ext cx="774033" cy="315277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63DA74-4A4E-417F-9C44-17B793716789}"/>
              </a:ext>
            </a:extLst>
          </p:cNvPr>
          <p:cNvCxnSpPr>
            <a:cxnSpLocks/>
          </p:cNvCxnSpPr>
          <p:nvPr/>
        </p:nvCxnSpPr>
        <p:spPr>
          <a:xfrm>
            <a:off x="4114800" y="3581400"/>
            <a:ext cx="1981200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12C518-9296-4CBB-A603-B56FA744C716}"/>
              </a:ext>
            </a:extLst>
          </p:cNvPr>
          <p:cNvCxnSpPr>
            <a:cxnSpLocks/>
          </p:cNvCxnSpPr>
          <p:nvPr/>
        </p:nvCxnSpPr>
        <p:spPr>
          <a:xfrm>
            <a:off x="4100744" y="4114800"/>
            <a:ext cx="1538056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D7947B-C061-48C2-A380-1CFCDC0DA6D8}"/>
              </a:ext>
            </a:extLst>
          </p:cNvPr>
          <p:cNvCxnSpPr>
            <a:cxnSpLocks/>
          </p:cNvCxnSpPr>
          <p:nvPr/>
        </p:nvCxnSpPr>
        <p:spPr>
          <a:xfrm flipV="1">
            <a:off x="5633621" y="3886200"/>
            <a:ext cx="0" cy="22860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4C9CB8-0801-4918-8759-16A217F76E3A}"/>
              </a:ext>
            </a:extLst>
          </p:cNvPr>
          <p:cNvCxnSpPr>
            <a:cxnSpLocks/>
          </p:cNvCxnSpPr>
          <p:nvPr/>
        </p:nvCxnSpPr>
        <p:spPr>
          <a:xfrm flipH="1">
            <a:off x="5633622" y="3886200"/>
            <a:ext cx="386178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AACC45F2-4C83-4B64-BBAC-FE2F2E80A5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8668" y="3383875"/>
            <a:ext cx="687928" cy="35187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D9F878-36C6-4A6C-8BDC-C7C70CD5A4D9}"/>
              </a:ext>
            </a:extLst>
          </p:cNvPr>
          <p:cNvCxnSpPr>
            <a:cxnSpLocks/>
          </p:cNvCxnSpPr>
          <p:nvPr/>
        </p:nvCxnSpPr>
        <p:spPr>
          <a:xfrm>
            <a:off x="4419600" y="4114800"/>
            <a:ext cx="0" cy="533400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465767-BF07-4A8C-843D-249FFD853DEA}"/>
              </a:ext>
            </a:extLst>
          </p:cNvPr>
          <p:cNvCxnSpPr>
            <a:cxnSpLocks/>
          </p:cNvCxnSpPr>
          <p:nvPr/>
        </p:nvCxnSpPr>
        <p:spPr>
          <a:xfrm flipH="1">
            <a:off x="4419600" y="4648200"/>
            <a:ext cx="2753101" cy="0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0E71CBC-E24A-4EE8-932D-3B6563884617}"/>
              </a:ext>
            </a:extLst>
          </p:cNvPr>
          <p:cNvCxnSpPr>
            <a:cxnSpLocks/>
          </p:cNvCxnSpPr>
          <p:nvPr/>
        </p:nvCxnSpPr>
        <p:spPr>
          <a:xfrm>
            <a:off x="6705600" y="3735746"/>
            <a:ext cx="0" cy="531454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DF47333-3FF7-4C79-81C1-95CF0A69529E}"/>
              </a:ext>
            </a:extLst>
          </p:cNvPr>
          <p:cNvCxnSpPr>
            <a:cxnSpLocks/>
          </p:cNvCxnSpPr>
          <p:nvPr/>
        </p:nvCxnSpPr>
        <p:spPr>
          <a:xfrm flipH="1">
            <a:off x="6705600" y="4267200"/>
            <a:ext cx="467101" cy="0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4008EDF-6052-4E40-93BE-661B9D2072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4370" y="3937844"/>
            <a:ext cx="1187862" cy="31526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4C22B8-08C0-4FC5-805F-42A85B6052FB}"/>
              </a:ext>
            </a:extLst>
          </p:cNvPr>
          <p:cNvCxnSpPr/>
          <p:nvPr/>
        </p:nvCxnSpPr>
        <p:spPr>
          <a:xfrm>
            <a:off x="6398668" y="2819363"/>
            <a:ext cx="687928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E982F89-F695-4551-AFB0-D77905A902CD}"/>
              </a:ext>
            </a:extLst>
          </p:cNvPr>
          <p:cNvCxnSpPr>
            <a:cxnSpLocks/>
          </p:cNvCxnSpPr>
          <p:nvPr/>
        </p:nvCxnSpPr>
        <p:spPr>
          <a:xfrm>
            <a:off x="7086596" y="2819363"/>
            <a:ext cx="0" cy="304837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A42910-B02C-4971-B9B9-FD0E1F32DD4E}"/>
              </a:ext>
            </a:extLst>
          </p:cNvPr>
          <p:cNvCxnSpPr>
            <a:cxnSpLocks/>
          </p:cNvCxnSpPr>
          <p:nvPr/>
        </p:nvCxnSpPr>
        <p:spPr>
          <a:xfrm>
            <a:off x="7086596" y="3124200"/>
            <a:ext cx="381004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5EDC5F-69F6-4114-8DA5-D054CD741E1B}"/>
              </a:ext>
            </a:extLst>
          </p:cNvPr>
          <p:cNvCxnSpPr/>
          <p:nvPr/>
        </p:nvCxnSpPr>
        <p:spPr>
          <a:xfrm>
            <a:off x="6484773" y="3724612"/>
            <a:ext cx="687928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1F50432-654D-463D-AC56-DC769D2AB0C9}"/>
              </a:ext>
            </a:extLst>
          </p:cNvPr>
          <p:cNvCxnSpPr>
            <a:cxnSpLocks/>
          </p:cNvCxnSpPr>
          <p:nvPr/>
        </p:nvCxnSpPr>
        <p:spPr>
          <a:xfrm flipV="1">
            <a:off x="7107535" y="3429000"/>
            <a:ext cx="0" cy="306747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71A67AB-C1D0-462E-8B7B-833EB14957C1}"/>
              </a:ext>
            </a:extLst>
          </p:cNvPr>
          <p:cNvCxnSpPr>
            <a:cxnSpLocks/>
          </p:cNvCxnSpPr>
          <p:nvPr/>
        </p:nvCxnSpPr>
        <p:spPr>
          <a:xfrm flipH="1">
            <a:off x="7107535" y="3429000"/>
            <a:ext cx="436265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9DE0065D-AD8F-467F-AC4F-32F3BA326C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0333" y="2971781"/>
            <a:ext cx="1337770" cy="31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97547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0A1C1B724C384EB82DD5F50928597C" ma:contentTypeVersion="2" ma:contentTypeDescription="Create a new document." ma:contentTypeScope="" ma:versionID="5f94e00b72e7d3d7e2f3eefbbbef4ebc">
  <xsd:schema xmlns:xsd="http://www.w3.org/2001/XMLSchema" xmlns:xs="http://www.w3.org/2001/XMLSchema" xmlns:p="http://schemas.microsoft.com/office/2006/metadata/properties" xmlns:ns2="02a8dec1-6acd-466a-99e7-60870912793c" targetNamespace="http://schemas.microsoft.com/office/2006/metadata/properties" ma:root="true" ma:fieldsID="6039c0d069f040d7a64b2a8486ced038" ns2:_="">
    <xsd:import namespace="02a8dec1-6acd-466a-99e7-6087091279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a8dec1-6acd-466a-99e7-6087091279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9B0E180-FAAD-48CC-8155-68CFDE37BCAB}"/>
</file>

<file path=customXml/itemProps2.xml><?xml version="1.0" encoding="utf-8"?>
<ds:datastoreItem xmlns:ds="http://schemas.openxmlformats.org/officeDocument/2006/customXml" ds:itemID="{88424523-1489-4685-90B2-006FBCAE14F5}"/>
</file>

<file path=customXml/itemProps3.xml><?xml version="1.0" encoding="utf-8"?>
<ds:datastoreItem xmlns:ds="http://schemas.openxmlformats.org/officeDocument/2006/customXml" ds:itemID="{3ABB9B24-6F35-4BE4-9B6C-0808BBB9AC2C}"/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772</TotalTime>
  <Words>167</Words>
  <Application>Microsoft Office PowerPoint</Application>
  <PresentationFormat>Widescreen</PresentationFormat>
  <Paragraphs>21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Candara</vt:lpstr>
      <vt:lpstr>Consolas</vt:lpstr>
      <vt:lpstr>Tech Computer 16x9</vt:lpstr>
      <vt:lpstr>Logic Circuits</vt:lpstr>
      <vt:lpstr>Exercise 1.8</vt:lpstr>
      <vt:lpstr>Logic Circuits</vt:lpstr>
      <vt:lpstr>Basic Gates – IEEE Standards</vt:lpstr>
      <vt:lpstr>Derived Gates – IEEE Standards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is the truth table that resulted</vt:lpstr>
      <vt:lpstr>This is the Veitch diagram with the corresponding min-terms</vt:lpstr>
      <vt:lpstr>PowerPoint Presentation</vt:lpstr>
      <vt:lpstr>After simplification, this is the result</vt:lpstr>
      <vt:lpstr>With the simplified Boolean function, I begin representing the logic circuit</vt:lpstr>
      <vt:lpstr>Thanks for paying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Circuits</dc:title>
  <dc:creator>Stefan Cira</dc:creator>
  <cp:lastModifiedBy>Stefan Cira</cp:lastModifiedBy>
  <cp:revision>12</cp:revision>
  <dcterms:created xsi:type="dcterms:W3CDTF">2021-01-10T21:24:04Z</dcterms:created>
  <dcterms:modified xsi:type="dcterms:W3CDTF">2021-01-12T07:19:36Z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0x010100F60A1C1B724C384EB82DD5F50928597C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