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95A87-0E6B-B8AB-19ED-DA3496DB56AC}" v="89" dt="2020-11-10T08:00:27.680"/>
    <p1510:client id="{0F325CAD-6928-A9C0-F941-3030AE4476C7}" v="345" dt="2020-11-14T12:55:20.782"/>
    <p1510:client id="{32E3E7C6-CAD4-554C-A790-D142374141CB}" v="1832" dt="2020-11-15T16:44:24.575"/>
    <p1510:client id="{6831296F-BD7C-E899-9CAD-8A0C66DBC5A5}" v="8" dt="2020-11-16T19:27:51.324"/>
    <p1510:client id="{C7CAACFE-4A64-4F22-A03E-822578CF6815}" v="2302" dt="2020-11-09T20:03:30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4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5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1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8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7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5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360CEE-E35A-4860-937D-6CC5A7AAD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7107" b="42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Individual Homework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Cotor</a:t>
            </a:r>
            <a:r>
              <a:rPr lang="en-US" dirty="0"/>
              <a:t> </a:t>
            </a:r>
            <a:r>
              <a:rPr lang="en-US" dirty="0" err="1"/>
              <a:t>Catinca</a:t>
            </a:r>
            <a:r>
              <a:rPr lang="en-US" dirty="0"/>
              <a:t> Florina, group 912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77BF-8E29-4BB5-A789-84C80A0B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49217" cy="27129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Modeling reasoning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59CF-71D9-413B-8C8F-092F0A01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36" y="865296"/>
            <a:ext cx="5734833" cy="5290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ea typeface="+mn-lt"/>
                <a:cs typeface="+mn-lt"/>
              </a:rPr>
              <a:t>Hypotheses: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H1. Every child loves Santa.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H2. Everyone who loves Santa loves any reindeer.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H3. Rudolph is a reindeer, and Rudolph has a red nose.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H4. Anything which has a red nose is weird or is a clown.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H5. No reindeer is a clown.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H6. Scrooge does not love anything which is weird.</a:t>
            </a: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b="1" i="1" dirty="0">
                <a:ea typeface="+mn-lt"/>
                <a:cs typeface="+mn-lt"/>
              </a:rPr>
              <a:t>Conclusion: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C. Scrooge is not a child.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Check whether the following deduction holds: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              </a:t>
            </a:r>
            <a:r>
              <a:rPr lang="en-US" sz="2000" dirty="0">
                <a:ea typeface="+mn-lt"/>
                <a:cs typeface="+mn-lt"/>
              </a:rPr>
              <a:t>H1,H2,H3,H4, H5, H6 |— C</a:t>
            </a:r>
            <a:endParaRPr lang="en-US" sz="20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small, table, sitting, little&#10;&#10;Description automatically generated">
            <a:extLst>
              <a:ext uri="{FF2B5EF4-FFF2-40B4-BE49-F238E27FC236}">
                <a16:creationId xmlns:a16="http://schemas.microsoft.com/office/drawing/2014/main" id="{BC151BF6-DB33-4227-AEBB-5FB0EECE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660" y="1159992"/>
            <a:ext cx="4329830" cy="44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9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FE53-6053-40C1-A4DF-E7D7B82D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68"/>
            <a:ext cx="10025743" cy="62887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Modeling reasoning(contd.)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16BD-A896-4948-B684-C86625FD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802368"/>
            <a:ext cx="5050973" cy="4057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i="1" dirty="0">
                <a:cs typeface="Calibri"/>
              </a:rPr>
              <a:t>Hypotheses: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cs typeface="Calibri"/>
              </a:rPr>
              <a:t>H1. Every child loves Santa.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cs typeface="Calibri"/>
              </a:rPr>
              <a:t>H2. Everyone who loves Santa loves any reindeer.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cs typeface="Calibri"/>
              </a:rPr>
              <a:t>H3. Rudolph is a reindeer, and Rudolph has a red nose.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cs typeface="Calibri"/>
              </a:rPr>
              <a:t>H4. Anything which has a red nose is weird or is a clown.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cs typeface="Calibri"/>
              </a:rPr>
              <a:t>H5. No reindeer is a clown.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cs typeface="Calibri"/>
              </a:rPr>
              <a:t>H6. Scrooge does not love anything which is weird.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b="1" i="1" dirty="0">
                <a:cs typeface="Calibri"/>
              </a:rPr>
              <a:t>Conclusion: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cs typeface="Calibri"/>
              </a:rPr>
              <a:t>C. Scrooge is not a child.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Check whether the following deduction holds:</a:t>
            </a:r>
          </a:p>
          <a:p>
            <a:r>
              <a:rPr lang="en-US" sz="1600" dirty="0">
                <a:ea typeface="+mn-lt"/>
                <a:cs typeface="+mn-lt"/>
              </a:rPr>
              <a:t>                 </a:t>
            </a:r>
            <a:r>
              <a:rPr lang="en-US" sz="1600" dirty="0">
                <a:cs typeface="Calibri"/>
              </a:rPr>
              <a:t>H1,H2,H3,H4, H5, H6 |— C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22103-F12B-4EAB-B204-9F81C614D7DA}"/>
              </a:ext>
            </a:extLst>
          </p:cNvPr>
          <p:cNvSpPr txBox="1"/>
          <p:nvPr/>
        </p:nvSpPr>
        <p:spPr>
          <a:xfrm>
            <a:off x="424543" y="5301343"/>
            <a:ext cx="43978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 is the domain(the universe of creatures)</a:t>
            </a:r>
          </a:p>
          <a:p>
            <a:r>
              <a:rPr lang="en-US">
                <a:cs typeface="Calibri"/>
              </a:rPr>
              <a:t>Rudolph, Santa and Scrooge are constants</a:t>
            </a:r>
          </a:p>
          <a:p>
            <a:r>
              <a:rPr lang="en-US" dirty="0">
                <a:cs typeface="Calibri"/>
              </a:rPr>
              <a:t>Unary predicate </a:t>
            </a:r>
            <a:r>
              <a:rPr lang="en-US">
                <a:cs typeface="Calibri"/>
              </a:rPr>
              <a:t>symbols</a:t>
            </a:r>
            <a:r>
              <a:rPr lang="en-US" dirty="0">
                <a:cs typeface="Calibri"/>
              </a:rPr>
              <a:t>: ch, ir, </a:t>
            </a:r>
            <a:r>
              <a:rPr lang="en-US" err="1">
                <a:cs typeface="Calibri"/>
              </a:rPr>
              <a:t>rn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iw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ic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>
                <a:cs typeface="Calibri"/>
              </a:rPr>
              <a:t>Binary predicate symbols: love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D7DC2-2CF7-4F56-BD34-7989E3ED8979}"/>
              </a:ext>
            </a:extLst>
          </p:cNvPr>
          <p:cNvSpPr txBox="1"/>
          <p:nvPr/>
        </p:nvSpPr>
        <p:spPr>
          <a:xfrm>
            <a:off x="7000875" y="796018"/>
            <a:ext cx="3298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First order predicate formulas: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16FE1-6838-41DF-B6B0-E010ECA0E183}"/>
              </a:ext>
            </a:extLst>
          </p:cNvPr>
          <p:cNvSpPr txBox="1"/>
          <p:nvPr/>
        </p:nvSpPr>
        <p:spPr>
          <a:xfrm>
            <a:off x="7002236" y="1341664"/>
            <a:ext cx="4361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H1. (</a:t>
            </a:r>
            <a:r>
              <a:rPr lang="en-US" dirty="0">
                <a:ea typeface="+mn-lt"/>
                <a:cs typeface="+mn-lt"/>
              </a:rPr>
              <a:t>∀x)(</a:t>
            </a:r>
            <a:r>
              <a:rPr lang="en-US" err="1">
                <a:ea typeface="+mn-lt"/>
                <a:cs typeface="+mn-lt"/>
              </a:rPr>
              <a:t>ch</a:t>
            </a:r>
            <a:r>
              <a:rPr lang="en-US">
                <a:ea typeface="+mn-lt"/>
                <a:cs typeface="+mn-lt"/>
              </a:rPr>
              <a:t>(x) -&gt; love(x, Santa))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6C669-FBCC-4B0D-9386-49207BA8BE3B}"/>
              </a:ext>
            </a:extLst>
          </p:cNvPr>
          <p:cNvSpPr txBox="1"/>
          <p:nvPr/>
        </p:nvSpPr>
        <p:spPr>
          <a:xfrm>
            <a:off x="6993158" y="1702702"/>
            <a:ext cx="49770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H2. 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>
                <a:cs typeface="Calibri"/>
              </a:rPr>
              <a:t>∀x)(love(x, Santa) -&gt;(</a:t>
            </a:r>
            <a:r>
              <a:rPr lang="en-US" dirty="0">
                <a:ea typeface="+mn-lt"/>
                <a:cs typeface="+mn-lt"/>
              </a:rPr>
              <a:t>∀y)</a:t>
            </a:r>
            <a:r>
              <a:rPr lang="en-US">
                <a:cs typeface="Calibri"/>
              </a:rPr>
              <a:t> (ir(y) -&gt; loves(x, y)))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75F15-367C-48B6-A2CB-EF6AB8407835}"/>
              </a:ext>
            </a:extLst>
          </p:cNvPr>
          <p:cNvSpPr txBox="1"/>
          <p:nvPr/>
        </p:nvSpPr>
        <p:spPr>
          <a:xfrm>
            <a:off x="6613071" y="4686299"/>
            <a:ext cx="425631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ch</a:t>
            </a:r>
            <a:r>
              <a:rPr lang="en-US" dirty="0"/>
              <a:t>: D -&gt; {T,F}, </a:t>
            </a:r>
            <a:r>
              <a:rPr lang="en-US" dirty="0" err="1"/>
              <a:t>ch</a:t>
            </a:r>
            <a:r>
              <a:rPr lang="en-US" dirty="0"/>
              <a:t>(x) = T if x is a child</a:t>
            </a:r>
          </a:p>
          <a:p>
            <a:r>
              <a:rPr lang="en-US" dirty="0">
                <a:ea typeface="+mn-lt"/>
                <a:cs typeface="+mn-lt"/>
              </a:rPr>
              <a:t>love: D X D -&gt; {T,F}, love(x, y) = T if x loves y</a:t>
            </a:r>
          </a:p>
          <a:p>
            <a:r>
              <a:rPr lang="en-US" dirty="0" err="1">
                <a:ea typeface="+mn-lt"/>
                <a:cs typeface="+mn-lt"/>
              </a:rPr>
              <a:t>ir</a:t>
            </a:r>
            <a:r>
              <a:rPr lang="en-US" dirty="0">
                <a:ea typeface="+mn-lt"/>
                <a:cs typeface="+mn-lt"/>
              </a:rPr>
              <a:t>: D -&gt; {T,F}, </a:t>
            </a:r>
            <a:r>
              <a:rPr lang="en-US" dirty="0" err="1">
                <a:ea typeface="+mn-lt"/>
                <a:cs typeface="+mn-lt"/>
              </a:rPr>
              <a:t>lr</a:t>
            </a:r>
            <a:r>
              <a:rPr lang="en-US" dirty="0">
                <a:ea typeface="+mn-lt"/>
                <a:cs typeface="+mn-lt"/>
              </a:rPr>
              <a:t>(x) = T if x is reindeer</a:t>
            </a:r>
          </a:p>
          <a:p>
            <a:r>
              <a:rPr lang="en-US" dirty="0" err="1">
                <a:ea typeface="+mn-lt"/>
                <a:cs typeface="+mn-lt"/>
              </a:rPr>
              <a:t>iw</a:t>
            </a:r>
            <a:r>
              <a:rPr lang="en-US" dirty="0">
                <a:ea typeface="+mn-lt"/>
                <a:cs typeface="+mn-lt"/>
              </a:rPr>
              <a:t>: D-&gt;{T,F}, </a:t>
            </a:r>
            <a:r>
              <a:rPr lang="en-US" dirty="0" err="1">
                <a:ea typeface="+mn-lt"/>
                <a:cs typeface="+mn-lt"/>
              </a:rPr>
              <a:t>iw</a:t>
            </a:r>
            <a:r>
              <a:rPr lang="en-US" dirty="0">
                <a:ea typeface="+mn-lt"/>
                <a:cs typeface="+mn-lt"/>
              </a:rPr>
              <a:t>(x)=T if x is weird</a:t>
            </a:r>
          </a:p>
          <a:p>
            <a:r>
              <a:rPr lang="en-US" dirty="0" err="1">
                <a:ea typeface="+mn-lt"/>
                <a:cs typeface="+mn-lt"/>
              </a:rPr>
              <a:t>ic</a:t>
            </a:r>
            <a:r>
              <a:rPr lang="en-US" dirty="0">
                <a:ea typeface="+mn-lt"/>
                <a:cs typeface="+mn-lt"/>
              </a:rPr>
              <a:t>: D -&gt; {T,F}, </a:t>
            </a:r>
            <a:r>
              <a:rPr lang="en-US" dirty="0" err="1">
                <a:ea typeface="+mn-lt"/>
                <a:cs typeface="+mn-lt"/>
              </a:rPr>
              <a:t>ic</a:t>
            </a:r>
            <a:r>
              <a:rPr lang="en-US" dirty="0">
                <a:ea typeface="+mn-lt"/>
                <a:cs typeface="+mn-lt"/>
              </a:rPr>
              <a:t>(x)=T if x is clown</a:t>
            </a:r>
          </a:p>
          <a:p>
            <a:r>
              <a:rPr lang="en-US" dirty="0" err="1">
                <a:ea typeface="+mn-lt"/>
                <a:cs typeface="+mn-lt"/>
              </a:rPr>
              <a:t>rn</a:t>
            </a:r>
            <a:r>
              <a:rPr lang="en-US" dirty="0">
                <a:ea typeface="+mn-lt"/>
                <a:cs typeface="+mn-lt"/>
              </a:rPr>
              <a:t>: D -&gt; {T,F}, </a:t>
            </a:r>
            <a:r>
              <a:rPr lang="en-US" dirty="0" err="1">
                <a:ea typeface="+mn-lt"/>
                <a:cs typeface="+mn-lt"/>
              </a:rPr>
              <a:t>rn</a:t>
            </a:r>
            <a:r>
              <a:rPr lang="en-US" dirty="0">
                <a:ea typeface="+mn-lt"/>
                <a:cs typeface="+mn-lt"/>
              </a:rPr>
              <a:t>(x)=T if x has red nose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5041C-FD3F-4508-9708-6D8E4E4AA74F}"/>
              </a:ext>
            </a:extLst>
          </p:cNvPr>
          <p:cNvSpPr txBox="1"/>
          <p:nvPr/>
        </p:nvSpPr>
        <p:spPr>
          <a:xfrm>
            <a:off x="7006318" y="2085975"/>
            <a:ext cx="3222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H3. </a:t>
            </a:r>
            <a:r>
              <a:rPr lang="en-US" err="1"/>
              <a:t>ir</a:t>
            </a:r>
            <a:r>
              <a:rPr lang="en-US" dirty="0"/>
              <a:t>(Rudolph) </a:t>
            </a:r>
            <a:r>
              <a:rPr lang="en-US" dirty="0">
                <a:ea typeface="+mn-lt"/>
                <a:cs typeface="+mn-lt"/>
              </a:rPr>
              <a:t>∧ rn</a:t>
            </a:r>
            <a:r>
              <a:rPr lang="en-US">
                <a:ea typeface="+mn-lt"/>
                <a:cs typeface="+mn-lt"/>
              </a:rPr>
              <a:t>(Rudolph)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08F66-5510-4C04-BC66-DF6E65062D5C}"/>
              </a:ext>
            </a:extLst>
          </p:cNvPr>
          <p:cNvSpPr txBox="1"/>
          <p:nvPr/>
        </p:nvSpPr>
        <p:spPr>
          <a:xfrm>
            <a:off x="6996793" y="2457450"/>
            <a:ext cx="3211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H4. (</a:t>
            </a:r>
            <a:r>
              <a:rPr lang="en-US" dirty="0">
                <a:ea typeface="+mn-lt"/>
                <a:cs typeface="+mn-lt"/>
              </a:rPr>
              <a:t>∀x)(</a:t>
            </a:r>
            <a:r>
              <a:rPr lang="en-US" dirty="0" err="1">
                <a:ea typeface="+mn-lt"/>
                <a:cs typeface="+mn-lt"/>
              </a:rPr>
              <a:t>rn</a:t>
            </a:r>
            <a:r>
              <a:rPr lang="en-US" dirty="0">
                <a:ea typeface="+mn-lt"/>
                <a:cs typeface="+mn-lt"/>
              </a:rPr>
              <a:t>(x) -&gt; </a:t>
            </a:r>
            <a:r>
              <a:rPr lang="en-US" dirty="0" err="1">
                <a:ea typeface="+mn-lt"/>
                <a:cs typeface="+mn-lt"/>
              </a:rPr>
              <a:t>iw</a:t>
            </a:r>
            <a:r>
              <a:rPr lang="en-US" dirty="0">
                <a:ea typeface="+mn-lt"/>
                <a:cs typeface="+mn-lt"/>
              </a:rPr>
              <a:t>(x) ∨ </a:t>
            </a:r>
            <a:r>
              <a:rPr lang="en-US" dirty="0" err="1">
                <a:ea typeface="+mn-lt"/>
                <a:cs typeface="+mn-lt"/>
              </a:rPr>
              <a:t>ic</a:t>
            </a:r>
            <a:r>
              <a:rPr lang="en-US" dirty="0">
                <a:ea typeface="+mn-lt"/>
                <a:cs typeface="+mn-lt"/>
              </a:rPr>
              <a:t>(x))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4EA40-AB37-423B-A0FE-A3F14BCD79BF}"/>
              </a:ext>
            </a:extLst>
          </p:cNvPr>
          <p:cNvSpPr txBox="1"/>
          <p:nvPr/>
        </p:nvSpPr>
        <p:spPr>
          <a:xfrm>
            <a:off x="6932839" y="2828925"/>
            <a:ext cx="43978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H5. ¬(</a:t>
            </a:r>
            <a:r>
              <a:rPr lang="en-US" dirty="0">
                <a:ea typeface="+mn-lt"/>
                <a:cs typeface="+mn-lt"/>
              </a:rPr>
              <a:t>∃x)(</a:t>
            </a:r>
            <a:r>
              <a:rPr lang="en-US" err="1">
                <a:ea typeface="+mn-lt"/>
                <a:cs typeface="+mn-lt"/>
              </a:rPr>
              <a:t>ir</a:t>
            </a:r>
            <a:r>
              <a:rPr lang="en-US" dirty="0">
                <a:ea typeface="+mn-lt"/>
                <a:cs typeface="+mn-lt"/>
              </a:rPr>
              <a:t>(x) ∧ </a:t>
            </a:r>
            <a:r>
              <a:rPr lang="en-US">
                <a:ea typeface="+mn-lt"/>
                <a:cs typeface="+mn-lt"/>
              </a:rPr>
              <a:t>ic(x))  ≡ (∀x)(ir(x) -&gt; ¬ic(x))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95E9F-CB18-4CA2-A51C-7B9FF8204289}"/>
              </a:ext>
            </a:extLst>
          </p:cNvPr>
          <p:cNvSpPr txBox="1"/>
          <p:nvPr/>
        </p:nvSpPr>
        <p:spPr>
          <a:xfrm>
            <a:off x="6999514" y="3200400"/>
            <a:ext cx="42567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H6. (</a:t>
            </a:r>
            <a:r>
              <a:rPr lang="en-US" dirty="0">
                <a:ea typeface="+mn-lt"/>
                <a:cs typeface="+mn-lt"/>
              </a:rPr>
              <a:t>∀</a:t>
            </a:r>
            <a:r>
              <a:rPr lang="en-US"/>
              <a:t>x)(iw(x) -&gt; ¬love(Scrooge, x))</a:t>
            </a: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A7CC8-BE19-4E5F-A292-45BAB51C26E4}"/>
              </a:ext>
            </a:extLst>
          </p:cNvPr>
          <p:cNvSpPr txBox="1"/>
          <p:nvPr/>
        </p:nvSpPr>
        <p:spPr>
          <a:xfrm>
            <a:off x="7000875" y="35718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C. ¬</a:t>
            </a:r>
            <a:r>
              <a:rPr lang="en-US" dirty="0" err="1"/>
              <a:t>ch</a:t>
            </a:r>
            <a:r>
              <a:rPr lang="en-US" dirty="0"/>
              <a:t>(Scrooge)</a:t>
            </a:r>
          </a:p>
        </p:txBody>
      </p:sp>
    </p:spTree>
    <p:extLst>
      <p:ext uri="{BB962C8B-B14F-4D97-AF65-F5344CB8AC3E}">
        <p14:creationId xmlns:p14="http://schemas.microsoft.com/office/powerpoint/2010/main" val="3160457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7F8F-BCBE-402D-B263-0CA1B847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3200" cy="3567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Building deductions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620D-3314-4BC0-8F7F-B57BB71E8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25" y="943882"/>
            <a:ext cx="5674439" cy="29035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alibri"/>
              </a:rPr>
              <a:t>H1. (∀x)(</a:t>
            </a:r>
            <a:r>
              <a:rPr lang="en-US" sz="2000" dirty="0" err="1">
                <a:latin typeface="Calibri"/>
              </a:rPr>
              <a:t>ch</a:t>
            </a:r>
            <a:r>
              <a:rPr lang="en-US" sz="2000" dirty="0">
                <a:latin typeface="Calibri"/>
              </a:rPr>
              <a:t>(x) -&gt; love(x, Santa)</a:t>
            </a:r>
            <a:r>
              <a:rPr lang="en-US" sz="2000" dirty="0">
                <a:latin typeface="Calibri"/>
                <a:ea typeface="Calibri"/>
                <a:cs typeface="Calibri"/>
              </a:rPr>
              <a:t>​) : f</a:t>
            </a:r>
            <a:r>
              <a:rPr lang="en-US" sz="2000" baseline="-25000" dirty="0">
                <a:latin typeface="Calibri"/>
                <a:ea typeface="Calibri"/>
                <a:cs typeface="Calibri"/>
              </a:rPr>
              <a:t>1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H2. </a:t>
            </a:r>
            <a:r>
              <a:rPr lang="en-US" sz="2000" dirty="0">
                <a:cs typeface="Calibri"/>
              </a:rPr>
              <a:t>(</a:t>
            </a:r>
            <a:r>
              <a:rPr lang="en-US" sz="2000" dirty="0">
                <a:ea typeface="+mn-lt"/>
                <a:cs typeface="+mn-lt"/>
              </a:rPr>
              <a:t>∀x)(love(x, Santa) -&gt;(∀y) (</a:t>
            </a:r>
            <a:r>
              <a:rPr lang="en-US" sz="2000" dirty="0" err="1">
                <a:ea typeface="+mn-lt"/>
                <a:cs typeface="+mn-lt"/>
              </a:rPr>
              <a:t>ir</a:t>
            </a:r>
            <a:r>
              <a:rPr lang="en-US" sz="2000" dirty="0">
                <a:ea typeface="+mn-lt"/>
                <a:cs typeface="+mn-lt"/>
              </a:rPr>
              <a:t>(y) -&gt; love(x, y)))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≡  (∀x)(∀y)(love(x, Santa) -&gt; (</a:t>
            </a:r>
            <a:r>
              <a:rPr lang="en-US" sz="2000" dirty="0" err="1">
                <a:ea typeface="+mn-lt"/>
                <a:cs typeface="+mn-lt"/>
              </a:rPr>
              <a:t>ir</a:t>
            </a:r>
            <a:r>
              <a:rPr lang="en-US" sz="2000" dirty="0">
                <a:ea typeface="+mn-lt"/>
                <a:cs typeface="+mn-lt"/>
              </a:rPr>
              <a:t>(y) -&gt; love(x, y)))   :f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endParaRPr lang="en-US" baseline="-25000" dirty="0"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H3. </a:t>
            </a:r>
            <a:r>
              <a:rPr lang="en-US" sz="2000" dirty="0" err="1">
                <a:ea typeface="+mn-lt"/>
                <a:cs typeface="+mn-lt"/>
              </a:rPr>
              <a:t>ir</a:t>
            </a:r>
            <a:r>
              <a:rPr lang="en-US" sz="2000" dirty="0">
                <a:ea typeface="+mn-lt"/>
                <a:cs typeface="+mn-lt"/>
              </a:rPr>
              <a:t>(Rudolph) </a:t>
            </a:r>
            <a:r>
              <a:rPr lang="en-US" sz="2000" dirty="0">
                <a:cs typeface="Calibri"/>
              </a:rPr>
              <a:t>∧ </a:t>
            </a:r>
            <a:r>
              <a:rPr lang="en-US" sz="2000" dirty="0" err="1">
                <a:cs typeface="Calibri"/>
              </a:rPr>
              <a:t>rn</a:t>
            </a:r>
            <a:r>
              <a:rPr lang="en-US" sz="2000" dirty="0">
                <a:cs typeface="Calibri"/>
              </a:rPr>
              <a:t>(Rudolph) : f</a:t>
            </a:r>
            <a:r>
              <a:rPr lang="en-US" sz="2000" baseline="-25000" dirty="0">
                <a:cs typeface="Calibri"/>
              </a:rPr>
              <a:t>3</a:t>
            </a:r>
            <a:endParaRPr lang="en-US" sz="2000" baseline="-250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H4. (</a:t>
            </a:r>
            <a:r>
              <a:rPr lang="en-US" sz="2000" dirty="0">
                <a:cs typeface="Calibri"/>
              </a:rPr>
              <a:t>∀x)(</a:t>
            </a:r>
            <a:r>
              <a:rPr lang="en-US" sz="2000" dirty="0" err="1">
                <a:cs typeface="Calibri"/>
              </a:rPr>
              <a:t>rn</a:t>
            </a:r>
            <a:r>
              <a:rPr lang="en-US" sz="2000" dirty="0">
                <a:cs typeface="Calibri"/>
              </a:rPr>
              <a:t>(x) -&gt; </a:t>
            </a:r>
            <a:r>
              <a:rPr lang="en-US" sz="2000" dirty="0" err="1">
                <a:cs typeface="Calibri"/>
              </a:rPr>
              <a:t>iw</a:t>
            </a:r>
            <a:r>
              <a:rPr lang="en-US" sz="2000" dirty="0">
                <a:cs typeface="Calibri"/>
              </a:rPr>
              <a:t>(x) ∨ </a:t>
            </a:r>
            <a:r>
              <a:rPr lang="en-US" sz="2000" dirty="0" err="1">
                <a:cs typeface="Calibri"/>
              </a:rPr>
              <a:t>ic</a:t>
            </a:r>
            <a:r>
              <a:rPr lang="en-US" sz="2000" dirty="0">
                <a:cs typeface="Calibri"/>
              </a:rPr>
              <a:t>(x)) : f</a:t>
            </a:r>
            <a:r>
              <a:rPr lang="en-US" sz="2000" baseline="-25000" dirty="0">
                <a:cs typeface="Calibri"/>
              </a:rPr>
              <a:t>4</a:t>
            </a:r>
            <a:endParaRPr lang="en-US" sz="2000" baseline="-250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H5.¬(</a:t>
            </a:r>
            <a:r>
              <a:rPr lang="en-US" sz="2000" dirty="0">
                <a:cs typeface="Calibri"/>
              </a:rPr>
              <a:t>∃x)(</a:t>
            </a:r>
            <a:r>
              <a:rPr lang="en-US" sz="2000" dirty="0" err="1">
                <a:cs typeface="Calibri"/>
              </a:rPr>
              <a:t>ir</a:t>
            </a:r>
            <a:r>
              <a:rPr lang="en-US" sz="2000" dirty="0">
                <a:cs typeface="Calibri"/>
              </a:rPr>
              <a:t>(x) ∧ </a:t>
            </a:r>
            <a:r>
              <a:rPr lang="en-US" sz="2000" dirty="0" err="1">
                <a:cs typeface="Calibri"/>
              </a:rPr>
              <a:t>ic</a:t>
            </a:r>
            <a:r>
              <a:rPr lang="en-US" sz="2000" dirty="0">
                <a:cs typeface="Calibri"/>
              </a:rPr>
              <a:t>(x)  ≡ (∀x)(</a:t>
            </a:r>
            <a:r>
              <a:rPr lang="en-US" sz="2000" dirty="0" err="1">
                <a:cs typeface="Calibri"/>
              </a:rPr>
              <a:t>ir</a:t>
            </a:r>
            <a:r>
              <a:rPr lang="en-US" sz="2000" dirty="0">
                <a:cs typeface="Calibri"/>
              </a:rPr>
              <a:t>(x) -&gt; ¬</a:t>
            </a:r>
            <a:r>
              <a:rPr lang="en-US" sz="2000" dirty="0" err="1">
                <a:cs typeface="Calibri"/>
              </a:rPr>
              <a:t>ic</a:t>
            </a:r>
            <a:r>
              <a:rPr lang="en-US" sz="2000" dirty="0">
                <a:cs typeface="Calibri"/>
              </a:rPr>
              <a:t>(x)) :f</a:t>
            </a:r>
            <a:r>
              <a:rPr lang="en-US" sz="2000" baseline="-25000" dirty="0">
                <a:cs typeface="Calibri"/>
              </a:rPr>
              <a:t>5</a:t>
            </a:r>
            <a:endParaRPr lang="en-US" sz="2000" baseline="-250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H6. (∀x)(</a:t>
            </a:r>
            <a:r>
              <a:rPr lang="en-US" sz="2000" dirty="0" err="1">
                <a:ea typeface="+mn-lt"/>
                <a:cs typeface="+mn-lt"/>
              </a:rPr>
              <a:t>iw</a:t>
            </a:r>
            <a:r>
              <a:rPr lang="en-US" sz="2000" dirty="0">
                <a:ea typeface="+mn-lt"/>
                <a:cs typeface="+mn-lt"/>
              </a:rPr>
              <a:t>(x) -&gt; ¬love(Scrooge, x)) : f</a:t>
            </a:r>
            <a:r>
              <a:rPr lang="en-US" sz="2000" baseline="-25000" dirty="0">
                <a:ea typeface="+mn-lt"/>
                <a:cs typeface="+mn-lt"/>
              </a:rPr>
              <a:t>6</a:t>
            </a:r>
            <a:endParaRPr lang="en-US" baseline="-25000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C. ¬</a:t>
            </a:r>
            <a:r>
              <a:rPr lang="en-US" sz="2000" dirty="0" err="1">
                <a:ea typeface="+mn-lt"/>
                <a:cs typeface="+mn-lt"/>
              </a:rPr>
              <a:t>ch</a:t>
            </a:r>
            <a:r>
              <a:rPr lang="en-US" sz="2000" dirty="0">
                <a:ea typeface="+mn-lt"/>
                <a:cs typeface="+mn-lt"/>
              </a:rPr>
              <a:t>(Scrooge)</a:t>
            </a:r>
          </a:p>
          <a:p>
            <a:pPr>
              <a:buNone/>
            </a:pPr>
            <a:endParaRPr lang="en-US" sz="2000" dirty="0">
              <a:cs typeface="Calibri"/>
            </a:endParaRPr>
          </a:p>
          <a:p>
            <a:pPr>
              <a:buNone/>
            </a:pPr>
            <a:endParaRPr lang="en-US" sz="2000" dirty="0">
              <a:cs typeface="Calibri"/>
            </a:endParaRPr>
          </a:p>
          <a:p>
            <a:pPr>
              <a:buNone/>
            </a:pPr>
            <a:endParaRPr lang="en-US" sz="2000" dirty="0">
              <a:cs typeface="Calibri"/>
            </a:endParaRPr>
          </a:p>
          <a:p>
            <a:pPr>
              <a:buNone/>
            </a:pPr>
            <a:endParaRPr lang="en-US" sz="2000" dirty="0">
              <a:cs typeface="Calibri"/>
            </a:endParaRPr>
          </a:p>
          <a:p>
            <a:pPr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CF064E5-5344-450F-BAA5-EE4A2116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9" y="3782210"/>
            <a:ext cx="3897085" cy="2275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625D7-300A-42D0-A939-BA886FDDB4DB}"/>
              </a:ext>
            </a:extLst>
          </p:cNvPr>
          <p:cNvSpPr txBox="1"/>
          <p:nvPr/>
        </p:nvSpPr>
        <p:spPr>
          <a:xfrm>
            <a:off x="6100354" y="762000"/>
            <a:ext cx="2956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8F8D8-37FD-407D-9E3C-2922F6FE1FFD}"/>
              </a:ext>
            </a:extLst>
          </p:cNvPr>
          <p:cNvSpPr txBox="1"/>
          <p:nvPr/>
        </p:nvSpPr>
        <p:spPr>
          <a:xfrm>
            <a:off x="5041446" y="6025243"/>
            <a:ext cx="66402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(H1, H2, H3, H4, H5, H6, </a:t>
            </a:r>
            <a:r>
              <a:rPr lang="en-US" dirty="0">
                <a:ea typeface="+mn-lt"/>
                <a:cs typeface="+mn-lt"/>
              </a:rPr>
              <a:t>f</a:t>
            </a:r>
            <a:r>
              <a:rPr lang="en-US" baseline="-25000" dirty="0">
                <a:ea typeface="+mn-lt"/>
                <a:cs typeface="+mn-lt"/>
              </a:rPr>
              <a:t>i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ea typeface="+mn-lt"/>
                <a:cs typeface="+mn-lt"/>
              </a:rPr>
              <a:t>∈</a:t>
            </a:r>
            <a:r>
              <a:rPr lang="en-US" dirty="0">
                <a:cs typeface="Calibri"/>
              </a:rPr>
              <a:t>{1, 2,…,21})) is the proof of C from hypotheses.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40009-1819-4C1E-93F1-6F98110EC68A}"/>
              </a:ext>
            </a:extLst>
          </p:cNvPr>
          <p:cNvSpPr txBox="1"/>
          <p:nvPr/>
        </p:nvSpPr>
        <p:spPr>
          <a:xfrm>
            <a:off x="6017895" y="836295"/>
            <a:ext cx="2667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f</a:t>
            </a:r>
            <a:r>
              <a:rPr lang="en-US" sz="1600" baseline="-25000" dirty="0">
                <a:cs typeface="Calibri"/>
              </a:rPr>
              <a:t>3</a:t>
            </a:r>
            <a:r>
              <a:rPr lang="en-US" sz="1600" dirty="0">
                <a:cs typeface="Calibri"/>
              </a:rPr>
              <a:t> |- </a:t>
            </a:r>
            <a:r>
              <a:rPr lang="en-US" sz="1600" baseline="-25000" dirty="0">
                <a:cs typeface="Calibri"/>
              </a:rPr>
              <a:t>simplification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ir</a:t>
            </a:r>
            <a:r>
              <a:rPr lang="en-US" sz="1600" dirty="0">
                <a:cs typeface="Calibri"/>
              </a:rPr>
              <a:t>(Rudolph) </a:t>
            </a:r>
            <a:r>
              <a:rPr lang="en-US" sz="1600" dirty="0">
                <a:ea typeface="+mn-lt"/>
                <a:cs typeface="+mn-lt"/>
              </a:rPr>
              <a:t>:f</a:t>
            </a:r>
            <a:r>
              <a:rPr lang="en-US" sz="1600" baseline="-25000" dirty="0">
                <a:ea typeface="+mn-lt"/>
                <a:cs typeface="+mn-lt"/>
              </a:rPr>
              <a:t>7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AB7029-C539-4379-BEC1-8ACC6EE6A03B}"/>
              </a:ext>
            </a:extLst>
          </p:cNvPr>
          <p:cNvSpPr txBox="1"/>
          <p:nvPr/>
        </p:nvSpPr>
        <p:spPr>
          <a:xfrm>
            <a:off x="6017895" y="1156335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f</a:t>
            </a:r>
            <a:r>
              <a:rPr lang="en-US" sz="1600" baseline="-25000" dirty="0">
                <a:ea typeface="+mn-lt"/>
                <a:cs typeface="+mn-lt"/>
              </a:rPr>
              <a:t>3</a:t>
            </a:r>
            <a:r>
              <a:rPr lang="en-US" sz="1600" dirty="0">
                <a:ea typeface="+mn-lt"/>
                <a:cs typeface="+mn-lt"/>
              </a:rPr>
              <a:t> |- </a:t>
            </a:r>
            <a:r>
              <a:rPr lang="en-US" sz="1600" baseline="-25000" dirty="0">
                <a:ea typeface="+mn-lt"/>
                <a:cs typeface="+mn-lt"/>
              </a:rPr>
              <a:t>simplification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rn</a:t>
            </a:r>
            <a:r>
              <a:rPr lang="en-US" sz="1600" dirty="0">
                <a:ea typeface="+mn-lt"/>
                <a:cs typeface="+mn-lt"/>
              </a:rPr>
              <a:t>(Rudolph):f</a:t>
            </a:r>
            <a:r>
              <a:rPr lang="en-US" sz="1600" baseline="-25000" dirty="0">
                <a:ea typeface="+mn-lt"/>
                <a:cs typeface="+mn-lt"/>
              </a:rPr>
              <a:t>8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ED425-0628-4BB1-A227-36405137C689}"/>
              </a:ext>
            </a:extLst>
          </p:cNvPr>
          <p:cNvSpPr txBox="1"/>
          <p:nvPr/>
        </p:nvSpPr>
        <p:spPr>
          <a:xfrm>
            <a:off x="6017895" y="1447800"/>
            <a:ext cx="55454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</a:t>
            </a:r>
            <a:r>
              <a:rPr lang="en-US" sz="1600" baseline="-25000" dirty="0"/>
              <a:t>4</a:t>
            </a:r>
            <a:r>
              <a:rPr lang="en-US" sz="1600" dirty="0"/>
              <a:t> |-</a:t>
            </a:r>
            <a:r>
              <a:rPr lang="en-US" sz="1600" baseline="-25000" dirty="0"/>
              <a:t>universal instantiation</a:t>
            </a:r>
            <a:r>
              <a:rPr lang="en-US" sz="1600" dirty="0"/>
              <a:t> </a:t>
            </a:r>
            <a:r>
              <a:rPr lang="en-US" sz="1600" dirty="0" err="1"/>
              <a:t>rn</a:t>
            </a:r>
            <a:r>
              <a:rPr lang="en-US" sz="1600" dirty="0"/>
              <a:t>(Rudolph)-&gt; </a:t>
            </a:r>
            <a:r>
              <a:rPr lang="en-US" sz="1600" dirty="0" err="1"/>
              <a:t>iw</a:t>
            </a:r>
            <a:r>
              <a:rPr lang="en-US" sz="1600" dirty="0"/>
              <a:t>(Rudolph) </a:t>
            </a:r>
            <a:r>
              <a:rPr lang="en-US" sz="1600" dirty="0">
                <a:ea typeface="+mn-lt"/>
                <a:cs typeface="+mn-lt"/>
              </a:rPr>
              <a:t>∨ </a:t>
            </a:r>
            <a:r>
              <a:rPr lang="en-US" sz="1600" dirty="0" err="1">
                <a:ea typeface="+mn-lt"/>
                <a:cs typeface="+mn-lt"/>
              </a:rPr>
              <a:t>ic</a:t>
            </a:r>
            <a:r>
              <a:rPr lang="en-US" sz="1600" dirty="0">
                <a:ea typeface="+mn-lt"/>
                <a:cs typeface="+mn-lt"/>
              </a:rPr>
              <a:t>(Rudolph)</a:t>
            </a:r>
            <a:r>
              <a:rPr lang="en-US" sz="1400" dirty="0"/>
              <a:t> :f</a:t>
            </a:r>
            <a:r>
              <a:rPr lang="en-US" sz="1400" baseline="-25000" dirty="0"/>
              <a:t>9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CA7BC2-624B-43C4-9254-D06E6920F8DC}"/>
              </a:ext>
            </a:extLst>
          </p:cNvPr>
          <p:cNvSpPr txBox="1"/>
          <p:nvPr/>
        </p:nvSpPr>
        <p:spPr>
          <a:xfrm>
            <a:off x="5153025" y="3629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742E-02FB-4C86-A160-D6F520661E48}"/>
              </a:ext>
            </a:extLst>
          </p:cNvPr>
          <p:cNvSpPr txBox="1"/>
          <p:nvPr/>
        </p:nvSpPr>
        <p:spPr>
          <a:xfrm>
            <a:off x="6019800" y="1714500"/>
            <a:ext cx="46558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f</a:t>
            </a:r>
            <a:r>
              <a:rPr lang="en-US" sz="1600" baseline="-25000" dirty="0">
                <a:cs typeface="Calibri"/>
              </a:rPr>
              <a:t>5</a:t>
            </a:r>
            <a:r>
              <a:rPr lang="en-US" sz="1600" dirty="0">
                <a:cs typeface="Calibri"/>
              </a:rPr>
              <a:t> |-</a:t>
            </a:r>
            <a:r>
              <a:rPr lang="en-US" sz="1600" baseline="-25000" dirty="0">
                <a:cs typeface="Calibri"/>
              </a:rPr>
              <a:t>universal instantiation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ir</a:t>
            </a:r>
            <a:r>
              <a:rPr lang="en-US" sz="1600" dirty="0">
                <a:cs typeface="Calibri"/>
              </a:rPr>
              <a:t>(Rudolph) -&gt; ¬</a:t>
            </a:r>
            <a:r>
              <a:rPr lang="en-US" sz="1600" dirty="0" err="1">
                <a:cs typeface="Calibri"/>
              </a:rPr>
              <a:t>ic</a:t>
            </a:r>
            <a:r>
              <a:rPr lang="en-US" sz="1600" dirty="0">
                <a:cs typeface="Calibri"/>
              </a:rPr>
              <a:t>(Rudolph) :f</a:t>
            </a:r>
            <a:r>
              <a:rPr lang="en-US" sz="1600" baseline="-25000" dirty="0">
                <a:cs typeface="Calibri"/>
              </a:rPr>
              <a:t>10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60B0D-F2E0-4B7A-8688-507BB07951E9}"/>
              </a:ext>
            </a:extLst>
          </p:cNvPr>
          <p:cNvSpPr txBox="1"/>
          <p:nvPr/>
        </p:nvSpPr>
        <p:spPr>
          <a:xfrm>
            <a:off x="6019800" y="2011680"/>
            <a:ext cx="6324600" cy="39497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400"/>
              </a:spcAft>
            </a:pPr>
            <a:r>
              <a:rPr lang="en-US" sz="1600" dirty="0"/>
              <a:t>f</a:t>
            </a:r>
            <a:r>
              <a:rPr lang="en-US" sz="1600" baseline="-25000" dirty="0"/>
              <a:t>8</a:t>
            </a:r>
            <a:r>
              <a:rPr lang="en-US" sz="1600" dirty="0"/>
              <a:t> , f</a:t>
            </a:r>
            <a:r>
              <a:rPr lang="en-US" sz="1600" baseline="-25000" dirty="0"/>
              <a:t>9</a:t>
            </a:r>
            <a:r>
              <a:rPr lang="en-US" sz="1600" dirty="0"/>
              <a:t> |- </a:t>
            </a:r>
            <a:r>
              <a:rPr lang="en-US" sz="1600" baseline="-25000" dirty="0" err="1"/>
              <a:t>mp</a:t>
            </a:r>
            <a:r>
              <a:rPr lang="en-US" sz="1600" dirty="0"/>
              <a:t> </a:t>
            </a:r>
            <a:r>
              <a:rPr lang="en-US" sz="1600" dirty="0" err="1">
                <a:ea typeface="+mn-lt"/>
                <a:cs typeface="+mn-lt"/>
              </a:rPr>
              <a:t>iw</a:t>
            </a:r>
            <a:r>
              <a:rPr lang="en-US" sz="1600" dirty="0">
                <a:ea typeface="+mn-lt"/>
                <a:cs typeface="+mn-lt"/>
              </a:rPr>
              <a:t>(Rudolph) </a:t>
            </a:r>
            <a:r>
              <a:rPr lang="en-US" sz="1600" dirty="0"/>
              <a:t>∨ </a:t>
            </a:r>
            <a:r>
              <a:rPr lang="en-US" sz="1600" dirty="0" err="1"/>
              <a:t>ic</a:t>
            </a:r>
            <a:r>
              <a:rPr lang="en-US" sz="1600" dirty="0"/>
              <a:t>(Rudolph) </a:t>
            </a:r>
            <a:r>
              <a:rPr lang="en-US" sz="1600" dirty="0">
                <a:ea typeface="+mn-lt"/>
                <a:cs typeface="+mn-lt"/>
              </a:rPr>
              <a:t>≡ ¬ </a:t>
            </a:r>
            <a:r>
              <a:rPr lang="en-US" sz="1600" dirty="0" err="1">
                <a:ea typeface="+mn-lt"/>
                <a:cs typeface="+mn-lt"/>
              </a:rPr>
              <a:t>iw</a:t>
            </a:r>
            <a:r>
              <a:rPr lang="en-US" sz="1600" dirty="0">
                <a:ea typeface="+mn-lt"/>
                <a:cs typeface="+mn-lt"/>
              </a:rPr>
              <a:t>(Rudolph)-&gt; </a:t>
            </a:r>
            <a:r>
              <a:rPr lang="en-US" sz="1600" dirty="0" err="1">
                <a:ea typeface="+mn-lt"/>
                <a:cs typeface="+mn-lt"/>
              </a:rPr>
              <a:t>ic</a:t>
            </a:r>
            <a:r>
              <a:rPr lang="en-US" sz="1600" dirty="0">
                <a:ea typeface="+mn-lt"/>
                <a:cs typeface="+mn-lt"/>
              </a:rPr>
              <a:t>(Rudolph) :f</a:t>
            </a:r>
            <a:r>
              <a:rPr lang="en-US" sz="1600" baseline="-25000" dirty="0">
                <a:ea typeface="+mn-lt"/>
                <a:cs typeface="+mn-lt"/>
              </a:rPr>
              <a:t>11</a:t>
            </a:r>
            <a:endParaRPr lang="en-US" sz="1600" dirty="0">
              <a:ea typeface="+mn-lt"/>
              <a:cs typeface="+mn-lt"/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ea typeface="+mn-lt"/>
                <a:cs typeface="+mn-lt"/>
              </a:rPr>
              <a:t>f</a:t>
            </a:r>
            <a:r>
              <a:rPr lang="en-US" sz="1600" baseline="-25000" dirty="0">
                <a:ea typeface="+mn-lt"/>
                <a:cs typeface="+mn-lt"/>
              </a:rPr>
              <a:t>7 </a:t>
            </a:r>
            <a:r>
              <a:rPr lang="en-US" sz="1600" dirty="0">
                <a:ea typeface="+mn-lt"/>
                <a:cs typeface="+mn-lt"/>
              </a:rPr>
              <a:t> , f</a:t>
            </a:r>
            <a:r>
              <a:rPr lang="en-US" sz="1600" baseline="-25000" dirty="0">
                <a:ea typeface="+mn-lt"/>
                <a:cs typeface="+mn-lt"/>
              </a:rPr>
              <a:t>10</a:t>
            </a:r>
            <a:r>
              <a:rPr lang="en-US" sz="1600" dirty="0">
                <a:ea typeface="+mn-lt"/>
                <a:cs typeface="+mn-lt"/>
              </a:rPr>
              <a:t> |- </a:t>
            </a:r>
            <a:r>
              <a:rPr lang="en-US" sz="1600" baseline="-25000" dirty="0" err="1">
                <a:ea typeface="+mn-lt"/>
                <a:cs typeface="+mn-lt"/>
              </a:rPr>
              <a:t>mp</a:t>
            </a:r>
            <a:r>
              <a:rPr lang="en-US" sz="1600" dirty="0">
                <a:ea typeface="+mn-lt"/>
                <a:cs typeface="+mn-lt"/>
              </a:rPr>
              <a:t> ¬</a:t>
            </a:r>
            <a:r>
              <a:rPr lang="en-US" sz="1600" dirty="0" err="1">
                <a:ea typeface="+mn-lt"/>
                <a:cs typeface="+mn-lt"/>
              </a:rPr>
              <a:t>ic</a:t>
            </a:r>
            <a:r>
              <a:rPr lang="en-US" sz="1600" dirty="0">
                <a:ea typeface="+mn-lt"/>
                <a:cs typeface="+mn-lt"/>
              </a:rPr>
              <a:t>(Rudolph) :f</a:t>
            </a:r>
            <a:r>
              <a:rPr lang="en-US" sz="1600" baseline="-25000" dirty="0">
                <a:ea typeface="+mn-lt"/>
                <a:cs typeface="+mn-lt"/>
              </a:rPr>
              <a:t>12</a:t>
            </a:r>
            <a:endParaRPr lang="en-US" sz="1600" dirty="0" err="1">
              <a:ea typeface="+mn-lt"/>
              <a:cs typeface="+mn-lt"/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ea typeface="+mn-lt"/>
                <a:cs typeface="+mn-lt"/>
              </a:rPr>
              <a:t>f</a:t>
            </a:r>
            <a:r>
              <a:rPr lang="en-US" sz="1600" baseline="-25000" dirty="0">
                <a:ea typeface="+mn-lt"/>
                <a:cs typeface="+mn-lt"/>
              </a:rPr>
              <a:t>11</a:t>
            </a:r>
            <a:r>
              <a:rPr lang="en-US" sz="1600" dirty="0">
                <a:ea typeface="+mn-lt"/>
                <a:cs typeface="+mn-lt"/>
              </a:rPr>
              <a:t> , f</a:t>
            </a:r>
            <a:r>
              <a:rPr lang="en-US" sz="1600" baseline="-25000" dirty="0">
                <a:ea typeface="+mn-lt"/>
                <a:cs typeface="+mn-lt"/>
              </a:rPr>
              <a:t>12</a:t>
            </a:r>
            <a:r>
              <a:rPr lang="en-US" sz="1600" dirty="0">
                <a:ea typeface="+mn-lt"/>
                <a:cs typeface="+mn-lt"/>
              </a:rPr>
              <a:t> |- </a:t>
            </a:r>
            <a:r>
              <a:rPr lang="en-US" sz="1600" baseline="-25000" dirty="0">
                <a:ea typeface="+mn-lt"/>
                <a:cs typeface="+mn-lt"/>
              </a:rPr>
              <a:t>mt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iw</a:t>
            </a:r>
            <a:r>
              <a:rPr lang="en-US" sz="1600" dirty="0">
                <a:ea typeface="+mn-lt"/>
                <a:cs typeface="+mn-lt"/>
              </a:rPr>
              <a:t>(Rudolph) :f</a:t>
            </a:r>
            <a:r>
              <a:rPr lang="en-US" sz="1600" baseline="-25000" dirty="0">
                <a:ea typeface="+mn-lt"/>
                <a:cs typeface="+mn-lt"/>
              </a:rPr>
              <a:t>13</a:t>
            </a:r>
            <a:endParaRPr lang="en-US" dirty="0">
              <a:ea typeface="+mn-lt"/>
              <a:cs typeface="+mn-lt"/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ea typeface="+mn-lt"/>
                <a:cs typeface="+mn-lt"/>
              </a:rPr>
              <a:t>f</a:t>
            </a:r>
            <a:r>
              <a:rPr lang="en-US" sz="1600" baseline="-25000" dirty="0">
                <a:ea typeface="+mn-lt"/>
                <a:cs typeface="+mn-lt"/>
              </a:rPr>
              <a:t>6</a:t>
            </a:r>
            <a:r>
              <a:rPr lang="en-US" sz="1600" dirty="0">
                <a:ea typeface="+mn-lt"/>
                <a:cs typeface="+mn-lt"/>
              </a:rPr>
              <a:t> |- </a:t>
            </a:r>
            <a:r>
              <a:rPr lang="en-US" sz="1600" baseline="-25000" dirty="0">
                <a:ea typeface="+mn-lt"/>
                <a:cs typeface="+mn-lt"/>
              </a:rPr>
              <a:t>universal instantiation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iw</a:t>
            </a:r>
            <a:r>
              <a:rPr lang="en-US" sz="1600" dirty="0">
                <a:ea typeface="+mn-lt"/>
                <a:cs typeface="+mn-lt"/>
              </a:rPr>
              <a:t>(Rudolph) -&gt;¬love(Scrooge, Rudolph) :f</a:t>
            </a:r>
            <a:r>
              <a:rPr lang="en-US" sz="1600" baseline="-25000" dirty="0">
                <a:ea typeface="+mn-lt"/>
                <a:cs typeface="+mn-lt"/>
              </a:rPr>
              <a:t>14</a:t>
            </a:r>
            <a:endParaRPr lang="en-US" dirty="0"/>
          </a:p>
          <a:p>
            <a:pPr>
              <a:spcAft>
                <a:spcPts val="400"/>
              </a:spcAft>
            </a:pPr>
            <a:r>
              <a:rPr lang="en-US" sz="1600" dirty="0">
                <a:ea typeface="+mn-lt"/>
                <a:cs typeface="+mn-lt"/>
              </a:rPr>
              <a:t>f</a:t>
            </a:r>
            <a:r>
              <a:rPr lang="en-US" sz="1600" baseline="-25000" dirty="0">
                <a:ea typeface="+mn-lt"/>
                <a:cs typeface="+mn-lt"/>
              </a:rPr>
              <a:t>13 </a:t>
            </a:r>
            <a:r>
              <a:rPr lang="en-US" sz="1600" dirty="0">
                <a:ea typeface="+mn-lt"/>
                <a:cs typeface="+mn-lt"/>
              </a:rPr>
              <a:t>, f</a:t>
            </a:r>
            <a:r>
              <a:rPr lang="en-US" sz="1600" baseline="-25000" dirty="0">
                <a:ea typeface="+mn-lt"/>
                <a:cs typeface="+mn-lt"/>
              </a:rPr>
              <a:t>14</a:t>
            </a:r>
            <a:r>
              <a:rPr lang="en-US" sz="1600" dirty="0">
                <a:ea typeface="+mn-lt"/>
                <a:cs typeface="+mn-lt"/>
              </a:rPr>
              <a:t> |-</a:t>
            </a:r>
            <a:r>
              <a:rPr lang="en-US" sz="1600" baseline="-25000" dirty="0" err="1">
                <a:ea typeface="+mn-lt"/>
                <a:cs typeface="+mn-lt"/>
              </a:rPr>
              <a:t>mp</a:t>
            </a:r>
            <a:r>
              <a:rPr lang="en-US" sz="1600" dirty="0">
                <a:ea typeface="+mn-lt"/>
                <a:cs typeface="+mn-lt"/>
              </a:rPr>
              <a:t> ¬love(Scrooge, Rudolph) :f</a:t>
            </a:r>
            <a:r>
              <a:rPr lang="en-US" sz="1600" baseline="-25000" dirty="0">
                <a:ea typeface="+mn-lt"/>
                <a:cs typeface="+mn-lt"/>
              </a:rPr>
              <a:t>15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cs typeface="Calibri"/>
              </a:rPr>
              <a:t>f</a:t>
            </a:r>
            <a:r>
              <a:rPr lang="en-US" sz="1600" baseline="-25000" dirty="0">
                <a:cs typeface="Calibri"/>
              </a:rPr>
              <a:t>2</a:t>
            </a:r>
            <a:r>
              <a:rPr lang="en-US" sz="1600" dirty="0">
                <a:cs typeface="Calibri"/>
              </a:rPr>
              <a:t> |- </a:t>
            </a:r>
            <a:r>
              <a:rPr lang="en-US" sz="1600" baseline="-25000" dirty="0">
                <a:cs typeface="Calibri"/>
              </a:rPr>
              <a:t>universal instantiation</a:t>
            </a:r>
            <a:r>
              <a:rPr lang="en-US" sz="1600" dirty="0">
                <a:cs typeface="Calibri"/>
              </a:rPr>
              <a:t> (∀y)(love(Scrooge, Santa)-&gt;</a:t>
            </a:r>
            <a:r>
              <a:rPr lang="en-US" sz="1600" dirty="0" err="1">
                <a:ea typeface="+mn-lt"/>
                <a:cs typeface="+mn-lt"/>
              </a:rPr>
              <a:t>ir</a:t>
            </a:r>
            <a:r>
              <a:rPr lang="en-US" sz="1600" dirty="0">
                <a:ea typeface="+mn-lt"/>
                <a:cs typeface="+mn-lt"/>
              </a:rPr>
              <a:t>(y)-&gt;love(Scrooge, y)):f</a:t>
            </a:r>
            <a:r>
              <a:rPr lang="en-US" sz="1600" baseline="-25000" dirty="0">
                <a:cs typeface="Calibri"/>
              </a:rPr>
              <a:t>16</a:t>
            </a:r>
            <a:endParaRPr lang="en-US" sz="1600" baseline="-25000" dirty="0">
              <a:ea typeface="+mn-lt"/>
              <a:cs typeface="+mn-lt"/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cs typeface="Calibri"/>
              </a:rPr>
              <a:t>f</a:t>
            </a:r>
            <a:r>
              <a:rPr lang="en-US" sz="1600" baseline="-25000" dirty="0">
                <a:cs typeface="Calibri"/>
              </a:rPr>
              <a:t>16</a:t>
            </a:r>
            <a:r>
              <a:rPr lang="en-US" sz="1600" dirty="0">
                <a:cs typeface="Calibri"/>
              </a:rPr>
              <a:t> |- </a:t>
            </a:r>
            <a:r>
              <a:rPr lang="en-US" sz="1600" baseline="-25000" dirty="0">
                <a:cs typeface="Calibri"/>
              </a:rPr>
              <a:t>universal instantiation</a:t>
            </a:r>
            <a:r>
              <a:rPr lang="en-US" sz="1600" dirty="0">
                <a:cs typeface="Calibri"/>
              </a:rPr>
              <a:t> love(Scrooge, Santa) -&gt;</a:t>
            </a:r>
            <a:r>
              <a:rPr lang="en-US" sz="1600" dirty="0" err="1">
                <a:cs typeface="Calibri"/>
              </a:rPr>
              <a:t>ir</a:t>
            </a:r>
            <a:r>
              <a:rPr lang="en-US" sz="1600" dirty="0">
                <a:cs typeface="Calibri"/>
              </a:rPr>
              <a:t>(Rudolph)-&gt;love(Scrooge, Rudolph): f</a:t>
            </a:r>
            <a:r>
              <a:rPr lang="en-US" sz="1600" baseline="-25000" dirty="0">
                <a:cs typeface="Calibri"/>
              </a:rPr>
              <a:t>17</a:t>
            </a:r>
            <a:endParaRPr lang="en-US" dirty="0"/>
          </a:p>
          <a:p>
            <a:pPr>
              <a:spcAft>
                <a:spcPts val="400"/>
              </a:spcAft>
            </a:pPr>
            <a:r>
              <a:rPr lang="en-US" sz="1600" dirty="0">
                <a:cs typeface="Calibri"/>
              </a:rPr>
              <a:t>f</a:t>
            </a:r>
            <a:r>
              <a:rPr lang="en-US" sz="1600" baseline="-25000" dirty="0">
                <a:cs typeface="Calibri"/>
              </a:rPr>
              <a:t>15</a:t>
            </a:r>
            <a:r>
              <a:rPr lang="en-US" sz="1600" dirty="0">
                <a:cs typeface="Calibri"/>
              </a:rPr>
              <a:t>, f</a:t>
            </a:r>
            <a:r>
              <a:rPr lang="en-US" sz="1600" baseline="-25000" dirty="0">
                <a:cs typeface="Calibri"/>
              </a:rPr>
              <a:t>17</a:t>
            </a:r>
            <a:r>
              <a:rPr lang="en-US" sz="1600" dirty="0">
                <a:cs typeface="Calibri"/>
              </a:rPr>
              <a:t> |-</a:t>
            </a:r>
            <a:r>
              <a:rPr lang="en-US" sz="1600" baseline="-25000" dirty="0">
                <a:cs typeface="Calibri"/>
              </a:rPr>
              <a:t>mt</a:t>
            </a:r>
            <a:r>
              <a:rPr lang="en-US" sz="1600" dirty="0">
                <a:cs typeface="Calibri"/>
              </a:rPr>
              <a:t> ¬(love(Scrooge, Santa)-&gt;</a:t>
            </a:r>
            <a:r>
              <a:rPr lang="en-US" sz="1600" dirty="0" err="1">
                <a:cs typeface="Calibri"/>
              </a:rPr>
              <a:t>ir</a:t>
            </a:r>
            <a:r>
              <a:rPr lang="en-US" sz="1600" dirty="0">
                <a:cs typeface="Calibri"/>
              </a:rPr>
              <a:t>(Rudolph)) ≡ ¬(¬(love(Scrooge, Santa)</a:t>
            </a:r>
            <a:endParaRPr lang="en-US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∧¬</a:t>
            </a:r>
            <a:r>
              <a:rPr lang="en-US" sz="1600" dirty="0" err="1">
                <a:ea typeface="+mn-lt"/>
                <a:cs typeface="+mn-lt"/>
              </a:rPr>
              <a:t>ir</a:t>
            </a:r>
            <a:r>
              <a:rPr lang="en-US" sz="1600" dirty="0">
                <a:ea typeface="+mn-lt"/>
                <a:cs typeface="+mn-lt"/>
              </a:rPr>
              <a:t>(Rudolph))) ≡ love(Scrooge, Santa) -&gt; ¬</a:t>
            </a:r>
            <a:r>
              <a:rPr lang="en-US" sz="1600" dirty="0" err="1">
                <a:ea typeface="+mn-lt"/>
                <a:cs typeface="+mn-lt"/>
              </a:rPr>
              <a:t>ir</a:t>
            </a:r>
            <a:r>
              <a:rPr lang="en-US" sz="1600" dirty="0">
                <a:ea typeface="+mn-lt"/>
                <a:cs typeface="+mn-lt"/>
              </a:rPr>
              <a:t>(</a:t>
            </a:r>
            <a:r>
              <a:rPr lang="en-US" sz="1600" dirty="0" err="1">
                <a:ea typeface="+mn-lt"/>
                <a:cs typeface="+mn-lt"/>
              </a:rPr>
              <a:t>Rudoplh</a:t>
            </a:r>
            <a:r>
              <a:rPr lang="en-US" sz="1600" dirty="0">
                <a:ea typeface="+mn-lt"/>
                <a:cs typeface="+mn-lt"/>
              </a:rPr>
              <a:t>) : f</a:t>
            </a:r>
            <a:r>
              <a:rPr lang="en-US" sz="1600" baseline="-25000" dirty="0">
                <a:ea typeface="+mn-lt"/>
                <a:cs typeface="+mn-lt"/>
              </a:rPr>
              <a:t>18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f</a:t>
            </a:r>
            <a:r>
              <a:rPr lang="en-US" sz="1600" baseline="-25000" dirty="0">
                <a:ea typeface="+mn-lt"/>
                <a:cs typeface="+mn-lt"/>
              </a:rPr>
              <a:t>7</a:t>
            </a:r>
            <a:r>
              <a:rPr lang="en-US" sz="1600" dirty="0">
                <a:ea typeface="+mn-lt"/>
                <a:cs typeface="+mn-lt"/>
              </a:rPr>
              <a:t>, f</a:t>
            </a:r>
            <a:r>
              <a:rPr lang="en-US" sz="1600" baseline="-25000" dirty="0">
                <a:ea typeface="+mn-lt"/>
                <a:cs typeface="+mn-lt"/>
              </a:rPr>
              <a:t>18</a:t>
            </a:r>
            <a:r>
              <a:rPr lang="en-US" sz="1600" dirty="0">
                <a:ea typeface="+mn-lt"/>
                <a:cs typeface="+mn-lt"/>
              </a:rPr>
              <a:t> |-</a:t>
            </a:r>
            <a:r>
              <a:rPr lang="en-US" sz="1600" baseline="-25000" dirty="0">
                <a:ea typeface="+mn-lt"/>
                <a:cs typeface="+mn-lt"/>
              </a:rPr>
              <a:t>mt</a:t>
            </a:r>
            <a:r>
              <a:rPr lang="en-US" sz="1600" dirty="0">
                <a:ea typeface="+mn-lt"/>
                <a:cs typeface="+mn-lt"/>
              </a:rPr>
              <a:t> ¬love(</a:t>
            </a:r>
            <a:r>
              <a:rPr lang="en-US" sz="1600" dirty="0" err="1">
                <a:ea typeface="+mn-lt"/>
                <a:cs typeface="+mn-lt"/>
              </a:rPr>
              <a:t>Srooge</a:t>
            </a:r>
            <a:r>
              <a:rPr lang="en-US" sz="1600" dirty="0">
                <a:ea typeface="+mn-lt"/>
                <a:cs typeface="+mn-lt"/>
              </a:rPr>
              <a:t>, Santa) :f</a:t>
            </a:r>
            <a:r>
              <a:rPr lang="en-US" sz="1600" baseline="-25000" dirty="0">
                <a:ea typeface="+mn-lt"/>
                <a:cs typeface="+mn-lt"/>
              </a:rPr>
              <a:t>19</a:t>
            </a:r>
            <a:endParaRPr lang="en-US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f</a:t>
            </a:r>
            <a:r>
              <a:rPr lang="en-US" sz="1600" baseline="-25000" dirty="0">
                <a:ea typeface="+mn-lt"/>
                <a:cs typeface="+mn-lt"/>
              </a:rPr>
              <a:t>1</a:t>
            </a:r>
            <a:r>
              <a:rPr lang="en-US" sz="1600" dirty="0">
                <a:ea typeface="+mn-lt"/>
                <a:cs typeface="+mn-lt"/>
              </a:rPr>
              <a:t> |- </a:t>
            </a:r>
            <a:r>
              <a:rPr lang="en-US" sz="1600" baseline="-25000" dirty="0">
                <a:ea typeface="+mn-lt"/>
                <a:cs typeface="+mn-lt"/>
              </a:rPr>
              <a:t>universal instantiation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ch</a:t>
            </a:r>
            <a:r>
              <a:rPr lang="en-US" sz="1600" dirty="0">
                <a:ea typeface="+mn-lt"/>
                <a:cs typeface="+mn-lt"/>
              </a:rPr>
              <a:t>(Scrooge)-&gt;love(Scrooge, Santa):f</a:t>
            </a:r>
            <a:r>
              <a:rPr lang="en-US" sz="1600" baseline="-25000" dirty="0">
                <a:ea typeface="+mn-lt"/>
                <a:cs typeface="+mn-lt"/>
              </a:rPr>
              <a:t>20</a:t>
            </a:r>
          </a:p>
          <a:p>
            <a:r>
              <a:rPr lang="en-US" sz="1600" dirty="0">
                <a:ea typeface="+mn-lt"/>
                <a:cs typeface="+mn-lt"/>
              </a:rPr>
              <a:t>f</a:t>
            </a:r>
            <a:r>
              <a:rPr lang="en-US" sz="1600" baseline="-25000" dirty="0">
                <a:ea typeface="+mn-lt"/>
                <a:cs typeface="+mn-lt"/>
              </a:rPr>
              <a:t>19</a:t>
            </a:r>
            <a:r>
              <a:rPr lang="en-US" sz="1600" dirty="0">
                <a:ea typeface="+mn-lt"/>
                <a:cs typeface="+mn-lt"/>
              </a:rPr>
              <a:t>, f</a:t>
            </a:r>
            <a:r>
              <a:rPr lang="en-US" sz="1600" baseline="-25000" dirty="0">
                <a:ea typeface="+mn-lt"/>
                <a:cs typeface="+mn-lt"/>
              </a:rPr>
              <a:t>20</a:t>
            </a:r>
            <a:r>
              <a:rPr lang="en-US" sz="1600" dirty="0">
                <a:ea typeface="+mn-lt"/>
                <a:cs typeface="+mn-lt"/>
              </a:rPr>
              <a:t> |- </a:t>
            </a:r>
            <a:r>
              <a:rPr lang="en-US" sz="1600" baseline="-25000" dirty="0">
                <a:ea typeface="+mn-lt"/>
                <a:cs typeface="+mn-lt"/>
              </a:rPr>
              <a:t>mt</a:t>
            </a:r>
            <a:r>
              <a:rPr lang="en-US" sz="1600" dirty="0">
                <a:ea typeface="+mn-lt"/>
                <a:cs typeface="+mn-lt"/>
              </a:rPr>
              <a:t> ¬</a:t>
            </a:r>
            <a:r>
              <a:rPr lang="en-US" sz="1600" dirty="0" err="1">
                <a:ea typeface="+mn-lt"/>
                <a:cs typeface="+mn-lt"/>
              </a:rPr>
              <a:t>ch</a:t>
            </a:r>
            <a:r>
              <a:rPr lang="en-US" sz="1600" dirty="0">
                <a:ea typeface="+mn-lt"/>
                <a:cs typeface="+mn-lt"/>
              </a:rPr>
              <a:t>(Scrooge) :f</a:t>
            </a:r>
            <a:r>
              <a:rPr lang="en-US" sz="1600" baseline="-25000" dirty="0">
                <a:ea typeface="+mn-lt"/>
                <a:cs typeface="+mn-lt"/>
              </a:rPr>
              <a:t>21</a:t>
            </a:r>
            <a:r>
              <a:rPr lang="en-US" sz="1600" dirty="0">
                <a:ea typeface="+mn-lt"/>
                <a:cs typeface="+mn-lt"/>
              </a:rPr>
              <a:t> =C</a:t>
            </a:r>
            <a:r>
              <a:rPr lang="en-US" sz="1600" baseline="-25000" dirty="0">
                <a:ea typeface="+mn-lt"/>
                <a:cs typeface="+mn-lt"/>
              </a:rPr>
              <a:t> </a:t>
            </a:r>
          </a:p>
          <a:p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11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6" grpId="0"/>
      <p:bldP spid="17" grpId="0"/>
      <p:bldP spid="18" grpId="0"/>
      <p:bldP spid="6" grpId="0"/>
      <p:bldP spid="1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26594C-069C-45ED-9FD6-DCE90AD8BCD7}"/>
</file>

<file path=customXml/itemProps2.xml><?xml version="1.0" encoding="utf-8"?>
<ds:datastoreItem xmlns:ds="http://schemas.openxmlformats.org/officeDocument/2006/customXml" ds:itemID="{782E7414-5ADF-4C80-8AAB-53F1410DB83D}"/>
</file>

<file path=customXml/itemProps3.xml><?xml version="1.0" encoding="utf-8"?>
<ds:datastoreItem xmlns:ds="http://schemas.openxmlformats.org/officeDocument/2006/customXml" ds:itemID="{53D9AC71-DACF-47CD-A9B4-1261C047727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Individual Homework</vt:lpstr>
      <vt:lpstr>Modeling reasoning</vt:lpstr>
      <vt:lpstr>Modeling reasoning(contd.)</vt:lpstr>
      <vt:lpstr>Building deductions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1150</cp:revision>
  <dcterms:created xsi:type="dcterms:W3CDTF">2020-11-09T15:45:30Z</dcterms:created>
  <dcterms:modified xsi:type="dcterms:W3CDTF">2020-11-16T19:32:36Z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