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86" r:id="rId8"/>
    <p:sldId id="266" r:id="rId9"/>
    <p:sldId id="287" r:id="rId10"/>
    <p:sldId id="288" r:id="rId11"/>
    <p:sldId id="289" r:id="rId12"/>
    <p:sldId id="29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12-Jan-21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12-Jan-21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9321021" cy="1243584"/>
          </a:xfrm>
        </p:spPr>
        <p:txBody>
          <a:bodyPr/>
          <a:lstStyle/>
          <a:p>
            <a:r>
              <a:rPr lang="en-US" sz="4400" dirty="0" err="1"/>
              <a:t>Moisil’s</a:t>
            </a:r>
            <a:r>
              <a:rPr lang="en-US" sz="4400" dirty="0"/>
              <a:t> simplification method for Boolean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960" y="5665818"/>
            <a:ext cx="4174991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</a:t>
            </a:r>
            <a:r>
              <a:rPr lang="ro-RO" dirty="0"/>
              <a:t>îșmariu Ioana-Teodora</a:t>
            </a:r>
          </a:p>
          <a:p>
            <a:pPr marL="0" indent="0">
              <a:buNone/>
            </a:pPr>
            <a:r>
              <a:rPr lang="ro-RO" dirty="0"/>
              <a:t>Group 912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statement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102" y="2586957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ro-RO" sz="2000" dirty="0"/>
              <a:t>8.Using Moisil</a:t>
            </a:r>
            <a:r>
              <a:rPr lang="en-US" sz="2000" dirty="0"/>
              <a:t>’s method simplify the following Boolean function of three variables:</a:t>
            </a:r>
          </a:p>
          <a:p>
            <a:pPr marL="0" indent="0" algn="ctr">
              <a:buNone/>
            </a:pPr>
            <a:r>
              <a:rPr lang="en-US" sz="2000" dirty="0"/>
              <a:t>     f</a:t>
            </a:r>
            <a:r>
              <a:rPr lang="en-US" sz="2000" baseline="-25000" dirty="0"/>
              <a:t>8 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 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= m</a:t>
            </a:r>
            <a:r>
              <a:rPr lang="en-US" sz="2000" baseline="-25000" dirty="0"/>
              <a:t>0 </a:t>
            </a:r>
            <a:r>
              <a:rPr lang="en-US" sz="2000" dirty="0"/>
              <a:t>v m</a:t>
            </a:r>
            <a:r>
              <a:rPr lang="en-US" sz="2000" baseline="-25000" dirty="0"/>
              <a:t>3 </a:t>
            </a:r>
            <a:r>
              <a:rPr lang="en-US" sz="2000" dirty="0"/>
              <a:t>v m</a:t>
            </a:r>
            <a:r>
              <a:rPr lang="en-US" sz="2000" baseline="-25000" dirty="0"/>
              <a:t>4 </a:t>
            </a:r>
            <a:r>
              <a:rPr lang="en-US" sz="2000" dirty="0"/>
              <a:t>v m</a:t>
            </a:r>
            <a:r>
              <a:rPr lang="en-US" sz="2000" baseline="-25000" dirty="0"/>
              <a:t>6 </a:t>
            </a:r>
            <a:r>
              <a:rPr lang="en-US" sz="2000" dirty="0"/>
              <a:t>v m</a:t>
            </a:r>
            <a:r>
              <a:rPr lang="en-US" sz="2000" baseline="-25000" dirty="0"/>
              <a:t>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301841" y="1491449"/>
            <a:ext cx="11356759" cy="4698214"/>
          </a:xfrm>
        </p:spPr>
        <p:txBody>
          <a:bodyPr/>
          <a:lstStyle/>
          <a:p>
            <a:r>
              <a:rPr lang="en-US" dirty="0"/>
              <a:t>Simplifying a Boolean function (given in disjunctive canonical form) means covering all its </a:t>
            </a:r>
            <a:r>
              <a:rPr lang="en-US" dirty="0" err="1"/>
              <a:t>minterms</a:t>
            </a:r>
            <a:r>
              <a:rPr lang="en-US" dirty="0"/>
              <a:t> with a minimum number of maximal </a:t>
            </a:r>
            <a:r>
              <a:rPr lang="en-US" dirty="0" err="1"/>
              <a:t>monoms</a:t>
            </a:r>
            <a:r>
              <a:rPr lang="en-US" dirty="0"/>
              <a:t> and a minimum number of overlaps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Simplification process steps ( steps 2, 3 are specific to </a:t>
            </a:r>
            <a:r>
              <a:rPr lang="en-US" dirty="0" err="1"/>
              <a:t>Moisil’s</a:t>
            </a:r>
            <a:r>
              <a:rPr lang="en-US" dirty="0"/>
              <a:t> method, which is an algebraic simplification method)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initial function f is transformed into DCF(f).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set of maximal </a:t>
            </a:r>
            <a:r>
              <a:rPr lang="en-US" dirty="0" err="1"/>
              <a:t>monoms</a:t>
            </a:r>
            <a:r>
              <a:rPr lang="en-US" dirty="0"/>
              <a:t> are calculated using either one of Veitch-Karnaugh diagrams ( a graphical method) or Quine’s method ( an analytical method). For simplifying f</a:t>
            </a:r>
            <a:r>
              <a:rPr lang="en-US" baseline="-25000" dirty="0"/>
              <a:t>8</a:t>
            </a:r>
            <a:r>
              <a:rPr lang="en-US" dirty="0"/>
              <a:t> we will use Quine’s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order to obtain the simplified forms of the function from the set of maximal </a:t>
            </a:r>
            <a:r>
              <a:rPr lang="en-US" dirty="0" err="1"/>
              <a:t>monoms</a:t>
            </a:r>
            <a:r>
              <a:rPr lang="en-US" dirty="0"/>
              <a:t>, we will use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F782-A091-43DB-B43E-7009FCF3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Quine’s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D01C9-F8BB-4357-8D35-F8F4F30D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D1F62EC-3F4E-4156-8C59-213ACAE93E6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4500" y="1491916"/>
                <a:ext cx="11214100" cy="469774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rgbClr val="47C3D3"/>
                  </a:buClr>
                </a:pPr>
                <a:r>
                  <a:rPr lang="en-US" sz="2000" dirty="0"/>
                  <a:t>Since our initial function (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8 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(x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, x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, x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) = m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0 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3 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4 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6 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m</a:t>
                </a:r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7  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baseline="-25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000" b="0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) is already given in DCF, we will jump straight to the factorization process. We will use Quine’s method in order to find the set of maximal </a:t>
                </a:r>
                <a:r>
                  <a:rPr lang="en-US" sz="2000" dirty="0" err="1">
                    <a:solidFill>
                      <a:srgbClr val="FFFFFF"/>
                    </a:solidFill>
                    <a:cs typeface="Arial" panose="020B0604020202020204" pitchFamily="34" charset="0"/>
                  </a:rPr>
                  <a:t>monoms</a:t>
                </a:r>
                <a:r>
                  <a:rPr lang="en-US" sz="20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 M(f).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f </a:t>
                </a:r>
                <a:r>
                  <a:rPr lang="en-US" dirty="0"/>
                  <a:t> = {(0, 0, 0), (0, 1, 1), (1, 0, 0), (1, 1, 0), (1, 1, 1)} – the support set of f</a:t>
                </a:r>
              </a:p>
              <a:p>
                <a:r>
                  <a:rPr lang="en-US" dirty="0"/>
                  <a:t>The first step of Quine’s method is to order the support set of f with respect to the number of  “1” values in each 3-tuple.</a:t>
                </a:r>
              </a:p>
              <a:p>
                <a:pPr marL="0" indent="0">
                  <a:buNone/>
                </a:pPr>
                <a:r>
                  <a:rPr lang="nl-NL" dirty="0"/>
                  <a:t>    S</a:t>
                </a:r>
                <a:r>
                  <a:rPr lang="nl-NL" baseline="-25000" dirty="0"/>
                  <a:t>f</a:t>
                </a:r>
                <a:r>
                  <a:rPr lang="nl-NL" dirty="0"/>
                  <a:t>  = {(0, 0, 0), (1, 0, 0), (1, 1, 0), (0, 1, 1), (1, 1, 1)} (ascending order)</a:t>
                </a:r>
              </a:p>
              <a:p>
                <a:r>
                  <a:rPr lang="nl-NL" dirty="0"/>
                  <a:t>The minterms from the function’s expression are represented using the powers of variables, in a tableau, each minterm on a line, in ascending/ descending order, with respect to the number of “1” values in the 3-tuples of the support of the function. The header of the tableau contains the variables’ names.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D1F62EC-3F4E-4156-8C59-213ACAE93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4500" y="1491916"/>
                <a:ext cx="11214100" cy="4697747"/>
              </a:xfrm>
              <a:blipFill>
                <a:blip r:embed="rId2"/>
                <a:stretch>
                  <a:fillRect l="-489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5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341632"/>
          </a:xfrm>
        </p:spPr>
        <p:txBody>
          <a:bodyPr/>
          <a:lstStyle/>
          <a:p>
            <a:r>
              <a:rPr lang="nl-NL" sz="1800" b="0" spc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</a:t>
            </a:r>
            <a:r>
              <a:rPr lang="nl-NL" sz="1800" b="0" spc="0" baseline="-250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f</a:t>
            </a:r>
            <a:r>
              <a:rPr lang="nl-NL" sz="1800" b="0" spc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  = {(0, 0, 0), (1, 0, 0), (1, 1, 0), (0, 1, 1), (1, 1, 1)}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7257"/>
              </p:ext>
            </p:extLst>
          </p:nvPr>
        </p:nvGraphicFramePr>
        <p:xfrm>
          <a:off x="1808480" y="1102360"/>
          <a:ext cx="2475231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997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827617">
                  <a:extLst>
                    <a:ext uri="{9D8B030D-6E8A-4147-A177-3AD203B41FA5}">
                      <a16:colId xmlns:a16="http://schemas.microsoft.com/office/drawing/2014/main" val="3351215781"/>
                    </a:ext>
                  </a:extLst>
                </a:gridCol>
                <a:gridCol w="827617">
                  <a:extLst>
                    <a:ext uri="{9D8B030D-6E8A-4147-A177-3AD203B41FA5}">
                      <a16:colId xmlns:a16="http://schemas.microsoft.com/office/drawing/2014/main" val="222595955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GB" sz="1600" b="0" baseline="-25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GB" sz="1600" b="0" baseline="-25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GB" sz="1600" b="0" baseline="-25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442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042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95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    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0103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C8BB8-D5DD-4B98-9B82-D9B115F75AF4}"/>
              </a:ext>
            </a:extLst>
          </p:cNvPr>
          <p:cNvSpPr txBox="1"/>
          <p:nvPr/>
        </p:nvSpPr>
        <p:spPr>
          <a:xfrm>
            <a:off x="538480" y="1858562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9D18E-FD80-40CB-9D70-9D57EBBE42B3}"/>
              </a:ext>
            </a:extLst>
          </p:cNvPr>
          <p:cNvSpPr txBox="1"/>
          <p:nvPr/>
        </p:nvSpPr>
        <p:spPr>
          <a:xfrm>
            <a:off x="680720" y="237744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49527-3958-45A5-AE47-84D5D5D46447}"/>
              </a:ext>
            </a:extLst>
          </p:cNvPr>
          <p:cNvSpPr txBox="1"/>
          <p:nvPr/>
        </p:nvSpPr>
        <p:spPr>
          <a:xfrm>
            <a:off x="589280" y="3114830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48335-5B16-49FB-A079-EC1A5BB0A5CE}"/>
              </a:ext>
            </a:extLst>
          </p:cNvPr>
          <p:cNvSpPr txBox="1"/>
          <p:nvPr/>
        </p:nvSpPr>
        <p:spPr>
          <a:xfrm>
            <a:off x="629920" y="3927630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6A9F8-1D9E-4BDF-ACEE-800971E73654}"/>
              </a:ext>
            </a:extLst>
          </p:cNvPr>
          <p:cNvSpPr txBox="1"/>
          <p:nvPr/>
        </p:nvSpPr>
        <p:spPr>
          <a:xfrm>
            <a:off x="444500" y="455576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 = I + 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BC4EE-64ED-4F08-B7E9-E1DA292A8F22}"/>
              </a:ext>
            </a:extLst>
          </p:cNvPr>
          <p:cNvSpPr txBox="1"/>
          <p:nvPr/>
        </p:nvSpPr>
        <p:spPr>
          <a:xfrm>
            <a:off x="368300" y="512472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 = II +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85C33-6B4A-4CD9-BED8-8901F65D4DE0}"/>
              </a:ext>
            </a:extLst>
          </p:cNvPr>
          <p:cNvSpPr txBox="1"/>
          <p:nvPr/>
        </p:nvSpPr>
        <p:spPr>
          <a:xfrm>
            <a:off x="287020" y="5849019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VII = III + 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57E14-0342-4F62-A582-05A97D16D21F}"/>
              </a:ext>
            </a:extLst>
          </p:cNvPr>
          <p:cNvSpPr txBox="1"/>
          <p:nvPr/>
        </p:nvSpPr>
        <p:spPr>
          <a:xfrm>
            <a:off x="4683760" y="181439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71588-B006-471B-AEA1-D25006AB98ED}"/>
              </a:ext>
            </a:extLst>
          </p:cNvPr>
          <p:cNvSpPr txBox="1"/>
          <p:nvPr/>
        </p:nvSpPr>
        <p:spPr>
          <a:xfrm>
            <a:off x="4683760" y="237744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A8585-5494-4EA0-BE57-E6E6A940FAA5}"/>
              </a:ext>
            </a:extLst>
          </p:cNvPr>
          <p:cNvSpPr txBox="1"/>
          <p:nvPr/>
        </p:nvSpPr>
        <p:spPr>
          <a:xfrm>
            <a:off x="4683760" y="2930164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44274-1475-4BF0-8614-ACFCA86C280A}"/>
              </a:ext>
            </a:extLst>
          </p:cNvPr>
          <p:cNvSpPr txBox="1"/>
          <p:nvPr/>
        </p:nvSpPr>
        <p:spPr>
          <a:xfrm>
            <a:off x="4683760" y="3482888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007DD-D730-46A9-BF1E-86CE8870C5B2}"/>
              </a:ext>
            </a:extLst>
          </p:cNvPr>
          <p:cNvSpPr txBox="1"/>
          <p:nvPr/>
        </p:nvSpPr>
        <p:spPr>
          <a:xfrm>
            <a:off x="4683760" y="40356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862150-4B30-4B40-92D5-141EE2F8D724}"/>
                  </a:ext>
                </a:extLst>
              </p:cNvPr>
              <p:cNvSpPr txBox="1"/>
              <p:nvPr/>
            </p:nvSpPr>
            <p:spPr>
              <a:xfrm>
                <a:off x="4378959" y="4548795"/>
                <a:ext cx="2753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0 </a:t>
                </a:r>
                <a:r>
                  <a:rPr lang="en-US" dirty="0">
                    <a:solidFill>
                      <a:srgbClr val="FFFFFF"/>
                    </a:solidFill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 </a:t>
                </a:r>
                <a:r>
                  <a:rPr lang="en-US" dirty="0">
                    <a:solidFill>
                      <a:srgbClr val="FFFFFF"/>
                    </a:solidFill>
                  </a:rPr>
                  <a:t>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862150-4B30-4B40-92D5-141EE2F8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59" y="4548795"/>
                <a:ext cx="2753361" cy="646331"/>
              </a:xfrm>
              <a:prstGeom prst="rect">
                <a:avLst/>
              </a:prstGeom>
              <a:blipFill>
                <a:blip r:embed="rId2"/>
                <a:stretch>
                  <a:fillRect l="-177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360D35B-0124-4671-94ED-E814BE3A862A}"/>
              </a:ext>
            </a:extLst>
          </p:cNvPr>
          <p:cNvSpPr txBox="1"/>
          <p:nvPr/>
        </p:nvSpPr>
        <p:spPr>
          <a:xfrm>
            <a:off x="1289684" y="1778000"/>
            <a:ext cx="295276" cy="45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18667-5BE5-44BA-AEE7-62C00F8B87AC}"/>
              </a:ext>
            </a:extLst>
          </p:cNvPr>
          <p:cNvSpPr txBox="1"/>
          <p:nvPr/>
        </p:nvSpPr>
        <p:spPr>
          <a:xfrm>
            <a:off x="1289684" y="2287436"/>
            <a:ext cx="295276" cy="45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A95D4-A9D5-4EF0-A514-2D58349FFDC6}"/>
                  </a:ext>
                </a:extLst>
              </p:cNvPr>
              <p:cNvSpPr txBox="1"/>
              <p:nvPr/>
            </p:nvSpPr>
            <p:spPr>
              <a:xfrm>
                <a:off x="4378959" y="5060515"/>
                <a:ext cx="247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 </a:t>
                </a:r>
                <a:r>
                  <a:rPr lang="en-US" dirty="0">
                    <a:solidFill>
                      <a:srgbClr val="FFFFFF"/>
                    </a:solidFill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6 </a:t>
                </a:r>
                <a:r>
                  <a:rPr lang="en-US" dirty="0">
                    <a:solidFill>
                      <a:srgbClr val="FFFF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A95D4-A9D5-4EF0-A514-2D58349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59" y="5060515"/>
                <a:ext cx="2475230" cy="369332"/>
              </a:xfrm>
              <a:prstGeom prst="rect">
                <a:avLst/>
              </a:prstGeom>
              <a:blipFill>
                <a:blip r:embed="rId3"/>
                <a:stretch>
                  <a:fillRect l="-19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9C0E3DE-AD6B-4FC2-B2A8-E0F6656D4AEC}"/>
              </a:ext>
            </a:extLst>
          </p:cNvPr>
          <p:cNvSpPr txBox="1"/>
          <p:nvPr/>
        </p:nvSpPr>
        <p:spPr>
          <a:xfrm>
            <a:off x="1289684" y="2930164"/>
            <a:ext cx="295276" cy="45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E6DC3-2E77-48FA-8AE4-272622B2471A}"/>
                  </a:ext>
                </a:extLst>
              </p:cNvPr>
              <p:cNvSpPr txBox="1"/>
              <p:nvPr/>
            </p:nvSpPr>
            <p:spPr>
              <a:xfrm>
                <a:off x="4378959" y="5664569"/>
                <a:ext cx="247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6 </a:t>
                </a:r>
                <a:r>
                  <a:rPr lang="en-US" dirty="0">
                    <a:solidFill>
                      <a:srgbClr val="FFFFFF"/>
                    </a:solidFill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7  </a:t>
                </a:r>
                <a:r>
                  <a:rPr lang="en-US" dirty="0">
                    <a:solidFill>
                      <a:srgbClr val="FFFF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E6DC3-2E77-48FA-8AE4-272622B2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59" y="5664569"/>
                <a:ext cx="2475231" cy="369332"/>
              </a:xfrm>
              <a:prstGeom prst="rect">
                <a:avLst/>
              </a:prstGeom>
              <a:blipFill>
                <a:blip r:embed="rId4"/>
                <a:stretch>
                  <a:fillRect l="-19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05C119-B3EC-4B32-87DA-AA26E0445B0D}"/>
                  </a:ext>
                </a:extLst>
              </p:cNvPr>
              <p:cNvSpPr txBox="1"/>
              <p:nvPr/>
            </p:nvSpPr>
            <p:spPr>
              <a:xfrm>
                <a:off x="4378959" y="6206967"/>
                <a:ext cx="306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 </a:t>
                </a:r>
                <a:r>
                  <a:rPr lang="en-US" dirty="0">
                    <a:solidFill>
                      <a:srgbClr val="FFFFFF"/>
                    </a:solidFill>
                  </a:rPr>
                  <a:t>v m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7  </a:t>
                </a:r>
                <a:r>
                  <a:rPr lang="en-US" dirty="0">
                    <a:solidFill>
                      <a:srgbClr val="FFFF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05C119-B3EC-4B32-87DA-AA26E0445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59" y="6206967"/>
                <a:ext cx="3068320" cy="369332"/>
              </a:xfrm>
              <a:prstGeom prst="rect">
                <a:avLst/>
              </a:prstGeom>
              <a:blipFill>
                <a:blip r:embed="rId5"/>
                <a:stretch>
                  <a:fillRect l="-15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77F022-2AB3-4202-A6BD-C837638F00FE}"/>
              </a:ext>
            </a:extLst>
          </p:cNvPr>
          <p:cNvSpPr txBox="1"/>
          <p:nvPr/>
        </p:nvSpPr>
        <p:spPr>
          <a:xfrm>
            <a:off x="1260793" y="3913549"/>
            <a:ext cx="295276" cy="45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☺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2F536-C9A3-409B-917E-AF4547727D83}"/>
              </a:ext>
            </a:extLst>
          </p:cNvPr>
          <p:cNvSpPr txBox="1"/>
          <p:nvPr/>
        </p:nvSpPr>
        <p:spPr>
          <a:xfrm>
            <a:off x="1280476" y="3418634"/>
            <a:ext cx="295276" cy="45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FEDD-72B9-430D-8EE5-06C910E45CC6}"/>
              </a:ext>
            </a:extLst>
          </p:cNvPr>
          <p:cNvSpPr txBox="1"/>
          <p:nvPr/>
        </p:nvSpPr>
        <p:spPr>
          <a:xfrm>
            <a:off x="7447279" y="1778000"/>
            <a:ext cx="406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result of the factorization of the neighbor </a:t>
            </a:r>
            <a:r>
              <a:rPr lang="en-US" dirty="0" err="1">
                <a:solidFill>
                  <a:schemeClr val="bg1"/>
                </a:solidFill>
              </a:rPr>
              <a:t>monoms</a:t>
            </a:r>
            <a:r>
              <a:rPr lang="en-US" dirty="0">
                <a:solidFill>
                  <a:schemeClr val="bg1"/>
                </a:solidFill>
              </a:rPr>
              <a:t> from the neighbor groups is a new </a:t>
            </a:r>
            <a:r>
              <a:rPr lang="en-US" dirty="0" err="1">
                <a:solidFill>
                  <a:schemeClr val="bg1"/>
                </a:solidFill>
              </a:rPr>
              <a:t>monom</a:t>
            </a:r>
            <a:r>
              <a:rPr lang="en-US" dirty="0">
                <a:solidFill>
                  <a:schemeClr val="bg1"/>
                </a:solidFill>
              </a:rPr>
              <a:t> represented as a row at the end of the tableau. The row  contains the same values in the columns corresponding to the common variables of the adjacent </a:t>
            </a:r>
            <a:r>
              <a:rPr lang="en-US" dirty="0" err="1">
                <a:solidFill>
                  <a:schemeClr val="bg1"/>
                </a:solidFill>
              </a:rPr>
              <a:t>monoms</a:t>
            </a:r>
            <a:r>
              <a:rPr lang="en-US" dirty="0">
                <a:solidFill>
                  <a:schemeClr val="bg1"/>
                </a:solidFill>
              </a:rPr>
              <a:t> and the symbol ”-” for the variable which is eliminated. The rows corresponding to the neighboring </a:t>
            </a:r>
            <a:r>
              <a:rPr lang="en-US" dirty="0" err="1">
                <a:solidFill>
                  <a:schemeClr val="bg1"/>
                </a:solidFill>
              </a:rPr>
              <a:t>monoms</a:t>
            </a:r>
            <a:r>
              <a:rPr lang="en-US" dirty="0">
                <a:solidFill>
                  <a:schemeClr val="bg1"/>
                </a:solidFill>
              </a:rPr>
              <a:t> used are marked on the left side, meaning they are not maximal </a:t>
            </a:r>
            <a:r>
              <a:rPr lang="en-US" dirty="0" err="1">
                <a:solidFill>
                  <a:schemeClr val="bg1"/>
                </a:solidFill>
              </a:rPr>
              <a:t>monoms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4BAAAB-B0EB-4316-A388-53E38B807A59}"/>
              </a:ext>
            </a:extLst>
          </p:cNvPr>
          <p:cNvCxnSpPr/>
          <p:nvPr/>
        </p:nvCxnSpPr>
        <p:spPr>
          <a:xfrm>
            <a:off x="1793240" y="6622019"/>
            <a:ext cx="24828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635AA1-EDE3-465A-B86E-1F8588B09A08}"/>
              </a:ext>
            </a:extLst>
          </p:cNvPr>
          <p:cNvCxnSpPr/>
          <p:nvPr/>
        </p:nvCxnSpPr>
        <p:spPr>
          <a:xfrm flipH="1">
            <a:off x="1800860" y="6562329"/>
            <a:ext cx="24752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9E3979-3474-44A3-BD79-19C6F563A6AC}"/>
              </a:ext>
            </a:extLst>
          </p:cNvPr>
          <p:cNvCxnSpPr/>
          <p:nvPr/>
        </p:nvCxnSpPr>
        <p:spPr>
          <a:xfrm>
            <a:off x="1800860" y="4548795"/>
            <a:ext cx="2482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7" grpId="0"/>
      <p:bldP spid="29" grpId="0"/>
      <p:bldP spid="30" grpId="0"/>
      <p:bldP spid="3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31DB-E975-4AEA-AD1C-361ABC58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B54AC-C18B-4FE2-8545-7A0A3C65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05577E-963D-4A9D-B7D2-EFCAE3D572AE}"/>
                  </a:ext>
                </a:extLst>
              </p:cNvPr>
              <p:cNvSpPr txBox="1"/>
              <p:nvPr/>
            </p:nvSpPr>
            <p:spPr>
              <a:xfrm>
                <a:off x="548640" y="2631440"/>
                <a:ext cx="695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set of maximal </a:t>
                </a:r>
                <a:r>
                  <a:rPr lang="en-US" dirty="0" err="1">
                    <a:solidFill>
                      <a:schemeClr val="bg1"/>
                    </a:solidFill>
                  </a:rPr>
                  <a:t>monoms</a:t>
                </a:r>
                <a:r>
                  <a:rPr lang="en-US" dirty="0">
                    <a:solidFill>
                      <a:schemeClr val="bg1"/>
                    </a:solidFill>
                  </a:rPr>
                  <a:t> obtained: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M(f) 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} = {max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,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,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dirty="0">
                    <a:solidFill>
                      <a:schemeClr val="bg1"/>
                    </a:solidFill>
                  </a:rPr>
                  <a:t>,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</a:t>
                </a:r>
                <a:r>
                  <a:rPr lang="en-US" dirty="0">
                    <a:solidFill>
                      <a:schemeClr val="bg1"/>
                    </a:solidFill>
                  </a:rPr>
                  <a:t>}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Because the simplified forms of a function contain only maximal </a:t>
                </a:r>
                <a:r>
                  <a:rPr lang="en-US" dirty="0" err="1">
                    <a:solidFill>
                      <a:schemeClr val="bg1"/>
                    </a:solidFill>
                  </a:rPr>
                  <a:t>monoms</a:t>
                </a:r>
                <a:r>
                  <a:rPr lang="en-US" dirty="0">
                    <a:solidFill>
                      <a:schemeClr val="bg1"/>
                    </a:solidFill>
                  </a:rPr>
                  <a:t> we consider the following propositional sentences: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: “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 belongs to the simplified form of f ”, </a:t>
                </a:r>
                <a:r>
                  <a:rPr lang="en-US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= 1,2,..,4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05577E-963D-4A9D-B7D2-EFCAE3D5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631440"/>
                <a:ext cx="6959600" cy="2308324"/>
              </a:xfrm>
              <a:prstGeom prst="rect">
                <a:avLst/>
              </a:prstGeom>
              <a:blipFill>
                <a:blip r:embed="rId2"/>
                <a:stretch>
                  <a:fillRect l="-701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7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B18F-9D3E-41D4-9D54-C8D422B0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1F48F-8FE2-4F3A-B30A-79CBF601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29911-C5CF-48B1-BAEA-19B897C1F6B8}"/>
                  </a:ext>
                </a:extLst>
              </p:cNvPr>
              <p:cNvSpPr txBox="1"/>
              <p:nvPr/>
            </p:nvSpPr>
            <p:spPr>
              <a:xfrm>
                <a:off x="274320" y="1818640"/>
                <a:ext cx="734568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Overview of the factorization process: four simple factorizations were applied.</a:t>
                </a: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=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 </a:t>
                </a:r>
                <a:r>
                  <a:rPr lang="en-US" dirty="0">
                    <a:solidFill>
                      <a:schemeClr val="bg1"/>
                    </a:solidFill>
                  </a:rPr>
                  <a:t>v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 </a:t>
                </a:r>
                <a:r>
                  <a:rPr lang="en-US" dirty="0">
                    <a:solidFill>
                      <a:schemeClr val="bg1"/>
                    </a:solidFill>
                  </a:rPr>
                  <a:t>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                       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=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 </a:t>
                </a:r>
                <a:r>
                  <a:rPr lang="en-US" dirty="0">
                    <a:solidFill>
                      <a:schemeClr val="bg1"/>
                    </a:solidFill>
                  </a:rPr>
                  <a:t>v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6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dirty="0">
                    <a:solidFill>
                      <a:schemeClr val="bg1"/>
                    </a:solidFill>
                  </a:rPr>
                  <a:t> =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6 </a:t>
                </a:r>
                <a:r>
                  <a:rPr lang="en-US" dirty="0">
                    <a:solidFill>
                      <a:schemeClr val="bg1"/>
                    </a:solidFill>
                  </a:rPr>
                  <a:t>v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7 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                        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</a:t>
                </a:r>
                <a:r>
                  <a:rPr lang="en-US" dirty="0">
                    <a:solidFill>
                      <a:schemeClr val="bg1"/>
                    </a:solidFill>
                  </a:rPr>
                  <a:t> =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 </a:t>
                </a:r>
                <a:r>
                  <a:rPr lang="en-US" dirty="0">
                    <a:solidFill>
                      <a:schemeClr val="bg1"/>
                    </a:solidFill>
                  </a:rPr>
                  <a:t>v 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7 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Each </a:t>
                </a:r>
                <a:r>
                  <a:rPr lang="en-US" dirty="0" err="1">
                    <a:solidFill>
                      <a:schemeClr val="bg1"/>
                    </a:solidFill>
                  </a:rPr>
                  <a:t>minterm</a:t>
                </a:r>
                <a:r>
                  <a:rPr lang="en-US" dirty="0">
                    <a:solidFill>
                      <a:schemeClr val="bg1"/>
                    </a:solidFill>
                  </a:rPr>
                  <a:t> from the function’s expression must be covered by a maximal </a:t>
                </a:r>
                <a:r>
                  <a:rPr lang="en-US" dirty="0" err="1">
                    <a:solidFill>
                      <a:schemeClr val="bg1"/>
                    </a:solidFill>
                  </a:rPr>
                  <a:t>monom</a:t>
                </a:r>
                <a:r>
                  <a:rPr lang="en-US" dirty="0">
                    <a:solidFill>
                      <a:schemeClr val="bg1"/>
                    </a:solidFill>
                  </a:rPr>
                  <a:t> in a simplified form, therefore according to the result of the factorization process we have the following true sentences:</a:t>
                </a: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“m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is covered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”, translated as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≡ T</a:t>
                </a: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“m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  </a:t>
                </a:r>
                <a:r>
                  <a:rPr lang="en-US" dirty="0">
                    <a:solidFill>
                      <a:schemeClr val="bg1"/>
                    </a:solidFill>
                  </a:rPr>
                  <a:t>is covered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 </a:t>
                </a:r>
                <a:r>
                  <a:rPr lang="en-US" dirty="0">
                    <a:solidFill>
                      <a:schemeClr val="bg1"/>
                    </a:solidFill>
                  </a:rPr>
                  <a:t> or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’’, translated as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 </a:t>
                </a:r>
                <a:r>
                  <a:rPr lang="en-US" dirty="0">
                    <a:solidFill>
                      <a:schemeClr val="bg1"/>
                    </a:solidFill>
                  </a:rPr>
                  <a:t>v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≡ T</a:t>
                </a: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 “m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6</a:t>
                </a:r>
                <a:r>
                  <a:rPr lang="en-US" dirty="0">
                    <a:solidFill>
                      <a:schemeClr val="bg1"/>
                    </a:solidFill>
                  </a:rPr>
                  <a:t> is covered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 </a:t>
                </a:r>
                <a:r>
                  <a:rPr lang="en-US" dirty="0">
                    <a:solidFill>
                      <a:schemeClr val="bg1"/>
                    </a:solidFill>
                  </a:rPr>
                  <a:t> or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dirty="0">
                    <a:solidFill>
                      <a:schemeClr val="bg1"/>
                    </a:solidFill>
                  </a:rPr>
                  <a:t>”, translated as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v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 </a:t>
                </a:r>
                <a:r>
                  <a:rPr lang="en-US" dirty="0">
                    <a:solidFill>
                      <a:schemeClr val="bg1"/>
                    </a:solidFill>
                  </a:rPr>
                  <a:t>≡ T</a:t>
                </a: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 “m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dirty="0">
                    <a:solidFill>
                      <a:schemeClr val="bg1"/>
                    </a:solidFill>
                  </a:rPr>
                  <a:t> is covered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</a:t>
                </a:r>
                <a:r>
                  <a:rPr lang="en-US" dirty="0">
                    <a:solidFill>
                      <a:schemeClr val="bg1"/>
                    </a:solidFill>
                  </a:rPr>
                  <a:t>”, translated as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 </a:t>
                </a:r>
                <a:r>
                  <a:rPr lang="en-US" dirty="0">
                    <a:solidFill>
                      <a:schemeClr val="bg1"/>
                    </a:solidFill>
                  </a:rPr>
                  <a:t>≡ T</a:t>
                </a: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  “m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7 </a:t>
                </a:r>
                <a:r>
                  <a:rPr lang="en-US" dirty="0">
                    <a:solidFill>
                      <a:schemeClr val="bg1"/>
                    </a:solidFill>
                  </a:rPr>
                  <a:t> is covered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 </a:t>
                </a:r>
                <a:r>
                  <a:rPr lang="en-US" dirty="0">
                    <a:solidFill>
                      <a:schemeClr val="bg1"/>
                    </a:solidFill>
                  </a:rPr>
                  <a:t> or by max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</a:t>
                </a:r>
                <a:r>
                  <a:rPr lang="en-US" dirty="0">
                    <a:solidFill>
                      <a:schemeClr val="bg1"/>
                    </a:solidFill>
                  </a:rPr>
                  <a:t>”, translated as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dirty="0">
                    <a:solidFill>
                      <a:schemeClr val="bg1"/>
                    </a:solidFill>
                  </a:rPr>
                  <a:t> v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 </a:t>
                </a:r>
                <a:r>
                  <a:rPr lang="en-US" dirty="0">
                    <a:solidFill>
                      <a:schemeClr val="bg1"/>
                    </a:solidFill>
                  </a:rPr>
                  <a:t>≡ 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29911-C5CF-48B1-BAEA-19B897C1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818640"/>
                <a:ext cx="7345680" cy="3693319"/>
              </a:xfrm>
              <a:prstGeom prst="rect">
                <a:avLst/>
              </a:prstGeom>
              <a:blipFill>
                <a:blip r:embed="rId2"/>
                <a:stretch>
                  <a:fillRect l="-664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3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526E-25AB-42F2-B9DD-152F48D7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09A6D-72D1-49BE-ADE9-D0DCD032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C1872-9E9A-4BC1-B74A-7BB741EDEB69}"/>
              </a:ext>
            </a:extLst>
          </p:cNvPr>
          <p:cNvSpPr txBox="1"/>
          <p:nvPr/>
        </p:nvSpPr>
        <p:spPr>
          <a:xfrm>
            <a:off x="444500" y="1554480"/>
            <a:ext cx="7002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the </a:t>
            </a:r>
            <a:r>
              <a:rPr lang="en-US" dirty="0" err="1">
                <a:solidFill>
                  <a:schemeClr val="bg1"/>
                </a:solidFill>
              </a:rPr>
              <a:t>minterms</a:t>
            </a:r>
            <a:r>
              <a:rPr lang="en-US" dirty="0">
                <a:solidFill>
                  <a:schemeClr val="bg1"/>
                </a:solidFill>
              </a:rPr>
              <a:t> from the function’s expression must be covered by a minimum number of maximal </a:t>
            </a:r>
            <a:r>
              <a:rPr lang="en-US" dirty="0" err="1">
                <a:solidFill>
                  <a:schemeClr val="bg1"/>
                </a:solidFill>
              </a:rPr>
              <a:t>monoms</a:t>
            </a:r>
            <a:r>
              <a:rPr lang="en-US" dirty="0">
                <a:solidFill>
                  <a:schemeClr val="bg1"/>
                </a:solidFill>
              </a:rPr>
              <a:t>, with a minimum number of overlaps. This statement is modelled by the following propositional formula obtained as a </a:t>
            </a:r>
            <a:r>
              <a:rPr lang="en-US" dirty="0" err="1">
                <a:solidFill>
                  <a:schemeClr val="bg1"/>
                </a:solidFill>
              </a:rPr>
              <a:t>conjuction</a:t>
            </a:r>
            <a:r>
              <a:rPr lang="en-US" dirty="0">
                <a:solidFill>
                  <a:schemeClr val="bg1"/>
                </a:solidFill>
              </a:rPr>
              <a:t> of al previous true sentences:</a:t>
            </a:r>
          </a:p>
          <a:p>
            <a:r>
              <a:rPr lang="en-US" dirty="0">
                <a:solidFill>
                  <a:schemeClr val="bg1"/>
                </a:solidFill>
              </a:rPr>
              <a:t>    p</a:t>
            </a:r>
            <a:r>
              <a:rPr lang="en-US" baseline="-25000" dirty="0">
                <a:solidFill>
                  <a:schemeClr val="bg1"/>
                </a:solidFill>
              </a:rPr>
              <a:t>1  </a:t>
            </a:r>
            <a:r>
              <a:rPr lang="en-US" dirty="0">
                <a:solidFill>
                  <a:schemeClr val="bg1"/>
                </a:solidFill>
              </a:rPr>
              <a:t>˄  (p</a:t>
            </a:r>
            <a:r>
              <a:rPr lang="en-US" baseline="-25000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v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˄ (p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v p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˄ (p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v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≡ T (CNF with 5 clauses)</a:t>
            </a:r>
          </a:p>
          <a:p>
            <a:r>
              <a:rPr lang="en-US" dirty="0">
                <a:solidFill>
                  <a:schemeClr val="bg1"/>
                </a:solidFill>
              </a:rPr>
              <a:t>This CNF is then transformed into a DNF.</a:t>
            </a:r>
          </a:p>
          <a:p>
            <a:r>
              <a:rPr lang="en-US" dirty="0">
                <a:solidFill>
                  <a:schemeClr val="bg1"/>
                </a:solidFill>
              </a:rPr>
              <a:t>Through repeated use of distributive laws, we get to:</a:t>
            </a:r>
          </a:p>
          <a:p>
            <a:r>
              <a:rPr lang="en-US" dirty="0">
                <a:solidFill>
                  <a:schemeClr val="bg1"/>
                </a:solidFill>
              </a:rPr>
              <a:t> T ≡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Apply idempotency: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 ≡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Apply </a:t>
            </a:r>
            <a:r>
              <a:rPr lang="en-US" dirty="0" err="1">
                <a:solidFill>
                  <a:schemeClr val="bg1"/>
                </a:solidFill>
              </a:rPr>
              <a:t>absorbtion</a:t>
            </a:r>
            <a:r>
              <a:rPr lang="en-US" dirty="0">
                <a:solidFill>
                  <a:schemeClr val="bg1"/>
                </a:solidFill>
              </a:rPr>
              <a:t> laws: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 ≡ 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v (p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˄ p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˄ p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(DNF with 2 cubes is obtained)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270F-92E4-4470-96D7-0A5C663B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97ED3-3D49-41E0-B5A1-A40E0B12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E5F0D-3F90-487E-AE7E-5ADFDAC08CC3}"/>
                  </a:ext>
                </a:extLst>
              </p:cNvPr>
              <p:cNvSpPr txBox="1"/>
              <p:nvPr/>
            </p:nvSpPr>
            <p:spPr>
              <a:xfrm>
                <a:off x="538480" y="1666240"/>
                <a:ext cx="697992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T ≡ 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v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(DNF with 2 cubes)</a:t>
                </a:r>
              </a:p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A DNF (disjunction of cubes) is true is at least one of its cubes is true.</a:t>
                </a:r>
              </a:p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From DNF we consider the cubes with the minimum number of propositional variables and correspondingly we obtain the simplified forms of f.</a:t>
                </a:r>
              </a:p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For the cube 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≡ T the corresponding simplified form is: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(x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)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:r>
                  <a:rPr lang="en-US" dirty="0">
                    <a:solidFill>
                      <a:srgbClr val="FFFFFF"/>
                    </a:solidFill>
                  </a:rPr>
                  <a:t>For the cube  (p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˄ p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) ≡ T the corresponding simplified form is: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(x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2</a:t>
                </a:r>
                <a:r>
                  <a:rPr lang="en-US" dirty="0">
                    <a:solidFill>
                      <a:srgbClr val="FFFFFF"/>
                    </a:solidFill>
                  </a:rPr>
                  <a:t>, 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) =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1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3</a:t>
                </a:r>
                <a:r>
                  <a:rPr lang="en-US" dirty="0">
                    <a:solidFill>
                      <a:srgbClr val="FFFFFF"/>
                    </a:solidFill>
                  </a:rPr>
                  <a:t> v max</a:t>
                </a:r>
                <a:r>
                  <a:rPr lang="en-US" baseline="-25000" dirty="0">
                    <a:solidFill>
                      <a:srgbClr val="FFFFFF"/>
                    </a:solidFill>
                  </a:rPr>
                  <a:t>4</a:t>
                </a:r>
                <a:r>
                  <a:rPr lang="en-US" dirty="0">
                    <a:solidFill>
                      <a:srgbClr val="FFFFFF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 err="1">
                    <a:solidFill>
                      <a:srgbClr val="FFFFFF"/>
                    </a:solidFill>
                  </a:rPr>
                  <a:t>v</a:t>
                </a: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lvl="0"/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E5F0D-3F90-487E-AE7E-5ADFDAC08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1666240"/>
                <a:ext cx="6979920" cy="3970318"/>
              </a:xfrm>
              <a:prstGeom prst="rect">
                <a:avLst/>
              </a:prstGeom>
              <a:blipFill>
                <a:blip r:embed="rId2"/>
                <a:stretch>
                  <a:fillRect l="-699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93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EF7E80-AFB4-493F-B835-D6751303B3D2}"/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1246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Trade Gothic LT Pro</vt:lpstr>
      <vt:lpstr>Trebuchet MS</vt:lpstr>
      <vt:lpstr>Office Theme</vt:lpstr>
      <vt:lpstr>Moisil’s simplification method for Boolean functions</vt:lpstr>
      <vt:lpstr>Problem statement</vt:lpstr>
      <vt:lpstr>Theoretical result</vt:lpstr>
      <vt:lpstr>Quine’s method</vt:lpstr>
      <vt:lpstr>Sf  = {(0, 0, 0), (1, 0, 0), (1, 1, 0), (0, 1, 1), (1, 1, 1)}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2020-12-31T15:58:16Z</dcterms:created>
  <dcterms:modified xsi:type="dcterms:W3CDTF">2021-01-12T06:56:45Z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