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4"/>
  </p:sldMasterIdLst>
  <p:sldIdLst>
    <p:sldId id="256" r:id="rId5"/>
    <p:sldId id="257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CD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EA1C85-B13A-4011-BBF5-6295B62C5EB9}" v="18" dt="2021-01-25T18:02:20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ALIN-ALEXANDRU CAMPEAN" userId="S::catalin.campean@stud.ubbcluj.ro::7f3bdeb1-84a5-4ebc-a8a4-d2056126473d" providerId="AD" clId="Web-{6DEA1C85-B13A-4011-BBF5-6295B62C5EB9}"/>
    <pc:docChg chg="modSld">
      <pc:chgData name="CATALIN-ALEXANDRU CAMPEAN" userId="S::catalin.campean@stud.ubbcluj.ro::7f3bdeb1-84a5-4ebc-a8a4-d2056126473d" providerId="AD" clId="Web-{6DEA1C85-B13A-4011-BBF5-6295B62C5EB9}" dt="2021-01-25T18:02:17.988" v="6" actId="20577"/>
      <pc:docMkLst>
        <pc:docMk/>
      </pc:docMkLst>
      <pc:sldChg chg="modSp">
        <pc:chgData name="CATALIN-ALEXANDRU CAMPEAN" userId="S::catalin.campean@stud.ubbcluj.ro::7f3bdeb1-84a5-4ebc-a8a4-d2056126473d" providerId="AD" clId="Web-{6DEA1C85-B13A-4011-BBF5-6295B62C5EB9}" dt="2021-01-25T18:02:17.988" v="6" actId="20577"/>
        <pc:sldMkLst>
          <pc:docMk/>
          <pc:sldMk cId="1255021215" sldId="263"/>
        </pc:sldMkLst>
        <pc:spChg chg="mod">
          <ac:chgData name="CATALIN-ALEXANDRU CAMPEAN" userId="S::catalin.campean@stud.ubbcluj.ro::7f3bdeb1-84a5-4ebc-a8a4-d2056126473d" providerId="AD" clId="Web-{6DEA1C85-B13A-4011-BBF5-6295B62C5EB9}" dt="2021-01-25T18:02:09.175" v="2" actId="20577"/>
          <ac:spMkLst>
            <pc:docMk/>
            <pc:sldMk cId="1255021215" sldId="263"/>
            <ac:spMk id="18" creationId="{00000000-0000-0000-0000-000000000000}"/>
          </ac:spMkLst>
        </pc:spChg>
        <pc:spChg chg="mod">
          <ac:chgData name="CATALIN-ALEXANDRU CAMPEAN" userId="S::catalin.campean@stud.ubbcluj.ro::7f3bdeb1-84a5-4ebc-a8a4-d2056126473d" providerId="AD" clId="Web-{6DEA1C85-B13A-4011-BBF5-6295B62C5EB9}" dt="2021-01-25T18:02:17.988" v="6" actId="20577"/>
          <ac:spMkLst>
            <pc:docMk/>
            <pc:sldMk cId="1255021215" sldId="263"/>
            <ac:spMk id="2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02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9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9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7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3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3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21737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5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0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3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6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Individual homework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/>
              <a:t>Cupeș</a:t>
            </a:r>
            <a:r>
              <a:rPr lang="en-US"/>
              <a:t> Andrei, group 912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2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575" y="274319"/>
            <a:ext cx="5181046" cy="748561"/>
          </a:xfrm>
        </p:spPr>
        <p:txBody>
          <a:bodyPr>
            <a:normAutofit fontScale="90000"/>
          </a:bodyPr>
          <a:lstStyle/>
          <a:p>
            <a:r>
              <a:rPr lang="en-US"/>
              <a:t>Exercise 5.2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0575" y="1471353"/>
                <a:ext cx="11255432" cy="50790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	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the semantic tableaux method, prove the following properties in predicate logic:</a:t>
                </a:r>
              </a:p>
              <a:p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’ ∀ ’ is semi-distributive over ’ ∨ ’:</a:t>
                </a:r>
              </a:p>
              <a:p>
                <a:pPr lvl="1"/>
                <a:r>
                  <a:rPr 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(∀x) A(x)  ∨  (∀x) B(x)  ) →  (∀x) ( A(x) ∨ B(x) ) and</a:t>
                </a:r>
              </a:p>
              <a:p>
                <a:pPr lvl="1"/>
                <a:r>
                  <a:rPr 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(∀x) ( A(x) ∨ B(x) )  →  (∀x) A(x)  ∨  (∀x) B(x) </a:t>
                </a:r>
              </a:p>
              <a:p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take </a:t>
                </a:r>
                <a:r>
                  <a:rPr lang="en-US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baseline="-2500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((∀x) A(x)  ∨  (∀x) B(x) ) →  (∀x) ( A(x) ∨ B(x) )</a:t>
                </a:r>
                <a:r>
                  <a:rPr lang="en-US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</a:p>
              <a:p>
                <a:pPr marL="0" indent="0">
                  <a:buNone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>
                    <a:solidFill>
                      <a:srgbClr val="21CD8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baseline="-25000">
                    <a:solidFill>
                      <a:srgbClr val="21CD8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>
                    <a:solidFill>
                      <a:srgbClr val="21CD8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(∀x) ( A(x) ∨ B(x) )  → ( (∀x) A(x)  ∨  (∀x) B(x) )</a:t>
                </a:r>
                <a:r>
                  <a:rPr lang="en-US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will build the semantic tableaux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</a:t>
                </a:r>
                <a:r>
                  <a:rPr lang="en-US" baseline="-2500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21CD8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>
                    <a:solidFill>
                      <a:srgbClr val="21CD8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</a:t>
                </a:r>
                <a:r>
                  <a:rPr lang="en-US" baseline="-25000">
                    <a:solidFill>
                      <a:srgbClr val="21CD8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>
                  <a:solidFill>
                    <a:srgbClr val="21CD8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following </a:t>
                </a:r>
                <a:r>
                  <a:rPr lang="en-US" b="1" u="sn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theoretic result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used:</a:t>
                </a:r>
              </a:p>
              <a:p>
                <a:pPr lvl="1"/>
                <a:r>
                  <a:rPr lang="en-US" sz="1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 if and only if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1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</a:t>
                </a:r>
                <a:r>
                  <a:rPr lang="en-US" sz="1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a closed semantic tableaux</a:t>
                </a:r>
                <a:r>
                  <a:rPr 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sz="180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</a:t>
                </a:r>
                <a:r>
                  <a:rPr lang="en-US" sz="1800" baseline="-2500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 </a:t>
                </a:r>
                <a:r>
                  <a:rPr lang="en-US" sz="1800">
                    <a:solidFill>
                      <a:srgbClr val="21CD8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21CD8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800">
                    <a:solidFill>
                      <a:srgbClr val="21CD8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</a:t>
                </a:r>
                <a:r>
                  <a:rPr lang="en-US" sz="1800" baseline="-25000">
                    <a:solidFill>
                      <a:srgbClr val="21CD8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1800">
                    <a:solidFill>
                      <a:srgbClr val="21CD8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:r>
                  <a:rPr 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 ∀ ’ is semi-distributive over ’ ∨ ’.(</a:t>
                </a:r>
                <a:r>
                  <a:rPr lang="en-US" sz="1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q.e.d</a:t>
                </a:r>
                <a:r>
                  <a:rPr 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1"/>
                <a:endParaRPr lang="en-US" sz="1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575" y="1471353"/>
                <a:ext cx="11255432" cy="5079075"/>
              </a:xfrm>
              <a:blipFill>
                <a:blip r:embed="rId2"/>
                <a:stretch>
                  <a:fillRect l="-325" t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363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61051" y="405832"/>
                <a:ext cx="645959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600" baseline="-25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( (∀x) A(x)  ∨  (∀x) B(x)) →  (∀x) ( A(x) ∨ B(x) ) )  (1)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51" y="405832"/>
                <a:ext cx="6459599" cy="338554"/>
              </a:xfrm>
              <a:prstGeom prst="rect">
                <a:avLst/>
              </a:prstGeom>
              <a:blipFill>
                <a:blip r:embed="rId2"/>
                <a:stretch>
                  <a:fillRect t="-7273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682835" y="651295"/>
            <a:ext cx="1266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rule for (1)</a:t>
            </a:r>
          </a:p>
        </p:txBody>
      </p:sp>
      <p:sp>
        <p:nvSpPr>
          <p:cNvPr id="9" name="Rectangle 8"/>
          <p:cNvSpPr/>
          <p:nvPr/>
        </p:nvSpPr>
        <p:spPr>
          <a:xfrm>
            <a:off x="2650309" y="924692"/>
            <a:ext cx="25169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(∀x) A(x)  ∨  (∀x) B(x) (2)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690849" y="1263246"/>
            <a:ext cx="0" cy="245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893920" y="1443552"/>
                <a:ext cx="225080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(∀x) ( A(x) ∨ B(x)  (3) </a:t>
                </a: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920" y="1443552"/>
                <a:ext cx="2250809" cy="338554"/>
              </a:xfrm>
              <a:prstGeom prst="rect">
                <a:avLst/>
              </a:prstGeom>
              <a:blipFill>
                <a:blip r:embed="rId3"/>
                <a:stretch>
                  <a:fillRect t="-7273" r="-542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48772" y="1443552"/>
                <a:ext cx="26451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 ≡ (∃x)</a:t>
                </a:r>
                <a:r>
                  <a:rPr lang="en-US" sz="1600" b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A(x) ∨ B(x) ) ; </a:t>
                </a: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72" y="1443552"/>
                <a:ext cx="2645148" cy="338554"/>
              </a:xfrm>
              <a:prstGeom prst="rect">
                <a:avLst/>
              </a:prstGeom>
              <a:blipFill>
                <a:blip r:embed="rId4"/>
                <a:stretch>
                  <a:fillRect l="-1382" t="-7273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3690850" y="725774"/>
            <a:ext cx="0" cy="245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90850" y="1782106"/>
            <a:ext cx="0" cy="245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703674" y="1689015"/>
            <a:ext cx="12458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rule for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2824922" y="1962412"/>
                <a:ext cx="357328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A(a) ∨ B(a) )  , a = new constant  (4) </a:t>
                </a:r>
              </a:p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922" y="1962412"/>
                <a:ext cx="3573286" cy="584775"/>
              </a:xfrm>
              <a:prstGeom prst="rect">
                <a:avLst/>
              </a:prstGeom>
              <a:blipFill>
                <a:blip r:embed="rId5"/>
                <a:stretch>
                  <a:fillRect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3706444" y="2241461"/>
            <a:ext cx="0" cy="245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03674" y="2189263"/>
            <a:ext cx="1266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rule for 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3326070" y="2435484"/>
                <a:ext cx="75520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A(a)</a:t>
                </a: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070" y="2435484"/>
                <a:ext cx="755207" cy="338554"/>
              </a:xfrm>
              <a:prstGeom prst="rect">
                <a:avLst/>
              </a:prstGeom>
              <a:blipFill>
                <a:blip r:embed="rId6"/>
                <a:stretch>
                  <a:fillRect t="-5455" r="-1613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3703673" y="2715847"/>
            <a:ext cx="0" cy="245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3326070" y="2907041"/>
                <a:ext cx="75533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B(a)</a:t>
                </a: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070" y="2907041"/>
                <a:ext cx="755335" cy="338554"/>
              </a:xfrm>
              <a:prstGeom prst="rect">
                <a:avLst/>
              </a:prstGeom>
              <a:blipFill>
                <a:blip r:embed="rId7"/>
                <a:stretch>
                  <a:fillRect t="-5455" r="-2419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>
            <a:off x="3703673" y="3204030"/>
            <a:ext cx="0" cy="245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84131" y="3138937"/>
            <a:ext cx="128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/>
              <a:t> </a:t>
            </a:r>
            <a:r>
              <a:rPr lang="el-GR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rule for (2)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2907846" y="3591468"/>
            <a:ext cx="544136" cy="353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3980843" y="3589420"/>
            <a:ext cx="566113" cy="353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362378" y="3979596"/>
            <a:ext cx="10325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(∀x) A(x) </a:t>
            </a:r>
            <a:endParaRPr lang="en-US" sz="1600"/>
          </a:p>
        </p:txBody>
      </p:sp>
      <p:cxnSp>
        <p:nvCxnSpPr>
          <p:cNvPr id="34" name="Straight Connector 33"/>
          <p:cNvCxnSpPr/>
          <p:nvPr/>
        </p:nvCxnSpPr>
        <p:spPr>
          <a:xfrm>
            <a:off x="2885921" y="4318150"/>
            <a:ext cx="0" cy="245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82575" y="4239244"/>
            <a:ext cx="2731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/>
              <a:t>γ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rule, a=used for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instantation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633728" y="4529669"/>
            <a:ext cx="5613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A(a)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398150" y="5094566"/>
            <a:ext cx="10325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(∀x) A(x) </a:t>
            </a:r>
            <a:endParaRPr lang="en-US" sz="1600"/>
          </a:p>
        </p:txBody>
      </p:sp>
      <p:cxnSp>
        <p:nvCxnSpPr>
          <p:cNvPr id="39" name="Straight Connector 38"/>
          <p:cNvCxnSpPr/>
          <p:nvPr/>
        </p:nvCxnSpPr>
        <p:spPr>
          <a:xfrm>
            <a:off x="2894234" y="4868223"/>
            <a:ext cx="0" cy="245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081277" y="3979596"/>
            <a:ext cx="10325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(∀x) B(x) </a:t>
            </a:r>
            <a:endParaRPr lang="en-US" sz="1600"/>
          </a:p>
        </p:txBody>
      </p:sp>
      <p:sp>
        <p:nvSpPr>
          <p:cNvPr id="42" name="Rectangle 41"/>
          <p:cNvSpPr/>
          <p:nvPr/>
        </p:nvSpPr>
        <p:spPr>
          <a:xfrm>
            <a:off x="4352627" y="4529669"/>
            <a:ext cx="5613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B(a)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117049" y="5094566"/>
            <a:ext cx="10325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(∀x) B(x) </a:t>
            </a:r>
            <a:endParaRPr lang="en-US" sz="1600"/>
          </a:p>
        </p:txBody>
      </p:sp>
      <p:cxnSp>
        <p:nvCxnSpPr>
          <p:cNvPr id="44" name="Straight Connector 43"/>
          <p:cNvCxnSpPr/>
          <p:nvPr/>
        </p:nvCxnSpPr>
        <p:spPr>
          <a:xfrm>
            <a:off x="4613133" y="4868223"/>
            <a:ext cx="0" cy="245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613133" y="4318150"/>
            <a:ext cx="0" cy="245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707465" y="5474797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⦻</a:t>
            </a: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406185" y="5474797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⦻</a:t>
            </a:r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8"/>
          <a:srcRect b="26767"/>
          <a:stretch/>
        </p:blipFill>
        <p:spPr>
          <a:xfrm>
            <a:off x="7183758" y="3589420"/>
            <a:ext cx="1870364" cy="2141867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8"/>
          <a:srcRect t="74635"/>
          <a:stretch/>
        </p:blipFill>
        <p:spPr>
          <a:xfrm>
            <a:off x="9057784" y="4024032"/>
            <a:ext cx="2586639" cy="110666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4469" y="61836"/>
            <a:ext cx="5207288" cy="34405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6502400" y="5836985"/>
                <a:ext cx="5689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branches of the semantic tableau are closed, containing pairs of opposite literals: (A(a),</a:t>
                </a:r>
                <a:r>
                  <a:rPr lang="en-US" sz="1600" b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A(a)), (B(a),</a:t>
                </a:r>
                <a:r>
                  <a:rPr lang="en-US" sz="1600" b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B(a)). ¬ U</a:t>
                </a:r>
                <a:r>
                  <a:rPr lang="en-US" sz="16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no models, thus it is an inconsistent formula =&gt; U</a:t>
                </a:r>
                <a:r>
                  <a:rPr lang="en-US" sz="16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tautology.​</a:t>
                </a:r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400" y="5836985"/>
                <a:ext cx="5689600" cy="830997"/>
              </a:xfrm>
              <a:prstGeom prst="rect">
                <a:avLst/>
              </a:prstGeom>
              <a:blipFill>
                <a:blip r:embed="rId10"/>
                <a:stretch>
                  <a:fillRect l="-643" t="-2206" r="-857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/>
          <p:cNvSpPr/>
          <p:nvPr/>
        </p:nvSpPr>
        <p:spPr>
          <a:xfrm>
            <a:off x="4546956" y="4209966"/>
            <a:ext cx="2904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b="1"/>
              <a:t>γ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rule, a=used for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instantation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1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1" grpId="0"/>
      <p:bldP spid="12" grpId="0"/>
      <p:bldP spid="16" grpId="0"/>
      <p:bldP spid="17" grpId="0"/>
      <p:bldP spid="19" grpId="0"/>
      <p:bldP spid="20" grpId="0"/>
      <p:bldP spid="23" grpId="0"/>
      <p:bldP spid="27" grpId="0"/>
      <p:bldP spid="33" grpId="0"/>
      <p:bldP spid="35" grpId="0"/>
      <p:bldP spid="36" grpId="0"/>
      <p:bldP spid="38" grpId="0"/>
      <p:bldP spid="40" grpId="0"/>
      <p:bldP spid="42" grpId="0"/>
      <p:bldP spid="43" grpId="0"/>
      <p:bldP spid="46" grpId="0"/>
      <p:bldP spid="47" grpId="0"/>
      <p:bldP spid="56" grpId="0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61051" y="405832"/>
                <a:ext cx="645959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6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1600" b="1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(∀x) ( A(x) ∨ B(x) )  → ( (∀x) A(x)  ∨  (∀x) B(x) ) ) (</a:t>
                </a:r>
                <a:r>
                  <a:rPr lang="en-US"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51" y="405832"/>
                <a:ext cx="6459599" cy="338554"/>
              </a:xfrm>
              <a:prstGeom prst="rect">
                <a:avLst/>
              </a:prstGeom>
              <a:blipFill>
                <a:blip r:embed="rId2"/>
                <a:stretch>
                  <a:fillRect t="-9091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682835" y="651295"/>
            <a:ext cx="1266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rule for (1)</a:t>
            </a:r>
          </a:p>
        </p:txBody>
      </p:sp>
      <p:sp>
        <p:nvSpPr>
          <p:cNvPr id="4" name="Rectangle 3"/>
          <p:cNvSpPr/>
          <p:nvPr/>
        </p:nvSpPr>
        <p:spPr>
          <a:xfrm>
            <a:off x="2650309" y="924692"/>
            <a:ext cx="1994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(∀x) ( A(x) ∨ B(x) (2)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690849" y="1263246"/>
            <a:ext cx="0" cy="245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650309" y="1459244"/>
                <a:ext cx="273972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((∀x) A(x)  ∨  (∀x) B(x)) (3) </a:t>
                </a: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309" y="1459244"/>
                <a:ext cx="2739724" cy="338554"/>
              </a:xfrm>
              <a:prstGeom prst="rect">
                <a:avLst/>
              </a:prstGeom>
              <a:blipFill>
                <a:blip r:embed="rId3"/>
                <a:stretch>
                  <a:fillRect t="-7143" r="-22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3690850" y="725774"/>
            <a:ext cx="0" cy="245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90850" y="1782106"/>
            <a:ext cx="0" cy="245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03674" y="1689015"/>
            <a:ext cx="12458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rule for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824922" y="1962412"/>
                <a:ext cx="158082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(∀x) A(x) (4) </a:t>
                </a:r>
              </a:p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922" y="1962412"/>
                <a:ext cx="1580824" cy="584775"/>
              </a:xfrm>
              <a:prstGeom prst="rect">
                <a:avLst/>
              </a:prstGeom>
              <a:blipFill>
                <a:blip r:embed="rId4"/>
                <a:stretch>
                  <a:fillRect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3698129" y="2268472"/>
            <a:ext cx="0" cy="245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97985" y="2680636"/>
            <a:ext cx="2736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rule for (4) , a= new constant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2859886" y="2427564"/>
                <a:ext cx="15294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(∀x) B(x) (5) </a:t>
                </a: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886" y="2427564"/>
                <a:ext cx="1529458" cy="338554"/>
              </a:xfrm>
              <a:prstGeom prst="rect">
                <a:avLst/>
              </a:prstGeom>
              <a:blipFill>
                <a:blip r:embed="rId5"/>
                <a:stretch>
                  <a:fillRect t="-7143" r="-1195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3703673" y="2715847"/>
            <a:ext cx="0" cy="245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3326070" y="2907041"/>
                <a:ext cx="75533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A(a)</a:t>
                </a: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070" y="2907041"/>
                <a:ext cx="755335" cy="338554"/>
              </a:xfrm>
              <a:prstGeom prst="rect">
                <a:avLst/>
              </a:prstGeom>
              <a:blipFill>
                <a:blip r:embed="rId6"/>
                <a:stretch>
                  <a:fillRect t="-5455" r="-1613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3703673" y="3204030"/>
            <a:ext cx="0" cy="245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113033" y="3852720"/>
            <a:ext cx="3724096" cy="338554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1600">
                <a:latin typeface="Times New Roman"/>
                <a:cs typeface="Times New Roman"/>
              </a:rPr>
              <a:t>A(a)  ∨  B(a) , a = used for </a:t>
            </a:r>
            <a:r>
              <a:rPr lang="en-US" sz="1600" err="1">
                <a:latin typeface="Times New Roman"/>
                <a:cs typeface="Times New Roman"/>
              </a:rPr>
              <a:t>instantation</a:t>
            </a:r>
            <a:r>
              <a:rPr lang="en-US" sz="1600">
                <a:latin typeface="Times New Roman"/>
                <a:cs typeface="Times New Roman"/>
              </a:rPr>
              <a:t> (6)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09348" y="3673508"/>
            <a:ext cx="0" cy="245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37514" y="5106027"/>
            <a:ext cx="128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/>
              <a:t> </a:t>
            </a:r>
            <a:r>
              <a:rPr lang="el-GR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rule for (7)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078807" y="5492993"/>
            <a:ext cx="568666" cy="3439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3823232" y="5492993"/>
            <a:ext cx="328029" cy="2384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721155" y="4146882"/>
            <a:ext cx="0" cy="245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691854" y="5836985"/>
            <a:ext cx="5613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A(a)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3721155" y="5167961"/>
            <a:ext cx="0" cy="245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100761" y="4335905"/>
            <a:ext cx="3690434" cy="338554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1600">
                <a:latin typeface="Times New Roman"/>
                <a:cs typeface="Times New Roman"/>
              </a:rPr>
              <a:t>A(b)  ∨  B(b) , b = used for </a:t>
            </a:r>
            <a:r>
              <a:rPr lang="en-US" sz="1600" err="1">
                <a:latin typeface="Times New Roman"/>
                <a:cs typeface="Times New Roman"/>
              </a:rPr>
              <a:t>instantation</a:t>
            </a:r>
            <a:r>
              <a:rPr lang="en-US" sz="1600">
                <a:latin typeface="Times New Roman"/>
                <a:cs typeface="Times New Roman"/>
              </a:rPr>
              <a:t> (7)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134524" y="5731454"/>
            <a:ext cx="5613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B(a)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3721155" y="4685113"/>
            <a:ext cx="0" cy="245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763566" y="6180314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⦻</a:t>
            </a:r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7"/>
          <a:srcRect b="26767"/>
          <a:stretch/>
        </p:blipFill>
        <p:spPr>
          <a:xfrm>
            <a:off x="6842940" y="3551523"/>
            <a:ext cx="1870364" cy="214186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7"/>
          <a:srcRect t="74635"/>
          <a:stretch/>
        </p:blipFill>
        <p:spPr>
          <a:xfrm>
            <a:off x="9057784" y="4024032"/>
            <a:ext cx="2586639" cy="110666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4469" y="61836"/>
            <a:ext cx="5207288" cy="34405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6577215" y="5760040"/>
                <a:ext cx="5689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semantic tableaux of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6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finite, complete and open with 1 open branch and 2 closed branches =&gt; </a:t>
                </a:r>
                <a:r>
                  <a:rPr lang="en-US" sz="16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​</a:t>
                </a:r>
                <a:r>
                  <a:rPr lang="en-US" sz="1600" b="1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6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consistent and U</a:t>
                </a:r>
                <a:r>
                  <a:rPr lang="en-US" sz="16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not a tautology</a:t>
                </a: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215" y="5760040"/>
                <a:ext cx="5689600" cy="830997"/>
              </a:xfrm>
              <a:prstGeom prst="rect">
                <a:avLst/>
              </a:prstGeom>
              <a:blipFill>
                <a:blip r:embed="rId9"/>
                <a:stretch>
                  <a:fillRect l="-643" t="-2206" r="-965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3294009" y="3374776"/>
                <a:ext cx="7665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B(b)</a:t>
                </a:r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009" y="3374776"/>
                <a:ext cx="766557" cy="338554"/>
              </a:xfrm>
              <a:prstGeom prst="rect">
                <a:avLst/>
              </a:prstGeom>
              <a:blipFill>
                <a:blip r:embed="rId10"/>
                <a:stretch>
                  <a:fillRect t="-5455" r="-2381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3716477" y="3147721"/>
            <a:ext cx="2736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rule for (5) , b= new constant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691854" y="4865347"/>
            <a:ext cx="36967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(∀x)(A(x)  ∨  B(x)) , copy of formula (2) </a:t>
            </a:r>
            <a:endParaRPr lang="en-US" sz="1600"/>
          </a:p>
        </p:txBody>
      </p:sp>
      <p:grpSp>
        <p:nvGrpSpPr>
          <p:cNvPr id="51" name="Group 50"/>
          <p:cNvGrpSpPr/>
          <p:nvPr/>
        </p:nvGrpSpPr>
        <p:grpSpPr>
          <a:xfrm>
            <a:off x="3894051" y="6521119"/>
            <a:ext cx="227854" cy="216131"/>
            <a:chOff x="4389344" y="6267509"/>
            <a:chExt cx="227854" cy="216131"/>
          </a:xfrm>
        </p:grpSpPr>
        <p:sp>
          <p:nvSpPr>
            <p:cNvPr id="47" name="Oval 46"/>
            <p:cNvSpPr/>
            <p:nvPr/>
          </p:nvSpPr>
          <p:spPr>
            <a:xfrm>
              <a:off x="4389344" y="6267509"/>
              <a:ext cx="227854" cy="2161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450944" y="6323415"/>
              <a:ext cx="113927" cy="1186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3761094" y="3606474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/>
              <a:t>γ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rule for (2)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H="1" flipV="1">
            <a:off x="4506020" y="6043945"/>
            <a:ext cx="277235" cy="1646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038941" y="6031490"/>
            <a:ext cx="263494" cy="189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745549" y="5728870"/>
            <a:ext cx="128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/>
              <a:t> </a:t>
            </a:r>
            <a:r>
              <a:rPr lang="el-GR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rule for (6)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761094" y="6206059"/>
            <a:ext cx="5725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A(b)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677266" y="6182565"/>
            <a:ext cx="5613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B(b)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739030" y="6396765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⦻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2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10" grpId="0"/>
      <p:bldP spid="11" grpId="0"/>
      <p:bldP spid="13" grpId="0"/>
      <p:bldP spid="14" grpId="0"/>
      <p:bldP spid="16" grpId="0"/>
      <p:bldP spid="18" grpId="0"/>
      <p:bldP spid="20" grpId="0"/>
      <p:bldP spid="26" grpId="0"/>
      <p:bldP spid="29" grpId="0"/>
      <p:bldP spid="31" grpId="0"/>
      <p:bldP spid="35" grpId="0"/>
      <p:bldP spid="40" grpId="0"/>
      <p:bldP spid="42" grpId="0"/>
      <p:bldP spid="43" grpId="0"/>
      <p:bldP spid="45" grpId="0"/>
      <p:bldP spid="52" grpId="0"/>
      <p:bldP spid="58" grpId="0"/>
      <p:bldP spid="59" grpId="0"/>
      <p:bldP spid="60" grpId="0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0051" y="3386189"/>
                <a:ext cx="9991898" cy="3101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proved that </a:t>
                </a:r>
                <a:r>
                  <a:rPr lang="en-US" sz="280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</a:t>
                </a:r>
                <a:r>
                  <a:rPr lang="en-US" sz="2800" baseline="-2500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 </a:t>
                </a:r>
                <a:r>
                  <a:rPr lang="en-US" sz="2800">
                    <a:solidFill>
                      <a:srgbClr val="21CD8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21CD8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800">
                    <a:solidFill>
                      <a:srgbClr val="21CD8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</a:t>
                </a:r>
                <a:r>
                  <a:rPr lang="en-US" sz="2800" baseline="-25000">
                    <a:solidFill>
                      <a:srgbClr val="21CD8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800">
                    <a:solidFill>
                      <a:srgbClr val="21CD8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’∀’ is semi-distributive over ’∨’. </a:t>
                </a:r>
              </a:p>
              <a:p>
                <a:endParaRPr lang="en-US" sz="280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0051" y="3386189"/>
                <a:ext cx="9991898" cy="3101983"/>
              </a:xfrm>
              <a:blipFill>
                <a:blip r:embed="rId2"/>
                <a:stretch>
                  <a:fillRect l="-1220" t="-2161" r="-1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63269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0A1C1B724C384EB82DD5F50928597C" ma:contentTypeVersion="2" ma:contentTypeDescription="Create a new document." ma:contentTypeScope="" ma:versionID="5f94e00b72e7d3d7e2f3eefbbbef4ebc">
  <xsd:schema xmlns:xsd="http://www.w3.org/2001/XMLSchema" xmlns:xs="http://www.w3.org/2001/XMLSchema" xmlns:p="http://schemas.microsoft.com/office/2006/metadata/properties" xmlns:ns2="02a8dec1-6acd-466a-99e7-60870912793c" targetNamespace="http://schemas.microsoft.com/office/2006/metadata/properties" ma:root="true" ma:fieldsID="6039c0d069f040d7a64b2a8486ced038" ns2:_="">
    <xsd:import namespace="02a8dec1-6acd-466a-99e7-6087091279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a8dec1-6acd-466a-99e7-6087091279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8A1B45-CD93-480D-BB47-41B895B7CC4D}">
  <ds:schemaRefs>
    <ds:schemaRef ds:uri="02a8dec1-6acd-466a-99e7-60870912793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8FE4E01-4C61-4647-90AC-F916A1C4E8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046518-3D61-4437-A471-37EC7ACDC77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Parcel</vt:lpstr>
      <vt:lpstr>Individual homework</vt:lpstr>
      <vt:lpstr>Exercise 5.2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homework</dc:title>
  <dc:creator>Andrei Cupes</dc:creator>
  <cp:revision>1</cp:revision>
  <dcterms:created xsi:type="dcterms:W3CDTF">2020-11-14T16:33:25Z</dcterms:created>
  <dcterms:modified xsi:type="dcterms:W3CDTF">2021-01-25T18:02:55Z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0x010100F60A1C1B724C384EB82DD5F50928597C</vt:lpwstr>
  </property>
</Properties>
</file>