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62" r:id="rId4"/>
    <p:sldId id="263" r:id="rId5"/>
    <p:sldId id="257"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 circuits – exercise 2.2</a:t>
            </a:r>
            <a:endParaRPr lang="en-US" dirty="0"/>
          </a:p>
        </p:txBody>
      </p:sp>
      <p:sp>
        <p:nvSpPr>
          <p:cNvPr id="3" name="Subtitle 2"/>
          <p:cNvSpPr>
            <a:spLocks noGrp="1"/>
          </p:cNvSpPr>
          <p:nvPr>
            <p:ph type="subTitle" idx="1"/>
          </p:nvPr>
        </p:nvSpPr>
        <p:spPr/>
        <p:txBody>
          <a:bodyPr/>
          <a:lstStyle/>
          <a:p>
            <a:r>
              <a:rPr lang="en-US" dirty="0" err="1" smtClean="0"/>
              <a:t>Cupe</a:t>
            </a:r>
            <a:r>
              <a:rPr lang="ro-RO" dirty="0" smtClean="0"/>
              <a:t>ș</a:t>
            </a:r>
            <a:r>
              <a:rPr lang="en-US" dirty="0" smtClean="0"/>
              <a:t> Andrei – group 912</a:t>
            </a:r>
            <a:endParaRPr lang="en-US" dirty="0"/>
          </a:p>
        </p:txBody>
      </p:sp>
    </p:spTree>
    <p:extLst>
      <p:ext uri="{BB962C8B-B14F-4D97-AF65-F5344CB8AC3E}">
        <p14:creationId xmlns:p14="http://schemas.microsoft.com/office/powerpoint/2010/main" val="371916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07" y="199921"/>
            <a:ext cx="4967686" cy="706166"/>
          </a:xfrm>
        </p:spPr>
        <p:txBody>
          <a:bodyPr>
            <a:normAutofit fontScale="90000"/>
          </a:bodyPr>
          <a:lstStyle/>
          <a:p>
            <a:r>
              <a:rPr lang="en-US" dirty="0" smtClean="0"/>
              <a:t>Exercise 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2707" y="1720734"/>
                <a:ext cx="11634493" cy="4929447"/>
              </a:xfrm>
            </p:spPr>
            <p:txBody>
              <a:bodyPr/>
              <a:lstStyle/>
              <a:p>
                <a:r>
                  <a:rPr lang="en-US" dirty="0" smtClean="0"/>
                  <a:t>For each of the following Boolean functions draw the corresponding logic circuit using derived gates, simplify the function and draw the logic circuits associated to all simplified forms of the initial function using only basic gates.</a:t>
                </a:r>
              </a:p>
              <a:p>
                <a:r>
                  <a:rPr lang="en-US" dirty="0" smtClean="0">
                    <a:solidFill>
                      <a:schemeClr val="tx1"/>
                    </a:solidFill>
                  </a:rPr>
                  <a:t>2. </a:t>
                </a:r>
                <a:r>
                  <a:rPr lang="en-US" dirty="0" smtClean="0">
                    <a:solidFill>
                      <a:schemeClr val="tx1"/>
                    </a:solidFill>
                    <a:latin typeface="Cambria Math" panose="02040503050406030204" pitchFamily="18" charset="0"/>
                    <a:ea typeface="Cambria Math" panose="02040503050406030204" pitchFamily="18" charset="0"/>
                  </a:rPr>
                  <a:t>f</a:t>
                </a:r>
                <a:r>
                  <a:rPr lang="en-US" baseline="-25000" dirty="0" smtClean="0">
                    <a:solidFill>
                      <a:schemeClr val="tx1"/>
                    </a:solidFill>
                    <a:latin typeface="Cambria Math" panose="02040503050406030204" pitchFamily="18" charset="0"/>
                    <a:ea typeface="Cambria Math" panose="02040503050406030204" pitchFamily="18" charset="0"/>
                  </a:rPr>
                  <a:t>2</a:t>
                </a:r>
                <a:r>
                  <a:rPr lang="en-US" dirty="0" smtClean="0">
                    <a:solidFill>
                      <a:schemeClr val="tx1"/>
                    </a:solidFill>
                    <a:latin typeface="Cambria Math" panose="02040503050406030204" pitchFamily="18" charset="0"/>
                    <a:ea typeface="Cambria Math" panose="02040503050406030204" pitchFamily="18" charset="0"/>
                  </a:rPr>
                  <a:t>(x</a:t>
                </a:r>
                <a:r>
                  <a:rPr lang="en-US" dirty="0">
                    <a:solidFill>
                      <a:schemeClr val="tx1"/>
                    </a:solidFill>
                    <a:latin typeface="Cambria Math" panose="02040503050406030204" pitchFamily="18" charset="0"/>
                    <a:ea typeface="Cambria Math" panose="02040503050406030204" pitchFamily="18" charset="0"/>
                  </a:rPr>
                  <a:t>, y, z) = </a:t>
                </a:r>
                <a:r>
                  <a:rPr lang="en-US" dirty="0" smtClean="0">
                    <a:solidFill>
                      <a:schemeClr val="tx1"/>
                    </a:solidFill>
                    <a:latin typeface="Cambria Math" panose="02040503050406030204" pitchFamily="18" charset="0"/>
                    <a:ea typeface="Cambria Math" panose="02040503050406030204" pitchFamily="18" charset="0"/>
                  </a:rPr>
                  <a:t>x( y ­↑ z )  V  </a:t>
                </a:r>
                <a14:m>
                  <m:oMath xmlns:m="http://schemas.openxmlformats.org/officeDocument/2006/math">
                    <m:bar>
                      <m:barPr>
                        <m:pos m:val="top"/>
                        <m:ctrlPr>
                          <a:rPr lang="en-US" i="1" dirty="0" smtClean="0">
                            <a:solidFill>
                              <a:schemeClr val="tx1"/>
                            </a:solidFill>
                            <a:latin typeface="Cambria Math" panose="02040503050406030204" pitchFamily="18" charset="0"/>
                            <a:ea typeface="Cambria Math" panose="02040503050406030204" pitchFamily="18" charset="0"/>
                          </a:rPr>
                        </m:ctrlPr>
                      </m:barPr>
                      <m:e>
                        <m:r>
                          <m:rPr>
                            <m:sty m:val="p"/>
                          </m:rPr>
                          <a:rPr lang="en-US" b="0" i="0" dirty="0" smtClean="0">
                            <a:solidFill>
                              <a:schemeClr val="tx1"/>
                            </a:solidFill>
                            <a:latin typeface="Cambria Math" panose="02040503050406030204" pitchFamily="18" charset="0"/>
                            <a:ea typeface="Cambria Math" panose="02040503050406030204" pitchFamily="18" charset="0"/>
                          </a:rPr>
                          <m:t>x</m:t>
                        </m:r>
                      </m:e>
                    </m:bar>
                  </m:oMath>
                </a14:m>
                <a:r>
                  <a:rPr lang="en-US" dirty="0" smtClean="0">
                    <a:solidFill>
                      <a:schemeClr val="tx1"/>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chemeClr val="tx1"/>
                            </a:solidFill>
                            <a:latin typeface="Cambria Math" panose="02040503050406030204" pitchFamily="18" charset="0"/>
                            <a:ea typeface="Cambria Math" panose="02040503050406030204" pitchFamily="18" charset="0"/>
                          </a:rPr>
                        </m:ctrlPr>
                      </m:barPr>
                      <m:e>
                        <m:r>
                          <m:rPr>
                            <m:sty m:val="p"/>
                          </m:rPr>
                          <a:rPr lang="en-US" b="0" i="0" dirty="0" smtClean="0">
                            <a:solidFill>
                              <a:schemeClr val="tx1"/>
                            </a:solidFill>
                            <a:latin typeface="Cambria Math" panose="02040503050406030204" pitchFamily="18" charset="0"/>
                            <a:ea typeface="Cambria Math" panose="02040503050406030204" pitchFamily="18" charset="0"/>
                          </a:rPr>
                          <m:t>y</m:t>
                        </m:r>
                      </m:e>
                    </m:bar>
                  </m:oMath>
                </a14:m>
                <a:r>
                  <a:rPr lang="en-US" dirty="0" smtClean="0">
                    <a:solidFill>
                      <a:schemeClr val="tx1"/>
                    </a:solidFill>
                    <a:latin typeface="Cambria Math" panose="02040503050406030204" pitchFamily="18" charset="0"/>
                    <a:ea typeface="Cambria Math" panose="02040503050406030204" pitchFamily="18" charset="0"/>
                  </a:rPr>
                  <a:t> ⊕  z ) V  y( </a:t>
                </a:r>
                <a14:m>
                  <m:oMath xmlns:m="http://schemas.openxmlformats.org/officeDocument/2006/math">
                    <m:bar>
                      <m:barPr>
                        <m:pos m:val="top"/>
                        <m:ctrlPr>
                          <a:rPr lang="en-US" i="1" dirty="0">
                            <a:latin typeface="Cambria Math" panose="02040503050406030204" pitchFamily="18" charset="0"/>
                          </a:rPr>
                        </m:ctrlPr>
                      </m:barPr>
                      <m:e>
                        <m:r>
                          <m:rPr>
                            <m:sty m:val="p"/>
                          </m:rPr>
                          <a:rPr lang="en-US" i="0" dirty="0">
                            <a:latin typeface="Cambria Math" panose="02040503050406030204" pitchFamily="18" charset="0"/>
                          </a:rPr>
                          <m:t>x</m:t>
                        </m:r>
                      </m:e>
                    </m:bar>
                  </m:oMath>
                </a14:m>
                <a:r>
                  <a:rPr lang="en-US" dirty="0" smtClean="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bar>
                      <m:barPr>
                        <m:pos m:val="top"/>
                        <m:ctrlPr>
                          <a:rPr lang="en-US" i="1" dirty="0">
                            <a:latin typeface="Cambria Math" panose="02040503050406030204" pitchFamily="18" charset="0"/>
                          </a:rPr>
                        </m:ctrlPr>
                      </m:barPr>
                      <m:e>
                        <m:r>
                          <m:rPr>
                            <m:sty m:val="p"/>
                          </m:rPr>
                          <a:rPr lang="en-US" b="0" i="0" dirty="0" smtClean="0">
                            <a:latin typeface="Cambria Math" panose="02040503050406030204" pitchFamily="18" charset="0"/>
                          </a:rPr>
                          <m:t>z</m:t>
                        </m:r>
                      </m:e>
                    </m:bar>
                    <m:r>
                      <a:rPr lang="en-US" b="0" i="0" dirty="0" smtClean="0">
                        <a:latin typeface="Cambria Math" panose="02040503050406030204" pitchFamily="18" charset="0"/>
                      </a:rPr>
                      <m:t> </m:t>
                    </m:r>
                  </m:oMath>
                </a14:m>
                <a:r>
                  <a:rPr lang="en-US" dirty="0" smtClean="0">
                    <a:solidFill>
                      <a:schemeClr val="tx1"/>
                    </a:solidFill>
                    <a:latin typeface="Cambria Math" panose="02040503050406030204" pitchFamily="18" charset="0"/>
                    <a:ea typeface="Cambria Math" panose="02040503050406030204" pitchFamily="18" charset="0"/>
                  </a:rPr>
                  <a:t>)</a:t>
                </a:r>
              </a:p>
              <a:p>
                <a:endParaRPr lang="en-US" dirty="0">
                  <a:solidFill>
                    <a:schemeClr val="tx1"/>
                  </a:solidFill>
                  <a:latin typeface="Cambria Math" panose="02040503050406030204" pitchFamily="18" charset="0"/>
                  <a:ea typeface="Cambria Math" panose="02040503050406030204" pitchFamily="18" charset="0"/>
                </a:endParaRPr>
              </a:p>
              <a:p>
                <a:endParaRPr lang="en-US" dirty="0" smtClean="0">
                  <a:solidFill>
                    <a:schemeClr val="tx1"/>
                  </a:solidFill>
                  <a:latin typeface="Cambria Math" panose="02040503050406030204" pitchFamily="18" charset="0"/>
                  <a:ea typeface="Cambria Math" panose="02040503050406030204" pitchFamily="18" charset="0"/>
                </a:endParaRPr>
              </a:p>
              <a:p>
                <a:pPr marL="0" indent="0">
                  <a:buNone/>
                </a:pPr>
                <a:endParaRPr lang="en-US" dirty="0" smtClean="0">
                  <a:solidFill>
                    <a:schemeClr val="tx1"/>
                  </a:solidFill>
                  <a:latin typeface="Cambria Math" panose="02040503050406030204" pitchFamily="18" charset="0"/>
                  <a:ea typeface="Cambria Math" panose="02040503050406030204" pitchFamily="18" charset="0"/>
                </a:endParaRPr>
              </a:p>
              <a:p>
                <a:r>
                  <a:rPr lang="en-US" b="1" dirty="0" smtClean="0">
                    <a:solidFill>
                      <a:schemeClr val="tx1"/>
                    </a:solidFill>
                    <a:ea typeface="Cambria Math" panose="02040503050406030204" pitchFamily="18" charset="0"/>
                  </a:rPr>
                  <a:t>Theoretical result</a:t>
                </a:r>
                <a:r>
                  <a:rPr lang="en-US" dirty="0" smtClean="0">
                    <a:solidFill>
                      <a:schemeClr val="tx1"/>
                    </a:solidFill>
                    <a:ea typeface="Cambria Math" panose="02040503050406030204" pitchFamily="18" charset="0"/>
                  </a:rPr>
                  <a:t>:</a:t>
                </a:r>
              </a:p>
              <a:p>
                <a:pPr lvl="1"/>
                <a:r>
                  <a:rPr lang="en-US" dirty="0" smtClean="0">
                    <a:solidFill>
                      <a:schemeClr val="tx1"/>
                    </a:solidFill>
                    <a:ea typeface="Cambria Math" panose="02040503050406030204" pitchFamily="18" charset="0"/>
                  </a:rPr>
                  <a:t>We will create </a:t>
                </a:r>
                <a:r>
                  <a:rPr lang="en-US" dirty="0"/>
                  <a:t>the corresponding logic circuit using derived </a:t>
                </a:r>
                <a:r>
                  <a:rPr lang="en-US" dirty="0" smtClean="0"/>
                  <a:t>gates.</a:t>
                </a:r>
              </a:p>
              <a:p>
                <a:pPr lvl="1"/>
                <a:r>
                  <a:rPr lang="en-US" dirty="0" smtClean="0">
                    <a:solidFill>
                      <a:schemeClr val="tx1"/>
                    </a:solidFill>
                    <a:ea typeface="Cambria Math" panose="02040503050406030204" pitchFamily="18" charset="0"/>
                  </a:rPr>
                  <a:t>We will create the table of values in order to determine the support of the function.</a:t>
                </a:r>
              </a:p>
              <a:p>
                <a:pPr lvl="1"/>
                <a:r>
                  <a:rPr lang="en-US" dirty="0" smtClean="0">
                    <a:solidFill>
                      <a:schemeClr val="tx1"/>
                    </a:solidFill>
                    <a:ea typeface="Cambria Math" panose="02040503050406030204" pitchFamily="18" charset="0"/>
                  </a:rPr>
                  <a:t>We will determine the DCF(disjunctive canonical form) and the </a:t>
                </a:r>
                <a:r>
                  <a:rPr lang="en-US" dirty="0" err="1" smtClean="0">
                    <a:solidFill>
                      <a:schemeClr val="tx1"/>
                    </a:solidFill>
                    <a:ea typeface="Cambria Math" panose="02040503050406030204" pitchFamily="18" charset="0"/>
                  </a:rPr>
                  <a:t>minterms</a:t>
                </a:r>
                <a:r>
                  <a:rPr lang="en-US" dirty="0" smtClean="0">
                    <a:solidFill>
                      <a:schemeClr val="tx1"/>
                    </a:solidFill>
                    <a:ea typeface="Cambria Math" panose="02040503050406030204" pitchFamily="18" charset="0"/>
                  </a:rPr>
                  <a:t>.</a:t>
                </a:r>
              </a:p>
              <a:p>
                <a:pPr lvl="1"/>
                <a:r>
                  <a:rPr lang="en-US" dirty="0" smtClean="0">
                    <a:solidFill>
                      <a:schemeClr val="tx1"/>
                    </a:solidFill>
                    <a:ea typeface="Cambria Math" panose="02040503050406030204" pitchFamily="18" charset="0"/>
                  </a:rPr>
                  <a:t>We will use </a:t>
                </a:r>
                <a:r>
                  <a:rPr lang="en-US" dirty="0" err="1" smtClean="0">
                    <a:solidFill>
                      <a:schemeClr val="tx1"/>
                    </a:solidFill>
                    <a:ea typeface="Cambria Math" panose="02040503050406030204" pitchFamily="18" charset="0"/>
                  </a:rPr>
                  <a:t>Karnaugh’s</a:t>
                </a:r>
                <a:r>
                  <a:rPr lang="en-US" dirty="0" smtClean="0">
                    <a:solidFill>
                      <a:schemeClr val="tx1"/>
                    </a:solidFill>
                    <a:ea typeface="Cambria Math" panose="02040503050406030204" pitchFamily="18" charset="0"/>
                  </a:rPr>
                  <a:t> simplification method.</a:t>
                </a:r>
              </a:p>
              <a:p>
                <a:pPr lvl="1"/>
                <a:r>
                  <a:rPr lang="en-US" dirty="0" smtClean="0">
                    <a:solidFill>
                      <a:schemeClr val="tx1"/>
                    </a:solidFill>
                    <a:ea typeface="Cambria Math" panose="02040503050406030204" pitchFamily="18" charset="0"/>
                  </a:rPr>
                  <a:t>We will factorize in order to simplify the function.</a:t>
                </a:r>
                <a:endParaRPr lang="en-US" dirty="0">
                  <a:solidFill>
                    <a:schemeClr val="tx1"/>
                  </a:solidFill>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2707" y="1720734"/>
                <a:ext cx="11634493" cy="4929447"/>
              </a:xfrm>
              <a:blipFill>
                <a:blip r:embed="rId2"/>
                <a:stretch>
                  <a:fillRect l="-314" t="-618" r="-838"/>
                </a:stretch>
              </a:blipFill>
            </p:spPr>
            <p:txBody>
              <a:bodyPr/>
              <a:lstStyle/>
              <a:p>
                <a:r>
                  <a:rPr lang="en-US">
                    <a:noFill/>
                  </a:rPr>
                  <a:t> </a:t>
                </a:r>
              </a:p>
            </p:txBody>
          </p:sp>
        </mc:Fallback>
      </mc:AlternateContent>
    </p:spTree>
    <p:extLst>
      <p:ext uri="{BB962C8B-B14F-4D97-AF65-F5344CB8AC3E}">
        <p14:creationId xmlns:p14="http://schemas.microsoft.com/office/powerpoint/2010/main" val="72504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GATES</a:t>
            </a:r>
            <a:endParaRPr lang="en-US" dirty="0"/>
          </a:p>
        </p:txBody>
      </p:sp>
      <p:sp>
        <p:nvSpPr>
          <p:cNvPr id="4" name="AutoShape 3" descr="data:image/jpg;base64,%20/9j/4AAQSkZJRgABAQEAYABgAAD/2wBDAAUDBAQEAwUEBAQFBQUGBwwIBwcHBw8LCwkMEQ8SEhEPERETFhwXExQaFRERGCEYGh0dHx8fExciJCIeJBweHx7/2wBDAQUFBQcGBw4ICA4eFBEUHh4eHh4eHh4eHh4eHh4eHh4eHh4eHh4eHh4eHh4eHh4eHh4eHh4eHh4eHh4eHh4eHh7/wAARCABVAEM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rjfiP8AETRvBYt7OWK41LWrzix0q0UvPcHnBwPurlSNx4FO+LHjVfBfh1Li2tft+sX0y2ul2K/euJ2OAMZB2jOSR0Fcp8N/Cs3hnV5NS1SSLVfFt0om13VLlQBEhAxFCf4VHHQDdgnPGK3hCKjzz26Lv/wDGc5OXJDfq+xmT2vxG8WZl8W+Lo/B9i7qo0nQwJLpQ+dolnOdpO3nHAIPIqNfhD4PuImnvPDHiDWpiiPv1DVZWdyXIYdcAjLH05965P4q/H7RfDmqXmnfD/TbO4v2kb7RqDoDGGzyF/vc59uteWeH/iD8RfG3iX7HeeNNUtx5Mk3lWSL5kmxSfLiTIDOegBNejTw2JlHmvyL+vn9551TFYaM+S3Oz6Ck+EnhK02vpun+KfDkxCHztP1WRQhKszHDHBC/N19eOtS2t18UPCEIvNM1OP4g6HGf3trcxi31KIDqFYfLIRjGOvB4zzXz5ffFX4leB/Fl7pMPi2XU0spjGftMasGxzhh1DDOCMnBBFe1fB745+H/GWpWuneIbWHSNdRy9u4bEE8hUr+B+Y9efelVw2IhHml78f6+Y6WJw85csfcl/XyPX/AIf+NtB8b6S99olwxeFvLuraVSk1s+SNrqeVPBx6iukrxnxv4V1u11FfHXhmO2tfGVkP3sSMqx67AuGkjKDvgAB+GOO3Br0f4feKtO8Z+E7LxBprERzriSNsB4ZB96NgCcMD2rzqlONueG35HoU5u/JPf8zfooorE2PFrK6/4Sf40694nmj+1ad4SVdL0uFZABJeSDMrjJ2l1U7ex5x2rjf2qviFfeH/AA9aeCrHULg39/F5t7PIQJUhJ4QkAYJ6fga7H4CRtffDy2vJFd5NX1y8vrhvIWRWHmlQGLbtvGACCTxjPevCviB4w022+Oniu+1u1kmXeltbyLbxztCEZCyhJPlw6hkJ6gNkV6+GpqWIatdQW39feeTianLh1rZze/8AX3HK+DPE2iR+EbnwnqkclmLpJ0W6CK8G+TbskmXG8mMr8pU8Zzg8g8jrmk6hoeofZL6Py5NokikjfckqH7skbjhlPYitu7bwDqV3NNC2uaF5kjMsRjju4YwTkKCCjYHToa3vDmn2txYppL63Ya/oBuYkdVWSK5015XCLPGHX5V3lQwBKnIyMkEe1zKDcrb7njcrqJRb22aJta8Mx6w1hrmuyXdnqdxZ79Q0u0tjNfTsmALgRjiNZF2ks+PmyQDmszxz4tstU0Wy0TT9DvdNe2liMKTupNuI02bYsKrZc4dierdK1vHP2rQtW+Id6k0kF3PrS6aksblWGHM0mCOf+WcY/Guc0D4ieKNL1C2uLjUJNThgcMYbzEmR7OwLKfRgcg4NRCLklLe2xdSUYtxel9z6c+AXjO+8aeCntNRaSPxH4eZFlZsRyTRA5XcT0HHOfQ8Vs+B5k8K/Gy80aApHo3i+y/tayjDfLFdpxOic45zuwB39q8d/Zv8Xzax8dY2+zvDBdaV9j2STmaR1iUBWkkIBkfrliB29K9S8ZyNaa18PNUS486Wz8USWDP5ez5JUIZMZGecck8kZwe/jV6XJXlC1lJf8AB/NHs4er7Sgp3vyvf+vI9zoooryj0zxP4Dt9j8CW+m3Cosmja/e2kwllKCMiUspIOCSQRgEd+1fM37RelzaT8ZPEEMqsBNOJ4yR1VgOf0NfTRtV8KfGTXPD9wjRaT4wiXUNPaIBQt9EP3kYO3Cu6jIxk8Zzk1zP7UfgCfxd4dg8XaRbFtY0tPKv7VXWSXZjOG25+cAhseh+lezhKyp4nme0/6/PQ8fF0XUw3Kt4/1+R87+BLKxi0XxB4k1iziu7KxtRbW8Euds13McRjgg/KA7nB/hHrW7omkWWl6toYjea3uNe0q4lurEncsMLI5iYOeckxrIAQcYU5NcgLvWYvC9pbXiPLoBvTNHA/yq8oGGII+bkZGauaj4wuLvx5N4qFlGrOCsVrvOyGPyvKWNT/AHVXAH0r2JQlJv8Ar0/zPHhOEUk/67nf+PbfRtU1uO11/VJNNjv9RvrsTKnyPcnylUSNyUQj+IK2M9K8r8TW0dlrNxZR2f2RrZjDNGtx56+YpIJD9wa6HxT4ws9S8R2F4mmi5sbC5edI5mKGcNsJVsdBlOx6VR8Ta1qGvW1nbw+H7HTrN53kt47G2YGaVvlOZGJZ24xgn8KVGMoJXHWlGd7bnof7HWmyXfxZOociDT7KSSR+wzgDJ/A17j483ah4k+HekxBmkuPEkl8cKgzFDGSWBjyCuSBk59z6Q/s/+A5fAfgYLdweb4g1vEs9vHMqSpCMZC5YH5QRkjua0PAECeLPjNqHiKFRLonha1OkadKV4muWObiReMHB+XcDnjvmvExNZVMRKotor/gfme3hqLpYeNN7yf8AwfyPY6KKK8o9Q5L4q+C4PG3hr7CtwbHUraVbnTb5R89rOpyrA9cZ6gYyK4Dwb4qvdW1t7bxI1xpvivRLWX7foMQVU1Jgv+uiI4kDADI+YrgAY5z7ZXJfEX4f6D43toWv1ltdStTus9StXMdxbMM4KsOcck7TxntW9OpFx5J7dH2MZwkpc8N/zPIPH/wp8P8AiDW57jw3qFvpWtwW4mvNNnJ+zoZAu7DdFbJAJHr0ya8l134LeNLO3UP4Qmlu/OBaWzmVoWQsxO0Eg9NqjjoK9y1LTviT4bSS31zw3a+O9OMkTtqGmlbfUHEbbkEqEbZcHHTr6d6ms/i/4c06+v5dWtvF2jvcyKzW11o8hEQVCCFK5xnaTxx8uR3r0KOIxMFaPvL+vn95wVsPhpu8vdf9fL7jxDRPgj43vrqcW/hk2AM4ktrq9mVfKXIbayAnOMEdvyr2b4YfCvw74N1C0kvrpdU1m7SS407KMbJHwWxGehb8d2M44zWdp/jvSprSztbGHx94pvLZyy/Z9MkjVjvVxlnPykNEwz6FlrcsND+KHiuzGnLDD8O/DjMSY4p/tOoMjFjtVuVhHzcbeQOOOlKtXxFRWm+Vf18x0cPh6bvBcz/r5EfijxFrWp6xN4J8HyhvFOpKBqk0U3n22hxnCySI7AEOy7T5QPB5xnr6p4E8Mab4P8LWXh/So9tvbIAWIG6V/wCJ2I6sT1NR+BPB2geCtGGl6DZLAhO6aViWlmckks7nljknqeOldBXn1KityQ2/M7qcHfnnv+QUUUVibBXHXfxA021+Ktt8P57K7S5ubIXMV58vkFzvKxdchysUjDjHymuxryn4heCfEWqeKNe8QaNDB9sjsNOm0aR5Qu67tpp3KN/dVlkCE+jmlezXYdrp9/8Ago6jRfHunat8SdW8EWtndGfS7VZ5bs7fJdiwDRrzncu4Z4rTXX7WXxtN4VNrIbiLT0vzKcbCrO0e31z8p/A1wfhTwh4n8L6wmuRWEGqXw8NSLcKbpYvtWpSXBnkXcQdqlmIDYIAwO1at9b+JrH4nr4mg8MT6ja3Whw2cq295ArQSiZnYHzGXcAG6jr6VSXwp+d/xt+S/pky6teVvwv8Am/6R2g1bSAu4anYgfavsmfPT/X5/1XX7+f4evtUNl4k8O3uqf2VZ69pVzqGwyfZYryN5dgOC2wHOAeM4rzKbwl4tXVxp0OjQvp48Zpr5v2vUAMDMGZBH97epJBBwMDIJzisXwH4b1zxBoehW1rpNtpNnY6xqt82sRToWlLtcwhQgw+8mQbieMIME5AEJuyf9bL9W/uH1t/W7/wAl957Pp3iLw/qV7d2Wna7pd5dWeftUMF3HI8GDg71ByvII5xTtC8QaDryTPoetabqiwMEmNndJMI29G2k4P1ryTwt8P/Edjoqw/wBm3cet6Vok+n2F3qOqpcWTSOgX93CoJ8tioJEgGOOG5ra+FXhnxNp3jnUNc1mz1G2trjSLe0X7fqUd1M0sbuzHEfyqvz8AE9+mcVdtbf11/wAvxE3pf+un+f4HqdFFFIYUUUUAFFFFABQAAMAAD2oooAKKKKACiiigD//Z"/>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jpg;base64,%20/9j/4AAQSkZJRgABAQEAYABgAAD/2wBDAAUDBAQEAwUEBAQFBQUGBwwIBwcHBw8LCwkMEQ8SEhEPERETFhwXExQaFRERGCEYGh0dHx8fExciJCIeJBweHx7/2wBDAQUFBQcGBw4ICA4eFBEUHh4eHh4eHh4eHh4eHh4eHh4eHh4eHh4eHh4eHh4eHh4eHh4eHh4eHh4eHh4eHh4eHh7/wAARCAG3Ay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PVPiBa+FvHPk3HhTxZeXGtWi/Yraz04SSsLfPmsRuGAPNT86vf8AC2m/6Jh8Sv8AwRj/AOOUeMv+Thvh7/2CtY/9ta9KoA81/wCFtN/0TD4lf+CMf/HKP+FtN/0TD4lf+CMf/HK9KooA81/4W03/AETD4lf+CMf/AByj/hbTf9Ew+JX/AIIx/wDHK9KooA81/wCFtN/0TD4lf+CMf/HKP+FtN/0TD4lf+CMf/HK9KooA81/4W03/AETD4lf+CMf/AByj/hbTf9Ew+JX/AIIx/wDHK9KooA81/wCFtN/0TD4lf+CMf/HKP+FtN/0TD4lf+CMf/HK9KooA81/4W03/AETD4lf+CMf/AByj/hbTf9Ew+JX/AIIx/wDHK9KooA81/wCFtN/0TD4lf+CMf/HKP+FtN/0TD4lf+CMf/HK9KooA81/4W03/AETD4lf+CMf/AByqmo/G2w017RNQ+HvxDtWvbhbW1EmigedMwJEa/vOWIVj+Br1WvNfjj/yFPhv/ANjna/8ApPc0AH/C2m/6Jh8Sv/BGP/jlH/C2m/6Jh8Sv/BGP/jlelUUAea/8Lab/AKJh8Sv/AARj/wCOUf8AC2m/6Jh8Sv8AwRj/AOOV6VRQB5r/AMLab/omHxK/8EY/+OUf8Lab/omHxK/8EY/+OV6VRQB5r/wtpv8AomHxK/8ABGP/AI5R/wALab/omHxK/wDBGP8A45XpVFAHmv8Awtpv+iYfEr/wRj/45R/wtpv+iYfEr/wRj/45XpVFAHmv/C2m/wCiYfEr/wAEY/8AjlH/AAtpv+iYfEr/AMEY/wDjlelUUAea/wDC2m/6Jh8Sv/BGP/jlH/C2m/6Jh8Sv/BGP/jlelUUAea/8Lab/AKJh8Sv/AARj/wCOUf8AC2m/6Jh8Sv8AwRj/AOOV6VRQB5r/AMLab/omHxK/8EY/+OUf8Lab/omHxK/8EY/+OV6VRQB5r/wtpv8AomHxK/8ABGP/AI5R/wALab/omHxK/wDBGP8A45XpVFAHmv8Awtpv+iYfEr/wRj/45R/wtpv+iYfEr/wRj/45XpVFAHmv/C2m/wCiYfEr/wAEY/8AjlH/AAtpv+iYfEr/AMEY/wDjlelUUAea/wDC2m/6Jh8Sv/BGP/jlH/C2m/6Jh8Sv/BGP/jlelUUAea/8Lab/AKJh8Sv/AARj/wCOUf8AC2m/6Jh8Sv8AwRj/AOOV6VRQB5r/AMLab/omHxK/8EY/+OUf8Lab/omHxK/8EY/+OV6VRQB5r/wtpv8AomHxK/8ABGP/AI5R/wALab/omHxK/wDBGP8A45XpVFAHmv8Awtpv+iYfEr/wRj/45R/wtpv+iYfEr/wRj/45XpVFAHmv/C2m/wCiYfEr/wAEY/8AjlH/AAtpv+iYfEr/AMEY/wDjlelUUAea/wDC2m/6Jh8Sv/BGP/jlH/C2m/6Jh8Sv/BGP/jlelUUAea/8Lab/AKJh8Sv/AARj/wCOUf8AC2m/6Jh8Sv8AwRj/AOOV6VRQB5r/AMLab/omHxK/8EY/+OUf8Lab/omHxK/8EY/+OV6VRQB5r/wtpv8AomHxK/8ABGP/AI5R/wALab/omHxK/wDBGP8A45XpVFAHmv8Awtpv+iYfEr/wRj/45R/wtpv+iYfEr/wRj/45XpVFAHmv/C2m/wCiYfEr/wAEY/8AjlH/AAtpv+iYfEr/AMEY/wDjlelUUAea/wDC2m/6Jh8Sv/BGP/jlH/C2m/6Jh8Sv/BGP/jlelUUAea/8Lab/AKJh8Sv/AARj/wCOUf8AC2m/6Jh8Sv8AwRj/AOOV6VRQB5r/AMLab/omHxK/8EY/+OUf8Lab/omHxK/8EY/+OV6VRQB5Vq3xtsNIs/tmqfD34h2dt5kcXmy6KAu93CIv+s6szKo9yKuf8Lab/omHxK/8Eg/+OUn7Sf8AyTOP/sO6R/6cIK9KoA81/wCFtN/0TD4lf+CMf/HKP+FtN/0TD4lf+CMf/HK9KooA81/4W03/AETD4lf+CMf/AByj/hbTf9Ew+JX/AIIx/wDHK9KooA81/wCFtN/0TD4lf+CMf/HKP+FtN/0TD4lf+CMf/HK9KooA81/4W03/AETD4lf+CMf/AByj/hbTf9Ew+JX/AIIx/wDHK9KooA81/wCFtN/0TD4lf+CMf/HKP+FtN/0TD4lf+CMf/HK9KooA81/4W03/AETD4lf+CMf/AByj/hbTf9Ew+JX/AIIx/wDHK9KooA81/wCFtN/0TD4lf+CMf/HKP+FtN/0TD4lf+CMf/HK9KooA81/4W03/AETD4lf+CMf/AByj/hbTf9Ew+JX/AIIx/wDHK9KooA81/wCFtN/0TD4lf+CMf/HKP+FtN/0TD4lf+CMf/HK9KooA81/4W03/AETD4lf+CMf/AByj/hbTf9Ew+JX/AIIx/wDHK9KooA81/wCFtN/0TD4lf+CMf/HKP+FtN/0TD4lf+CMf/HK9KooA81/4W03/AETD4lf+CMf/AByj/hbTf9Ew+JX/AIIx/wDHK9KooA81/wCFtN/0TD4lf+CMf/HK0PB/xM0/xF4s/wCEXk8N+KND1I2T30aavp4gWSJHVGKncckM68e9d1Xmuo/8nO6L/wBife/+ldtQB6VRRRQB5r4y/wCThvh7/wBgrWP/AG1r0qvNfGX/ACcN8Pf+wVrH/trXpVABRRRQAUUUUAFFFFABRRRQAUUUUAFFFFABRRRQAV5r8cf+Qp8N/wDsc7X/ANJ7mvSq81+OP/IU+G//AGOdr/6T3NAHpVFFFABRRRQAUUUUAFFFFABRRRQAUUUUAFFFFABRRRQAUUUUAFFFFABRRRQAUUUUAFFFFABRRRQAUUUUAFFFFABRRRQAUUUUAFFFFABRRRQAUUUUAFFFFABRRRQAUUUUAFFFFABRRRQAUUUUAea/tJ/8kzj/AOw7pH/pwgr0qvNf2k/+SZx/9h3SP/ThBXpVABRRRQAUUUUAFFFFABRXn2s/Gv4VaPqt1peqeNtMs720laGeGUsrI6nDDpzg+lXPDnxX+HPiK9+xaP4t065uOP3e5kJ/76AoA7WiiigAooooAKK4yb4qfDyHxgPCEvivT0143S2gsWLCQzNjCdMZORXZ0AFFFFABRRRQAUUUUAFFFFABRRRQAV5rqP8Ayc7ov/Yn3v8A6V21elV5rqP/ACc7ov8A2J97/wCldtQB6VRRRQB5r4y/5OG+Hv8A2CtY/wDbWvSq818Zf8nDfD3/ALBWsf8AtrXpVABRRRQAUUUUAFFFFABRRRQAUUUUAFFFFABRRRQAV5r8cf8AkKfDf/sc7X/0nua9KrzX44/8hT4b/wDY52v/AKT3NAHpVFFFABRRRQAUUUUAFFFFABRRRQAUUUUAFFFFABRRRQAUUUUAFFFFABRRRQAUUUUAFFFFABRRRQAUUUUAFFFFABRRRQAUUUUAFFFFABRRRQAUUUUAFFFFABRRRQAUUUUAFFFFABRRRQAUUUUAea/tJ/8AJM4/+w7pH/pwgr0qvNf2k/8Akmcf/Yd0j/04QV6VQAUUUUAFFFFABRRRQB8Yf8FFnSLxr8PZZCFVUuGZvQCSGtX9rPxd4P8AirpOgeEvAd3Dq3iOXUo5UuVjMawRBWDbncDuVOOelY3/AAUMu7WXx38P1iuYZGh88ShZASh82L73p0PX0r1/9sF/BeqfBTWHvJNOvdUSIHSzGVkmE+RjZtyemfagD0RNWj+H/wAKLfVPGWq/ajpOnIb67VeZnVQCQO5J7VwU3x0utL8L6R468ReGo7HwbrM0UdneRXRkuUEgJVpYtoCjA7M1ebeJPB/xJ179iG30/XJrltZs5FvVgXLSy2aqdkT9y2GyevQdayfi7LHq/wCxR8PvD+mP9q1aWSwiSzh+abcsbggqORg464oA+l/ip8SvDvw88DHxZq0rz2rlUto4Bued2Hyhf8a5tvi3eeH/ABR4f0P4gaHbaKfEbsul3Fpdm4jyNuFlJVdjfOOBke9eJ/tafD3xRafAHwGTd3l8fDcSw6kigsZCypiRhkn5dpHf71aP7X9hN4+8UfCrQfCl4017LLO5mtDvNsrCDEhI+7jBPJHSgDG/aBOf28vh76Z0z/0okr6E8bfFD7B4+tfh34V06DWPFdxavd+RPceRBFGoz88gDEE4OBtNfOXx7lhg/bl+HvmXMW2BdLWVy4wpE753Ht+PrUvijw02m/tuTXHijXdZ0rS9bhd7LULO9e0ZCy7ViEqngZB44HNAH0X8MPi94b8beAtR8VjzNPi0gyrqcUoyYDGuXIx1XHQ/pXH+Ivj9cWPw7tfibpvhqC98HSTiGWRrwpexkvsB8rZtPP8Atjg1tfD3wR4B+Fth4rvPDNrrNzarbmW/E9y1xFKyKzFUDHlyDye+RzXzn408SXXxC/ZW8W6xa6VBounWGtw21jounReXFDGrK7yOABuJ3HkjgigD6H+Knxnk8OfBvT/il4U0mz17Rrgp5qz3bW7qrsEXaAjbiHyCDjGO9YepfHrxBZ/AvR/i0PBdo2l3EirfwNqBEsStN5QaL5MPz6lf615f4zliH/BOPRUMqBm8gKpYZYi8OQB3o8TSxyf8E3dOWORHKGFXCsDtP28nB9DzQB9ZeBPE+l+M/COneJ9FlMthqEXmRMRgjBKsD7hgR+FbdeQ/sbSxyfs2+EljkRykM6uFYHaftEhwfQ8ivXqACiiigAooooAK811H/k53Rf8AsT73/wBK7avSq811H/k53Rf+xPvf/Su2oA9KooooA818Zf8AJw3w9/7BWsf+2telV5r4y/5OG+Hv/YK1j/21r0qgAooooAKKKKACiiigAooooAKKKKACiiigAooooAK81+OP/IU+G/8A2Odr/wCk9zXpVea/HH/kKfDf/sc7X/0nuaAPSqKKKACiiigAooooAKKKKACiiigAooooAKKKKACiiigAooooAKKKKACiiigAooooAKKKKACiiigAooooAKKKKACiiigAooooAKKKKACiiigAooooAKKKKACiiigAooooAKKKKACiiigAooooA81/aT/5JnH/ANh3SP8A04QV6VXmv7Sf/JM4/wDsO6R/6cIK9KoAKKKKACiiigAooooA47UPhZ8NdQ1C41C/8BeGrq7uZGlnnl02JnldjksxK5JJ71Lovwz+Hmi3wv8AR/A/h6wulGBNb6fFG4HpkDNdZRQAVh6f4P8ACmn61LrVj4b0m11OX/WXcVoiyt9WAya3KKAGTxRzwvDNGskbgqyMMhgexFZPh7wn4Y8OzTzaD4f0zTJbhi0z2tqkRkPqSo5rZooA5HVvhh8OdX1G41LVPAvhy+vbl/MnuJ9OieSRvVmK5JrX8ReGPDniPTk07X9C07VbNCCsF3bLKikdMBgRWvRQBBaWdpaWaWdrbRQ2yLsSJEARV9AOmKoQ+GfDsOl3WlxaHp0djeBlubZbZRHMD1DLjBz71rUUAcvd/DvwFd6NZ6NdeDdBn02yZntbSSwjaKFm+8UUjCk+1Ot/h94Ft/D1z4dg8H6FFo91KJrixWxjEEsgxh2TGCflXnHYV01FAGR4X8MeHfC1nLZ+G9D07R7aaTzZIrK3WFXfAG4hQMnAAz7Vr0UUAFFFFABRRRQAV5rqP/Jzui/9ife/+ldtXpVea6j/AMnO6L/2J97/AOldtQB6VRRRQB5r4y/5OG+Hv/YK1j/21r0qvNfGX/Jw3w9/7BWsf+2telUAFFFFABRRRQBzfjXx54R8GJE3ibXLewaX/VxlWkkb3CIC2PfFZHg34v8Aw58Y63Ho3hnxNFqV9IGKxx20wHyjc2WKBQcdia8R8badqvgz9siy+Inip7m48KvZSJBcxW7Ti0zC6CIogL/fJOcY+brW1+xd4L8YeHbjxfreuR3Wn6Vq9+01hYzqFLgtuE+OoypC4ODxQB7R4r8f+D/CoY67rcNoEYJIRG8nlk9A2wHb174q3d+LfD9v4Qm8Wf2lFPo0UBnNzBmRSg7jFfPwbw14duvi14T8Iaxf+ItSvtPvNR1c3bkwWAMBG3zOS7dhxxkDIxXL/sZ3NxN+y98SIZriWSKAXiwo7krGDZ5IUdhkk8dzQB6X+zt8dNL+IninxJa3F9LC11qe3RLJ7dyRbpApYlwCoyVZsEg816v4v8c+E/CRjXxDrUFi8mNqFWdsE4yQoJAz3PFfPH/BNv8A5Jr4m/7DC/8AolK4/wCH138QPF/7SPxRtbK00VtSuNNuNPZNXuZUWG28xUUx7EYk4w2OByeaAPtPT7y01CzivLG4iubeVQ0csbBlYeoIqevJv2XvA3iv4c+ApvCnijVNK1D7LcFrRrGaR9kbfMVfeq4OTwB2r1mgAooooAK81+OP/IU+G/8A2Odr/wCk9zXpVea/HH/kKfDf/sc7X/0nuaAPSqKKKACiiigAooooAKKKKACiiigAooooAKwtb8X+G9F1qx0XU9Vit9Qvs/Z4NrMzAdztB2jjq2BW7Xy78b7Hx38PfjJf/FvwrbReJNDubRLPX9NLiRreFVBK7TyinAbjueRg5oA9h1z40/C/RLWzutU8XWtvb3pmFtKYZWSQxSNHIAyqRw6sPwyOKs33xb+Hll4S0/xXdeI0j0XUZGjtLv7LMVlYEg8BMjkHkgZ7VwDeDfAvxR/ZdOm+C7VoNLu457zTlkyz29z5rSOoJ5H7zeuOmOBxXNfsueLL3x34O0vwHrLtJfeGLlk1WOSIbJIYiyxJ6ZVtnv8ALQB6zonxu+Futa/BoOneLraTU7hisVs8E0TsQpbHzoMcDPPWtDSfip8PdUudTtrPxTZGfSs/bY5Q0TRY9nAJ/DOa+YfFsENz/wAFIdOhuIY5oy0BKOoYZFhkcH0IB/CoviDYWWp/8FEdP07ULWK6s5zbedBKoZJNtnuG4Hg4ZVP1AoA+pPB3xI8CePJ7zS/DXiOK9uYo8zQqskMqKw4IDqrd+or5o/Zz8Xavpv7TvjzQ9b8Xa/e+HtGt79IIdQ1Ca6EaRXKKpwxJZguRnGetP8V3dxZ/8FGNMjtpDGtxHbwygfxIbXOPzA/Kq37MKK37bXxHLKCVOplSR0P2xB/WgD648J+JtB8V6UmqeHdUg1C0bpJHkYPoQcEH2IFZ/iX4geD/AA5qMWnazrkFtdykKIgjyFSem7YDt+rYr5t/ZnvNcs/2lPi1p2m2zNoiXd7K20/Ilws5ES49xv8Ayqb9i671DxDffF7VvEtv/wATW6uYlu45fmKErPuj57AjGPagD2D9o+7S9+APiDXtD1u+tns7M31leaZfPCxdfu/MhG5eeVPBrnf2G9b1nxB8DV1DXtWvtVvDqlwnn3lw00m0bcDcxJwMnivCPgXq2t3n7HXxS02+jkOmWNqfsErMSCXDeYo9AML+dez/APBP3/k35P8AsLXP/slAHqnxm8bWvw9+HOreKLk/PbQkWybGbzJiDsXgHGSOp49TXzr+zhqPjz4rf2f4ztviJfQazpmrSLrenytL9knsmCmIJFjyg2RJyOeme1e8/tKf8kC8cf8AYGuP/Qa8U/ZE1DVdJ/Y/8SanodubnU7W6vpbWIfxyCKMqPzoA+gNT+JHgfS9aGjX3iK1ivedyhXZVI6hnAKqfYkVJ46+IfgzwPZWV74q12HTbW+Zltpmjd0kIAJ5RSBwR169q+XvgYovf2H/AIlXt4olup5NSkmkf5mZxBGQST1INc7rWr65q3/BPwNrSSD7NrMNvaSOxYywKylW59yw/CgD7E0/4heDL+10a6tdftpIdb/5Br7WUXBztwMjg5GMHBrU8W+INM8LeHb3X9ZmaGxsomlmdULEADPQV5X+zR4Z0TWP2efAEmpWMdy1mi3tuXGdkyysVce4IFdv8cTj4MeNT0/4kF7/AOiHoA8y/Z8+Mel/FU+J9J1DUru2udR1K4j0u0jSWOWKzEEfImQYVs72B3BgenavNv2OvHeqRePviCvi3xdrN9pWlW/7kX95NdeWqzMuQpJJOAMkDNdX/wAE4/8AkjetDt/b0n/oiGuL/YMiif41fEWVo0aSMNsYrkrm4fOD2oA+tPBXi7w3400ZdY8L6vb6pYsxXzIsjBHUFSAQfqKpav8AEPwXpOvRaHqPiG0t7+V/LWM7iA2M7WYDap9mIr5N/ZD1fVrDxn8Yk04tK1taXd5bW+cBp1kfb+JwBWP8D/DHxC+K3wb8eeHdNPh6MarryTX15qV1OLmKVPLkwqqjAr8uMkjGTxQB95IyuoZWDKRkEHIIrM8UeItD8MaW+qa/qdvp9onBklbGT6ADkn2AJrJ+Emm67o3w60bSfEl5Y3mqWcHkTT2cjPE+0kKQzAE/KBnI65rxD9tPwr4n1LXPBPiWx8680LSb+J760iXc0ZEgYzberfLkYAJoA9Osfj18Jb7UYtOtPF8U15K6osC2VxvyxAGR5eQMkcnjmu08SeJtC8OwGbWNRjtgEL7drO+0dTsUFse+K+d/h5oev+Kv2utV+KHh77ba+DJbRI/tUlu0K3xWFIzGFcBxhxuyR/DXWeNW8K+Gf2ktL12PWtTvvF+t2X9n22hxtuiCcEyMxP7tcJkgdTzigD1fwl4v8NeLNLfU/Dur2+o2sfDtFnKH0ZSAwPsRXiWl/tF+HNS/aCutA/tSW18OWGnSWxdrWR/tF958ajAVSygDeMkAeteefseXF6v7VfxLs5ZtkbG/klgikJh8wXqjIB64yQDjODSfson/AIzL+JnPX+0s/wDgdHQB9c+JfEWi+G9P+3a5qENlb5wGfJLH0VRksfoKTwt4k0PxRpSapoGpQ39o/R48gg+hU4Kn2IBr5W+PeteLJ/2zPBWkWFvZvHZFH0yO/mdLaaR4yWZyoYjB4yATXpPwE+G/j/wT8TfFmueI9Q8OHT/Ek0t89lp9xM7QztJuG0OigqAxBPXpQB7rRRRQAUUUUAFFFFABRRRQAUUUUAFFFFAHmv7Sf/JM4/8AsO6R/wCnCCvSq81/aT/5JnH/ANh3SP8A04QV6VQAUUUUAFFFFAAelclc/ErwLba6dFm8R2qXoyGXa5RTnGDIBsByemar/HXVNY0X4Q+JtT0CAz6lBZMYUHXkgMfwUk/hXzN4Hijn/wCCd/iK4mRZZnkuZnkfli/2lfmJPf3oA+ofHvxK8EeA/sf/AAluvw6Wt6Ga3aSKR1kC4zhkUjuOvWorH4o+Ab2/0yxt/Etq0+qQLcWO5HVZ42GQQxULnnpnPtXyJ8V9X1vWf2EfCN1rqSC4TW4YYnkYs0sKRTBHJPqK6H4+wx237EXw0vLeJY7mF9NeJ0GCrNbuSR7kgHNAH2Hqd/ZaZYy32oXUVraxLukllYKqj61jeE/G/hXxV9pGgazBevasVmjCsjpjvtYAke4GK+Tv2u/E/i26+Cfw0t721khTVoI7jVMucCdVTbG3qDuY/wDAa9O0r4c/FF/j/pfxQ1C88HafaNaxWF1Z2N7cP5kAB+5uiUFvQHigD0nwt8Yfht4o1mbRtC8U295qEMUk0luIJUdUj++SGUdPTrW/p3jDwzqOhnW7PWrWXTxKYfODEDzB1TB53e2M18l/BmFJv2//ABn5g3bH1Bh9dyD+tetftA+Fvhv4X8OaPr2saxeeG7XStbOqxwWI3G+uW2kgp0LHYMMfu88jNAHp/hf4heDfE2q3Gk6Jr0Fzf2+fNtmR45BjvtcAke4ryz4/fHXS/B/j3wx4Lsr2WC7l1a1l1efyGZYbPzBvXAGWLDP3QeleQfFPVNUm/bb+HWoSRPpkt5FpmYo5Tv8AKeZ8rJjuRkEcjFXf2jT/AMZ1fDrnp/Zn/pVJQB6R+0V8QdIv9I8MDw98XofBbzzR6l5k1ncD7Za78ZBEecgq37s43dGwDXt95rml6P4fi1TVtUgitfKRjcyfKJMgcgdST6Cvlj/gpb/yL3gr/r7u/wD0COk/aP1PWJ/jF8GPDs8Df2AZ9OnDZ+WWYzKrKR3woU/8CoA+nvCXjTwv4sRm8P6vDeFRuZNrRuBnGdjgNjI64rC0b4yfDTWPEreGtP8AFVvNq6tIptDBKjgxglx8yDoAfr2rw3446lq+i/tueBJvD8DST3unW8F2iNt3wtPKrs3rtTJ59K5/w3Gkv/BSPUxKiuA0rDcM4IsBg/hQB9U+C/H3g/xlcXtt4b1yC/uLFzHdQhHSSJvdXAP49K6avjbw3cTw/wDBSHVYYZpI4pvMEqKxCyAaeCAw78gH6ivsSG5t5pJY4Z4pHibbIqOCUOM4OOhxQBLRRRQAUUUUAFea6j/yc7ov/Yn3v/pXbV6VXmuo/wDJzui/9ife/wDpXbUAelUUUUAea+Mv+Thvh7/2CtY/9ta9KrzXxl/ycN8Pf+wVrH/trXpVABRRRQAUUUUAfJfxs8BePvFHxc1zXPCfxRXwlb26x2kqX2pz2WSFDYjKDDR/MO/XNdR+z54d+MnhHxlaWHiTxxpnjDw5dQym4ljvJbmS3YKSjB3UZy2BjJr3jX/Dvh/xBEIte0LS9VjHRL20SYD8HBqzpWl6ZpNqLXStOtLC3HSK2hWNB+CgCgDzbwp8DfC3h3xX4o1y0ubySPxLC8F7aO3ybG5YA9eTmpfgr8G9J+GWga9oFrqc2qaZrFw80lvcQqoRWXYUyOo2jHNen0UAeVfC34L2Pw61fVf7A8RX8egahci7/sgRqqxSgAAiUfOVwANvSpPE3wcsrr4jxfEDwvr154Y19iFvJbeFJo7uMADY0b/Lzgc9a9RooAo6NpdvpkMixZeWZzJPM33pHPcn+Q7Dir1FFABRRRQAV5r8cf8AkKfDf/sc7X/0nua9KrzX44/8hT4b/wDY52v/AKT3NAHpVFFFABRRRQAUUUUAFFFFABRRRQAUUUUAFecav8LTc3/jG+0/xPfadP4rki+2bIUkVIVhWFo1VuMsqn5+ozx0r0eigDyfWfHHw++B0fhL4fva3dpbXmILVoYC0UIJx5kjf7TnnGTk5xjmt34WeD9K0DVPE2v6dYCyfXdQM8kQAABTKbhjjDkb/fOa63WNH0jWYo4dX0ux1GONw6JdW6yhWHRgGBwferqqqqFVQqgYAA4AoA8M1D9n25vPjQvxVb4hX6a3HciWIDTYfLSILsEWOhHl/Juxnv1o1f8AZ9uNQ+NA+Kn/AAsG/i1qO6EsCjTYTHHEBsEWO4Efy7jz3617pRQB4Xrn7PtxqfxmHxT/AOFg38Osx3Ilt1GmwmOKJRtWLB+8Any7jz361s2fwM0fRfFeseMvCeuX+ieJ9WuJ5J7/AGLcKEmk3tGIn+TGQOevFet0UAcl8N/h/oPgW1vhpcTSXupXDXWoXkvMtzKxJJY+mScDoM1z1/8ACOC38RaxrPhDxDdeGH15gdYit7dJUusZ5G//AFZO48rzzXp1FAHl+q/BnRl+Dsvwy8LahL4d0y5+W7mjgSeSdD98Hf3bj5uoxxVn4CfC1vhP4cuvD1v4ludY02Sfz7eKe1jjMDn7/wAy8tu+Xr0xx1r0eigDlfiv4SuPHXga/wDCsOuS6NFqC+VczxW6TM8J4dAG4GR3HI7VzvwF+E//AAqjw9feHoPElxrWlXE3nRQXFpHH5LkYc7l5YMAvB6Y4616ZRQB5FJ8DdOt9P1Xw/ofiK+0jwprMskupaNFCjLMXADBZD88YIHRan+KPwV03xh8ONM+H2l6zL4b8P2TBnt7a1SUzbcFAWblcHJ4655r1aigDj/g94Km+Hvga18Jvr02s29kzLaSzW6RNFEeRHhfvYO45PPPtXT6pY2mqabc6bfwJPaXUTQzxMOHRhhlPsQTVmigDyb4bfBdfh7BrVh4Z8Xaha6TfzNdWtn9nQizuCoAk39ZANq/I3ynHNZnwU+Af/Cr/ABre+JbHxtfaj/aKONQtprGJFuCSWB3DlMMc/L9K9sooA8W+EnwDh+HPxB1PxVpvi+8uodVMv26wmsotkquxZRv6rtY5464wa0vDfwXtfCnjS/1rwj4lv9G0zVCzajpKRJJFO7Zy6s3zRn/dr1eigCvp1nbafZRWdpEI4YxhVH6k+pJ5J7mvAv2qfCfijxj4o8P2PhXxk/he8sreS6NxPdSW1vtyVyJIwSJOenpX0LVXVNN07VbVrTVLC1vrdvvRXEKyIfwYEUAfJ3w88GfHrwnr1lq9r8VtH8YWr3MaXFidWnvDJGSA5G9SFwMnqOle5a/8HtA1b4x6b8UPtl3b6xYoFCIcpJhCgJz0+UkV2mgeGvDvh9DHoOgaVpSHqtlZxwg/98AVq0AeV+B/gro/g/4w6z8Q9G1W5jOrwvFPp7RKYwXZXZg/3sllz+JpifBPTNO+LNz8QvDGt3WhXOoRvHqlrDAjpdq7BmO5uYyWUElec16vRQB5v8VfhBofjs6XffbrzSdd0gD+ztVgO+WHGOoY/P0/irrfDWhS6aiXOqalJrGq+SsUt9LEsZYD0RflTPUgda26KACiiigAooooAKKKKACiiigAooooAKKKKAPNf2k/+SZx/wDYd0j/ANOEFelV5r+0n/yTOP8A7Dukf+nCCvSqACiiigAooooAjuoIbq2ltriNZIZUKSIwyGUjBBryI/AjTY9EufCNl4iv7TwTdzNNcaFHEm1mZ95Am++q5H3RxXsNFAHy3+31Z6RoX7P+h+H9NW2s4oNXt0trVWAPlpDKOF6kDIyfcVv/AA3+GOm/EX4O/Dn+2vEU994f0/TbW4bSYwhRrlYx96UfMNuSNnQdMV7d4g8L+GfEMsMuv+HdI1aSAFYWvbKOcxg4yFLg4zgZx6VZ0PR9I0KxFhoml2OmWgcuILO3WGPceSdqgDJ7mgDnvid8OfDPxC8Jf8I3rtofsqEPA0R2tCwGAVI9PSovAfgm+0HSbKy1zxRd+JZdPBWynurZIzEOMZC8Mwxwx5612lFAHhfgn9n248M/FyT4lL8Qb+71a6mke/V9NhVLlHOXTA+5nA5XkYrsfjf8JfD/AMWNJsLDXLi5t/sMxlikgPPONwI98CvQ6KAPJfHPwO0fxN8QPC3jgazd2Or6A8R8xIlkFyImDIG3dMEHp/eNXPi38G9H8eeING8Uw6jNoniXRpY5LTU4IVlb5G3KrI3ysAeRn1NenUUAeJfGr4A/8LSGmQ6x451OC1sFZliW1jffO2A8u48gEKo2D5Rjjqa6rxD8K9P8S+EtB0vxHqU1/rGhPHNZawkKwypKhBV9i/L2XI6HFeh0UAee+FvhfaWPjRfG/iTVpvEviaO3+ywX08CQiGLJ+VY0+UH5jz1rjNL/AGfbqx+Mx+Kg+IV/JrclyZZgdNgEckRXYYsdB+7+XcBnv1r3WigDxe6+Asf/AAvmT4u6b4wvbHU5J1ke1FnHJGU8oRPHlufmQEZ6jOR0q98HfAMPhr4geKfEWj6nq02kasxMkN8xO+5DktIhJ3bQvyDOPu8cV61RQAUUUUAFFFFABXmuo/8AJzui/wDYn3v/AKV21elV5rqP/Jzui/8AYn3v/pXbUAelUUUUAea+Mv8Ak4b4e/8AYK1j/wBta9KrzXxl/wAnDfD3/sFax/7a16VQAUUUUAFFFFABRRRQAUUUUAFFFFABRRRQAUUUUAFea/HH/kKfDf8A7HO1/wDSe5r0qvNfjj/yFPhv/wBjna/+k9zQB6VRRRQAUUUUAFFFFABRRRQAUUUUAFFFFABRRRQAUUUUAFFFFABRRRQAUUUUAFFFFABRRRQAUUUUAFFFFABRRRQAUUUUAFFFFABRRRQAUUUUAFFFFABRRRQAUUUUAFFFFABRRRQAUUUUAFFFFAHmv7Sf/JM4/wDsO6R/6cIK9KrzX9pP/kmcf/Yd0j/04QV6VQAUUUUAFFeP/tba94s8O/Cl7/wtFMy/a411N7fPnR2mfnMZHQngZ7Ak1hfDG10f4oRjWfDfjLVX8IyeHm0uTSm1CZb2xujLHIHMgbcWAQjeWJOcAlSaAPfaK+RPgDc3ng74z+OPh/451jxBqF4tnKdNnu9VmKNbbgQqgtxIwKkMORgjIzWV+0r4ZuPAPwM0jxToviHxfZ6vqGqxhjNr905igkjlcQlTIVyu1Rnrx1oA+0KK+OPjVfa94b/Zh+G/xA0/xRrg8RAWKNcm9kCyJJAzlZI87X5UfMwJPOTzUPxmuvE2j/s/+FfjF/wl+uP4r1S7s5neO7eK2jhkidxCIFIjIGANxXJ70Aem/tN/HDxZ8IfE+jWtpoOialpuro32dpZpVnR0Kh9wA24+dcYz3zXv6HcoPqK+D/2zdfm8VeFvg54kuF2Tanp0ty4AHDP9nJ/nXqH7RnjDUfg78VfBfiHT9X1CSw1oSR6xazzvLFIsZjAZEYkRnDn7oFAH1DQelfO3x++Jmof8Ll8E/CfRr+Wxi1e5hbV5YcrKYZGwqI45XOG5Bz0qnH44uvhn+1HpvwwXUry58M6vY24t4r2d7iWG4kZ1XEjkuQSO5oA1Phl8cPFevftBaj8KfEGg6Jbtp63Hm3djNKwZowCNocDgg85FfQNfGXwm/wCUhPiz63v/AKClW/DHjLVvFHiDx14D8VeJNR8KfEbUnlttLuJLiWOy8kjCRRpnCtnJ8wAMcjB4oA+wqKg02KS3062gmk8yWOJEd8k7mAAJ5r4//aGv9W8P/ti+CLDR9e1u1stVuNPuLy1XUpvIkdrpkb92W2hSqKCoGOvHNAH2PRXxx+0jf6t4f/a78D2ej69rlpZ6tPp9xe2qalN5MjtdGNsR7toUqigqBg88cmup+IXxFn8PftMtpfxBvNT0jw+1sieHby0kdLeKVh80swBAk+YlcMGAwCQOtAH09RXzZ8XvG/iP4Kfs36Zat4gj1fxNfzTQ22p5aVXDyvJvBbuI3AGeARgcYrmPCnxF1DRfiz4QHhm58U6x4d1mwgXxA15Z3kiJevkbkMqfIudn3PkxzQB9dV8+6X8cPFi/tOJ8HtY0HRBE0zj7baTSlvL+zmeM4YD5sbQ3bOcVmfEvxzeeK/2ptB+D1vql3aaHGjPqsdpM8EssohadB5qYYDATgHnvXn9varZf8FHre1SWWVYyArSMWbH9m8Ak8n6nmgD7VooooAK811H/AJOd0X/sT73/ANK7avSq811H/k53Rf8AsT73/wBK7agD0qiiigDzXxl/ycN8Pf8AsFax/wC2telV5r4y/wCThvh7/wBgrWP/AG1r0qgAooooAKKKKACiiigAooooAKKKKACiiigAooooAK81+OP/ACFPhv8A9jna/wDpPc16VXmvxx/5Cnw3/wCxztf/AEnuaAPSqKKKACiiigAooooAKKKKACiiigAooooAKKKKACiiigAooooAKKKKACiiigAooooAKKKKACiiigAooooAKKKKACiiigAooooAKKKKACiiigAooooAKKKKACiiigAooooAKKKKACiiigAooooA81/aT/5JnH/2HdI/9OEFelV5r+0n/wAkzj/7Dukf+nCCvSqACiiigDjviSnjGS78OQ+FYLae0k1IrrcdwqGNrPyZMg7ueX2D5efXjNcB8GPhtN4X+Kvi/wAfPpn/AAiejX0ItrbRzNGY1ClS9w2xii5KEqOwY5xXuFZHjTw7p/izwtqHhzVfO+xX8Rim8mVo3xkHhlII5A+vSgDx/wCL/wANNO8cfF3wH4v0m/jcRyH7b9mlyJ7YAkSBlPOGCr6c1X/bW8H+MvHvgXSfC3g7wvPqki363ktwtzDFHCqI6bCHYEk78jAxhTXpHwh+HGnfDjw1BodlqN5qUdsZFt5rsgvFG7bjGCP4cgflXb0AfJ/xi8DfErxX+zN4H8Aab4Av11fTjAL0SX9rsh+zxGLOfM+bfu3LjoAc4NJ8WvA3xL8Ufsw+Cvh7p3gC+Gr6eYVvN9/ahYfs8RjBz5nIk35GOgU5xxX1jRQB8g+N/gZ8QfiD8O/hjpP9nQaBeeF9OmtL2O/uEfcy+SFZTEWBD7GI9O+K9D8afDvX/i58RPCmreKNBOgaL4ZeVpLe5line+dihG0IzAIdn8WD7V73RQB4r8cPhTe658Q/CPxK8NQQz6t4eukkuLRiEa8hVgQqscAMOcZOOapaP8NNY8X/AB9t/i54q0c6JDp9lHb2OlzyRzT+ahYiRmQsgwW4wc17vRQB8mfDXwL8StN/az1H4lal4Av7XRNVnnjy19as9usgAEjhZDkDGSFyee9bXjz4Z+OviT4J8L6d4s8O21v4vN0sl54kt2hR7KFJCdrbCCzlcbdgKg+nNfTNFAEVnD9ns4bcu0hijVNzdWwMZNfPn7S3wp8Sa78UPB3xM8Lad/bFzodzbC709J0ikliim8wFGchc8t1Ir6IooA+Tf2gfh/8AE/xT8e/B/j7SPBMt7pukxWcssEd9Akw8q4aVo23uBv54IyvI5613/wASvDfjPxhoPjXS/EHg23121ubgReGVZrdJ7EPbxgyltw+VJC+eSx2kDIxXudFAHgHjb4B3ev8A7N2i/Dt9WS51vR0Elve3GSPMLFmXPJC4YoPYCu2+FE3xAn8I6XoviLQH8O3WmBLee4aeGdbqOMYDRBWbG7AB3AEc16TRQB4L8S/hfrtn+0D4f+MHhPTU1V4P3OpWCSJFLIGjMXmKzkKcK3c544rAvPg/8Rbj9qp/i1YrolvZpLEUhvJXJeM2whf7mTuALY7bgO1fTNFABRRRQAV5rqP/ACc7ov8A2J97/wCldtXpVea6j/yc7ov/AGJ97/6V21AHpVFFFAHmvjL/AJOG+Hv/AGCtY/8AbWvSq818Zf8AJw3w9/7BWsf+2telUAFFFFABRRRQAUUUUAFFFFABRRRQAUUUUAFFFFABXmvxx/5Cnw3/AOxztf8A0nua9KrzX44/8hT4b/8AY52v/pPc0AelUUUUAFFFFABRRRQAUUUUAFFFFABRRRQAUUUUAFFFFABRRRQAUUUUAFFFFABRRRQAUUUUAFFFFABRRRQAUUUUAFFFFABRRRQAUUUUAFFFFABRRRQAUUUUAFFFFABRRRQAUUUUAFFFFABRRRQB5r+0n/yTOP8A7Dukf+nCCvSq81/aT/5JnH/2HdI/9OEFelUAFFFFABRRRQAUUUUAFFFFABRRRQAUUUUAFFFFABRRRQAUUUUAFFFFABRRRQAUUUUAFea6j/yc7ov/AGJ97/6V21elV5rqP/Jzui/9ife/+ldtQB6VRRRQB4/8XdL1DWPjb8P7HTPEN/oFwdN1dheWccTyAD7NlcSqy4OfTPHGK1/+Fd+M/wDotHi7/wAAtP8A/kek8Zf8nDfD3/sFax/7a16VQB5t/wAK78Z/9Fo8Xf8AgFp//wAj0f8ACu/Gf/RaPF3/AIBaf/8AI9ek0UAebf8ACu/Gf/RaPF3/AIBaf/8AI9H/AArvxn/0Wjxd/wCAWn//ACPXpNFAHm3/AArvxn/0Wjxd/wCAWn//ACPR/wAK78Z/9Fo8Xf8AgFp//wAj16TRQB5t/wAK78Z/9Fo8Xf8AgFp//wAj0f8ACu/Gf/RaPF3/AIBaf/8AI9ek0UAebf8ACu/Gf/RaPF3/AIBaf/8AI9H/AArvxn/0Wjxd/wCAWn//ACPXpNFAHm3/AArvxn/0Wjxd/wCAWn//ACPR/wAK78Z/9Fo8Xf8AgFp//wAj16TRQB5t/wAK78Z/9Fo8Xf8AgFp//wAj0f8ACu/Gf/RaPF3/AIBaf/8AI9ek0UAebf8ACu/Gf/RaPF3/AIBaf/8AI9cJ8WvBPimz1HwGtz8VvE18Z/FVvDEZbSyH2dzBORKu2EZYAEYbIwx4r6ErzX44/wDIU+G//Y52v/pPc0AL/wAK78Z/9Fo8Xf8AgFp//wAj0f8ACu/Gf/RaPF3/AIBaf/8AI9ek0UAebf8ACu/Gf/RaPF3/AIBaf/8AI9H/AArvxn/0Wjxd/wCAWn//ACPXpNFAHm3/AArvxn/0Wjxd/wCAWn//ACPR/wAK78Z/9Fo8Xf8AgFp//wAj16TRQB5t/wAK78Z/9Fo8Xf8AgFp//wAj0f8ACu/Gf/RaPF3/AIBaf/8AI9ek0UAebf8ACu/Gf/RaPF3/AIBaf/8AI9H/AArvxn/0Wjxd/wCAWn//ACPXpNFAHm3/AArvxn/0Wjxd/wCAWn//ACPR/wAK78Z/9Fo8Xf8AgFp//wAj16TRQB5t/wAK78Z/9Fo8Xf8AgFp//wAj0f8ACu/Gf/RaPF3/AIBaf/8AI9ek0UAebf8ACu/Gf/RaPF3/AIBaf/8AI9H/AArvxn/0Wjxd/wCAWn//ACPXpNFAHm3/AArvxn/0Wjxd/wCAWn//ACPR/wAK78Z/9Fo8Xf8AgFp//wAj16TRQB5t/wAK78Z/9Fo8Xf8AgFp//wAj0f8ACu/Gf/RaPF3/AIBaf/8AI9ek0UAebf8ACu/Gf/RaPF3/AIBaf/8AI9H/AArvxn/0Wjxd/wCAWn//ACPXpNFAHm3/AArvxn/0Wjxd/wCAWn//ACPR/wAK78Z/9Fo8Xf8AgFp//wAj16TRQB5t/wAK78Z/9Fo8Xf8AgFp//wAj0f8ACu/Gf/RaPF3/AIBaf/8AI9SeJvFXjOX4hXHhPwjY6KxtLKK6nm1DzDnzCwAXYw/unr60ef8AGn/n08F/lP8A/F0AR/8ACu/Gf/RaPF3/AIBaf/8AI9H/AArvxn/0Wjxd/wCAWn//ACPUnn/Gn/n08F/lP/8AF0ef8af+fTwX+U//AMXQBH/wrvxn/wBFo8Xf+AWn/wDyPR/wrvxn/wBFo8Xf+AWn/wDyPUnn/Gn/AJ9PBf5T/wDxdH9r/F60/wCPjwpoWpY6/Y7vyc/TzHoAj/4V34z/AOi0eLv/AAC0/wD+R6P+Fd+M/wDotHi7/wAAtP8A/kenj4k6rpLY8ZeA9a0WInCz22NQQ+58gMVH16V2XhvxDoviKy+2aLqVtexA4fypAWjP91h1U+xwaAOK/wCFd+M/+i0eLv8AwC0//wCR6P8AhXfjP/otHi7/AMAtP/8AkevSaKAPNv8AhXfjP/otHi7/AMAtP/8Akej/AIV34z/6LR4u/wDALT//AJHr0migDzb/AIV34z/6LR4u/wDALT//AJHo/wCFd+M/+i0eLv8AwC0//wCR69JooA82/wCFd+M/+i0eLv8AwC0//wCR6P8AhXfjP/otHi7/AMAtP/8AkevSaKAPNv8AhXfjP/otHi7/AMAtP/8Akej/AIV34z/6LR4u/wDALT//AJHr0migDzb/AIV34z/6LR4u/wDALT//AJHo/wCFd+M/+i0eLv8AwC0//wCR69JooA82/wCFd+M/+i0eLv8AwC0//wCR6P8AhXfjP/otHi7/AMAtP/8AkevSaKAPNv8AhXfjP/otHi7/AMAtP/8Akej/AIV34z/6LR4u/wDALT//AJHr0migDzb/AIV34z/6LR4u/wDALT//AJHo/wCFd+M/+i0eLv8AwC0//wCR69JooA82/wCFd+M/+i0eLv8AwC0//wCR6P8AhXfjP/otHi7/AMAtP/8AkevSaKAPNv8AhXfjP/otHi7/AMAtP/8Akej/AIV34z/6LR4u/wDALT//AJHr0migD56+O3gnxTp/gBZ7v4reJ9RjOsaYnkzWlkq7mvYVV8pCDlSQw5xlRkEV3rfDzxmWJ/4XR4u6/wDPlp//AMj039pP/kmcf/Yd0j/04QV6VQB5t/wrvxn/ANFo8Xf+AWn/APyPR/wrvxn/ANFo8Xf+AWn/APyPXpNFAHm3/Cu/Gf8A0Wjxd/4Baf8A/I9H/Cu/Gf8A0Wjxd/4Baf8A/I9ek1Q1/WNL0HSptU1i+gsrOHG+WVwqjJwB9Se1AHC/8K78Z/8ARaPF3/gFp/8A8j0f8K78Z/8ARaPF3/gFp/8A8j1q+E/ih4N8Ta/NoOn388GqRDcLW+tJLWSRf7yLIoLr7rkVd8YePPDXhW4jtNUvJpL2Vd6Wdnbvc3BXu3lRgtt5HOMUAc7/AMK78Z/9Fo8Xf+AWn/8AyPR/wrvxn/0Wjxd/4Baf/wDI9dJB468NXPhS98TWN69/YWIb7SLSF5poypwymJQX3DuMZ4Ncv4W+Ovw58UaLquraBqV/qFvpQVrtYdNnaVQ2cEJs3MPlOcA4oAk/4V34z/6LR4u/8AtP/wDkej/hXfjP/otHi7/wC0//AOR629F+IfhXxD4Bn8Z6FqMuoaTHEzs9pbvLMuOo8oAvuH93Ga8U+AHxE8HeGvC3jTxFdfEzXfGOmxakk9xLJpM+bFJd+1iuzPO07iPkG1cAZ5APUP8AhXfjP/otHi7/AMAtP/8Akej/AIV34z/6LR4u/wDALT//AJHqW0+NHgG8+HE3xBs7++uPD0Fwbea4i06dmjYAElkC7goyMsRjnrWbN+0H8L4vBlt4wbVr9tDuLqSzW7TS7hlWVApKthPlyGGM4zzjoaALv/Cu/Gf/AEWjxd/4Baf/API9H/Cu/Gf/AEWjxd/4Baf/API9PvfjZ8PLLQtF1651S6j0nWcC0vTYzeSCTgCR9uIz7Niu5vtX0ux0eTWLy/toNOji857l5AIwmM7t3TFAHB/8K78Z/wDRaPF3/gFp/wD8j0f8K78Z/wDRaPF3/gFp/wD8j1oeH/ix4I1rxKPDttqU9vqMih4EvLSW3W5U9DE0igSD/dJrybxL8frX/hpLTPCdtb60mk6NFdrqaW+nSzTXMxi+UeUil9q4BzjvnpQB6T/wrvxn/wBFo8Xf+AWn/wDyPR/wrvxn/wBFo8Xf+AWn/wDyPXnnxY8WeHbj9obwXay/EjX/AA5d2U0UZ0b+ypxHfGYgIVcptIYsEYkkDBxhga9s8Y+M/D3hOOH+2Lxlnnz5FrBE01xNjrsiQF2/AUAct/wrvxn/ANFo8Xf+AWn/APyPR/wrvxn/ANFo8Xf+AWn/APyPXTaD438O67pV9qGlXklyLBGa6tlhf7TFhd20w43hsdFxk9K5bwf8dPhz4tuNTtdB1K/u7rTIDPc2402dZQoOCAhTLMD2AJoAf/wrvxn/ANFo8Xf+AWn/APyPR/wrvxn/ANFo8Xf+AWn/APyPXRfDvx74W8faXLqPhfUhdxQymGZHjaKWJweVdGAZT9RXT0Aebf8ACu/Gf/RaPF3/AIBaf/8AI9H/AArvxn/0Wjxd/wCAWn//ACPXpNFAHm3/AArvxn/0Wjxd/wCAWn//ACPXP+G9C1bQv2ktNh1bxdqviV5fCV4ySX0MEZhAu7fIXyUQEHPcE8da9przXUf+TndF/wCxPvf/AErtqAPSqKKKAPNfGX/Jw3w9/wCwVrH/ALa16VXmvjL/AJOG+Hv/AGCtY/8AbWvSqACiiigAooooAKKKKACiiigAooooAKKKKACiiigArzX44/8AIU+G/wD2Odr/AOk9zXpVea/HH/kKfDf/ALHO1/8ASe5oA9KooooAKKKKACiiigAooooAKKKKACiiigAooooA4/x347t/Dt/baHpum3Gu+I7xS9rpVs4VmQHl3c/LEvX5mwCcDqa5zRfildeI9N8b28Hh+70a/wDDVnJ5zTzJIq3Hklwo29cevQ4rlPCutar4e+Kvjy61fwfr194gv7qOPSpYbGVrWS2WJcKLjaY4xlckEjn3qD4ORaw3wq+IuoeIND1DTtY1A6jNefardoudsgjVNw+dQmPmHFFH3ld/y3+btZfJXv527pN1fd0Xe34Nt/O2nk/u6PwJ4P8AGHiLwRoPiC6+MPjGGfU9Nt7yWOKGxCI0kauQubcnALYGc10fwF1XV9W8D3Da3qU2p3VnrOoWAu5kRZJY4LmSNCwQBc7VGcAVj/Cb4mfDmz+FnhGzu/H3ha3uYdEsopYpdWgV43WBAVYFsggggg9K5X4JfD/wl4x8L6t4hmnu7j7X4j1V45rW/kWKRPtkm1l2ttIIAOR1zQI+gaK84/4Uv4M/6i3/AIMpv/iqP+FL+DP+ot/4Mpv/AIqgD0eivOP+FL+DP+ot/wCDKb/4qj/hS/gz/qLf+DKb/wCKoA9Horzj/hS/gz/qLf8Agym/+Ko/4Uv4M/6i3/gym/8AiqAE0jP/AA0Nr/8A2BLP/wBClr0ivHfh14Y0vwv8d/ENlpYuPKOj2jnzp3lOS0ndifSvYqACiiigAooooAGAYFWAIPBB71xviT4e6Tf3g1bRpp/D+tIPkvbAhM+zoQUYHvkZx3rsqKAON8M+KL+31VPDHjCCO01cg/ZrqMEW1+o/ijJ+6/qhOeCcYIrsqx/F/h6x8S6LJp15uRsh4J04kt5Rykin1BAPocYORWR8O/EN7eyX3hvXtq67o7LHOw4FzGQCkyj0IIB7bsjjpQB19FFFABRRRQAUUU2VmWJ2jTe4UlVzjcfTNADqK4j4YeO7rxlfa/Z3fh2TR5dGuxayZvY7lZH5zgpwCMYIrt6LaJ97P79UHVrtoFFFFABRRRQAUUUUAFFFFABRRRQAUUUUAea/tJ/8kzj/AOw7pH/pwgr0qvNf2k/+SZx/9h3SP/ThBXpVABRRRQAV8n/t76hraa34C0tUxoM2opJO2Thpw4CqecEbdxxjtX1hXN/EXwT4e8feG5dB8R2YuLZiHjYHDwuOjoexFAEt54R8MXfiyx8WXGlW761ZwmC1u9zBkQ9VABwfxFfN3wZutavv26fHEniKILcQabcR2gznFuJohER6ZTB/E19AeCPA3/CN2lpb3nibXPEH2Jdtq+pSRlox0/5ZqueOOc1X8XfDTSNc8TJ4qsL+/wDD/iIQG2Op6cUEzxEg7GDqykcDtmgD56/Z1udZh/aG+Mmn2kYGhfaL+SYg4CTiZhHge6l+3YVQ/wCCc6r/AMIp8Q32jcPswBxzjy5q+lND+Geh+H/Cur6N4furzS7vV2eS91WEo13JKx+aQllK7jk/w456VzfwX+A+hfCq51NvD/iTX7i11KDyrm0u3haNmGdsnyxhgwBYDnHzHIPFAHiX/BOGST/hHviAnmPsU2pVdxwpKT5IHboPyrz39mtXf9n/AOOSRqzMdMgACjJPE9e9+H/BXg79m7V4PsuueJptO8SlrW7e8eD7FbMoJSWVxGCuMsB8wHzHrXOf8E/fBd9B4L8W3+u6e66drckMMUU8RXzUjEm489Qd46UAZHwOz/wwH44xnpqP/otK88tv+TALr/sbx/6CtfV+k/ALw1pngvxD4LtNd15PDutF2Fh5seyzd+rRHZu7Dhiw46Vzi/ss+HV8Et4JXx14vHh5rr7Y1jvtdpmxjfnyd3bpnFAHmvxXVV/4J7eE9qgZ+xE4Hfe9c98cNU8QRfsYfDO2tC76beREajKWO4FT+6BOehJb16CvpHUPgToWo/BmD4Wah4j1+50i2uEmt53eETxKn3YgRHtKjnqCeevStjw/8IvDlh8K/wDhW+rXV94h0RcrCNQKeZCn8KqY1XhTkgnnnrQBqw+EPCutL4X8QalpNtcahpFtGdNuGJBg3Iv3cEA9uua+YPAZ/wCNjOu/W5/9JVr6T8BfDiLwrY21hJ4o1/W7OzfdaQ6hLGRBj7oBRFJA7biao+KPg74d1j4j2fxAsb7UtC1+AFJrjT2QfakIwVkDqwORxkYOO9AHzz+1mT/w2L8Mvb+zsf8Agc9b81zrV5/wUM0631qMC0tbCYaYD0MP2Zzu69d+/wDKvRfHn7O2g+LvHVp4wu/F3ii0v9PMX9nLbyw7LMRtvUJvjJOHJb5ieT6cV2vjH4b6P4lvtM1mS8vbDxDpkRjtNZtSi3KAjDdVKHOTwVxzQB4H4Audat/2/wDxjaabGDpk8YOpc4CgWqFDj1L4/M1hfsNgN8f/AIlMwBYCbBI5H+lGvprwl8ONG8Mpq91YXV4+u6whF7rUxRruRtu0P93YCOCBtxkdK5L4TfALRfhv41ufFWjeK/EdzdXocX0N08DR3W4k5fbGCMMd3BHPtxQB4r+xDJJ/w0N8TI97eX/pDbM8Z+19cetfZdeRfDb4DaF4B+Il/wCNND8Sa/8AaNRkma8tJXhMEwkYttOI9wCsQRgg8DJPNeu0AFFFFABXmuo/8nO6L/2J97/6V21elV5rqP8Ayc7ov/Yn3v8A6V21AHpVFFFAHmvjL/k4b4e/9grWP/bWvSq818Zf8nDfD3/sFax/7a16VQAUUUUAFFFFABRWb4n1zTfDfh++13V5/IsbGFpp3CkkKoycAdT7U/w9rGn6/olprWk3C3FjeRCWGRf4lNC1v5A9Lf1/W5foryzXvj38PvD/AIqh8N+IJNZ0i+nlEcRvtLmhifLbQ4dgAUz/ABdK6rx3460fwfp1rqGoWesXttcsFSTTNOluwM/d3eWDgHgAnqSKV/dUujHZ83L1Opory3xd8dvBPhK1tLrxHZ+JtMgux+5kuNEuEUt/cyV4b260+x+OvgKbUtPstQfWdCGpDNncazpc1lbzcZG2SQBTntzzTSvovT5k30v8/ken0U2KRJY1kjZXRwGVlOQQehFOoGFFFFABXmvxx/5Cnw3/AOxztf8A0nua9KrzX44/8hT4b/8AY52v/pPc0AelUUUUAFFFFABRRRQAUUUUAFFFFABRRRQAUUUUAFI6q6FHUMrDBBGQRS0UAZB8L+Gf+hd0j/wCj/wrRs7W1srdbeztobaFfuxxIEUfQDipqKACiiigAooooAKKKKAPN9H/AOTh/EH/AGBbP/0KWvSK830f/k4fxB/2BbP/ANClr0igAooooAKKKKACiiigArzn4rhvDevaJ4/tAVa3nj07Ugv/AC3tpnCID7LI4fPt6V6NXOfE+xTUfh34gtWXcx06do/9mRULI31DAH8KAL3irxBpfhrw5ea/qtwsVlaxeY79d3oo9SSQAO5Irx7xl8S/ifo/hm08XJoug2em6rd29vp+mXUcrXkayuqiSRlcKcqd20KCuRnoateNNF8TeOvgP4Y/4R+OG+vrdrG4uLOaYRreeSyFlLngHKE896peOtB+K/jHxJ4N1a58L6fZaVpd+Z7jSf7RjeSM7GVZGkHyuATu2qAe3XmlDWSv/Ml/27o2/nqvK1/NVL3Y3XZv59F+vnt5P3W1MxtojcbPO2DzNgwu7HOM9s1x/wAR/FGsaZc2Wh+FLW0vNevA03l3G4pFboCWkYKQTkgIMH7ziuxBlW3ywV5QvIXgM2O2elcp4D0PUodS1TxL4ihSPWNQlKCJHDrb26HEaKR6gKze9N6y/r5fj+BMdI9/63/rr8zW8G6/beJfD1tqtuPLZwVnhJy0Eq8SRt7qwIP0qz4hv49L0G/1GVgqW1u8hJOOik1zuj6Hqmg/EC/uNNgSTQNWj8+4UyBTa3IwMovdXG5m/wBqp/i1omreI/h5q2i6JOkN9cxKI2Y4Bw4YrntkAjPvUVm3Tbju19z/AK+9F0kvaKLel/w/rfzPCvBviL4h+Cfg+fH1to+ippV1evqd/b3au15dJcSgh0ZWCrjd0ZTmvpmxuFurKG6VWVZUDhWHIyM815HH4Y8ZeOLXStC8TaBD4S8L6WYzLYrfR3c2obBhFLphUjHUjGSQMGvYgAoAAwB0FbytZpd9PSy/q3T8FjG7ab36+rd/w79fkFFFFZlhRRRQAUUUUAFFFFABRRRQAUUUUAea/tJ/8kzj/wCw7pH/AKcIK9KrzX9pP/kmcf8A2HdI/wDThBXpVABRRRQAUUUUAFFFFABRRRQBDeWlrewGC8tobmI9UljDqfwNPhijhjWKGNI414CooAH4Cn0UAFFFFABRRXLfFbV9W8P+AtU1zR7zTbOfT4GuXkv7eSaLy0GWG1GViSBxzUzmoRcmVCLnJRXU6miuV+Euta34i+Heja54ihtYNSvYPNmjto2SNck4wGJI4weT3rqq0nBwk4vdGcJKcVJbMKKKKkoKKKKACiiigAooooAK811H/k53Rf8AsT73/wBK7avSq811H/k53Rf+xPvf/Su2oA9KooooA818Zf8AJw3w9/7BWsf+2telV5r4y/5OG+Hv/YK1j/21r0qgAooooAKKKhvpJ4rKaW1txczpGzRwlwnmMBwu49MnvSbsgSueT/tF6PdeP9Jk+G2l3LRTXNm97dNG4DIqAmEEH+F5E2muL/YQ8XTXvgfUfAepyIuo+HLp4kiz83kluv8A32WFdBoXw9vvG3jDU9Y+LPw1sEmf5bK7i1oy+XCPuw7I9p65bJP8Vee+FPhV8UPAfxwufGXgXwNp1h4fmJhl0p9bRhJFjGQxGV/vAHODTw/uycZbTWvk+n+X4+bK3vRvH7L08+/r3v6I9C+Pfws0r4reI77R7rEOpQaEkunXQ6wy+e3B9jjB9jXkHwk+Kus6BaXXwV+JDSW+r2F9bQ6bcS5BdROjCNifblT3GBX0LpFx8RJfiodTv/AdtaaRLYrZtcrrUcjx4YuW2BMnk4x7ZrO+O3wa0/x9q2heJrARWviDSL63lE2ABPCsgZkf6DJB9aKXuuP8stH5a/F6r8Sm+b/FHZ/p6M86/wCChmf+Fa+Gf+wsv/os11vxy0XTta/ZJYahFEWttGtJoJXHMbgR8g9ien41nftb+A/iF8S9O0zw/wCGfDdpJaWNyt0b6bU0j3nbgp5ZGR1657UeLfC3xe8feAdN+G134d03wlo5ghg1PU21NL2R0iAIEcaBcEso654NZuLnh5wW7ldfdv8AL8ehUZKFSlJ7Rjr997fNf8E2/wBivX9T1/4DaTJqkkksts8lukrnJZFchefYAD8K9rrnvhx4R0vwL4M07wvpCkWtlEFDHq7HlmPuSSfxroa6a8lKo2v68/mc1GLjBJ/15fIKKKKyNQrzX44/8hT4b/8AY52v/pPc16VXmvxx/wCQp8N/+xztf/Se5oA9KooooAKKKKACiiigAooooAKKKKACiiigAooooAKKxPEPi7wv4evbSy17xDpmmXN4wW2iurlI3mJOAFBPPPHFbYORkdKOlwCiiigAooooAKKKKACiiigDzfR/+Th/EH/YFs//AEKWvSK830f/AJOH8Qf9gWz/APQpa9IoAKKKKACiiigAooooAKzvE7JH4b1R5MbFs5i2fTYc1o1yXxi1JNL+GutyMcPc2zWUP/XWf90n/jzigDzz4UaJ8TpPAGmyab4v0a2s3814YpdNd2RDIxALbxn8q6n+wfi5/wBDvoH/AIKn/wDjldb4E019H8F6Npcq4ltrGGOX/fCDd+ua2qAPOP7B+Ln/AEO+gf8Agqf/AOOUf2D8XP8Aod9A/wDBU/8A8cr0eigDzuDQviws8bTeNdCeMOC6jS3BK55GfM9K9EGcc9aKKACiiigAooooAKKKKACiiigAooooAKKKKACiiigDzX9pP/kmcf8A2HdI/wDThBXpVea/tJ/8kzj/AOw7pH/pwgr0qgAooooAKKKKACiiigArnPiR4w0zwL4Ru/EWqb2ihwscSDLzSH7qKO5Jro68d/aZ0vV7yPwhqFrouoa1pWma5FdalZ2MRlmeMK2CIwMtgmpl0V7XaV+13uVHq7Xsm7d7Lb5mV4mn+Inh/wCHGq/E/wAR+Kbiw1SG0M0egQbBYwqfuo2QXaTnlg2M9q9D+B58QP8ACvQLjxTfXF7rFxaJNdSThQ+5hnHAA4rx79ovUvGfjzw1o9rpPg/xJD4Xl1SEX0X9myfbp0GdxMON0aKcZ3A7twIxtOfovSWmbTLZri0+xymJd8G8P5Zx93I4OK0irRk7W1SS7JK/439dNTOW8Vfo236u34W/EpeMdetfDXh271i6VnEKHZEgy8r9kUd2PYCuK+HWpeKtF1+Hw/421H7dcavbm9s5ioAjkH+tgGP4VBj25yeW5Namr2N94m+Ilpb3VnPBomhbLsPIhCXdy33Cp7iPac/74rR+JOgXOveHv+Jaypq9jKt3p0jHAEycqCf7p7ioUuVcz2f5d/W+vmkl1ZbXN7q/p/5dPn3St09eNftZX17P4J03wbpEfn6p4l1GKzigzgPHuHmbvRQGGTXqfhjUZdW0Cz1CexurGWaMM9vcxGOSNu4KnkV5P8UH1HT/AI4+HvEmreHtf1LQdKsZfsX9kafJesbmThzIqDKAALgnrzRKP7yMZbX1+Wv42t8wjJqMpLe2nq9Pwvd+hl6zP40+HvxP+H9o/i261a01+VrO+0t40Ftb7VUBoABuVRn+Jm5H4V79Xlfhbw7q/i74kxfEbxPpr6Za6fAYNC06b/XKHzvnlU/dYggBcZG33r1Sru+RKW+v4vRf1te3QhJc3u7WS9fP9PO1+oUV598PviNfeJvGGseHNT8Fa14dex+a2uL5CEvEyRuTKj09TXoNStUn3KejceqCiiigAooooAKKKKACvNdR/wCTndF/7E+9/wDSu2r0qvNdR/5Od0X/ALE+9/8ASu2oA9KooooA818Zf8nDfD3/ALBWsf8AtrXpVea+Mv8Ak4b4e/8AYK1j/wBta9KoAKKKKACiiigAooooAKKKKACiiigAooooAKKKKACvNfjj/wAhT4b/APY52v8A6T3NelV5r8cf+Qp8N/8Asc7X/wBJ7mgD0qiiigAooooAKKKKACiiigAooooAKKKKACiiigDxL9obV9Lbx34I8PahIfJ+1NqFzHFEJJpUjVtiKuMkmQLwOprt/DfxM8P+IfDuuatp0V/FLokcjX1he27W9zEVQvtaNuVyBxXA6h4o8K6L8ffEGteM7+00+fTrGKy0aC6cCa6VlWRmgQ8sd+VGO/FWfDOi6k3hT4kePNY02TS7rxHZzyQ2coxJFBHbsiFx2ZgoYjtnFFHWGu2r+d0l82l8rfeVdJeei+Vrv7m/09NbQ/iB8Ttb0Sx1nTvhJavZX9tHdW7P4niVjHIoZSR5XBwRxXW/DDxbJ408Ltq82ltpdxFe3NlcWpnE3lywStE+HAAYZU4OKZ8Gv+SQeDP+wBY/+k6V5Z8INO+Jtzoety+GPFXhrT9NPibV/LgvdFluJVP22Xdl1nQHJyR8vA9aAPfqK81/sb43f9D34M/8Jub/AOSaP7G+N3/Q9+DP/Cbm/wDkmgD0qivNf7G+N3/Q9+DP/Cbm/wDkmj+xvjd/0Pfgz/wm5v8A5JoA9KorzX+xvjd/0Pfgz/wm5v8A5Jo/sb43f9D34M/8Jub/AOSaAHaP/wAnD+IP+wLZ/wDoUtekV478ObbxTa/HXxBH4q1bS9TvP7HtCJLCxa2QLulwCrSOc9ec17FQAUUUUAFFFFABRRRQAV5x4ux4y+I2neE4vm0zRmTUdVccq8g5hh9mDbJPpW7478UyaUYtF0WJb3xHfLi0tuojB4M0g7IvJ7ZxjNW/A/huHw1pLQ+a11f3Lme/u3+9cTHqx9h0A7AAUAb9FFFABRRRQAUUUUAFFFFABRRRQAUUUUAFFFFABRRRQAUUUUAFFFFAHmv7Sf8AyTOP/sO6R/6cIK9KrzX9pP8A5JnH/wBh3SP/AE4QV6VQAUUUUAFFFFABRRRQAUUUUAFFFFABRRRQAUUUUAFFFFAGD4a8Mw6Le3t9Jqmp6rd3Tf6+/lV2ijzkRJtVQEByQOTyea3qKKA63CiiigAooooAKKKKACvNdR/5Od0X/sT73/0rtq9KrzXUf+TndF/7E+9/9K7agD0qiiigDzXxl/ycN8Pf+wVrH/trXpVea+Mv+Thvh7/2CtY/9ta9KoAKKKKACiiigAooooAKKKKACiiigAooooAKKKKACvNfjj/yFPhv/wBjna/+k9zXpVea/HH/AJCnw3/7HO1/9J7mgD0qiiigAooooAKKKKACiiigAooooAKKKKACiiigCGa1tZpBJNbQyOvRmQEj8aj1axg1PSrvTbrd5F3A8Eu04O11KnH4GrVFAHl+m/BxdN06206w+JvxGt7S1iSGCFNVi2xxqAFUfuegAArsPh/4S0/wV4dGiaddX93Gbia6knvZRJNLLLIZHZmAAJLMT0roKKACiiigAooooAKKKKAPN9H/AOTh/EH/AGBbP/0KWvSM1xfiz4b6P4i8Qf28+pazpt+YVgeTT7oReYi5wG+U5xk/nWd/wqXT/wDocfGf/gzH/wARQB6LmjNedf8ACpdP/wChx8Z/+DMf/EUf8Kl0/wD6HHxn/wCDMf8AxFAHouaMj1rzr/hUun/9Dj4z/wDBmP8A4ij/AIVDor8XfiLxTer2WfUQwB9RhRQB13iXxR4d8M2ouvEGtWWmQno9xKEB/OuRbxj4j8WH7P4C0loLNuG1zUoysAH96KPgzD3DDFa3hr4aeCPD139t0zw/apdn71xIC7n8TXXKqqoVVCgdABQBgeDvCtj4dilmEst9qd0d97fznMs7+/oo6AdgB1610FFFABRRRQAUUUUAFFFFABRRRQAUUUUAFFFFABRRRQAUUUUAFFFFABRRRQB5r+0n/wAkzj/7Dukf+nCCvSq81/aT/wCSZx/9h3SP/ThBXpVABWDrPjPwno2u2uhar4h02y1S7Gbe0mnVZJB7KetY/wAbvGMngb4dahrdqqSX52W9lG3RppGCJx3wWz+FcRc6Dovw2+A+u+IPEW271q/sWutUvLjmSa6kHyqCegVmCqB0AFRKdoyl0j+L7L+uq010tRu4x6y/q/8AXnroet6Br+i6/FPNomqWmox28zQTNbyhwkinDKcdCCDxWlXmX7MHhlvC/wAFdAtZiWubuH7dOzdS0x8zB+m7FWPiM954k8Z6b8PYbiW00+6tHvtUlhbbJJAjBPJB/h3My5PoCK2qQcZ8i32/z+W5lTlzR5+n6dDR1r4sfDXRdUm0vVvHGg2V9A22WCa8VXQ+hGa63T7y11CxgvrG4juLadBJFLG25XUjIIPcYqjovhvQdG0mHStL0iztbKFdkcKRDao9Oa4G/wBFtfhr4w07VvD2600TWrz7LqOmqf3KSuCwuEH8LZUgjvuqFa6T69f+B5+o3ezfb+tz1Ovnv4uReF3/AGjPDV9etp+nDRrR9U1jUp5GTaiFVijZt20A72OCO1fQbEKpY8ADJrwf4S6Jp/jP4reNfidrEa3UdpfNpmlq3MaJAWVpPcn9MmlF/vU/5U3+i/Fr7ipfw5edl9+r/BM9m8NeINE8TaWuq+H9VtNUsXYqtxayiRCR1GRWnXiP7Ktn+88ea5ZReRoup+IZn06MDC7FZsso9DkV7dVPZPuk/vSdvkSt2uza+52CmzSRwxNLK6pGgLMzHAA9adXinj+SX4kfGOH4ZtI48NaTbJqGtrGSDcuxPlQsf7vytkd81Orkox3f6at/16FaJOUtl/nZfid9Z/Ez4fXlgb+18ZaJNai4W1Mq3alfNY4VM5+8fSusUhlDKcgjINfPvxY0vR/EX7Qfw78GabDDAdJ36rfJEAF8qMr5SMB7hsZr6DHAwOlUrOHN3bt6LS/33Jd1LlfZfe+n3W/rQ+X/AIpeNNbl8Vvp+uX2kXqeH9egu7P+xr7a0casp2Xw+byV4++eOvHFe2fBnXdc8SeCo9Y1+/0C9uZ5pCj6LN5tuseflXfk7mHc8fSqXiT4W6PeXum3ehfZ9EeDWE1W98mAN9tcFch+e4UDPP0rrPDPh3Q/DNg9h4f0u2021kmaZooF2qXb7zY9TSpe7TcZb/8AAjr+Fu+nmOprO6/rWWn43+fkS+JP7P8A+Ee1H+1kR9P+yyfalf7pi2ncD7YzXhP7L2t+DPC3hn7PqOtaPo+peJdRlu7HS2uNjiIv5UaqrMTzsz75ruP2m9YudO+FV5pthIEvtclj0mD1zcMIyQO+A2a88+NPgfQ/CfwK0DwTo1iH1e81OyjtZSuZnn8xN8mevAH5UqTtKUu7jH73d/deP5dbp1FeMY+svSy0/X7r9LP6RoqtpMMtvpVpbzNuligRHPqwUA1PLIkUTyyMFRFLMT2A605WjfUmN5JaGd4m8QaJ4Z0qTVvEGq2ml2MZAe4uZQiAk4Ayfc1U0zxl4U1O/tLDT/EOm3V3eW5ubaGKdWeWIHG9R3X3ry74SwD4neMdT+JfiGMT2On3ctj4etX/ANVDGhKPNjoXLBxn0NZ3wRtdN1348/ETx7Ysi6bZFNKtgPuAqqtKy+g3Bv1ohuubTRy9FbT5ttemw56J8vRpervr9yT9bffB49/4ROD9qGx1y/l07SbfQdMN7q+ozyFN0jYiijZi23o6kDFe7+Htb0jxDpUWraHqVrqNhNny7i3kDo2Dg4I968S+COiab4k8T+Mfi9r8a3DXF9Nb2PmDMcNvbgwlgDwSQh59DWl+yPYSweE/EOqRxGDTNT126n06LGAsPmsAQPQ9adJfu1CW6jzfe9vWz/BrzCq/fcl35fuT19Lr8Ue115rqP/Jzui/9ife/+ldtXpVea6j/AMnO6L/2J97/AOldtSA9KooooA818Zf8nDfD3/sFax/7a16VXj3xf1z/AIR342/D/Uv7G1jV8adq6fZtLtvPn5+zfNtyPlGOTnuK1/8AhbR/6Jj8Sv8AwRj/AOOUAelUV5r/AMLaP/RMfiV/4Ix/8co/4W0f+iY/Er/wRj/45QB6VRXmv/C2j/0TH4lf+CMf/HKP+FtH/omPxK/8EY/+OUAelUV5r/wto/8ARMfiV/4Ix/8AHKP+FtH/AKJj8Sv/AARj/wCOUAelUV5r/wALaP8A0TH4lf8AgjH/AMco/wCFtH/omPxK/wDBGP8A45QB6VRXmv8Awto/9Ex+JX/gjH/xyj/hbR/6Jj8Sv/BGP/jlAHpVFea/8LaP/RMfiV/4Ix/8co/4W0f+iY/Er/wRj/45QB6VRXmv/C2j/wBEx+JX/gjH/wAco/4W0f8AomPxK/8ABGP/AI5QB6VXmvxx/wCQp8N/+xztf/Se5o/4W0f+iY/Er/wRj/45XCfFv4knUNQ8CP8A8K/8e2v2XxVb3GLnSAhmxBOPLj+f5nO7IHoD6UAfQtFea/8AC2j/ANEx+JX/AIIx/wDHKP8AhbR/6Jj8Sv8AwRj/AOOUAelUV5r/AMLaP/RMfiV/4Ix/8co/4W0f+iY/Er/wRj/45QB6VRXmv/C2j/0TH4lf+CMf/HKP+FtH/omPxK/8EY/+OUAelUV5r/wto/8ARMfiV/4Ix/8AHKP+FtH/AKJj8Sv/AARj/wCOUAelUV5r/wALaP8A0TH4lf8AgjH/AMco/wCFtH/omPxK/wDBGP8A45QB6VRXmv8Awto/9Ex+JX/gjH/xyj/hbR/6Jj8Sv/BGP/jlAHpVFea/8LaP/RMfiV/4Ix/8co/4W0f+iY/Er/wRj/45QB6VRXmv/C2j/wBEx+JX/gjH/wAco/4W0f8AomPxK/8ABGP/AI5QB6VRXmv/AAto/wDRMfiV/wCCMf8Axyj/AIW0f+iY/Er/AMEY/wDjlAHpVFea/wDC2j/0TH4lf+CMf/HKP+FtH/omPxK/8EY/+OUAelUV5r/wto/9Ex+JX/gjH/xyj/hbR/6Jj8Sv/BGP/jlAHpVFea/8LaP/AETH4lf+CMf/AByj/hbR/wCiY/Er/wAEY/8AjlAHpVFea/8AC2j/ANEx+JX/AIIx/wDHKP8AhbR/6Jj8Sv8AwRj/AOOUAelUV5r/AMLaP/RMfiV/4Ix/8co/4W0f+iY/Er/wRj/45QB6VRXmv/C2j/0TH4lf+CMf/HKP+FtH/omPxK/8EY/+OUAelUV5r/wto/8ARMfiV/4Ix/8AHKP+FtH/AKJj8Sv/AARj/wCOUAelUV5r/wALaP8A0TH4lf8AgjH/AMco/wCFtH/omPxK/wDBGP8A45QB6VRXmv8Awto/9Ex+JX/gjH/xyj/hbR/6Jj8Sv/BGP/jlAHpVFea/8LaP/RMfiV/4Ix/8co/4W0f+iY/Er/wRj/45QB6VRXmv/C2j/wBEx+JX/gjH/wAco/4W0f8AomPxK/8ABGP/AI5QB6VRXmv/AAto/wDRMfiV/wCCMf8Axyj/AIW0f+iY/Er/AMEY/wDjlAHpVFea/wDC2j/0TH4lf+CMf/HKP+FtH/omPxK/8EY/+OUAelUV5r/wto/9Ex+JX/gjH/xyj/hbR/6Jj8Sv/BGP/jlAHpVFea/8LaP/AETH4lf+CMf/AByj/hbR/wCiY/Er/wAEY/8AjlAHpVFea/8AC2j/ANEx+JX/AIIx/wDHKP8AhbR/6Jj8Sv8AwRj/AOOUAelUV5r/AMLaP/RMfiV/4Ix/8co/4W0f+iY/Er/wRj/45QB6VRXmv/C2j/0TH4lf+CMf/HKP+FtH/omPxK/8EY/+OUAH7Sf/ACTOP/sO6R/6cIK9Kr56+O/xIOq+AUtf+Ff+PbLGsaZJ5t3o4jj+S9hbbnefmbG1R3Ygd67s/Fo5/wCSY/Er/wAEY/8AjlAGz8X/AANH8QPB76H/AGjJptwk8VzbXKpvEcsbh1JXI3DI6ZFcN4++DXibx94T/s3xX48hutRhkjazmg0vy7aHYwbeYPNO6Q4K7twG1iMV0H/C2j/0TH4lf+CMf/HKP+FtH/omPxK/8EY/+OUlFa+t/npr+CHzPT7vkztvCmlz6L4es9Mub6S/mgjCvO67dx74X+FfQZOBgZNZg8KH/hZo8Z/buP7Maw+y+X6ujb92f9nGMd65z/hbR/6Jj8Sv/BGP/jlH/C2j/wBEx+JX/gjH/wAcq3JuXO99fx0/UhRSjy9NPw1/Q9Krn/HHhs+JbSwgF59l+yXqXWfL37toYbeox97rXK/8LaP/AETH4lf+CMf/AByj/hbR/wCiY/Er/wAEY/8AjlQ1e3lZ/dqV0a76feei3kC3NpNbMzosqMhZDhgCMZB9a8i0H4R+J9M0N/CA8dxx+Emd90Fppphv3RjnDXPmEFj3bZz7Vsf8LaP/AETH4lf+CMf/AByj/hbR/wCiY/Er/wAEY/8AjlFldsd2d7oOk6doWjWmj6Tax2ljaRLFBDGMKigYArkvjo0i/D+4EXjseB3aVANWKbth5+QDI6/Ws/8A4W0f+iY/Er/wRj/45SP8WA42v8L/AIksPQ6ED/7Uon7+4QtC1jp/hkutp4E0lPEV093qa26ieeSPY8p/vMuTgn0zXJ6v8NvElv8AEnUvGfg7xhbaO+rW8UN/bXem/alfyy21kIkTafmPrU3/AAto/wDRMfiV/wCCMf8Axyj/AIW0f+iY/Er/AMEY/wDjlVJ80+fr/mTFWhy9DK8KfBaTw78WpvG9p4quZYrm3jjuoZYN1xcSISd7zbuQc4ICjIA9K9frzX/hbR/6Jj8Sv/BGP/jlH/C2j/0TH4lf+CMf/HKLvlUei/4cf2nLqz0qivNf+FtH/omPxK/8EY/+OUf8LaP/AETH4lf+CMf/ABykBpfFbwLdeMG0a+03WI9M1TRrr7TaPcWv2m3LcZ3xbl3EY4O4YPNR+GfAN2viWDxZ401xfEOvWqNFZtFbfZ7W1UjBMcJZsOQSC245GKo/8LaP/RMfiV/4Ix/8co/4W0f+iY/Er/wRj/45RH3dv6vp+QS97f0/X8ye0uNY1L44TSabrV3LoNhpwt76z8v/AEdLkksMNnmTay5GOmK7+5hS4tpbeTOyRCjYPOCMGvOB8WcZx8MPiSM9f+JEP/jlL/wto/8ARMfiV/4Ix/8AHKVlyKL/AKvr+v3Du+Zy/ra36GT4U+EfiTQtJuPCq+PN3hKWeaVbSLT/AC7tVkdnMZuPMIKFmII2cgkZGc1a+EXwhk8C+F9a8OzeI5Lyx1Fp1hS2t/s4t0lJJ/ibc4zgNxwAMVc/4W0f+iY/Er/wRj/45R/wto/9Ex+JX/gjH/xyn0a7qz9P667hfVPs7/MydE+EniW38Ox+DdS8cQSeEI9y/ZLDTDbXUse4sFkn8xt2f4jsG7J6Zr1fSrCz0rTLbTdPt0trS1iWGGJBhURRgAfgK8+/4W0f+iY/Er/wRj/45R/wto/9Ex+JX/gjH/xym5Nk2R6VXmuo/wDJzui/9ife/wDpXbUf8LaP/RMfiV/4Ix/8crn/AA14n/4Sj9pPTp/+Ed8Q6J5HhK8XZq9l9naTN1bnKDccgY5+opDPaqKKKAPNfGX/ACcN8Pf+wVrH/trXpVea+Mv+Thvh7/2CtY/9ta9KoAKKKKACiiigAooooAKKKKACiiigAooooAKKKKACvNfjj/yFPhv/ANjna/8ApPc16VXmvxx/5Cnw3/7HO1/9J7mgD0qiiigAooooAKKKKACiiigAooooAKKKKACiiigAooooAKKKKACiiigAooooAKKKKACiisvxRd6zZaQ9xoWlw6neqw228tx5KsO53bW5/CgDUorxbxH8V/iPolyfP+D97JZKuZLxL7McfqW+TIHvVzwt8TvGXiiw+3eH/B+i6jbg4LRa23B9CDCDQB67RXnP/CUfFL/onOnf+Dk//GqjuPFXxVSB3j+GunSOqkhf7aIyfT/VUAelUV5unjfx7bIp1P4Z3ROMsLC8E+PplVyalg+L/hWGRYfEcGq+Fp2ICx6xa+UWPsVLCgD0OioLG8tb62S5s7iK4hcBleNgQQanoAKKKKACiiigAooooAKKKKACiiigAooooAKKKKACiiigAooooAKKKKAPNf2k/wDkmcf/AGHdI/8AThBXpVea/tJ/8kzj/wCw7pH/AKcIK9KoAKKKKACiiigBk5kWCRoUV5QpKKzbQzY4BPOK8N+D/wAe9S8bfFTxB4A1TwbHpV5odvcPPLb6j9pDyQyrGyKPLXIJbg+3SsjRvH2qfEz9p7V/Atnr19pvh3w5bPMRps5hknuI5EjdZGH3kDM3y47V5F8DLKW6/ag+LlidSvrWU2Wqj7XZzGGdGW7jO5GH3TkUAfU/wR+JU3xJ0/WLqbwtqmgHTdQe0C3q480KSMj/AGhj5l/hJxk16FXx3+yj8SPiJqnwm+JOu3WqX/ibV9LSBtPhvZzJtYrJkDPToD74rq/gX4r1b4jaD4VufDvjy/l1Sx1WO68W6dqNwRKybHDrD1xDuIwnTgZIxQB6n4h+J02k/GjRfh2vhPV7qPUrdpjqkafuY8Y/NRn5jkbSV4OePRq+RvHXifxdoP7beheE7Hxh4gbQtRure4nsJb1mhHmhtyKvZOOF7UnwE8TeLj+114p8C3/jDxBquh6bHfR28F/etNjZIgVjnqwBPNAH11RXxz8J9b8W337U3jL4b3/jrxVdaFbWt/bwCXU3M0W0qFdX7OueGxxUn7F+veMviMvjvS/E3jrxJPDbxW6QSresJ4Sxl+ZH/hPyjPHPFAH2FRXy1+yJ8aNb1bwf4yi8b373sHhSIXP9o3EhaV4j5mQ5748vr71P8ONS+IPxu+HWt+OdH8WX+h61a6tLDo1jbXTRWW1FRgk6gHzAd3Jx+FAH0D8QPFOm+C/B2p+J9Wfba2EDTMoI3SEDIRfUnoKyviV44PhD4Y3fjW30S91fyLVZ1tLcfMQwByx52qM5JwcDPBr5g/b+XxBbeAfAa69qDPqE5mTUIreQi2eRFQhgvr8x5ruf2hLLWPAH7NUGteHfG/jCLULa4tpo55dVZ2ImCI0bHHMYAyq9iSaAPffAevN4o8HaX4hfTLvS2v7dZjaXS7ZYs9iP1HsRW3XyvqHxq1vwT+yB4V8Szag+oeKdYieG3uLxjIzsJWDOx7lVx19BVv4n+NPEPwbtPAfig+JtU1i01+4Uaxb6lcGWNFaNGYw/88wMk456UAfTtFfHf7R3i7xZof7Q/ge38L+NvEFppXiRbC6ltResbdfMn8vCpwApUAkdyT61u/GXx14o+Fv7TXhWx03XdV1PSfEUUK3mnX10XgjaScxbohj5MYBx9aAPqeiiigAooooAK811H/k53Rf+xPvf/Su2r0qvNdR/5Od0X/sT73/0rtqAPSqKKKAPNfGX/Jw3w9/7BWsf+2telV5r4y/5OG+Hv/YK1j/21r0qgAooooAKKKKACiiigAooooAKKKKACiiigAooooAK81+OP/IU+G//AGOdr/6T3NelV5r8cf8AkKfDf/sc7X/0nuaAPSqKKKACiiigAooooAKKKKACiiigAooooAKKKKAOZ8c+N9G8Irbw3iXd9qV2dtnplhGJbq6I67EJAOACTkgYBql8PviNo3jXVdV0vTdP1a1utJKJere24j8qRgD5Zwx+YZ5Hsa8r8K+NNG0r4z+O9Q8VRXbeKFmSz0fTxCzyPaCJWxD/AA4ZgWPI71rfsm366zZeK9fuYJYtU1LWZpLyN0K+RsYpHG2f4tgHTNFL39enLzffay+5u/Z6epV9zTzt+Dbf4WXff06XxzqfjS/+LFh4L8L+IrPQIW0KXVJribTBeM7LOkQQAuuBh85z2rO1C6+JHhDxj4Pt9a8badr9hrmrHT5rdNDW1ZB9nmlDhxI3eIDGO9X9RuLe2/adsHuZ4oVPgy4AMjhQT9th9azfj7DYeItZ+HGkxaxPB5/ifBm0298q4jAs7k5R15XoASOxx3oA9gorzf8A4VFa/wDRQfiT/wCFNPR/wqK1/wCig/En/wAKaegD0iivN/8AhUVr/wBFB+JP/hTT0f8ACorX/ooPxJ/8KaegD0iivN/+FRWv/RQfiT/4U09H/CorX/ooPxJ/8KaegD0iivN/+FRWv/RQfiT/AOFNPR/wqK1/6KD8Sf8Awpp6APSK5LxV4FsNVv8A+2tKuZND8QKPk1G1X5nx0WVePMT/AGSaxP8AhUVr/wBFB+JP/hTT0f8ACorX/ooPxJ/8KaegDf8AB/iS5uruTw/4hgSy1+2Xc6L/AKu5j7SxHupwcjsQa6mvJtZ+Eb2Qi1/Q/FXizUPEGlbp9NGrazJcRFsfNGQ3RXACsfSu+8C+IrXxV4Xs9btVKCZSJI24aORSVZSO3IP4YoA26ZPDFPE0U0aSRuMMrDIIp9FAHAXvw1t9PuX1DwNqk/he8J3GCBd1lK3cvBkAk+ueKu+F/GMr6ovhrxVZ/wBla8AfLGcwXgH8cL8Z9wQMHI5612VZHi3w/p/iXR5NOv0xyHhmX78Eg5WRT2IIBoA16K47wPr18uqT+DfEbA63YwiaOcfdvbfOFmHvnhh6g12NABRRRQAUUUUAFFFQvdWqTrbvcQrM3SMuAx/DrQBNRRRQAUUUUAFFFFABRRRQAUUUUAFFFFAHmv7Sf/JM4/8AsO6R/wCnCCvSq81/aT/5JnH/ANh3SP8A04QV6VQAUUUUAFFFFAHzronw71v4dftQal430zQ7jVPD/iS3khlNkoL2s0jrIzyAkYUsh5GevSuQ8CfDj4leC/jH48+It14VS/0vVhqEJtbS43XZSaXerQoQA5yBwWXgk54xX1zRQB8Y/sxeH/it8Nvh/wCPrOHwNq9r4hu4YLrS2uLZWt5Wjba0Z+b7xEhIHoCc8YPog+GNzcftGaH4v0DQJvCMWmxSTeIbiNQltqUjkERxEH5wTuLEgduO9fRVZvinR4PEHh2+0S6mmhhvYWheSFtrqD3B7GgD5D+LRDf8FBvCDKdwP2EgjnI2vXZaR8PfEngH9rvUPHceg6nrOg+IIrj9/YIshtZZWVj5gJG1eDyM13fw9+BGneG/G9n4v1fxBc69qOnWMen6cZLcRCCCMYTdgne4H8RxmvYaAPjjwZ4f8e+EP2q/Ffj/AFb4d+I7vSb17yOJtMhSfcZGUqV3MuV46/pWn+w34R8Z+BvEnim08VeDdb0xNYiiktrmWFfJXyjJlXbdkMfMGODnB6V9aUUAfHX7I/w38UaPqHjrwz468F61Yaf4nsxCtzLAvkBVMu5XO7IJEgxwc4PSu6/Z10bxf8HF1f4e6n4R1TVrGW9kvrDVrBFa3YMqrskJIKH5B0Br6LooA+df2y/hf4u+JXw+0W60W3im1XR5JZpbGNsmYOFGEJxkjb+Oar/tFR+LvG37PFr4d0jwD4iN9em1Edu0KebAYSpczLuwgOPlILZPXFfSVFAHyinwh1zx/wDsmaL4OvNDvND8U+HGkFsmpxBBI+8udhBPysrBc+oPFavxH8DeJPjFD4G8MXXhnUNCsfDsyNq1zqKKsc4WNVKw7Sd4O08nb1r6ZooA+Pf2lfCHi/V/jz4P1fw14D8RX2i+FY7OKaaC3QrMsU3mnyfm+b5SBzj5gR71e/au8H+NPEXxp8BeL9A8H61qem6ba2092LeFTJGUuTI0ZBbG/b2zjPevrSigCKym+02cNwYZYDLGr+VKuHTIztYdiOhqWiigAooooAK811H/AJOd0X/sT73/ANK7avSq811H/k53Rf8AsT73/wBK7agD0qiiigDzXxl/ycN8Pf8AsFax/wC2telV5r4y/wCThvh7/wBgrWP/AG1r0qgAooooAKKKKACikZgqlmOABkmvmHw1408S/Hb4y6voGm69qPh3wZ4eJ83+zJ2gub18leZVwVGew7D3pK8pcsd9/Rd/63G9IuT22+b2Pp+ivmb413Xij4C6hpHjLQfFWu614euZltNU0zWr+S8wN2fMidySrYOOKyf2yNd1TT/B3hnxz4R8W+JtLk1maNGjtdVljg8to93EYO0N70XTSce/K/J9BqL5uV9rrzS3+4+r6K+S/jlb+Ifhv8LfDfxA8M/ETxYNTY27zWmpavLdQ3RdASvlucdTnGOlfS/w91W+1zwPour6lbm3vLyyimnjK7cOygnjt9Kvl0l/ddn91zPm+H+8rr8jdoooqSgooooAK81+OP8AyFPhv/2Odr/6T3NelV5r8cf+Qp8N/wDsc7X/ANJ7mgD0qiiigAooooAKKKKACiiigAooooAKKKKACiiigAooooA57xZ4G8G+LZ4J/FHhfSNZlt1KQve2iSmNSckAsOBmqOhfC/4c6DqsGraL4H8P6ff25JhubewjSSMkYJDAZHBIrr6KACiiigAooooAKKKKACiiigAooooAK848L/8AFNfGHW/DqfLp+tQLq9vntcklJUX0ULGjfUmvR684+Kn+geO/AevR8PDfy2bejLOqpz9M5FAHo9FFFABRRRQBwvxf02ePSrfxhpfyap4eY3aHHEkOMTI3qPLLkD1xXW6DqUGsaHY6ta/6i9t47iPPUK6hgP1q1cQxXFvJbzxiSKVCjoejKRgg/hXnHwUvpLDwbrGl3BeY6Hf3ca4+8Y97yIoHspCj6UpSUU2xpXdkdX4w8aeF/CKW7eI9Zt9P+0yCKEPuZnY+ygn8elT+FvE+geKbSW88P6pBqMEMphkkizhXHUcivCfA3izw7Z+BfE/xc8S6hBda9qT3lvDG3zSW8MbOkdui9UBCKW6Anmu6/ZXs7ez+Dml+S8Zluy99MqchGnYy7cjjgNiqgm+a/RL5N9Pkt/l5XU2la3Vtfdu/v/rovR/7W07+2v7F+1x/2h5Jn8j+IxggFvpkin6rqFlpWny6hqNzHbWsIBklc8Lk4H6kVy3xT0m9k02DxJokQbWtGfz4Fzjzo+kkbeoKkkD1ArBj1a1+KHiHTbTT/wB74dsYY77UA3VrhgDHbuOnAZmYdmQUopy0W/6d/wCuunVA9Nen69v66d7M9OgljnhSaJt0bqGU+oPSvB/ipdeEYP2hdB1TW/7MsI9C0+S/vb+SDMxbKrEm4AsRhmOPave68I8J6j4Vg8bePPid4lkto5rW8On2nngGVEt90ZKJy3zHGCBzU81qikvs3f6L8Xf5Ds3Ta72X6/kn+B7J4X8QaL4n0aHWNA1GHULCbPlzRE4OOo55BrTrzL9nTQrvSvCOoaneWclg2u6pPqkdm/Bgjlbcqkdjg8ivTa0krO39ea+REXf8fn5/MKKKKkoKKKKACiiigAooooAKKKKAPNf2k/8Akmcf/Yd0j/04QV6VXmv7Sf8AyTOP/sO6R/6cIK9KoAKKKKACiiigAooooAKKKKACiqmsalY6Pplxqep3UVpZ26GSaaQ4VFHc15nqPx28M6b4dvPEeoaD4ktdFiXdZ30tqix6gO3kfPk57bgtK6/r+vuHZnq9FVtKvF1DTbe+WGaFZ4xII5QA6gjOCATzWd4a8SWWu3OpWsENzbXOnXJt54bhQrcdHGCcqecH2NU003F7kqSaUlszaorK8Wa9Z+GtBudYvlmkjhX5YoVDSzN2RASMsegGa0LSb7RaxT+VJF5iBtkgwy5HQ470hmD458c+E/BFtb3PivWoNKhuWKxPKrEMR1Hyg46jrW9Z3MF5aRXdrIJYJkDxuOjKRkGvGf2statoNA8PeF7m8e0h1zVokuZEJz9njZWlXA5OVOMd66n4f/EzRNd8TT+Cv7H1vQtWsbVJY7XVYEjaaHkB02O2R8vtRT9+L73a+5Jv8/wYVPda9L/e7L8j0KiiigAooooAKKKKACiiigArzXUf+TndF/7E+9/9K7avSq811H/k53Rf+xPvf/Su2oA9KooooA818Zf8nDfD3/sFax/7a16VXmvjL/k4b4e/9grWP/bWvSqACiiigAooooAZcRrNBJC2drqVOPQivkj9na3f4O/H3xT4P8XOLKHWsz6ZeSDEM/zFsbzwDjjB7ivrqszxH4e0HxJYix8QaNp+rWobcIby3WZA3rhgRmlG8J866qz9P810CVpQ5X3uvVf59T5z/bT1K38bafoHw28KMusa7qF2sxitCJFgiBxvdhwoyD1rmv21tNt9A+CfgTw013E1zY3MccqCUbwRFycdcZ719T+GPB3hPwvJNJ4b8M6PozzALK1jZxwlwOgO0DNQa/4B8D+INROo654P0HU7wqFNxd2EUshA7bmUmko8qsuslJ/LZFqfv8z6RcV89z5B+I+ma38Ob/wb8RRdTeOPA6Q23m2Wq3Jv00+UxqDs3khDnlSMYOBX2N4H8U6H4w8N2euaBfQ3VncxK67GBKHurDsR0xTbfwZ4RtvD0vh238MaNFo8xzLYJZRiBznOSmNp5APSpvDPhbw14Yimi8N+H9L0eOdg0q2NqkIcgYydoGTWvNo4vvdfPdPv5Mx5dn1tZ/LZ/wCZsUUUVBYUUUUAFea/HH/kKfDf/sc7X/0nua9KrzX44/8AIU+G/wD2Odr/AOk9zQB6VRRRQAUUUUAFFFFABRRRQAUUUUAFFFFABRRRQAUUUUAFFFFABRRRQAUUUUAFFFFABRRRQAUUUUAFecfHjnT/AAuqf60+JtOK/wC6J13fpXo9ecfFH/iYfEHwHoMfLSXs1457IsCq4z9SMCgD0eiiigAooooAK8O8K634o03x94+j8O+Fjq9g+qxFZPPCbW8hAwwevOfzr2y8uIbO0mu7hwkMMbSSMeiqoyT+QrgvgNbzN4UvNcuEKSavqNxdKv8A0y8xljP4oFP40AcpbabeWt9eX1t8CtDhur1WW6mRIQ84Y5YOduWyeua2ND1fxhoWmRaZovwpttOsYs+Xb2syRxpk5OFUYHNeq0UeQPXU83Pi74ikEH4dEg/9Pi1S0fVvGGjRTRaT8KLWwjmlaaVbeZIw8jHLOcDkkkkmvVaKAM7w3eahfaRFc6ppx067bO+3Lhtv41Qn8D+DbjxGviSfwrosmtIwZb9rKMzhh0IfG7P410FFHW4dLBRRRQAUUUUAFFFFABRRRQAUUUUAFFFFAHmv7Sf/ACTOP/sO6R/6cIK9KrzX9pP/AJJnH/2HdI/9OEFelUAFFFFABRRRQAUUUUAFFFFAHinxkMni74xeD/hvMx/sdkl1XU4ScLdJEUCxsO65ckj6VjftI6to/inxl4N+Eds0U3n6nHeamqAbbe3i7E9Bnd07Y5616n47+G/hvxlqdjqupf2jaalYqy297p17JaTqrYyu+MgkcDis6f4N+BJtW0jVJNPuTdaXu8tvtT4uC5Bdpxn96WKruLZzgZopacnN0ld+et191oq3kOprzOO7jZeXf82/u7HoEaqkaooAVQAAPSuD8dY8KeKLHxtBG32W4ZLHWMHgRE/JMfQR5fP+9XfDgVW1bT7PVdNuNN1C3jubS5jMc0UgyrqRggijVNSXT+n96CKXwvb+vyOHlb/hMviRCkeJdE8Nt5kjDlJr08qv1jAB/wCB16DWP4P8N6V4U0OPR9HjlW3RixaWUySOx6sztyx4HJ9BWxTskrL+n/WnokSrt3f9f1v6nisVtb+M/wBp+4vriNbnTvB2nokW/lI7yQvuPpuChD7Ung2E+M/2j9X8cWRD6NoVgNHguFPyzz5ZpNp7gBxz0zXXa98J/C+ra9c6yLjXNMnvCDdxaZqs1pDcsP4pI42CuSOCSOQAK7HRNK03RNMh0zSLG3sbKBdscEEYRFHsB+dKn7qj3Sf3yvd/i/6Q6nvOXnb7lay+9J/f3LlFFFABRRRQAUUUUAFFFFABXmuo/wDJzui/9ife/wDpXbV6VXmuo/8AJzui/wDYn3v/AKV21AHpVFFFAHmvjL/k4b4e/wDYK1j/ANta9KrzXxl/ycN8Pf8AsFax/wC2telUAFFFFABRRRQAUUUUAFFFFABRRRQAUUUUAFFFFABXmvxx/wCQp8N/+xztf/Se5r0qvNfjj/yFPhv/ANjna/8ApPc0AelUUUUAFFFFABRRRQAUUUUAFFFFABRRRQAUUUUAeXfGzW/FWk6/4Ss/C+vNZzarqK2z2YsIp1lQAu7Fm+ZMIpHHevUR09a8U8ZaPe+Of2grTT7fVJ7DT/D2lmS5ktziQyynG1WHKEo/UcirvwEOoWnizxxoMWsX+r+HtNvo49Pnvbp7mVGMYMiea5JYBsjk8YxRS96Nv8T+Sajb07ebfkFTSV+1l83d/f38lfvbtPiJ40g8HQ6WDo2p6zearefY7Oz09YzLJJ5byH/WMqgBUY8ntXLap8YLzRrM6hrvwv8AGml6ckkaTXc62hji3uEUsFnLY3MOgPWrHxi/5Hn4Wf8AYzP/AOkF1Tf2pDIvwJ8QtCqtKDaFFY4Bb7VDgH2zQB6bRXnLav8AGEMQPCnhgjP/AEEZf/iKT+2PjF/0Kfhj/wAGEv8A8RQB6PRXnH9sfGL/AKFPwx/4MJf/AIij+2PjF/0Kfhj/AMGEv/xFAHo9Fecf2x8Yv+hT8Mf+DCX/AOIo/tj4xf8AQp+GP/BhL/8AEUAej0V5x/bHxi/6FPwx/wCDCX/4ij+2PjF/0Kfhj/wYS/8AxFAHo9Fecf2x8Yv+hT8Mf+DCX/4ij+2PjF/0Kfhj/wAGEv8A8RQB6PXnHg7/AIqf4q654rXnT9LiXSLI9Q8ikvJKp9CJAv8AwE1i+IPF/wAVIL2z8PNoOg2uoavuit5LW7klktxjBnKlcbUznnrjAzXpPgzw/Z+F/DVnoliD5VuhyzHJdySWYn3JNAGxRRRQAUUVieMfE2n+GtN+0XLGW5kIjtbSPmW4kJwqqPrjJ6DqaAOd+LuoXF5a2vgfSWzqevHynPaC1HMzv3AKBkH+0wrs9HsLfStJs9LtF229pAkEQ9ERQo/QVzngbw7eW97ceKPELLLr+oRhHCnK2sOcrAnsMAn1bP1rraACiiigAooooAKKKKACiiigAooooAKKKKACiiigAooooAKKKKAPNf2k/wDkmcf/AGHdI/8AThBXpVea/tJ/8kzj/wCw7pH/AKcIK9KoAKKKKACiiigAooooAKKKKACiiigAorzOx8deJ2+Oc3gG607RH09bNrxbi2uJWnijzhBIrIFDNzwCelemULWKl0f+dvzQPSTj1X6q/wCTCiiigAooooAKKq6rqNlpdk15qE6wQKQC7AkAk4HSrEbrJGsiHKsAQfUGgB1FFeZ6t468T2Hxx0rwJ/Z2hzabqNu9ysyXEv2qGJVOWddmwZdSBhjQtZKPV/or/kD0i5dv+GPTKKKKACiiigArzXUf+TndF/7E+9/9K7avSq811H/k53Rf+xPvf/Su2oA9KooooA818Zf8nDfD3/sFax/7a16VXmvjL/k4b4e/9grWP/bWvSqACiiigAooooAKKKKACiiigAooooAKKKKACiiigArzX44/8hT4b/8AY52v/pPc16VXmvxx/wCQp8N/+xztf/Se5oA9KooooAKKKKACiiigAooooAKKKKACiiigAooooA83174Z6lceKdU1rw742vvD8es7P7Ughs4pmn2qE+WV/nj+QY+UjHXrXYeD/DWj+E9Ch0bRLXyLWMljlizyMTlndjyzEkkk8mtiihe6rL+v+B2XQJe87s4/4m+C7rxcNEuNP8Q3Gg6jot/9utbqK2jnw5ieIgpJ8pG2Rq5bxD8LvGviTSn0fxD8W76+0uaSJ7i3XQ7SIyBJFcDeoBHKjpXrNFABRRRQAUUUUAFFFFABRRWJ4x0nWNY05LXR/ElxoEnmAyTw20czOndfnBxn1HNAGzLJHFG0kjqiKMszHAA9zXFa78QLZrz+xfCFuPEWssPuQN/o8APR5Zfu7R3Ckt7Vxfif4HeINeukmn+MHiqKJcEwLFH5Tt33L0YH+6eK1ND+GPjXQ7IWWjfFaXT7YHPl23hnT41J9SBHyfegDs/Bvhk6S02p6pc/2jrt5g3V4w6DtGg/hQdgMdz3rpK83/4Qn4mf9Fp1H/wn7H/4ipIPBvxHRZBJ8YtQlLLhSdBshtPrwnNAHolUdV1nSNJTfqeqWVkMZ/fzqmfpk81w3/CttauP+Qp8RvEF3nhvLC2+R3H7vGPr2q/pXwp8E2TiW60t9alByH1id74g+o84tj8KAKk/xCvtemay+H2hzaswbY2pXSmCyhPuWw7f8BUj3rX8J+DY9Pvzr2u3jaz4hkB3Xko+WAEYKQr0jXHHABPU9TXUwRRQQpDDGkUaDaqIoCqPQAdKfQAUUUUAFFFFABRRRQAUUUUAFFFFABRRRQAUUUUAFFFFABRRRQAUUUUAea/tJ/8AJM4/+w7pH/pwgr0qvNf2k/8Akmcf/Yd0j/04QV6VQAUUUUAFc/8AELxbpXgnwrdeINXkIhhAWONRlpZGOFRR6kkCugrxL9p9ZI9U8C3+o2d7c+GrLWRPqf2aBpimI32MUQFiN2OgNTLdK9rtK/a7Kjs3a9k3bvZbEHinxD8VfDvw61P4ma1rFpYhLXzIvDa2kbJAGICbpiN5k+YErkrnIFel/CS61+/+G+g6h4ouPtGr3VlFPdN5Kx4Z1DEbV4GM4rwv9pHxdf8AjLTPDen6PpmpDwdeavELu++wy+ZdBcthY9u5UDAKS4XkjGRk19K6a2/T7dvsz2uYlPkvjdHx904yMjpxWkV7knbrZeSSv+N/XQzl8UVfo2/O7/S34nJeDNc1m/8AiL4x0fUJkaz01rX7FGI1UosiMWyRyc4HWu1rzvxfpXiDw94zbxx4X01tXS6gWDV9MjkVZp1X/VyRFiF3KMjBIBDHvUEnxv8AAiRmPzNZOoD5fsQ0a73+Z/c3eXsznjO7HvUJpxS6pW89NL+d99O9tymrSfb+vus7/JXNzxXrmpWPj3wzpNrMq2t+JjcIYwS23ZjB6jqeldczBVLHoBk1wHgvTPEOueKm8a+K9P8A7KMULW+k6Yzq8ttGxBdpSpKl22p0JAwa6D4j3WrWfgXWbnQrF77UktHNtAhALvjtnioqN0qbk99X/kv18rlQXtJpLbRf8H+ux4V8PIfG3jbxn8QvGXhjWodBtZr37JZarJbJcPLHBu2xojgqEO87m69MZ5r0/wDZz8aat47+FtlreuLH/aKyyW9xJGu1ZWQj5wBwM56CvOvAXiBY/g1p3w7+HEN9qfiR7UQXM89jPaw2bNw8ztKq5APZMk+lehxTaL8E/hvoOkrY399aJcQ2Jkt4wzb5DzK/PTPU10cvs7w3XuxXm9m15P7m33TMnLnfOurbfkuifn+Kt2aPSK4L4qeO7nw7c6b4b8N2cWp+K9YcpY2kjFY40GN80hHRFzn1PYV3iMGQMOhGa8B1TWrPwn+07q2veMrfUo7WXR4INGuYrGW4j+9J5i/ulbaTkdcVjvNRezv+CvZeu35aml7Qcl0t+LSv8tw+IWvfFTwTqXhDw4vi+LWtR8S6tHE1wdMgjNrErKZVVVGGXa3DHnivenaSK1L7GmkRM7VwC5A6DtzXzjYar4g8Q/tYabe+IfD+oWdrY6Yf7JtPILbPNLB5JX/1YcABiAx4KgZORX0nVq/sk3u236a2S/C/zJdlUstkl83u3+NvkeKfE3x74luPC13byfCXxfBGJU/fPNZbeHHPE5PP0711XhTxx4ivrqxsLn4W+KtNgdVVru5lszHGMdSEmLY+grpvHGj3GveHZtNtZYopXdGDSZ28MD2rWtI2htYYWIJRFUkewqYaN38gnra3mS185eHo/Fvjv44+N9e8L6pHpFnYxppNtrDwLO0ZQK7JFG4KtlywYnoCcc1774muL618O6jc6Zatd30VrI9vApAMkgU7V545OK8B+FHilNH+FZ8I+FbLUdU8c3j3D3ED2M1vHbzyyOWd5JFVCseedpJO3jNSruUmt0tF5v8ARJO/TVX0LfwpXtdr7lr+Ltb521O//Zw8Z694w8H3/wDwkskNxqelalPYTXUUYRbjY5AfaAAOMdK9PrkfhF4Mh8CeB7TQ1kE91l57yf8A56zyMXc/TLED2Arrq2qWvp5ffbV/NmUNm/N29L6L5IKKKKgsK811H/k53Rf+xPvf/Su2r0qvNdR/5Od0X/sT73/0rtqAPSqKKKAPNfGX/Jw3w9/7BWsf+2telV4/8XtN1bVfjd8P7TRfEVz4fuzpursLyC2inbaPs2V2yqVwcjnGeK2P+EG+Iv8A0WrWv/BJYf8AxqgD0iivN/8AhBviL/0WrWv/AASWH/xqj/hBviL/ANFq1r/wSWH/AMaoA9Iorzf/AIQb4i/9Fq1r/wAElh/8ao/4Qb4i/wDRata/8Elh/wDGqAPSKK83/wCEG+Iv/Rata/8ABJYf/GqP+EG+Iv8A0WrWv/BJYf8AxqgD0iivN/8AhBviL/0WrWv/AASWH/xqj/hBviL/ANFq1r/wSWH/AMaoA9Iorzf/AIQb4i/9Fq1r/wAElh/8ao/4Qb4i/wDRata/8Elh/wDGqAPSKK83/wCEG+Iv/Rata/8ABJYf/GqP+EG+Iv8A0WrWv/BJYf8AxqgD0iivN/8AhBviL/0WrWv/AASWH/xqj/hBviL/ANFq1r/wSWH/AMaoA9IrzX44/wDIU+G//Y52v/pPc07/AIQb4i/9Fq1r/wAElh/8arg/i34R8cWuo+A1vPivq18ZvFVvFAX0myT7PIYJyJRtjG4gAjDZHzHjgUAfQl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HpFFeb/8ACDfEX/otWtf+CSw/+NUf8IN8Rf8AotWtf+CSw/8AjVADf2k/+SZx/wDYd0j/ANOEFelV89/Hfwj44svACTah8V9W1GE6xpiCF9IskG5r2EK+UjBypIYDOCVAPFd4fA3xEJP/ABenWv8AwSaf/wDGqAPSKK83/wCEG+Iv/Rata/8ABJYf/GqP+EG+Iv8A0WrWv/BJYf8AxqgD0iivN/8AhBviL/0WrWv/AASWH/xqj/hBviL/ANFq1r/wSWH/AMaoA9Iorzf/AIQb4i/9Fq1r/wAElh/8ao/4Qb4i/wDRata/8Elh/wDGqAPSKK83/wCEG+Iv/Rata/8ABJYf/GqP+EG+Iv8A0WrWv/BJYf8AxqgD0iivN/8AhBviL/0WrWv/AASWH/xqj/hBviL/ANFq1r/wSWH/AMaoA9IrD8ReHItd1LTZ728uPsdjL5xskO2OaQY2M5HJC8/L0OeRXJ/8IN8Rf+i1a1/4JLD/AONUf8IN8Rf+i1a1/wCCSw/+NUdUw6WPSBwKK83/AOEG+Iv/AEWrWv8AwSWH/wAao/4Qb4i/9Fq1r/wSWH/xqgD0iivN/wDhBviL/wBFq1r/AMElh/8AGqP+EG+Iv/Rata/8Elh/8aoA9Iorzf8A4Qb4i/8ARata/wDBJYf/ABqj/hBviL/0WrWv/BJYf/GqAPSKK83/AOEG+Iv/AEWrWv8AwSWH/wAao/4Qb4i/9Fq1r/wSWH/xqgD0iivN/wDhBviL/wBFq1r/AMElh/8AGqP+EG+Iv/Rata/8Elh/8aoA9Iorzf8A4Qb4i/8ARata/wDBJYf/ABqj/hBviL/0WrWv/BJYf/GqAPSK811H/k53Rf8AsT73/wBK7anf8IN8Rf8AotWtf+CSw/8AjVc94b0bXtG/aT02LXvF954lkk8JXhikuLOC3MIF3b5AESqDnPfPSgD2miiigDzXxl/ycN8Pf+wVrH/trXpVea+Mv+Thvh7/ANgrWP8A21r0qgAooooAKKKKACiiigAooooAKKKKACiiigAooooAK81+OP8AyFPhv/2Odr/6T3NelV5r8cf+Qp8N/wDsc7X/ANJ7mgD0qiiigAooooAKKKKACiiigAooooAKKKKACiiigAooooAKKKKACiiigAooooAKKKKACiiigAooooAoR61pEmtPoqalaHUo4xK1r5o80Ic87euODV+vGYPCekeJ/jD4wW+jkiuoba2a3vLeQxzQtl8EMpBIyPunIPcV0I1zxb4IYReK4ZNe0QHC6xZw5nhXt58SjJPvGpHrQB6LRVPRtV03WdPjv9KvoL21f7skLhhn0OOh9uoq5QAUUUUAFFFcl4y+HXhjxdqMd/rSao08cflr9l1e6tV25zysUign3IzS1A62ivOrX4L+BLa6iuYotf8AMidZE3eIr9hkHIyDNg/Q16KBgAVWlgCiiikAUUUUAFFFFABRRRQAUUUUAFFFFABRRRQAUUUUAea/tJ/8kzj/AOw7pH/pwgr0qvNf2k/+SZx/9h3SP/ThBXpVABRRRQAUUUUAFc94/wDGnh3wJoP9ueJ7uaz04SrE0yWsswRjnG4RqxUcdTx055FdDXlv7Wf/ACbp4z/68R/6MSgC5/wu/wCGh8GxeME1+WTQ5Jzb/a0sLhlRwcHeAmUGe7AD3rubLVtMvdHj1i1vreXT5YhMlyJB5ZQjO7PTFfIHw1VV/wCCd/iZgqhmF1uIHJ/fr1rntM1fX7P/AIJ+M2lvLJ52sy2t05kOYrYls456ZCjHvQB9f+HviV4J17XP7F0zXI5b0ruiV4njWcesTsAso/3Cau+N/G3hfwXaRXPiTVorMTNthiCtJNMfRI0Bd/wBr5g8MfDP4jeNPAnwq8WW2v8Ag/SbTwzp0cmnsftAdkcR5Ex6bvk/hwMk10f7RPhfxBaftD+AviIy3epeHtOlQ3NvaxGaW0CEFnWJcu4bIztBxgetAHqvhn44/DfxL4gj0HRdXvrvUWmWFoRpF2vlOSQBITGBH0PLEDium8U+NvDfhoTf2pfP5kCCSaG2t5LmWNTnDMkSswBwcEjtXh/7PHg3xU3x68c/EqeHUNL8NazM72MNzH5TXquxKu0bfOm3HRgPvVr20/hLw5+0lrVj4WvL7U/GHiG2El/azSk2dlGmSXZuvf7gPGOgzQB674c8Y+G/Efhx/EGhapFqOnIGLyQKzsu0ZIKgbs+2M14l8Hfj/pvjf40eI7LzNRi0hktLLSIFsZZQ0vmSB5HZFIi3ZXlyBgfWuA/4JxTTHXPiBbtM5iU2rLGGOwMWmBIHvgc+wpn/AAToP/FYfETngi2/9GT0Aek/D3xXo+uftParJp/xUv75Z7RoU8Mz6bPB5LR53A741UBfvA53NnnIAr1vxV8QPCfhm/TT9V1NhdtgmC2t5LiRATgM6xqxRfdsCvlv4dc/8FFPEX1uv/Sda3f2P7zWdY+PfxUvfFEO3VCIkljbnYvmOAo68YAoA+idV8feFNN8FyeMp9VEuhxAGS6tYXuAozgkrGGYAd+OOpxXP6f8cPhnqPhC98WWGvy3Wj2M3k3U8Wn3DGJsA8oE3bcEHdjHvXzT+zdf60fhl8btLaM/2HBY6g8DbuFmMcgZAM8DbtPTvWl+yCq/8Mk/E99q7j/aALY5I+wrx/OgD658M67pHiXRLbWtCv4b/T7pN8M8RyGH9Poa0q+X/wDgnDNNJ8Jddjkld0i1tljVmJCDyYjgDtySfxr6goAKKKKACiiigArzXUf+TndF/wCxPvf/AErtq9KrzXUf+TndF/7E+9/9K7agD0qiiigDzXxl/wAnDfD3/sFax/7a16VXmvjL/k4b4e/9grWP/bWvSqACiiigAqG+lmhsppre2a6mSNmSFWCmRgOFBPAz0yeKmopPYEeGab+0hoUfxRX4e+KvDepeGNTMohMt3cQyxK5GUG6NiPmyOenPNd3428ba9oPiLTtK03wHqOuw34Iiu7e/tok3AZZSJHB4XnOMGvL/AIs/B2w+KmkeLvsyx23iOx1dpNPux8pLCCI+Wx9D79Cc1x/7N/xS1vV/F2gfDLxxb3EfiTQrm4RJZEIMsQhOFf8A2hzz0IxVUvfSi/iST9U9fw6/1cqLlTmvhs/k7P8AB/15e8fE/wCLHh3wDDYWuoRz3mv6iVWy0a0w9xM5OMccKBz8xIHFYOs/Gq78KzafP8QPh7rXhXR7yTyv7TluoLmKFiMqJBCzMuTgZI6mvGfDry6j/wAFBr4a7kvao4sUcZAUW2Rj8yfrXuv7VENvcfATxQl1GjoLYMA44DBxg/nWU6ns8PGu1e6vbyu9PXT7zSMOau6Payv5tb+n56mr42+Ib6NJoMPh/wAN33iqfXCfsq2M0aKFCF97PIQoGAep9q4DSv2iL3VPHlz4FsfhdrsviK1yZ7Q6haKEAGT85faePerf7FE19efAHQptSUu0LTR20jjLeWJGAwT27V5R8LP+T7/Ev+5J/wCixW7p2xPsb6Wk/u1X/BOfnboOpbW8V97af/APpv4Z+MH8ZaNPfT6FfaHc21zJbT2d4ymRHRiDypIIOOCOorqqbHFHGzNHGiFjliq4yfenVN9v69S+/wDXoFFFFIYV5r8cf+Qp8N/+xztf/Se5r0qvNfjj/wAhT4b/APY52v8A6T3NAHpVFFFABRRRQAUUUUAFFFFABRRRQAUUUUAFFFFABRRWb4p1i18P+HNQ1u8P7iyt3mcZxnaM4HuTx+NKUlFOTHFOTSRpUV83+LrS81L4Paj8VvGmrX9tq1zaiTQ7a2u3hj0+OYgRIFQgSOQyli+7BzjGK9m+EOm3Wk/DHw7ZX0s0t4unwtcPNIXZpCgLEkkk8k1ai/eUt1b8b6eqtr6ktrS2zv8Ahb8HfQsX3jzwPYXktnfeMvDtrcxMVkhm1OFHQjsVLZBrR0LXtD16GSfQ9Z07VIo22u9ndJMqn0JUnBry/wCBfhjw1q3h/wAQXmqeHtIv7k+K9YUzXNlHI5AvJAAWYE8CsnQfEnhj4e/Gb4jWkmmX1tayjSmig0jRpp0U/Z3ySsCEKT74zUjPd6K82/4XX4N/58vF3/hLah/8Zo/4XX4N/wCfLxd/4S2of/GaAPSaK82/4XX4N/58vF3/AIS2of8Axmj/AIXX4N/58vF3/hLah/8AGaAPSaK82/4XX4N/58vF3/hLah/8Zo/4XX4N/wCfLxd/4S2of/GaAPSaK82/4XX4N/58vF3/AIS2of8Axmj/AIXX4N/58vF3/hLah/8AGaAF8E/8lq8Z/wDXtbfzevSGAYFWAIPBBryH4P8AiDT/ABL8VfGOpaZHfpAYLZcXllLayZBf+CRVbHvivXqAOG1nwD9lv31vwRff2Bqh5kiUZs7n/Zki5Cj1ZAG96NF8em21BNE8b2P/AAj+qE4jlc5s7n3jl5UZPARiG9q7mqWtaTputWD2Oq2MF5bOOY5UyPqPQ+45FAF0EEAjkGivOJNG8V+BA1x4YuG13QI8s+k3swE0CdT5MzEZA6kSE+g7VgeF9U0345apq8xvL5PC2jzrZpbQTPbvPc7Fd3Z0IbCliuAcErmgD2avA9TvtU+MHxV1fw3Bq9zpvgLwuyx6m9nceU9/c4DGPzEIdFUHnBH3TXU6B4p07wF4wvvA/inxJZ2tgtqt7o9zqd4kTGAkI0ZdyN7B92DycYzXBnwX8JYr/wAQ/wBn/G+307SfEVw1xqWmW+tWYjlc9SH/ANYvPPDDPTpxU299f0r9Llacr110+7rbzG/scWUk/iXx/rUOp6rd6TDqsmn6Yt1eyTxiFWzlS7HOMAbuuO9fSNeIfBPT/hH8K9Pu7HSfirpGoQTuWjW81u1xCpOSqhWAPPOTk+9ei/8ACyvhz/0P3hT/AMHFv/8AF1o3dRXZIhX5pN9WzqqK5X/hZXw5/wCh+8Kf+Di3/wDi63NE1jSNcshfaLqtjqdqWKiezuEmjyOo3KSM1Iy9RRRQAUUUUAFFFFABRRRQAUUUUAFFFFABRRRQB5r+0n/yTOP/ALDukf8Apwgr0qvNf2k/+SZx/wDYd0j/ANOEFelUAFFFFABRRRQAVyPxb8Er8QvBdz4Vm1u+0mzu2UXT2iRs80Y58s71OATg5GDx1xmuuooA8g8MfAnTND+EGt/DBfFOsXeiaoCEMscIktctufYVQZ3HB+bOMcYq78N/gpoXhD4ean4AutUvtf8AD18xYWt8kY8ndnftZFBO44PJOMcY5r1KigDzv4dfCqz8GWLaRF4g1XU9CSYTWemXflmK1xnCqwUMy89GJHFeS/tN+A9Z8YfEqK90v4gf8IWum6eokuL66kt7eQOf+WbrgZG35gT3Wvp6qup6bp2qQfZ9S0+0vYf+edxCsi/kwIoA+Xvgh4F+KXhLxjpV9YfFfSvGeiXNyq6jbxXUl0BCfvOHbIBHGOa9mtfg/wCF7T4tXXxKtXu4tWu4WhnjEn7tw3DHHXJ4/Ku50vS9L0uHydL02zsYv7lvAsa/koFXKAPNPhP8G/D/AMNfFfiLXPD19eiLXGRpbKQJ5UO0sQEIG7+Nupqv4a+CXh/wx481XxN4c1PUdLtdXVRqGkwFRbzkEkHdjenLE/Kw616nRQB4n4e/Z8tdG+LJ+JkfjvX59cknMly0kNtsnQgBoyBHwCoC5GD3BzzXVa98LNPuPFV74o8O61qHhfV9RjWLUbiwWNvtaKejLIrAH/aAB969CooA88Hwl0Kx+GGoeA/DV5daBa6kHW8u7ZUknmEnEuTIGHzLlc44B4xWH8L/AIE6Z4B8GeJPCGn+KdZu9I163lilhuEhzC8kfltKjKgO7bgYORwOK9fooA8w+A3wdsvhDaahYaP4k1XUdOvXEzWt3HFtSXABkDKobJVQMZxx0r0+iigAooooAKKKKACvNdR/5Od0X/sT73/0rtq9KrzXUf8Ak53Rf+xPvf8A0rtqAPSqKKKAPNfGX/Jw3w9/7BWsf+2telV5r4y/5OG+Hv8A2CtY/wDbWvSqACiiigAqO6+0fZpfspiE+w+UZASm7HGcc4zUlFJq6BHA/DXQ/iDpGtaxP4pv/DN1Z6hcG5UadBOkiPtVcZdiNuFX3zmk1r4X6Le/FzRPiTaqtpqthHLDc7BxdIyMq7vcbutd/RVJ2cWum33W/LQVtJLozyz4t/CC28W+I9O8aeH9TfQfF+l4+y3qLmOYA/cmXGWXBI4weayPGPw4+JXxHsrXw/4/8TeH7Xw4JBJfQ6DbzRz3m3lUZpWYBdwBOMGvaqKlRSVum9ulym23frt8jI0rRYPD3hWLRPDNvbWkdpb+VZxyAmNSBxuwckZ6968F8K/BL4m6J8Zbr4m/8JD4Plv71sXNt9luPKCEANs+bIOBxknmvpGiqTaqe06/57/eTZcns+mn4bCLu2jdjdjnHTNLRRSGFFFFABXmvxx/5Cnw3/7HO1/9J7mvSq81+OP/ACFPhv8A9jna/wDpPc0AelUUUUAFFFFABRRRQAUUUUAFFFFABRRRQAUUUUAFZXi7QbDxP4a1Dw/qas1pfQtDLtOGAPcH1Bwa1aKUoqScXsOLcXdHjepfASx1fwlB4c1vxx4m1KCyES6fJI0KtaLGRtACxhX+6OXDH3r1jRbBdM0u3sVnluDEgVpZSN8jd2OOASecAAegq5RVcz189fmTZaeR4v4Im+JPgmHWtIi+F91rEE+u6hfQXkOtWcSyRT3DyJ8ruGBwwyDW98JtP8VN468beKvEvht/D66ybBbW1kvYrhyIYWRmJiJA5Ir0qikMKKKKACiiigAooooAKKKKAPOPBRJ+NXjLJJ/0a2/m9ej15v4J/wCS1eM/+va2/m9d1rusaXoenPqGr31vZWqdZJpAoJ7AZ6k9gOTQBermfGHjbR/Dsi2LGTUNXlH7jTbNfMnkJ6EqM7Fz/E2APWsA6x4w8cHy/DcM3hvQmOG1W6hxdzD/AKYxMPk+rqQe1dL4Q8H6H4Yib+z7YyXch3T3k7GSeVj1JY8jPoMD2oA5tfDPibxnItz44uTpulZDR6FYy43AdPtEqnLMDzhGC9j3qiLK4+GPifWNS0vQZ7/w/rckc8kNhFmS0nWNY+EHJRlRegzkkmvUqKAPNvDHhUeKPE9/428YeH7XNxAtpptjewpM9vbjDEvkEBmfJ46AgHmur/4Qrwb/ANCloH/guh/+JreooAwf+EK8G/8AQpaB/wCC6H/4mj/hCvBv/QpaB/4Lof8A4mt6igDB/wCEK8G/9CloH/guh/8Aia1NM03T9LtvsumWFrYwZJ8q3hWNMnqcKAKtUUAFFFFABRRRQAUUUUAFFFFABRRRQAUUUUAFFFFAHmv7Sf8AyTOP/sO6R/6cIK9KrzX9pP8A5JnH/wBh3SP/AE4QV6VQAUUUUAFFFFABRRRQAUUUUAFFMuJobeB57iWOGKNSzu7BVUepJ6Vyn/C0Php/0UPwl/4Obf8A+LouB11Fcj/wtD4af9FD8Jf+Dm3/APi6pfEj4j6b4b8KWep6OYNcvtXkW30W3tpQ6XkzfdwynGzOMtnFJuyv/XkNK7O7or55+L198UfAPw1n8RyeNJbzxDqssdnHp8dvELa0mlOF+z5Tedv+2WzXu3huO8h0Cxj1G5e6vBAnnTOAC745JAAH5VSWjfZ2+e/4afeS3qvPX+vX9DQrhNf8D+J9S1e4vbP4qeJ9KglbclpbW1m0cQx0UvCzfmTXd15f458Ya7rHjhPhz4Dmig1BYRNrGqOm4adC2QuwHgynBwCCBwSMVD+JJbldG3sT/wDCuvGH/RaPGH/gJYf/ACPXolpG8NrFDJM87ogVpXADOQOpxgZPtXhn9qeO9N+Pvhn4dQ+Lr7VNNispNS1K7mhh86VCGVI5NqAAbkOCoB5r3itFrBS6O/4O35pkv4nHtb8dQoooqRhRRRQAUUUUAFea6j/yc7ov/Yn3v/pXbV6VXmuo/wDJzui/9ife/wDpXbUAelUUUUAea+Mv+Thvh7/2CtY/9ta9KrzXxl/ycN8Pf+wVrH/trXpVABRRRQAUUUUAFFFFABRRRQAUUUUAFFFFABRRRQAV5r8cf+Qp8N/+xztf/Se5r0qvNfjj/wAhT4b/APY52v8A6T3NAHpVFFFABRRRQAUUUUAFFFFABRRRQAUUUUAFFFFABRRRQAUUUUAFFFFABRRRQAUUUUAFFFFABRRRQB40b7xPpnxj8UQaD4Yub65vrW38m6nUx2kQBbLM5wGxnO1Tn8663Q/AKSaimueMb5vEGsLzGJBi1tf9mKPpj3fcfeu4ooAAAAABgDoKKKKACiiigAooooAKKKKACiiigAooooAKKKKACiiigAooooAKKKKACiiigAooooA81/aT/wCSZx/9h3SP/ThBXpVea/tJ/wDJM4/+w7pH/pwgr0qgAooooAKKKKACiiigAooooAbLGksbRyIrowwysMgj3FY//CI+FP8AoWdF/wDACL/4mtqigDCuPCXhbyJNvhjRd204/wBAi9P92vnXTLHVfDV38JNc1zwxr1xouk6ZcRyw2enSTy2tyxXazQopYdOuK+p6KItxd13T+5Nf+3ffYbacHB9T5o+Kuo+MPFnxU8AXMnhLWR4Wt71ry3gS0fzJZVKmN7g4xCpPADgFcEngivbYPGO74kyeCpNGvYmWwS8S+b/UvksDGOOo2/rXVVi6N4bstN1vUda864u7+/YB5p3yY4x92JAAAFBJPTPJyTxTjZJR6Xk/W+33afdYmd23LrZL0s9fv1+bubVfPnw31XUfBfj3x5DrHhLxFfa/q+rmWwmhsJHt7mLy0Eam4C+XGNwOSxAGea+g6KUdJc3k197T/Qp6x5fNP7r/AOZ89/AOLxZP8cfG+teLtDv4r+4KW8dwbZ4rWK3VdyLGzj958xYHaTyM9CK+hKKKd/djHsrCespS7u4UUUUgCiiigAooooAK811H/k53Rf8AsT73/wBK7avSq811H/k53Rf+xPvf/Su2oA9KooooA4z4geAI/Fmt6PrcPiXXPD+o6THcRQXGmPEGZJtm9WEkbg/6tewrJ/4Vjr3/AEWLx/8A9/LL/wCR6KKAD/hWOvf9Fi8f/wDfyy/+R6P+FY69/wBFi8f/APfyy/8AkeiigA/4Vjr3/RYvH/8A38sv/kej/hWOvf8ARYvH/wD38sv/AJHoooAP+FY69/0WLx//AN/LL/5Ho/4Vjr3/AEWLx/8A9/LL/wCR6KKAD/hWOvf9Fi8f/wDfyy/+R6P+FY69/wBFi8f/APfyy/8AkeiigA/4Vjr3/RYvH/8A38sv/kej/hWOvf8ARYvH/wD38sv/AJHoooAP+FY69/0WLx//AN/LL/5Ho/4Vjr3/AEWLx/8A9/LL/wCR6KKAD/hWOvf9Fi8f/wDfyy/+R6P+FY69/wBFi8f/APfyy/8AkeiigA/4Vjr3/RYvH/8A38sv/keqOrfBq71aSwk1H4rePLl9Pu1vLQtLZjyplVlDjFvyQHYc5HNFFAF7/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D/hWOvf8ARYvH/wD38sv/AJHo/wCFY69/0WLx/wD9/LL/AOR6KKAKOufBq71yw+wat8VvHl3a+dFP5bS2gHmRuJI24tweHVT9RV4/DLXs/wDJ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j/AIVjr3/RYvH/AP38sv8A5HoooAP+FY69/wBFi8f/APfyy/8AkeqWleELrwv8SLfWP7b8T+MtYbSZreP+07u2jjggMsbNjZEmWLKvXPFFFAHbf2t4l/6FM/8Agxj/AMKKKKAP/9k="/>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09208" y="2433596"/>
            <a:ext cx="6178766" cy="3431496"/>
          </a:xfrm>
          <a:noFill/>
        </p:spPr>
      </p:pic>
    </p:spTree>
    <p:extLst>
      <p:ext uri="{BB962C8B-B14F-4D97-AF65-F5344CB8AC3E}">
        <p14:creationId xmlns:p14="http://schemas.microsoft.com/office/powerpoint/2010/main" val="291083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gates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09208" y="2373064"/>
            <a:ext cx="5963590" cy="3600094"/>
          </a:xfrm>
          <a:noFill/>
        </p:spPr>
      </p:pic>
    </p:spTree>
    <p:extLst>
      <p:ext uri="{BB962C8B-B14F-4D97-AF65-F5344CB8AC3E}">
        <p14:creationId xmlns:p14="http://schemas.microsoft.com/office/powerpoint/2010/main" val="1629098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utoShape 2" descr="{\overline {x}}"/>
          <p:cNvSpPr>
            <a:spLocks noChangeAspect="1" noChangeArrowheads="1"/>
          </p:cNvSpPr>
          <p:nvPr/>
        </p:nvSpPr>
        <p:spPr bwMode="auto">
          <a:xfrm>
            <a:off x="1876983" y="5131776"/>
            <a:ext cx="2850105" cy="28501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AutoShape 4" descr="{\overline {x}}"/>
          <p:cNvSpPr>
            <a:spLocks noChangeAspect="1" noChangeArrowheads="1"/>
          </p:cNvSpPr>
          <p:nvPr/>
        </p:nvSpPr>
        <p:spPr bwMode="auto">
          <a:xfrm>
            <a:off x="316288" y="35707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Text Box 119"/>
          <p:cNvSpPr txBox="1">
            <a:spLocks noChangeArrowheads="1"/>
          </p:cNvSpPr>
          <p:nvPr/>
        </p:nvSpPr>
        <p:spPr bwMode="auto">
          <a:xfrm>
            <a:off x="8740758" y="3242113"/>
            <a:ext cx="2508154" cy="7954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fontAlgn="base">
              <a:spcBef>
                <a:spcPts val="0"/>
              </a:spcBef>
              <a:spcAft>
                <a:spcPts val="0"/>
              </a:spcAft>
            </a:pPr>
            <a:r>
              <a:rPr lang="en-US" sz="1400" i="1" kern="1200" dirty="0">
                <a:solidFill>
                  <a:srgbClr val="000000"/>
                </a:solidFill>
                <a:effectLst/>
                <a:latin typeface="Times New Roman" panose="02020603050405020304" pitchFamily="18" charset="0"/>
                <a:ea typeface="Times New Roman" panose="02020603050405020304" pitchFamily="18" charset="0"/>
              </a:rPr>
              <a:t> </a:t>
            </a:r>
            <a:r>
              <a:rPr lang="en-US" sz="1400" i="1" kern="1200" dirty="0" smtClean="0">
                <a:solidFill>
                  <a:srgbClr val="000000"/>
                </a:solidFill>
                <a:effectLst/>
                <a:latin typeface="Times New Roman" panose="02020603050405020304" pitchFamily="18" charset="0"/>
                <a:ea typeface="Times New Roman" panose="02020603050405020304" pitchFamily="18" charset="0"/>
              </a:rPr>
              <a:t>f</a:t>
            </a:r>
            <a:r>
              <a:rPr lang="en-US" sz="1400" i="1" kern="1200" baseline="-25000" dirty="0" smtClean="0">
                <a:solidFill>
                  <a:srgbClr val="000000"/>
                </a:solidFill>
                <a:effectLst/>
                <a:latin typeface="Times New Roman" panose="02020603050405020304" pitchFamily="18" charset="0"/>
                <a:ea typeface="Times New Roman" panose="02020603050405020304" pitchFamily="18" charset="0"/>
              </a:rPr>
              <a:t>2</a:t>
            </a:r>
            <a:r>
              <a:rPr lang="en-US" sz="1400" kern="1200" dirty="0" smtClean="0">
                <a:solidFill>
                  <a:srgbClr val="000000"/>
                </a:solidFill>
                <a:effectLst/>
                <a:latin typeface="Times New Roman" panose="02020603050405020304" pitchFamily="18" charset="0"/>
                <a:ea typeface="Times New Roman" panose="02020603050405020304" pitchFamily="18" charset="0"/>
              </a:rPr>
              <a:t> </a:t>
            </a:r>
            <a:r>
              <a:rPr lang="en-US" sz="1400" kern="1200" dirty="0">
                <a:solidFill>
                  <a:srgbClr val="000000"/>
                </a:solidFill>
                <a:effectLst/>
                <a:latin typeface="Times New Roman" panose="02020603050405020304" pitchFamily="18" charset="0"/>
                <a:ea typeface="Times New Roman" panose="02020603050405020304" pitchFamily="18" charset="0"/>
              </a:rPr>
              <a:t>(</a:t>
            </a:r>
            <a:r>
              <a:rPr lang="en-US" sz="1400" i="1" kern="1200" dirty="0" err="1" smtClean="0">
                <a:solidFill>
                  <a:srgbClr val="000000"/>
                </a:solidFill>
                <a:effectLst/>
                <a:latin typeface="Times New Roman" panose="02020603050405020304" pitchFamily="18" charset="0"/>
                <a:ea typeface="Times New Roman" panose="02020603050405020304" pitchFamily="18" charset="0"/>
              </a:rPr>
              <a:t>x,y,z</a:t>
            </a:r>
            <a:r>
              <a:rPr lang="en-US" sz="1400" kern="1200" dirty="0" smtClean="0">
                <a:solidFill>
                  <a:srgbClr val="000000"/>
                </a:solidFill>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grpSp>
        <p:nvGrpSpPr>
          <p:cNvPr id="1070" name="Group 1069"/>
          <p:cNvGrpSpPr/>
          <p:nvPr/>
        </p:nvGrpSpPr>
        <p:grpSpPr>
          <a:xfrm>
            <a:off x="751759" y="1278493"/>
            <a:ext cx="10310695" cy="4532104"/>
            <a:chOff x="751759" y="1278493"/>
            <a:chExt cx="10310695" cy="4532104"/>
          </a:xfrm>
        </p:grpSpPr>
        <p:sp>
          <p:nvSpPr>
            <p:cNvPr id="7" name="Rectangle 6"/>
            <p:cNvSpPr>
              <a:spLocks noChangeAspect="1" noChangeArrowheads="1"/>
            </p:cNvSpPr>
            <p:nvPr/>
          </p:nvSpPr>
          <p:spPr bwMode="auto">
            <a:xfrm>
              <a:off x="833274" y="1786386"/>
              <a:ext cx="116059" cy="1195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74" name="Line 111"/>
            <p:cNvCxnSpPr/>
            <p:nvPr/>
          </p:nvCxnSpPr>
          <p:spPr bwMode="auto">
            <a:xfrm>
              <a:off x="2354305" y="5485109"/>
              <a:ext cx="2565961" cy="7036"/>
            </a:xfrm>
            <a:prstGeom prst="line">
              <a:avLst/>
            </a:prstGeom>
            <a:noFill/>
            <a:ln w="9525">
              <a:solidFill>
                <a:srgbClr val="000000"/>
              </a:solidFill>
              <a:round/>
              <a:headEnd/>
              <a:tailEnd type="none" w="sm" len="sm"/>
            </a:ln>
          </p:spPr>
        </p:cxnSp>
        <p:sp>
          <p:nvSpPr>
            <p:cNvPr id="169" name="Arc 109"/>
            <p:cNvSpPr>
              <a:spLocks noChangeAspect="1"/>
            </p:cNvSpPr>
            <p:nvPr/>
          </p:nvSpPr>
          <p:spPr bwMode="auto">
            <a:xfrm>
              <a:off x="7254387" y="1792486"/>
              <a:ext cx="849808" cy="4015031"/>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solidFill>
              <a:schemeClr val="bg1">
                <a:lumMod val="95000"/>
              </a:schemeClr>
            </a:solid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sz="1400" dirty="0"/>
            </a:p>
          </p:txBody>
        </p:sp>
        <p:cxnSp>
          <p:nvCxnSpPr>
            <p:cNvPr id="170" name="Line 108"/>
            <p:cNvCxnSpPr/>
            <p:nvPr/>
          </p:nvCxnSpPr>
          <p:spPr bwMode="auto">
            <a:xfrm flipH="1">
              <a:off x="6752403" y="5807518"/>
              <a:ext cx="506344" cy="3079"/>
            </a:xfrm>
            <a:prstGeom prst="line">
              <a:avLst/>
            </a:prstGeom>
            <a:solidFill>
              <a:schemeClr val="bg1">
                <a:lumMod val="95000"/>
              </a:schemeClr>
            </a:solidFill>
            <a:ln w="9525">
              <a:solidFill>
                <a:srgbClr val="000000"/>
              </a:solidFill>
              <a:round/>
              <a:headEnd/>
              <a:tailEnd type="none" w="sm" len="sm"/>
            </a:ln>
          </p:spPr>
        </p:cxnSp>
        <p:cxnSp>
          <p:nvCxnSpPr>
            <p:cNvPr id="171" name="Line 107"/>
            <p:cNvCxnSpPr/>
            <p:nvPr/>
          </p:nvCxnSpPr>
          <p:spPr bwMode="auto">
            <a:xfrm flipH="1">
              <a:off x="6752403" y="1792487"/>
              <a:ext cx="566540" cy="3079"/>
            </a:xfrm>
            <a:prstGeom prst="line">
              <a:avLst/>
            </a:prstGeom>
            <a:solidFill>
              <a:schemeClr val="bg1">
                <a:lumMod val="95000"/>
              </a:schemeClr>
            </a:solidFill>
            <a:ln w="9525">
              <a:solidFill>
                <a:srgbClr val="000000"/>
              </a:solidFill>
              <a:round/>
              <a:headEnd/>
              <a:tailEnd type="none" w="sm" len="sm"/>
            </a:ln>
          </p:spPr>
        </p:cxnSp>
        <p:sp>
          <p:nvSpPr>
            <p:cNvPr id="172" name="Arc 106"/>
            <p:cNvSpPr>
              <a:spLocks noChangeAspect="1"/>
            </p:cNvSpPr>
            <p:nvPr/>
          </p:nvSpPr>
          <p:spPr bwMode="auto">
            <a:xfrm>
              <a:off x="6648537" y="1792487"/>
              <a:ext cx="632636" cy="4015031"/>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solidFill>
              <a:schemeClr val="bg1">
                <a:lumMod val="95000"/>
              </a:schemeClr>
            </a:solid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sp>
          <p:nvSpPr>
            <p:cNvPr id="11" name="AutoShape 103"/>
            <p:cNvSpPr>
              <a:spLocks noChangeAspect="1" noChangeArrowheads="1"/>
            </p:cNvSpPr>
            <p:nvPr/>
          </p:nvSpPr>
          <p:spPr bwMode="auto">
            <a:xfrm>
              <a:off x="4655589" y="2169556"/>
              <a:ext cx="557208" cy="753078"/>
            </a:xfrm>
            <a:prstGeom prst="flowChartDelay">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800" dirty="0" smtClean="0"/>
                <a:t>AND</a:t>
              </a:r>
              <a:endParaRPr lang="en-US" sz="800" dirty="0"/>
            </a:p>
          </p:txBody>
        </p:sp>
        <p:grpSp>
          <p:nvGrpSpPr>
            <p:cNvPr id="12" name="Group 11"/>
            <p:cNvGrpSpPr>
              <a:grpSpLocks noChangeAspect="1"/>
            </p:cNvGrpSpPr>
            <p:nvPr/>
          </p:nvGrpSpPr>
          <p:grpSpPr bwMode="auto">
            <a:xfrm>
              <a:off x="2351342" y="3093132"/>
              <a:ext cx="933776" cy="249831"/>
              <a:chOff x="987" y="2208"/>
              <a:chExt cx="1680" cy="388"/>
            </a:xfrm>
            <a:solidFill>
              <a:schemeClr val="bg1">
                <a:lumMod val="95000"/>
              </a:schemeClr>
            </a:solidFill>
          </p:grpSpPr>
          <p:cxnSp>
            <p:nvCxnSpPr>
              <p:cNvPr id="165" name="Line 88"/>
              <p:cNvCxnSpPr/>
              <p:nvPr/>
            </p:nvCxnSpPr>
            <p:spPr bwMode="auto">
              <a:xfrm flipV="1">
                <a:off x="987" y="2398"/>
                <a:ext cx="1680" cy="1"/>
              </a:xfrm>
              <a:prstGeom prst="line">
                <a:avLst/>
              </a:prstGeom>
              <a:grpFill/>
              <a:ln w="9525">
                <a:solidFill>
                  <a:srgbClr val="000000"/>
                </a:solidFill>
                <a:round/>
                <a:headEnd/>
                <a:tailEnd type="none" w="sm" len="sm"/>
              </a:ln>
            </p:spPr>
          </p:cxnSp>
          <p:grpSp>
            <p:nvGrpSpPr>
              <p:cNvPr id="166" name="Group 165"/>
              <p:cNvGrpSpPr>
                <a:grpSpLocks noChangeAspect="1"/>
              </p:cNvGrpSpPr>
              <p:nvPr/>
            </p:nvGrpSpPr>
            <p:grpSpPr bwMode="auto">
              <a:xfrm>
                <a:off x="1947" y="2208"/>
                <a:ext cx="360" cy="388"/>
                <a:chOff x="1947" y="2208"/>
                <a:chExt cx="609" cy="600"/>
              </a:xfrm>
              <a:grpFill/>
            </p:grpSpPr>
            <p:sp>
              <p:nvSpPr>
                <p:cNvPr id="167" name="AutoShape 87"/>
                <p:cNvSpPr>
                  <a:spLocks noChangeAspect="1" noChangeArrowheads="1"/>
                </p:cNvSpPr>
                <p:nvPr/>
              </p:nvSpPr>
              <p:spPr bwMode="auto">
                <a:xfrm rot="5400000" flipH="1">
                  <a:off x="1892" y="2263"/>
                  <a:ext cx="600" cy="489"/>
                </a:xfrm>
                <a:prstGeom prst="flowChartExtra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Oval 167"/>
                <p:cNvSpPr>
                  <a:spLocks noChangeAspect="1" noChangeArrowheads="1"/>
                </p:cNvSpPr>
                <p:nvPr/>
              </p:nvSpPr>
              <p:spPr bwMode="auto">
                <a:xfrm>
                  <a:off x="2436" y="2435"/>
                  <a:ext cx="120" cy="163"/>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14" name="Line 71"/>
            <p:cNvCxnSpPr/>
            <p:nvPr/>
          </p:nvCxnSpPr>
          <p:spPr bwMode="auto">
            <a:xfrm>
              <a:off x="892295" y="1895536"/>
              <a:ext cx="3240" cy="2528321"/>
            </a:xfrm>
            <a:prstGeom prst="line">
              <a:avLst/>
            </a:prstGeom>
            <a:noFill/>
            <a:ln w="9525">
              <a:solidFill>
                <a:srgbClr val="000000"/>
              </a:solidFill>
              <a:round/>
              <a:headEnd/>
              <a:tailEnd type="none" w="sm" len="sm"/>
            </a:ln>
          </p:spPr>
        </p:cxnSp>
        <p:sp>
          <p:nvSpPr>
            <p:cNvPr id="16" name="Text Box 53"/>
            <p:cNvSpPr txBox="1">
              <a:spLocks noChangeArrowheads="1"/>
            </p:cNvSpPr>
            <p:nvPr/>
          </p:nvSpPr>
          <p:spPr bwMode="auto">
            <a:xfrm>
              <a:off x="1437720" y="1287401"/>
              <a:ext cx="484478" cy="4989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fontAlgn="base">
                <a:spcBef>
                  <a:spcPts val="0"/>
                </a:spcBef>
                <a:spcAft>
                  <a:spcPts val="0"/>
                </a:spcAft>
              </a:pPr>
              <a:r>
                <a:rPr lang="en-US" sz="1400" i="1" dirty="0">
                  <a:solidFill>
                    <a:srgbClr val="000000"/>
                  </a:solidFill>
                  <a:latin typeface="Times New Roman" panose="02020603050405020304" pitchFamily="18" charset="0"/>
                  <a:ea typeface="Times New Roman" panose="02020603050405020304" pitchFamily="18" charset="0"/>
                </a:rPr>
                <a:t>y</a:t>
              </a:r>
              <a:endParaRPr lang="en-US" sz="1200" dirty="0">
                <a:effectLst/>
                <a:latin typeface="Times New Roman" panose="02020603050405020304" pitchFamily="18" charset="0"/>
                <a:ea typeface="Times New Roman" panose="02020603050405020304" pitchFamily="18" charset="0"/>
              </a:endParaRPr>
            </a:p>
          </p:txBody>
        </p:sp>
        <p:sp>
          <p:nvSpPr>
            <p:cNvPr id="17" name="Text Box 52"/>
            <p:cNvSpPr txBox="1">
              <a:spLocks noChangeArrowheads="1"/>
            </p:cNvSpPr>
            <p:nvPr/>
          </p:nvSpPr>
          <p:spPr bwMode="auto">
            <a:xfrm>
              <a:off x="751759" y="1278493"/>
              <a:ext cx="279090" cy="4989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fontAlgn="base">
                <a:spcBef>
                  <a:spcPts val="0"/>
                </a:spcBef>
                <a:spcAft>
                  <a:spcPts val="0"/>
                </a:spcAft>
              </a:pPr>
              <a:r>
                <a:rPr lang="en-US" sz="1400" i="1" kern="1200" dirty="0" smtClean="0">
                  <a:solidFill>
                    <a:srgbClr val="000000"/>
                  </a:solidFill>
                  <a:effectLst/>
                  <a:latin typeface="Times New Roman" panose="02020603050405020304" pitchFamily="18" charset="0"/>
                  <a:ea typeface="Times New Roman" panose="02020603050405020304" pitchFamily="18" charset="0"/>
                </a:rPr>
                <a:t>x</a:t>
              </a:r>
              <a:endParaRPr lang="en-US" sz="1200" dirty="0">
                <a:effectLst/>
                <a:latin typeface="Times New Roman" panose="02020603050405020304" pitchFamily="18" charset="0"/>
                <a:ea typeface="Times New Roman" panose="02020603050405020304" pitchFamily="18" charset="0"/>
              </a:endParaRPr>
            </a:p>
          </p:txBody>
        </p:sp>
        <p:sp>
          <p:nvSpPr>
            <p:cNvPr id="19" name="Text Box 51"/>
            <p:cNvSpPr txBox="1">
              <a:spLocks noChangeArrowheads="1"/>
            </p:cNvSpPr>
            <p:nvPr/>
          </p:nvSpPr>
          <p:spPr bwMode="auto">
            <a:xfrm>
              <a:off x="2078550" y="1282036"/>
              <a:ext cx="648961" cy="4785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fontAlgn="base">
                <a:spcBef>
                  <a:spcPts val="0"/>
                </a:spcBef>
                <a:spcAft>
                  <a:spcPts val="0"/>
                </a:spcAft>
              </a:pPr>
              <a:r>
                <a:rPr lang="en-US" sz="1400" i="1" dirty="0">
                  <a:solidFill>
                    <a:srgbClr val="000000"/>
                  </a:solidFill>
                  <a:latin typeface="Times New Roman" panose="02020603050405020304" pitchFamily="18" charset="0"/>
                  <a:ea typeface="Times New Roman" panose="02020603050405020304" pitchFamily="18" charset="0"/>
                </a:rPr>
                <a:t>z</a:t>
              </a:r>
              <a:endParaRPr lang="en-US" sz="1200" dirty="0">
                <a:effectLst/>
                <a:latin typeface="Times New Roman" panose="02020603050405020304" pitchFamily="18" charset="0"/>
                <a:ea typeface="Times New Roman" panose="02020603050405020304" pitchFamily="18" charset="0"/>
              </a:endParaRPr>
            </a:p>
          </p:txBody>
        </p:sp>
        <p:cxnSp>
          <p:nvCxnSpPr>
            <p:cNvPr id="159" name="Line 69"/>
            <p:cNvCxnSpPr/>
            <p:nvPr/>
          </p:nvCxnSpPr>
          <p:spPr bwMode="auto">
            <a:xfrm flipH="1">
              <a:off x="899331" y="3916181"/>
              <a:ext cx="497966" cy="2009"/>
            </a:xfrm>
            <a:prstGeom prst="line">
              <a:avLst/>
            </a:prstGeom>
            <a:noFill/>
            <a:ln w="9525">
              <a:solidFill>
                <a:srgbClr val="000000"/>
              </a:solidFill>
              <a:round/>
              <a:headEnd/>
              <a:tailEnd type="oval" w="sm" len="sm"/>
            </a:ln>
          </p:spPr>
        </p:cxnSp>
        <p:cxnSp>
          <p:nvCxnSpPr>
            <p:cNvPr id="160" name="Line 68"/>
            <p:cNvCxnSpPr/>
            <p:nvPr/>
          </p:nvCxnSpPr>
          <p:spPr bwMode="auto">
            <a:xfrm flipH="1">
              <a:off x="1703376" y="3930762"/>
              <a:ext cx="331977" cy="2009"/>
            </a:xfrm>
            <a:prstGeom prst="line">
              <a:avLst/>
            </a:prstGeom>
            <a:noFill/>
            <a:ln w="9525">
              <a:solidFill>
                <a:srgbClr val="000000"/>
              </a:solidFill>
              <a:round/>
              <a:headEnd/>
              <a:tailEnd type="none" w="sm" len="sm"/>
            </a:ln>
          </p:spPr>
        </p:cxnSp>
        <p:sp>
          <p:nvSpPr>
            <p:cNvPr id="161" name="Arc 59"/>
            <p:cNvSpPr>
              <a:spLocks noChangeAspect="1"/>
            </p:cNvSpPr>
            <p:nvPr/>
          </p:nvSpPr>
          <p:spPr bwMode="auto">
            <a:xfrm>
              <a:off x="2035354" y="3733941"/>
              <a:ext cx="331977" cy="198830"/>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sp>
          <p:nvSpPr>
            <p:cNvPr id="162" name="Arc 54"/>
            <p:cNvSpPr>
              <a:spLocks noChangeAspect="1"/>
            </p:cNvSpPr>
            <p:nvPr/>
          </p:nvSpPr>
          <p:spPr bwMode="auto">
            <a:xfrm>
              <a:off x="1378760" y="3734667"/>
              <a:ext cx="331977" cy="198830"/>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cxnSp>
          <p:nvCxnSpPr>
            <p:cNvPr id="163" name="Line 68"/>
            <p:cNvCxnSpPr/>
            <p:nvPr/>
          </p:nvCxnSpPr>
          <p:spPr bwMode="auto">
            <a:xfrm flipH="1">
              <a:off x="2378400" y="3918190"/>
              <a:ext cx="331746" cy="1529"/>
            </a:xfrm>
            <a:prstGeom prst="line">
              <a:avLst/>
            </a:prstGeom>
            <a:noFill/>
            <a:ln w="9525">
              <a:solidFill>
                <a:srgbClr val="000000"/>
              </a:solidFill>
              <a:round/>
              <a:headEnd/>
              <a:tailEnd type="none" w="sm" len="sm"/>
            </a:ln>
          </p:spPr>
        </p:cxnSp>
        <p:grpSp>
          <p:nvGrpSpPr>
            <p:cNvPr id="24" name="Group 23"/>
            <p:cNvGrpSpPr/>
            <p:nvPr/>
          </p:nvGrpSpPr>
          <p:grpSpPr>
            <a:xfrm>
              <a:off x="1581661" y="3092922"/>
              <a:ext cx="774481" cy="122549"/>
              <a:chOff x="0" y="0"/>
              <a:chExt cx="516298" cy="82535"/>
            </a:xfrm>
          </p:grpSpPr>
          <p:cxnSp>
            <p:nvCxnSpPr>
              <p:cNvPr id="153" name="Line 63"/>
              <p:cNvCxnSpPr/>
              <p:nvPr/>
            </p:nvCxnSpPr>
            <p:spPr bwMode="auto">
              <a:xfrm flipH="1">
                <a:off x="0" y="81701"/>
                <a:ext cx="309779" cy="0"/>
              </a:xfrm>
              <a:prstGeom prst="line">
                <a:avLst/>
              </a:prstGeom>
              <a:noFill/>
              <a:ln w="9525">
                <a:solidFill>
                  <a:srgbClr val="000000"/>
                </a:solidFill>
                <a:round/>
                <a:headEnd/>
                <a:tailEnd type="oval" w="sm" len="sm"/>
              </a:ln>
            </p:spPr>
          </p:cxnSp>
          <p:sp>
            <p:nvSpPr>
              <p:cNvPr id="154" name="Arc 58"/>
              <p:cNvSpPr>
                <a:spLocks noChangeAspect="1"/>
              </p:cNvSpPr>
              <p:nvPr/>
            </p:nvSpPr>
            <p:spPr bwMode="auto">
              <a:xfrm>
                <a:off x="309779" y="0"/>
                <a:ext cx="206519" cy="82535"/>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grpSp>
        <p:cxnSp>
          <p:nvCxnSpPr>
            <p:cNvPr id="25" name="Straight Connector 24"/>
            <p:cNvCxnSpPr/>
            <p:nvPr/>
          </p:nvCxnSpPr>
          <p:spPr>
            <a:xfrm flipV="1">
              <a:off x="3734204" y="2313270"/>
              <a:ext cx="917672" cy="17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279483" y="3918380"/>
              <a:ext cx="1877044"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4211827" y="4625585"/>
              <a:ext cx="683174" cy="899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147426" y="3334898"/>
              <a:ext cx="975192" cy="0"/>
            </a:xfrm>
            <a:prstGeom prst="line">
              <a:avLst/>
            </a:prstGeom>
          </p:spPr>
          <p:style>
            <a:lnRef idx="1">
              <a:schemeClr val="dk1"/>
            </a:lnRef>
            <a:fillRef idx="0">
              <a:schemeClr val="dk1"/>
            </a:fillRef>
            <a:effectRef idx="0">
              <a:schemeClr val="dk1"/>
            </a:effectRef>
            <a:fontRef idx="minor">
              <a:schemeClr val="tx1"/>
            </a:fontRef>
          </p:style>
        </p:cxnSp>
        <p:cxnSp>
          <p:nvCxnSpPr>
            <p:cNvPr id="137" name="Line 63"/>
            <p:cNvCxnSpPr/>
            <p:nvPr/>
          </p:nvCxnSpPr>
          <p:spPr bwMode="auto">
            <a:xfrm flipH="1">
              <a:off x="1584542" y="5485109"/>
              <a:ext cx="785548" cy="0"/>
            </a:xfrm>
            <a:prstGeom prst="line">
              <a:avLst/>
            </a:prstGeom>
            <a:noFill/>
            <a:ln w="9525">
              <a:solidFill>
                <a:srgbClr val="000000"/>
              </a:solidFill>
              <a:round/>
              <a:headEnd/>
              <a:tailEnd type="oval" w="sm" len="sm"/>
            </a:ln>
          </p:spPr>
        </p:cxnSp>
        <p:grpSp>
          <p:nvGrpSpPr>
            <p:cNvPr id="45" name="Group 44"/>
            <p:cNvGrpSpPr>
              <a:grpSpLocks noChangeAspect="1"/>
            </p:cNvGrpSpPr>
            <p:nvPr/>
          </p:nvGrpSpPr>
          <p:grpSpPr bwMode="auto">
            <a:xfrm>
              <a:off x="2369660" y="4690609"/>
              <a:ext cx="933529" cy="249263"/>
              <a:chOff x="0" y="0"/>
              <a:chExt cx="1680" cy="388"/>
            </a:xfrm>
            <a:solidFill>
              <a:schemeClr val="bg1">
                <a:lumMod val="95000"/>
              </a:schemeClr>
            </a:solidFill>
          </p:grpSpPr>
          <p:cxnSp>
            <p:nvCxnSpPr>
              <p:cNvPr id="106" name="Line 88"/>
              <p:cNvCxnSpPr/>
              <p:nvPr/>
            </p:nvCxnSpPr>
            <p:spPr bwMode="auto">
              <a:xfrm flipV="1">
                <a:off x="0" y="190"/>
                <a:ext cx="1680" cy="1"/>
              </a:xfrm>
              <a:prstGeom prst="line">
                <a:avLst/>
              </a:prstGeom>
              <a:grpFill/>
              <a:ln w="9525">
                <a:solidFill>
                  <a:srgbClr val="000000"/>
                </a:solidFill>
                <a:round/>
                <a:headEnd/>
                <a:tailEnd type="none" w="sm" len="sm"/>
              </a:ln>
            </p:spPr>
          </p:cxnSp>
          <p:grpSp>
            <p:nvGrpSpPr>
              <p:cNvPr id="107" name="Group 106"/>
              <p:cNvGrpSpPr>
                <a:grpSpLocks noChangeAspect="1"/>
              </p:cNvGrpSpPr>
              <p:nvPr/>
            </p:nvGrpSpPr>
            <p:grpSpPr bwMode="auto">
              <a:xfrm>
                <a:off x="960" y="0"/>
                <a:ext cx="360" cy="388"/>
                <a:chOff x="960" y="0"/>
                <a:chExt cx="609" cy="600"/>
              </a:xfrm>
              <a:grpFill/>
            </p:grpSpPr>
            <p:sp>
              <p:nvSpPr>
                <p:cNvPr id="108" name="AutoShape 87"/>
                <p:cNvSpPr>
                  <a:spLocks noChangeAspect="1" noChangeArrowheads="1"/>
                </p:cNvSpPr>
                <p:nvPr/>
              </p:nvSpPr>
              <p:spPr bwMode="auto">
                <a:xfrm rot="5400000" flipH="1">
                  <a:off x="905" y="55"/>
                  <a:ext cx="600" cy="489"/>
                </a:xfrm>
                <a:prstGeom prst="flowChartExtra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108"/>
                <p:cNvSpPr>
                  <a:spLocks noChangeAspect="1" noChangeArrowheads="1"/>
                </p:cNvSpPr>
                <p:nvPr/>
              </p:nvSpPr>
              <p:spPr bwMode="auto">
                <a:xfrm>
                  <a:off x="1449" y="227"/>
                  <a:ext cx="120" cy="163"/>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47" name="Straight Connector 46"/>
            <p:cNvCxnSpPr/>
            <p:nvPr/>
          </p:nvCxnSpPr>
          <p:spPr>
            <a:xfrm flipV="1">
              <a:off x="5708335" y="5011706"/>
              <a:ext cx="1444690" cy="1965"/>
            </a:xfrm>
            <a:prstGeom prst="line">
              <a:avLst/>
            </a:prstGeom>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1738601" y="1985885"/>
              <a:ext cx="578817" cy="120781"/>
              <a:chOff x="831215" y="317500"/>
              <a:chExt cx="516298" cy="82535"/>
            </a:xfrm>
          </p:grpSpPr>
          <p:cxnSp>
            <p:nvCxnSpPr>
              <p:cNvPr id="96" name="Line 63"/>
              <p:cNvCxnSpPr/>
              <p:nvPr/>
            </p:nvCxnSpPr>
            <p:spPr bwMode="auto">
              <a:xfrm flipH="1">
                <a:off x="831215" y="399201"/>
                <a:ext cx="309779" cy="0"/>
              </a:xfrm>
              <a:prstGeom prst="line">
                <a:avLst/>
              </a:prstGeom>
              <a:noFill/>
              <a:ln w="9525">
                <a:solidFill>
                  <a:srgbClr val="000000"/>
                </a:solidFill>
                <a:round/>
                <a:headEnd type="none" w="med" len="med"/>
                <a:tailEnd type="none" w="med" len="med"/>
              </a:ln>
            </p:spPr>
          </p:cxnSp>
          <p:sp>
            <p:nvSpPr>
              <p:cNvPr id="97" name="Arc 58"/>
              <p:cNvSpPr>
                <a:spLocks noChangeAspect="1"/>
              </p:cNvSpPr>
              <p:nvPr/>
            </p:nvSpPr>
            <p:spPr bwMode="auto">
              <a:xfrm>
                <a:off x="1140994" y="317500"/>
                <a:ext cx="206519" cy="82535"/>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a:p>
            </p:txBody>
          </p:sp>
        </p:grpSp>
        <p:cxnSp>
          <p:nvCxnSpPr>
            <p:cNvPr id="72" name="Straight Connector 71"/>
            <p:cNvCxnSpPr/>
            <p:nvPr/>
          </p:nvCxnSpPr>
          <p:spPr>
            <a:xfrm flipV="1">
              <a:off x="8091395" y="3581191"/>
              <a:ext cx="2971059" cy="12765"/>
            </a:xfrm>
            <a:prstGeom prst="line">
              <a:avLst/>
            </a:prstGeom>
          </p:spPr>
          <p:style>
            <a:lnRef idx="1">
              <a:schemeClr val="dk1"/>
            </a:lnRef>
            <a:fillRef idx="0">
              <a:schemeClr val="dk1"/>
            </a:fillRef>
            <a:effectRef idx="0">
              <a:schemeClr val="dk1"/>
            </a:effectRef>
            <a:fontRef idx="minor">
              <a:schemeClr val="tx1"/>
            </a:fontRef>
          </p:style>
        </p:cxnSp>
        <p:sp>
          <p:nvSpPr>
            <p:cNvPr id="175" name="Rectangle 174"/>
            <p:cNvSpPr>
              <a:spLocks noChangeAspect="1" noChangeArrowheads="1"/>
            </p:cNvSpPr>
            <p:nvPr/>
          </p:nvSpPr>
          <p:spPr bwMode="auto">
            <a:xfrm>
              <a:off x="1512061" y="1768808"/>
              <a:ext cx="116059" cy="1195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spect="1" noChangeArrowheads="1"/>
            </p:cNvSpPr>
            <p:nvPr/>
          </p:nvSpPr>
          <p:spPr bwMode="auto">
            <a:xfrm>
              <a:off x="2135743" y="1770404"/>
              <a:ext cx="116059" cy="1195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77" name="Line 71"/>
            <p:cNvCxnSpPr/>
            <p:nvPr/>
          </p:nvCxnSpPr>
          <p:spPr bwMode="auto">
            <a:xfrm>
              <a:off x="1568478" y="1882067"/>
              <a:ext cx="12293" cy="3625788"/>
            </a:xfrm>
            <a:prstGeom prst="line">
              <a:avLst/>
            </a:prstGeom>
            <a:noFill/>
            <a:ln w="9525">
              <a:solidFill>
                <a:srgbClr val="000000"/>
              </a:solidFill>
              <a:round/>
              <a:headEnd/>
              <a:tailEnd type="none" w="sm" len="sm"/>
            </a:ln>
          </p:spPr>
        </p:cxnSp>
        <p:cxnSp>
          <p:nvCxnSpPr>
            <p:cNvPr id="178" name="Line 71"/>
            <p:cNvCxnSpPr/>
            <p:nvPr/>
          </p:nvCxnSpPr>
          <p:spPr bwMode="auto">
            <a:xfrm>
              <a:off x="2197234" y="1905947"/>
              <a:ext cx="5347" cy="2909816"/>
            </a:xfrm>
            <a:prstGeom prst="line">
              <a:avLst/>
            </a:prstGeom>
            <a:noFill/>
            <a:ln w="9525">
              <a:solidFill>
                <a:srgbClr val="000000"/>
              </a:solidFill>
              <a:round/>
              <a:headEnd/>
              <a:tailEnd type="none" w="sm" len="sm"/>
            </a:ln>
          </p:spPr>
        </p:cxnSp>
        <p:cxnSp>
          <p:nvCxnSpPr>
            <p:cNvPr id="179" name="Line 66"/>
            <p:cNvCxnSpPr/>
            <p:nvPr/>
          </p:nvCxnSpPr>
          <p:spPr bwMode="auto">
            <a:xfrm flipH="1">
              <a:off x="1584795" y="2105247"/>
              <a:ext cx="348051" cy="1212"/>
            </a:xfrm>
            <a:prstGeom prst="line">
              <a:avLst/>
            </a:prstGeom>
            <a:noFill/>
            <a:ln w="9525">
              <a:solidFill>
                <a:srgbClr val="000000"/>
              </a:solidFill>
              <a:round/>
              <a:headEnd/>
              <a:tailEnd type="oval" w="sm" len="sm"/>
            </a:ln>
          </p:spPr>
        </p:cxnSp>
        <p:grpSp>
          <p:nvGrpSpPr>
            <p:cNvPr id="182" name="Group 181"/>
            <p:cNvGrpSpPr/>
            <p:nvPr/>
          </p:nvGrpSpPr>
          <p:grpSpPr>
            <a:xfrm>
              <a:off x="3101859" y="2027222"/>
              <a:ext cx="665465" cy="572981"/>
              <a:chOff x="2828757" y="1510524"/>
              <a:chExt cx="592078" cy="391542"/>
            </a:xfrm>
            <a:solidFill>
              <a:schemeClr val="bg1">
                <a:lumMod val="95000"/>
              </a:schemeClr>
            </a:solidFill>
          </p:grpSpPr>
          <p:sp>
            <p:nvSpPr>
              <p:cNvPr id="180" name="AutoShape 103"/>
              <p:cNvSpPr>
                <a:spLocks noChangeAspect="1" noChangeArrowheads="1"/>
              </p:cNvSpPr>
              <p:nvPr/>
            </p:nvSpPr>
            <p:spPr bwMode="auto">
              <a:xfrm>
                <a:off x="2828757" y="1510524"/>
                <a:ext cx="495759" cy="391542"/>
              </a:xfrm>
              <a:prstGeom prst="flowChartDelay">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600" dirty="0" smtClean="0"/>
                  <a:t>NAND</a:t>
                </a:r>
                <a:endParaRPr lang="en-US" sz="600" dirty="0"/>
              </a:p>
            </p:txBody>
          </p:sp>
          <p:sp>
            <p:nvSpPr>
              <p:cNvPr id="181" name="Oval 180"/>
              <p:cNvSpPr/>
              <p:nvPr/>
            </p:nvSpPr>
            <p:spPr>
              <a:xfrm>
                <a:off x="3311329" y="1646714"/>
                <a:ext cx="109506" cy="106154"/>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83" name="Straight Connector 182"/>
            <p:cNvCxnSpPr>
              <a:endCxn id="180" idx="1"/>
            </p:cNvCxnSpPr>
            <p:nvPr/>
          </p:nvCxnSpPr>
          <p:spPr>
            <a:xfrm>
              <a:off x="2329860" y="2110663"/>
              <a:ext cx="771999" cy="20304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85" name="Line 66"/>
            <p:cNvCxnSpPr/>
            <p:nvPr/>
          </p:nvCxnSpPr>
          <p:spPr bwMode="auto">
            <a:xfrm flipH="1">
              <a:off x="2198846" y="2387994"/>
              <a:ext cx="903013" cy="8410"/>
            </a:xfrm>
            <a:prstGeom prst="line">
              <a:avLst/>
            </a:prstGeom>
            <a:noFill/>
            <a:ln w="9525">
              <a:solidFill>
                <a:srgbClr val="000000"/>
              </a:solidFill>
              <a:round/>
              <a:headEnd/>
              <a:tailEnd type="oval" w="sm" len="sm"/>
            </a:ln>
          </p:spPr>
        </p:cxnSp>
        <p:cxnSp>
          <p:nvCxnSpPr>
            <p:cNvPr id="193" name="Straight Connector 192"/>
            <p:cNvCxnSpPr/>
            <p:nvPr/>
          </p:nvCxnSpPr>
          <p:spPr>
            <a:xfrm>
              <a:off x="5205859" y="2532210"/>
              <a:ext cx="1947166" cy="2451"/>
            </a:xfrm>
            <a:prstGeom prst="line">
              <a:avLst/>
            </a:prstGeom>
          </p:spPr>
          <p:style>
            <a:lnRef idx="1">
              <a:schemeClr val="dk1"/>
            </a:lnRef>
            <a:fillRef idx="0">
              <a:schemeClr val="dk1"/>
            </a:fillRef>
            <a:effectRef idx="0">
              <a:schemeClr val="dk1"/>
            </a:effectRef>
            <a:fontRef idx="minor">
              <a:schemeClr val="tx1"/>
            </a:fontRef>
          </p:style>
        </p:cxnSp>
        <p:sp>
          <p:nvSpPr>
            <p:cNvPr id="194" name="TextBox 193"/>
            <p:cNvSpPr txBox="1"/>
            <p:nvPr/>
          </p:nvSpPr>
          <p:spPr>
            <a:xfrm>
              <a:off x="3696468" y="1951646"/>
              <a:ext cx="1312954" cy="40535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y↑­z</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cxnSp>
          <p:nvCxnSpPr>
            <p:cNvPr id="195" name="Line 66"/>
            <p:cNvCxnSpPr/>
            <p:nvPr/>
          </p:nvCxnSpPr>
          <p:spPr bwMode="auto">
            <a:xfrm flipH="1">
              <a:off x="891305" y="2798147"/>
              <a:ext cx="3760572" cy="19334"/>
            </a:xfrm>
            <a:prstGeom prst="line">
              <a:avLst/>
            </a:prstGeom>
            <a:noFill/>
            <a:ln w="9525">
              <a:solidFill>
                <a:srgbClr val="000000"/>
              </a:solidFill>
              <a:round/>
              <a:headEnd/>
              <a:tailEnd type="oval" w="sm" len="sm"/>
            </a:ln>
          </p:spPr>
        </p:cxnSp>
        <p:grpSp>
          <p:nvGrpSpPr>
            <p:cNvPr id="210" name="Group 209"/>
            <p:cNvGrpSpPr/>
            <p:nvPr/>
          </p:nvGrpSpPr>
          <p:grpSpPr>
            <a:xfrm>
              <a:off x="3075458" y="2835655"/>
              <a:ext cx="1365233" cy="390280"/>
              <a:chOff x="3708209" y="2139357"/>
              <a:chExt cx="1168162" cy="276999"/>
            </a:xfrm>
          </p:grpSpPr>
          <p:sp>
            <p:nvSpPr>
              <p:cNvPr id="211" name="TextBox 210"/>
              <p:cNvSpPr txBox="1"/>
              <p:nvPr/>
            </p:nvSpPr>
            <p:spPr>
              <a:xfrm>
                <a:off x="3708209" y="2139357"/>
                <a:ext cx="1168162"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p:txBody>
          </p:sp>
          <p:cxnSp>
            <p:nvCxnSpPr>
              <p:cNvPr id="212" name="Straight Connector 211"/>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sp>
          <p:nvSpPr>
            <p:cNvPr id="213" name="TextBox 212"/>
            <p:cNvSpPr txBox="1"/>
            <p:nvPr/>
          </p:nvSpPr>
          <p:spPr>
            <a:xfrm>
              <a:off x="5304312" y="2129302"/>
              <a:ext cx="1312954" cy="40535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x(</a:t>
              </a:r>
              <a:r>
                <a:rPr lang="en-US" sz="1200" dirty="0" err="1" smtClean="0">
                  <a:latin typeface="Times New Roman" panose="02020603050405020304" pitchFamily="18" charset="0"/>
                  <a:cs typeface="Times New Roman" panose="02020603050405020304" pitchFamily="18" charset="0"/>
                </a:rPr>
                <a:t>y↑­z</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cxnSp>
          <p:nvCxnSpPr>
            <p:cNvPr id="215" name="Line 66"/>
            <p:cNvCxnSpPr/>
            <p:nvPr/>
          </p:nvCxnSpPr>
          <p:spPr bwMode="auto">
            <a:xfrm flipH="1">
              <a:off x="2193806" y="3564782"/>
              <a:ext cx="1511978" cy="1212"/>
            </a:xfrm>
            <a:prstGeom prst="line">
              <a:avLst/>
            </a:prstGeom>
            <a:noFill/>
            <a:ln w="9525">
              <a:solidFill>
                <a:srgbClr val="000000"/>
              </a:solidFill>
              <a:round/>
              <a:headEnd/>
              <a:tailEnd type="oval" w="sm" len="sm"/>
            </a:ln>
          </p:spPr>
        </p:cxnSp>
        <p:grpSp>
          <p:nvGrpSpPr>
            <p:cNvPr id="221" name="Group 220"/>
            <p:cNvGrpSpPr/>
            <p:nvPr/>
          </p:nvGrpSpPr>
          <p:grpSpPr>
            <a:xfrm>
              <a:off x="3340201" y="2948410"/>
              <a:ext cx="889466" cy="799653"/>
              <a:chOff x="5274266" y="2154611"/>
              <a:chExt cx="791376" cy="546437"/>
            </a:xfrm>
          </p:grpSpPr>
          <p:grpSp>
            <p:nvGrpSpPr>
              <p:cNvPr id="219" name="Group 218"/>
              <p:cNvGrpSpPr/>
              <p:nvPr/>
            </p:nvGrpSpPr>
            <p:grpSpPr>
              <a:xfrm>
                <a:off x="5274266" y="2154611"/>
                <a:ext cx="718205" cy="546437"/>
                <a:chOff x="5274266" y="2154611"/>
                <a:chExt cx="718205" cy="546437"/>
              </a:xfrm>
            </p:grpSpPr>
            <p:grpSp>
              <p:nvGrpSpPr>
                <p:cNvPr id="29" name="Group 28"/>
                <p:cNvGrpSpPr>
                  <a:grpSpLocks noChangeAspect="1"/>
                </p:cNvGrpSpPr>
                <p:nvPr/>
              </p:nvGrpSpPr>
              <p:grpSpPr bwMode="auto">
                <a:xfrm>
                  <a:off x="5480711" y="2154611"/>
                  <a:ext cx="511760" cy="544195"/>
                  <a:chOff x="88" y="0"/>
                  <a:chExt cx="1168" cy="1305"/>
                </a:xfrm>
                <a:noFill/>
              </p:grpSpPr>
              <p:sp>
                <p:nvSpPr>
                  <p:cNvPr id="149" name="Arc 109"/>
                  <p:cNvSpPr>
                    <a:spLocks noChangeAspect="1"/>
                  </p:cNvSpPr>
                  <p:nvPr/>
                </p:nvSpPr>
                <p:spPr bwMode="auto">
                  <a:xfrm>
                    <a:off x="536" y="0"/>
                    <a:ext cx="720" cy="1304"/>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grp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cxnSp>
                <p:nvCxnSpPr>
                  <p:cNvPr id="150" name="Line 108"/>
                  <p:cNvCxnSpPr/>
                  <p:nvPr/>
                </p:nvCxnSpPr>
                <p:spPr bwMode="auto">
                  <a:xfrm flipH="1">
                    <a:off x="88" y="1304"/>
                    <a:ext cx="429" cy="1"/>
                  </a:xfrm>
                  <a:prstGeom prst="line">
                    <a:avLst/>
                  </a:prstGeom>
                  <a:grpFill/>
                  <a:ln w="9525">
                    <a:solidFill>
                      <a:srgbClr val="000000"/>
                    </a:solidFill>
                    <a:round/>
                    <a:headEnd/>
                    <a:tailEnd type="none" w="sm" len="sm"/>
                  </a:ln>
                </p:spPr>
              </p:cxnSp>
              <p:cxnSp>
                <p:nvCxnSpPr>
                  <p:cNvPr id="151" name="Line 107"/>
                  <p:cNvCxnSpPr/>
                  <p:nvPr/>
                </p:nvCxnSpPr>
                <p:spPr bwMode="auto">
                  <a:xfrm flipH="1">
                    <a:off x="88" y="0"/>
                    <a:ext cx="480" cy="1"/>
                  </a:xfrm>
                  <a:prstGeom prst="line">
                    <a:avLst/>
                  </a:prstGeom>
                  <a:grpFill/>
                  <a:ln w="9525">
                    <a:solidFill>
                      <a:srgbClr val="000000"/>
                    </a:solidFill>
                    <a:round/>
                    <a:headEnd/>
                    <a:tailEnd type="none" w="sm" len="sm"/>
                  </a:ln>
                </p:spPr>
              </p:cxnSp>
              <p:sp>
                <p:nvSpPr>
                  <p:cNvPr id="152" name="Arc 106"/>
                  <p:cNvSpPr>
                    <a:spLocks noChangeAspect="1"/>
                  </p:cNvSpPr>
                  <p:nvPr/>
                </p:nvSpPr>
                <p:spPr bwMode="auto">
                  <a:xfrm>
                    <a:off x="92" y="0"/>
                    <a:ext cx="536" cy="1304"/>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grp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grpSp>
            <p:sp>
              <p:nvSpPr>
                <p:cNvPr id="218" name="Arc 217"/>
                <p:cNvSpPr/>
                <p:nvPr/>
              </p:nvSpPr>
              <p:spPr>
                <a:xfrm>
                  <a:off x="5274266" y="2169423"/>
                  <a:ext cx="369265" cy="531625"/>
                </a:xfrm>
                <a:prstGeom prst="arc">
                  <a:avLst>
                    <a:gd name="adj1" fmla="val 16200000"/>
                    <a:gd name="adj2" fmla="val 54593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20" name="TextBox 219"/>
              <p:cNvSpPr txBox="1"/>
              <p:nvPr/>
            </p:nvSpPr>
            <p:spPr>
              <a:xfrm>
                <a:off x="5661364" y="2310993"/>
                <a:ext cx="404278" cy="215444"/>
              </a:xfrm>
              <a:prstGeom prst="rect">
                <a:avLst/>
              </a:prstGeom>
              <a:noFill/>
            </p:spPr>
            <p:txBody>
              <a:bodyPr wrap="none" rtlCol="0">
                <a:spAutoFit/>
              </a:bodyPr>
              <a:lstStyle/>
              <a:p>
                <a:r>
                  <a:rPr lang="en-US" sz="800" dirty="0" smtClean="0"/>
                  <a:t>XOR</a:t>
                </a:r>
                <a:endParaRPr lang="en-US" sz="800" dirty="0"/>
              </a:p>
            </p:txBody>
          </p:sp>
        </p:grpSp>
        <p:cxnSp>
          <p:nvCxnSpPr>
            <p:cNvPr id="224" name="Straight Connector 223"/>
            <p:cNvCxnSpPr/>
            <p:nvPr/>
          </p:nvCxnSpPr>
          <p:spPr>
            <a:xfrm>
              <a:off x="3208065" y="3214233"/>
              <a:ext cx="536628" cy="1007"/>
            </a:xfrm>
            <a:prstGeom prst="line">
              <a:avLst/>
            </a:prstGeom>
          </p:spPr>
          <p:style>
            <a:lnRef idx="1">
              <a:schemeClr val="dk1"/>
            </a:lnRef>
            <a:fillRef idx="0">
              <a:schemeClr val="dk1"/>
            </a:fillRef>
            <a:effectRef idx="0">
              <a:schemeClr val="dk1"/>
            </a:effectRef>
            <a:fontRef idx="minor">
              <a:schemeClr val="tx1"/>
            </a:fontRef>
          </p:style>
        </p:cxnSp>
        <p:sp>
          <p:nvSpPr>
            <p:cNvPr id="228" name="TextBox 227"/>
            <p:cNvSpPr txBox="1"/>
            <p:nvPr/>
          </p:nvSpPr>
          <p:spPr>
            <a:xfrm>
              <a:off x="4307864" y="2952459"/>
              <a:ext cx="732769" cy="450399"/>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z</a:t>
              </a:r>
            </a:p>
          </p:txBody>
        </p:sp>
        <p:grpSp>
          <p:nvGrpSpPr>
            <p:cNvPr id="1066" name="Group 1065"/>
            <p:cNvGrpSpPr/>
            <p:nvPr/>
          </p:nvGrpSpPr>
          <p:grpSpPr>
            <a:xfrm>
              <a:off x="4170590" y="2962786"/>
              <a:ext cx="239365" cy="276999"/>
              <a:chOff x="8660262" y="1409413"/>
              <a:chExt cx="239365" cy="276999"/>
            </a:xfrm>
          </p:grpSpPr>
          <p:sp>
            <p:nvSpPr>
              <p:cNvPr id="231" name="TextBox 230"/>
              <p:cNvSpPr txBox="1"/>
              <p:nvPr/>
            </p:nvSpPr>
            <p:spPr>
              <a:xfrm>
                <a:off x="8660262" y="1409413"/>
                <a:ext cx="23936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p:txBody>
          </p:sp>
          <p:cxnSp>
            <p:nvCxnSpPr>
              <p:cNvPr id="232" name="Straight Connector 231"/>
              <p:cNvCxnSpPr/>
              <p:nvPr/>
            </p:nvCxnSpPr>
            <p:spPr>
              <a:xfrm>
                <a:off x="8705130" y="1496290"/>
                <a:ext cx="149630" cy="0"/>
              </a:xfrm>
              <a:prstGeom prst="line">
                <a:avLst/>
              </a:prstGeom>
            </p:spPr>
            <p:style>
              <a:lnRef idx="1">
                <a:schemeClr val="dk1"/>
              </a:lnRef>
              <a:fillRef idx="0">
                <a:schemeClr val="dk1"/>
              </a:fillRef>
              <a:effectRef idx="0">
                <a:schemeClr val="dk1"/>
              </a:effectRef>
              <a:fontRef idx="minor">
                <a:schemeClr val="tx1"/>
              </a:fontRef>
            </p:style>
          </p:cxnSp>
        </p:grpSp>
        <p:grpSp>
          <p:nvGrpSpPr>
            <p:cNvPr id="233" name="Group 232"/>
            <p:cNvGrpSpPr>
              <a:grpSpLocks noChangeAspect="1"/>
            </p:cNvGrpSpPr>
            <p:nvPr/>
          </p:nvGrpSpPr>
          <p:grpSpPr bwMode="auto">
            <a:xfrm>
              <a:off x="2385359" y="3796888"/>
              <a:ext cx="933776" cy="249831"/>
              <a:chOff x="987" y="2208"/>
              <a:chExt cx="1680" cy="388"/>
            </a:xfrm>
            <a:solidFill>
              <a:schemeClr val="bg1">
                <a:lumMod val="95000"/>
              </a:schemeClr>
            </a:solidFill>
          </p:grpSpPr>
          <p:cxnSp>
            <p:nvCxnSpPr>
              <p:cNvPr id="234" name="Line 88"/>
              <p:cNvCxnSpPr/>
              <p:nvPr/>
            </p:nvCxnSpPr>
            <p:spPr bwMode="auto">
              <a:xfrm flipV="1">
                <a:off x="987" y="2398"/>
                <a:ext cx="1680" cy="1"/>
              </a:xfrm>
              <a:prstGeom prst="line">
                <a:avLst/>
              </a:prstGeom>
              <a:grpFill/>
              <a:ln w="9525">
                <a:solidFill>
                  <a:srgbClr val="000000"/>
                </a:solidFill>
                <a:round/>
                <a:headEnd/>
                <a:tailEnd type="none" w="sm" len="sm"/>
              </a:ln>
            </p:spPr>
          </p:cxnSp>
          <p:grpSp>
            <p:nvGrpSpPr>
              <p:cNvPr id="235" name="Group 234"/>
              <p:cNvGrpSpPr>
                <a:grpSpLocks noChangeAspect="1"/>
              </p:cNvGrpSpPr>
              <p:nvPr/>
            </p:nvGrpSpPr>
            <p:grpSpPr bwMode="auto">
              <a:xfrm>
                <a:off x="1947" y="2208"/>
                <a:ext cx="360" cy="388"/>
                <a:chOff x="1947" y="2208"/>
                <a:chExt cx="609" cy="600"/>
              </a:xfrm>
              <a:grpFill/>
            </p:grpSpPr>
            <p:sp>
              <p:nvSpPr>
                <p:cNvPr id="236" name="AutoShape 87"/>
                <p:cNvSpPr>
                  <a:spLocks noChangeAspect="1" noChangeArrowheads="1"/>
                </p:cNvSpPr>
                <p:nvPr/>
              </p:nvSpPr>
              <p:spPr bwMode="auto">
                <a:xfrm rot="5400000" flipH="1">
                  <a:off x="1892" y="2263"/>
                  <a:ext cx="600" cy="489"/>
                </a:xfrm>
                <a:prstGeom prst="flowChartExtra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236"/>
                <p:cNvSpPr>
                  <a:spLocks noChangeAspect="1" noChangeArrowheads="1"/>
                </p:cNvSpPr>
                <p:nvPr/>
              </p:nvSpPr>
              <p:spPr bwMode="auto">
                <a:xfrm>
                  <a:off x="2436" y="2435"/>
                  <a:ext cx="120" cy="163"/>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40" name="Group 239"/>
            <p:cNvGrpSpPr/>
            <p:nvPr/>
          </p:nvGrpSpPr>
          <p:grpSpPr>
            <a:xfrm>
              <a:off x="3050195" y="3571317"/>
              <a:ext cx="1365233" cy="405359"/>
              <a:chOff x="3708209" y="2139357"/>
              <a:chExt cx="1168162" cy="287701"/>
            </a:xfrm>
          </p:grpSpPr>
          <p:sp>
            <p:nvSpPr>
              <p:cNvPr id="241" name="TextBox 240"/>
              <p:cNvSpPr txBox="1"/>
              <p:nvPr/>
            </p:nvSpPr>
            <p:spPr>
              <a:xfrm>
                <a:off x="3708209" y="2139357"/>
                <a:ext cx="1168162" cy="28770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x</a:t>
                </a:r>
                <a:endParaRPr lang="en-US" sz="1200" dirty="0">
                  <a:latin typeface="Times New Roman" panose="02020603050405020304" pitchFamily="18" charset="0"/>
                  <a:cs typeface="Times New Roman" panose="02020603050405020304" pitchFamily="18" charset="0"/>
                </a:endParaRPr>
              </a:p>
            </p:txBody>
          </p:sp>
          <p:cxnSp>
            <p:nvCxnSpPr>
              <p:cNvPr id="242" name="Straight Connector 241"/>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sp>
          <p:nvSpPr>
            <p:cNvPr id="243" name="AutoShape 103"/>
            <p:cNvSpPr>
              <a:spLocks noChangeAspect="1" noChangeArrowheads="1"/>
            </p:cNvSpPr>
            <p:nvPr/>
          </p:nvSpPr>
          <p:spPr bwMode="auto">
            <a:xfrm>
              <a:off x="5125351" y="3221415"/>
              <a:ext cx="557208" cy="753078"/>
            </a:xfrm>
            <a:prstGeom prst="flowChartDelay">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800" dirty="0" smtClean="0"/>
                <a:t>AND</a:t>
              </a:r>
              <a:endParaRPr lang="en-US" sz="800" dirty="0"/>
            </a:p>
          </p:txBody>
        </p:sp>
        <p:cxnSp>
          <p:nvCxnSpPr>
            <p:cNvPr id="244" name="Straight Connector 243"/>
            <p:cNvCxnSpPr/>
            <p:nvPr/>
          </p:nvCxnSpPr>
          <p:spPr>
            <a:xfrm flipV="1">
              <a:off x="5684890" y="3581191"/>
              <a:ext cx="1613641" cy="12910"/>
            </a:xfrm>
            <a:prstGeom prst="line">
              <a:avLst/>
            </a:prstGeom>
          </p:spPr>
          <p:style>
            <a:lnRef idx="1">
              <a:schemeClr val="dk1"/>
            </a:lnRef>
            <a:fillRef idx="0">
              <a:schemeClr val="dk1"/>
            </a:fillRef>
            <a:effectRef idx="0">
              <a:schemeClr val="dk1"/>
            </a:effectRef>
            <a:fontRef idx="minor">
              <a:schemeClr val="tx1"/>
            </a:fontRef>
          </p:style>
        </p:cxnSp>
        <p:grpSp>
          <p:nvGrpSpPr>
            <p:cNvPr id="258" name="Group 257"/>
            <p:cNvGrpSpPr/>
            <p:nvPr/>
          </p:nvGrpSpPr>
          <p:grpSpPr>
            <a:xfrm>
              <a:off x="4181664" y="4284125"/>
              <a:ext cx="1365233" cy="405359"/>
              <a:chOff x="3708209" y="2139357"/>
              <a:chExt cx="1168162" cy="287701"/>
            </a:xfrm>
          </p:grpSpPr>
          <p:sp>
            <p:nvSpPr>
              <p:cNvPr id="259" name="TextBox 258"/>
              <p:cNvSpPr txBox="1"/>
              <p:nvPr/>
            </p:nvSpPr>
            <p:spPr>
              <a:xfrm>
                <a:off x="3708209" y="2139357"/>
                <a:ext cx="1168162" cy="28770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x</a:t>
                </a:r>
                <a:endParaRPr lang="en-US" sz="1200" dirty="0">
                  <a:latin typeface="Times New Roman" panose="02020603050405020304" pitchFamily="18" charset="0"/>
                  <a:cs typeface="Times New Roman" panose="02020603050405020304" pitchFamily="18" charset="0"/>
                </a:endParaRPr>
              </a:p>
            </p:txBody>
          </p:sp>
          <p:cxnSp>
            <p:nvCxnSpPr>
              <p:cNvPr id="260" name="Straight Connector 259"/>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grpSp>
          <p:nvGrpSpPr>
            <p:cNvPr id="1025" name="Group 1024"/>
            <p:cNvGrpSpPr/>
            <p:nvPr/>
          </p:nvGrpSpPr>
          <p:grpSpPr>
            <a:xfrm>
              <a:off x="5697834" y="3139724"/>
              <a:ext cx="1780287" cy="540479"/>
              <a:chOff x="4431559" y="392565"/>
              <a:chExt cx="1621228" cy="369332"/>
            </a:xfrm>
          </p:grpSpPr>
          <p:grpSp>
            <p:nvGrpSpPr>
              <p:cNvPr id="267" name="Group 266"/>
              <p:cNvGrpSpPr/>
              <p:nvPr/>
            </p:nvGrpSpPr>
            <p:grpSpPr>
              <a:xfrm>
                <a:off x="4652763" y="426537"/>
                <a:ext cx="1400024" cy="307777"/>
                <a:chOff x="4494574" y="396846"/>
                <a:chExt cx="1400024" cy="307777"/>
              </a:xfrm>
            </p:grpSpPr>
            <p:grpSp>
              <p:nvGrpSpPr>
                <p:cNvPr id="268" name="Group 267"/>
                <p:cNvGrpSpPr/>
                <p:nvPr/>
              </p:nvGrpSpPr>
              <p:grpSpPr>
                <a:xfrm>
                  <a:off x="4494574" y="410029"/>
                  <a:ext cx="1400024" cy="266695"/>
                  <a:chOff x="3725291" y="2162641"/>
                  <a:chExt cx="1168162" cy="276999"/>
                </a:xfrm>
              </p:grpSpPr>
              <p:sp>
                <p:nvSpPr>
                  <p:cNvPr id="270" name="TextBox 269"/>
                  <p:cNvSpPr txBox="1"/>
                  <p:nvPr/>
                </p:nvSpPr>
                <p:spPr>
                  <a:xfrm>
                    <a:off x="3725291" y="2162641"/>
                    <a:ext cx="1168162"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p:txBody>
              </p:sp>
              <p:cxnSp>
                <p:nvCxnSpPr>
                  <p:cNvPr id="271" name="Straight Connector 270"/>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sp>
              <p:nvSpPr>
                <p:cNvPr id="269" name="TextBox 268"/>
                <p:cNvSpPr txBox="1"/>
                <p:nvPr/>
              </p:nvSpPr>
              <p:spPr>
                <a:xfrm>
                  <a:off x="4616993" y="396846"/>
                  <a:ext cx="65196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z</a:t>
                  </a:r>
                </a:p>
              </p:txBody>
            </p:sp>
          </p:grpSp>
          <p:grpSp>
            <p:nvGrpSpPr>
              <p:cNvPr id="272" name="Group 271"/>
              <p:cNvGrpSpPr/>
              <p:nvPr/>
            </p:nvGrpSpPr>
            <p:grpSpPr>
              <a:xfrm>
                <a:off x="4431559" y="441925"/>
                <a:ext cx="1214676" cy="276999"/>
                <a:chOff x="3721586" y="2163707"/>
                <a:chExt cx="1168162" cy="287701"/>
              </a:xfrm>
            </p:grpSpPr>
            <p:sp>
              <p:nvSpPr>
                <p:cNvPr id="273" name="TextBox 272"/>
                <p:cNvSpPr txBox="1"/>
                <p:nvPr/>
              </p:nvSpPr>
              <p:spPr>
                <a:xfrm>
                  <a:off x="3721586" y="2163707"/>
                  <a:ext cx="1168162" cy="28770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x</a:t>
                  </a:r>
                  <a:endParaRPr lang="en-US" sz="1200" dirty="0">
                    <a:latin typeface="Times New Roman" panose="02020603050405020304" pitchFamily="18" charset="0"/>
                    <a:cs typeface="Times New Roman" panose="02020603050405020304" pitchFamily="18" charset="0"/>
                  </a:endParaRPr>
                </a:p>
              </p:txBody>
            </p:sp>
            <p:cxnSp>
              <p:nvCxnSpPr>
                <p:cNvPr id="274" name="Straight Connector 273"/>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sp>
            <p:nvSpPr>
              <p:cNvPr id="275" name="TextBox 274"/>
              <p:cNvSpPr txBox="1"/>
              <p:nvPr/>
            </p:nvSpPr>
            <p:spPr>
              <a:xfrm>
                <a:off x="4559723" y="392565"/>
                <a:ext cx="84948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cxnSp>
          <p:nvCxnSpPr>
            <p:cNvPr id="279" name="Line 69"/>
            <p:cNvCxnSpPr/>
            <p:nvPr/>
          </p:nvCxnSpPr>
          <p:spPr bwMode="auto">
            <a:xfrm flipH="1">
              <a:off x="891305" y="4416775"/>
              <a:ext cx="497966" cy="2009"/>
            </a:xfrm>
            <a:prstGeom prst="line">
              <a:avLst/>
            </a:prstGeom>
            <a:noFill/>
            <a:ln w="9525">
              <a:solidFill>
                <a:srgbClr val="000000"/>
              </a:solidFill>
              <a:round/>
              <a:headEnd/>
              <a:tailEnd type="oval" w="sm" len="sm"/>
            </a:ln>
          </p:spPr>
        </p:cxnSp>
        <p:cxnSp>
          <p:nvCxnSpPr>
            <p:cNvPr id="280" name="Line 68"/>
            <p:cNvCxnSpPr/>
            <p:nvPr/>
          </p:nvCxnSpPr>
          <p:spPr bwMode="auto">
            <a:xfrm flipH="1">
              <a:off x="1695350" y="4431356"/>
              <a:ext cx="331977" cy="2009"/>
            </a:xfrm>
            <a:prstGeom prst="line">
              <a:avLst/>
            </a:prstGeom>
            <a:noFill/>
            <a:ln w="9525">
              <a:solidFill>
                <a:srgbClr val="000000"/>
              </a:solidFill>
              <a:round/>
              <a:headEnd/>
              <a:tailEnd type="none" w="sm" len="sm"/>
            </a:ln>
          </p:spPr>
        </p:cxnSp>
        <p:cxnSp>
          <p:nvCxnSpPr>
            <p:cNvPr id="281" name="Line 68"/>
            <p:cNvCxnSpPr/>
            <p:nvPr/>
          </p:nvCxnSpPr>
          <p:spPr bwMode="auto">
            <a:xfrm flipH="1">
              <a:off x="2370374" y="4418784"/>
              <a:ext cx="331746" cy="1529"/>
            </a:xfrm>
            <a:prstGeom prst="line">
              <a:avLst/>
            </a:prstGeom>
            <a:noFill/>
            <a:ln w="9525">
              <a:solidFill>
                <a:srgbClr val="000000"/>
              </a:solidFill>
              <a:round/>
              <a:headEnd/>
              <a:tailEnd type="none" w="sm" len="sm"/>
            </a:ln>
          </p:spPr>
        </p:cxnSp>
        <p:grpSp>
          <p:nvGrpSpPr>
            <p:cNvPr id="282" name="Group 281"/>
            <p:cNvGrpSpPr>
              <a:grpSpLocks noChangeAspect="1"/>
            </p:cNvGrpSpPr>
            <p:nvPr/>
          </p:nvGrpSpPr>
          <p:grpSpPr bwMode="auto">
            <a:xfrm>
              <a:off x="2377993" y="4302160"/>
              <a:ext cx="933776" cy="249831"/>
              <a:chOff x="987" y="2208"/>
              <a:chExt cx="1680" cy="388"/>
            </a:xfrm>
            <a:solidFill>
              <a:schemeClr val="bg1">
                <a:lumMod val="95000"/>
              </a:schemeClr>
            </a:solidFill>
          </p:grpSpPr>
          <p:cxnSp>
            <p:nvCxnSpPr>
              <p:cNvPr id="283" name="Line 88"/>
              <p:cNvCxnSpPr/>
              <p:nvPr/>
            </p:nvCxnSpPr>
            <p:spPr bwMode="auto">
              <a:xfrm flipV="1">
                <a:off x="987" y="2398"/>
                <a:ext cx="1680" cy="1"/>
              </a:xfrm>
              <a:prstGeom prst="line">
                <a:avLst/>
              </a:prstGeom>
              <a:grpFill/>
              <a:ln w="9525">
                <a:solidFill>
                  <a:srgbClr val="000000"/>
                </a:solidFill>
                <a:round/>
                <a:headEnd/>
                <a:tailEnd type="none" w="sm" len="sm"/>
              </a:ln>
            </p:spPr>
          </p:cxnSp>
          <p:grpSp>
            <p:nvGrpSpPr>
              <p:cNvPr id="284" name="Group 283"/>
              <p:cNvGrpSpPr>
                <a:grpSpLocks noChangeAspect="1"/>
              </p:cNvGrpSpPr>
              <p:nvPr/>
            </p:nvGrpSpPr>
            <p:grpSpPr bwMode="auto">
              <a:xfrm>
                <a:off x="1947" y="2208"/>
                <a:ext cx="360" cy="388"/>
                <a:chOff x="1947" y="2208"/>
                <a:chExt cx="609" cy="600"/>
              </a:xfrm>
              <a:grpFill/>
            </p:grpSpPr>
            <p:sp>
              <p:nvSpPr>
                <p:cNvPr id="285" name="AutoShape 87"/>
                <p:cNvSpPr>
                  <a:spLocks noChangeAspect="1" noChangeArrowheads="1"/>
                </p:cNvSpPr>
                <p:nvPr/>
              </p:nvSpPr>
              <p:spPr bwMode="auto">
                <a:xfrm rot="5400000" flipH="1">
                  <a:off x="1892" y="2263"/>
                  <a:ext cx="600" cy="489"/>
                </a:xfrm>
                <a:prstGeom prst="flowChartExtra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5"/>
                <p:cNvSpPr>
                  <a:spLocks noChangeAspect="1" noChangeArrowheads="1"/>
                </p:cNvSpPr>
                <p:nvPr/>
              </p:nvSpPr>
              <p:spPr bwMode="auto">
                <a:xfrm>
                  <a:off x="2436" y="2435"/>
                  <a:ext cx="120" cy="163"/>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87" name="Arc 54"/>
            <p:cNvSpPr>
              <a:spLocks noChangeAspect="1"/>
            </p:cNvSpPr>
            <p:nvPr/>
          </p:nvSpPr>
          <p:spPr bwMode="auto">
            <a:xfrm>
              <a:off x="1381046" y="4240476"/>
              <a:ext cx="331977" cy="198830"/>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sp>
          <p:nvSpPr>
            <p:cNvPr id="288" name="Arc 54"/>
            <p:cNvSpPr>
              <a:spLocks noChangeAspect="1"/>
            </p:cNvSpPr>
            <p:nvPr/>
          </p:nvSpPr>
          <p:spPr bwMode="auto">
            <a:xfrm>
              <a:off x="2029442" y="4243368"/>
              <a:ext cx="331977" cy="198830"/>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grpSp>
          <p:nvGrpSpPr>
            <p:cNvPr id="289" name="Group 288"/>
            <p:cNvGrpSpPr/>
            <p:nvPr/>
          </p:nvGrpSpPr>
          <p:grpSpPr>
            <a:xfrm>
              <a:off x="3045285" y="4097536"/>
              <a:ext cx="1365233" cy="405359"/>
              <a:chOff x="3708209" y="2139357"/>
              <a:chExt cx="1168162" cy="287701"/>
            </a:xfrm>
          </p:grpSpPr>
          <p:sp>
            <p:nvSpPr>
              <p:cNvPr id="290" name="TextBox 289"/>
              <p:cNvSpPr txBox="1"/>
              <p:nvPr/>
            </p:nvSpPr>
            <p:spPr>
              <a:xfrm>
                <a:off x="3708209" y="2139357"/>
                <a:ext cx="1168162" cy="28770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x</a:t>
                </a:r>
                <a:endParaRPr lang="en-US" sz="1200" dirty="0">
                  <a:latin typeface="Times New Roman" panose="02020603050405020304" pitchFamily="18" charset="0"/>
                  <a:cs typeface="Times New Roman" panose="02020603050405020304" pitchFamily="18" charset="0"/>
                </a:endParaRPr>
              </a:p>
            </p:txBody>
          </p:sp>
          <p:cxnSp>
            <p:nvCxnSpPr>
              <p:cNvPr id="291" name="Straight Connector 290"/>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cxnSp>
          <p:nvCxnSpPr>
            <p:cNvPr id="292" name="Line 66"/>
            <p:cNvCxnSpPr/>
            <p:nvPr/>
          </p:nvCxnSpPr>
          <p:spPr bwMode="auto">
            <a:xfrm flipH="1">
              <a:off x="2203968" y="4817053"/>
              <a:ext cx="348051" cy="1212"/>
            </a:xfrm>
            <a:prstGeom prst="line">
              <a:avLst/>
            </a:prstGeom>
            <a:noFill/>
            <a:ln w="9525">
              <a:solidFill>
                <a:srgbClr val="000000"/>
              </a:solidFill>
              <a:round/>
              <a:headEnd/>
              <a:tailEnd type="oval" w="sm" len="sm"/>
            </a:ln>
          </p:spPr>
        </p:cxnSp>
        <p:grpSp>
          <p:nvGrpSpPr>
            <p:cNvPr id="293" name="Group 292"/>
            <p:cNvGrpSpPr/>
            <p:nvPr/>
          </p:nvGrpSpPr>
          <p:grpSpPr>
            <a:xfrm>
              <a:off x="3057846" y="4480722"/>
              <a:ext cx="1486212" cy="450123"/>
              <a:chOff x="3708209" y="2139357"/>
              <a:chExt cx="1168162" cy="287701"/>
            </a:xfrm>
          </p:grpSpPr>
          <p:sp>
            <p:nvSpPr>
              <p:cNvPr id="294" name="TextBox 293"/>
              <p:cNvSpPr txBox="1"/>
              <p:nvPr/>
            </p:nvSpPr>
            <p:spPr>
              <a:xfrm>
                <a:off x="3708209" y="2139357"/>
                <a:ext cx="1168162" cy="28770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z</a:t>
                </a:r>
                <a:endParaRPr lang="en-US" sz="1200" dirty="0">
                  <a:latin typeface="Times New Roman" panose="02020603050405020304" pitchFamily="18" charset="0"/>
                  <a:cs typeface="Times New Roman" panose="02020603050405020304" pitchFamily="18" charset="0"/>
                </a:endParaRPr>
              </a:p>
            </p:txBody>
          </p:sp>
          <p:cxnSp>
            <p:nvCxnSpPr>
              <p:cNvPr id="295" name="Straight Connector 294"/>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grpSp>
          <p:nvGrpSpPr>
            <p:cNvPr id="296" name="Group 295"/>
            <p:cNvGrpSpPr/>
            <p:nvPr/>
          </p:nvGrpSpPr>
          <p:grpSpPr>
            <a:xfrm>
              <a:off x="3399778" y="4240476"/>
              <a:ext cx="889466" cy="799653"/>
              <a:chOff x="5274266" y="2154611"/>
              <a:chExt cx="791376" cy="546437"/>
            </a:xfrm>
          </p:grpSpPr>
          <p:grpSp>
            <p:nvGrpSpPr>
              <p:cNvPr id="297" name="Group 296"/>
              <p:cNvGrpSpPr/>
              <p:nvPr/>
            </p:nvGrpSpPr>
            <p:grpSpPr>
              <a:xfrm>
                <a:off x="5274266" y="2154611"/>
                <a:ext cx="718205" cy="546437"/>
                <a:chOff x="5274266" y="2154611"/>
                <a:chExt cx="718205" cy="546437"/>
              </a:xfrm>
            </p:grpSpPr>
            <p:grpSp>
              <p:nvGrpSpPr>
                <p:cNvPr id="299" name="Group 298"/>
                <p:cNvGrpSpPr>
                  <a:grpSpLocks noChangeAspect="1"/>
                </p:cNvGrpSpPr>
                <p:nvPr/>
              </p:nvGrpSpPr>
              <p:grpSpPr bwMode="auto">
                <a:xfrm>
                  <a:off x="5480711" y="2154611"/>
                  <a:ext cx="511760" cy="544195"/>
                  <a:chOff x="88" y="0"/>
                  <a:chExt cx="1168" cy="1305"/>
                </a:xfrm>
                <a:noFill/>
              </p:grpSpPr>
              <p:sp>
                <p:nvSpPr>
                  <p:cNvPr id="301" name="Arc 109"/>
                  <p:cNvSpPr>
                    <a:spLocks noChangeAspect="1"/>
                  </p:cNvSpPr>
                  <p:nvPr/>
                </p:nvSpPr>
                <p:spPr bwMode="auto">
                  <a:xfrm>
                    <a:off x="536" y="0"/>
                    <a:ext cx="720" cy="1304"/>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grp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cxnSp>
                <p:nvCxnSpPr>
                  <p:cNvPr id="302" name="Line 108"/>
                  <p:cNvCxnSpPr/>
                  <p:nvPr/>
                </p:nvCxnSpPr>
                <p:spPr bwMode="auto">
                  <a:xfrm flipH="1">
                    <a:off x="88" y="1304"/>
                    <a:ext cx="429" cy="1"/>
                  </a:xfrm>
                  <a:prstGeom prst="line">
                    <a:avLst/>
                  </a:prstGeom>
                  <a:grpFill/>
                  <a:ln w="9525">
                    <a:solidFill>
                      <a:srgbClr val="000000"/>
                    </a:solidFill>
                    <a:round/>
                    <a:headEnd/>
                    <a:tailEnd type="none" w="sm" len="sm"/>
                  </a:ln>
                </p:spPr>
              </p:cxnSp>
              <p:cxnSp>
                <p:nvCxnSpPr>
                  <p:cNvPr id="303" name="Line 107"/>
                  <p:cNvCxnSpPr/>
                  <p:nvPr/>
                </p:nvCxnSpPr>
                <p:spPr bwMode="auto">
                  <a:xfrm flipH="1">
                    <a:off x="88" y="0"/>
                    <a:ext cx="480" cy="1"/>
                  </a:xfrm>
                  <a:prstGeom prst="line">
                    <a:avLst/>
                  </a:prstGeom>
                  <a:grpFill/>
                  <a:ln w="9525">
                    <a:solidFill>
                      <a:srgbClr val="000000"/>
                    </a:solidFill>
                    <a:round/>
                    <a:headEnd/>
                    <a:tailEnd type="none" w="sm" len="sm"/>
                  </a:ln>
                </p:spPr>
              </p:cxnSp>
              <p:sp>
                <p:nvSpPr>
                  <p:cNvPr id="304" name="Arc 106"/>
                  <p:cNvSpPr>
                    <a:spLocks noChangeAspect="1"/>
                  </p:cNvSpPr>
                  <p:nvPr/>
                </p:nvSpPr>
                <p:spPr bwMode="auto">
                  <a:xfrm>
                    <a:off x="92" y="0"/>
                    <a:ext cx="536" cy="1304"/>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grp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grpSp>
            <p:sp>
              <p:nvSpPr>
                <p:cNvPr id="300" name="Arc 299"/>
                <p:cNvSpPr/>
                <p:nvPr/>
              </p:nvSpPr>
              <p:spPr>
                <a:xfrm>
                  <a:off x="5274266" y="2169423"/>
                  <a:ext cx="369265" cy="531625"/>
                </a:xfrm>
                <a:prstGeom prst="arc">
                  <a:avLst>
                    <a:gd name="adj1" fmla="val 16200000"/>
                    <a:gd name="adj2" fmla="val 545937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98" name="TextBox 297"/>
              <p:cNvSpPr txBox="1"/>
              <p:nvPr/>
            </p:nvSpPr>
            <p:spPr>
              <a:xfrm>
                <a:off x="5661364" y="2310993"/>
                <a:ext cx="404278" cy="215444"/>
              </a:xfrm>
              <a:prstGeom prst="rect">
                <a:avLst/>
              </a:prstGeom>
              <a:noFill/>
            </p:spPr>
            <p:txBody>
              <a:bodyPr wrap="none" rtlCol="0">
                <a:spAutoFit/>
              </a:bodyPr>
              <a:lstStyle/>
              <a:p>
                <a:r>
                  <a:rPr lang="en-US" sz="800" dirty="0" smtClean="0"/>
                  <a:t>XOR</a:t>
                </a:r>
                <a:endParaRPr lang="en-US" sz="800" dirty="0"/>
              </a:p>
            </p:txBody>
          </p:sp>
        </p:grpSp>
        <p:cxnSp>
          <p:nvCxnSpPr>
            <p:cNvPr id="306" name="Straight Connector 305"/>
            <p:cNvCxnSpPr/>
            <p:nvPr/>
          </p:nvCxnSpPr>
          <p:spPr>
            <a:xfrm>
              <a:off x="3166059" y="4422018"/>
              <a:ext cx="626798" cy="1839"/>
            </a:xfrm>
            <a:prstGeom prst="line">
              <a:avLst/>
            </a:prstGeom>
          </p:spPr>
          <p:style>
            <a:lnRef idx="1">
              <a:schemeClr val="dk1"/>
            </a:lnRef>
            <a:fillRef idx="0">
              <a:schemeClr val="dk1"/>
            </a:fillRef>
            <a:effectRef idx="0">
              <a:schemeClr val="dk1"/>
            </a:effectRef>
            <a:fontRef idx="minor">
              <a:schemeClr val="tx1"/>
            </a:fontRef>
          </p:style>
        </p:cxnSp>
        <p:cxnSp>
          <p:nvCxnSpPr>
            <p:cNvPr id="308" name="Straight Connector 307"/>
            <p:cNvCxnSpPr/>
            <p:nvPr/>
          </p:nvCxnSpPr>
          <p:spPr>
            <a:xfrm>
              <a:off x="3148481" y="4815763"/>
              <a:ext cx="626798" cy="1839"/>
            </a:xfrm>
            <a:prstGeom prst="line">
              <a:avLst/>
            </a:prstGeom>
          </p:spPr>
          <p:style>
            <a:lnRef idx="1">
              <a:schemeClr val="dk1"/>
            </a:lnRef>
            <a:fillRef idx="0">
              <a:schemeClr val="dk1"/>
            </a:fillRef>
            <a:effectRef idx="0">
              <a:schemeClr val="dk1"/>
            </a:effectRef>
            <a:fontRef idx="minor">
              <a:schemeClr val="tx1"/>
            </a:fontRef>
          </p:style>
        </p:cxnSp>
        <p:grpSp>
          <p:nvGrpSpPr>
            <p:cNvPr id="312" name="Group 311"/>
            <p:cNvGrpSpPr/>
            <p:nvPr/>
          </p:nvGrpSpPr>
          <p:grpSpPr>
            <a:xfrm>
              <a:off x="4536770" y="4265932"/>
              <a:ext cx="1486212" cy="450123"/>
              <a:chOff x="3708209" y="2139357"/>
              <a:chExt cx="1168162" cy="287701"/>
            </a:xfrm>
          </p:grpSpPr>
          <p:sp>
            <p:nvSpPr>
              <p:cNvPr id="313" name="TextBox 312"/>
              <p:cNvSpPr txBox="1"/>
              <p:nvPr/>
            </p:nvSpPr>
            <p:spPr>
              <a:xfrm>
                <a:off x="3708209" y="2139357"/>
                <a:ext cx="1168162" cy="28770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z</a:t>
                </a:r>
                <a:endParaRPr lang="en-US" sz="1200" dirty="0">
                  <a:latin typeface="Times New Roman" panose="02020603050405020304" pitchFamily="18" charset="0"/>
                  <a:cs typeface="Times New Roman" panose="02020603050405020304" pitchFamily="18" charset="0"/>
                </a:endParaRPr>
              </a:p>
            </p:txBody>
          </p:sp>
          <p:cxnSp>
            <p:nvCxnSpPr>
              <p:cNvPr id="314" name="Straight Connector 313"/>
              <p:cNvCxnSpPr/>
              <p:nvPr/>
            </p:nvCxnSpPr>
            <p:spPr>
              <a:xfrm flipV="1">
                <a:off x="3760564" y="2209198"/>
                <a:ext cx="122219" cy="1522"/>
              </a:xfrm>
              <a:prstGeom prst="line">
                <a:avLst/>
              </a:prstGeom>
            </p:spPr>
            <p:style>
              <a:lnRef idx="1">
                <a:schemeClr val="dk1"/>
              </a:lnRef>
              <a:fillRef idx="0">
                <a:schemeClr val="dk1"/>
              </a:fillRef>
              <a:effectRef idx="0">
                <a:schemeClr val="dk1"/>
              </a:effectRef>
              <a:fontRef idx="minor">
                <a:schemeClr val="tx1"/>
              </a:fontRef>
            </p:style>
          </p:cxnSp>
        </p:grpSp>
        <p:sp>
          <p:nvSpPr>
            <p:cNvPr id="347" name="AutoShape 103"/>
            <p:cNvSpPr>
              <a:spLocks noChangeAspect="1" noChangeArrowheads="1"/>
            </p:cNvSpPr>
            <p:nvPr/>
          </p:nvSpPr>
          <p:spPr bwMode="auto">
            <a:xfrm>
              <a:off x="4903823" y="4463965"/>
              <a:ext cx="819861" cy="1108059"/>
            </a:xfrm>
            <a:prstGeom prst="flowChartDelay">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800" dirty="0" smtClean="0"/>
                <a:t>AND</a:t>
              </a:r>
              <a:endParaRPr lang="en-US" sz="800" dirty="0"/>
            </a:p>
          </p:txBody>
        </p:sp>
        <p:grpSp>
          <p:nvGrpSpPr>
            <p:cNvPr id="1041" name="Group 1040"/>
            <p:cNvGrpSpPr/>
            <p:nvPr/>
          </p:nvGrpSpPr>
          <p:grpSpPr>
            <a:xfrm>
              <a:off x="5718496" y="4464139"/>
              <a:ext cx="1648745" cy="553869"/>
              <a:chOff x="871784" y="4708141"/>
              <a:chExt cx="1466923" cy="378482"/>
            </a:xfrm>
          </p:grpSpPr>
          <p:grpSp>
            <p:nvGrpSpPr>
              <p:cNvPr id="1040" name="Group 1039"/>
              <p:cNvGrpSpPr/>
              <p:nvPr/>
            </p:nvGrpSpPr>
            <p:grpSpPr>
              <a:xfrm>
                <a:off x="969164" y="4708141"/>
                <a:ext cx="1369543" cy="378482"/>
                <a:chOff x="969164" y="4708141"/>
                <a:chExt cx="1369543" cy="378482"/>
              </a:xfrm>
            </p:grpSpPr>
            <p:sp>
              <p:nvSpPr>
                <p:cNvPr id="266" name="TextBox 265"/>
                <p:cNvSpPr txBox="1"/>
                <p:nvPr/>
              </p:nvSpPr>
              <p:spPr>
                <a:xfrm>
                  <a:off x="969164" y="4717291"/>
                  <a:ext cx="105277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21" name="TextBox 320"/>
                <p:cNvSpPr txBox="1"/>
                <p:nvPr/>
              </p:nvSpPr>
              <p:spPr>
                <a:xfrm>
                  <a:off x="1124031" y="4767766"/>
                  <a:ext cx="121467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x</a:t>
                  </a:r>
                  <a:endParaRPr lang="en-US" sz="1200" dirty="0">
                    <a:latin typeface="Times New Roman" panose="02020603050405020304" pitchFamily="18" charset="0"/>
                    <a:cs typeface="Times New Roman" panose="02020603050405020304" pitchFamily="18" charset="0"/>
                  </a:endParaRPr>
                </a:p>
              </p:txBody>
            </p:sp>
            <p:grpSp>
              <p:nvGrpSpPr>
                <p:cNvPr id="1031" name="Group 1030"/>
                <p:cNvGrpSpPr/>
                <p:nvPr/>
              </p:nvGrpSpPr>
              <p:grpSpPr>
                <a:xfrm>
                  <a:off x="1165544" y="4708141"/>
                  <a:ext cx="753257" cy="369332"/>
                  <a:chOff x="1165544" y="4708141"/>
                  <a:chExt cx="753257" cy="369332"/>
                </a:xfrm>
              </p:grpSpPr>
              <p:cxnSp>
                <p:nvCxnSpPr>
                  <p:cNvPr id="322" name="Straight Connector 321"/>
                  <p:cNvCxnSpPr/>
                  <p:nvPr/>
                </p:nvCxnSpPr>
                <p:spPr>
                  <a:xfrm flipV="1">
                    <a:off x="1165544" y="4840955"/>
                    <a:ext cx="127086" cy="1465"/>
                  </a:xfrm>
                  <a:prstGeom prst="line">
                    <a:avLst/>
                  </a:prstGeom>
                </p:spPr>
                <p:style>
                  <a:lnRef idx="1">
                    <a:schemeClr val="dk1"/>
                  </a:lnRef>
                  <a:fillRef idx="0">
                    <a:schemeClr val="dk1"/>
                  </a:fillRef>
                  <a:effectRef idx="0">
                    <a:schemeClr val="dk1"/>
                  </a:effectRef>
                  <a:fontRef idx="minor">
                    <a:schemeClr val="tx1"/>
                  </a:fontRef>
                </p:style>
              </p:cxnSp>
              <p:sp>
                <p:nvSpPr>
                  <p:cNvPr id="324" name="TextBox 323"/>
                  <p:cNvSpPr txBox="1"/>
                  <p:nvPr/>
                </p:nvSpPr>
                <p:spPr>
                  <a:xfrm>
                    <a:off x="1228436" y="4708141"/>
                    <a:ext cx="458456" cy="369332"/>
                  </a:xfrm>
                  <a:prstGeom prst="rect">
                    <a:avLst/>
                  </a:prstGeom>
                  <a:noFill/>
                </p:spPr>
                <p:txBody>
                  <a:bodyPr wrap="square" rtlCol="0">
                    <a:spAutoFit/>
                  </a:bodyPr>
                  <a:lstStyle/>
                  <a:p>
                    <a:r>
                      <a:rPr lang="en-US" dirty="0"/>
                      <a:t>⊕</a:t>
                    </a:r>
                    <a:endParaRPr lang="en-US" sz="1200" dirty="0">
                      <a:latin typeface="Times New Roman" panose="02020603050405020304" pitchFamily="18" charset="0"/>
                      <a:cs typeface="Times New Roman" panose="02020603050405020304" pitchFamily="18" charset="0"/>
                    </a:endParaRPr>
                  </a:p>
                </p:txBody>
              </p:sp>
              <p:cxnSp>
                <p:nvCxnSpPr>
                  <p:cNvPr id="325" name="Straight Connector 324"/>
                  <p:cNvCxnSpPr/>
                  <p:nvPr/>
                </p:nvCxnSpPr>
                <p:spPr>
                  <a:xfrm flipV="1">
                    <a:off x="1541213" y="4839328"/>
                    <a:ext cx="138347" cy="1627"/>
                  </a:xfrm>
                  <a:prstGeom prst="line">
                    <a:avLst/>
                  </a:prstGeom>
                </p:spPr>
                <p:style>
                  <a:lnRef idx="1">
                    <a:schemeClr val="dk1"/>
                  </a:lnRef>
                  <a:fillRef idx="0">
                    <a:schemeClr val="dk1"/>
                  </a:fillRef>
                  <a:effectRef idx="0">
                    <a:schemeClr val="dk1"/>
                  </a:effectRef>
                  <a:fontRef idx="minor">
                    <a:schemeClr val="tx1"/>
                  </a:fontRef>
                </p:style>
              </p:cxnSp>
              <p:sp>
                <p:nvSpPr>
                  <p:cNvPr id="1030" name="TextBox 1029"/>
                  <p:cNvSpPr txBox="1"/>
                  <p:nvPr/>
                </p:nvSpPr>
                <p:spPr>
                  <a:xfrm>
                    <a:off x="1495553" y="4774061"/>
                    <a:ext cx="423248"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z</a:t>
                    </a:r>
                    <a:endParaRPr lang="en-US" sz="1200" dirty="0">
                      <a:latin typeface="Times New Roman" panose="02020603050405020304" pitchFamily="18" charset="0"/>
                      <a:cs typeface="Times New Roman" panose="02020603050405020304" pitchFamily="18" charset="0"/>
                    </a:endParaRPr>
                  </a:p>
                </p:txBody>
              </p:sp>
            </p:grpSp>
          </p:grpSp>
          <p:sp>
            <p:nvSpPr>
              <p:cNvPr id="352" name="TextBox 351"/>
              <p:cNvSpPr txBox="1"/>
              <p:nvPr/>
            </p:nvSpPr>
            <p:spPr>
              <a:xfrm>
                <a:off x="871784" y="4758184"/>
                <a:ext cx="1214676" cy="266695"/>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y</a:t>
                </a:r>
                <a:endParaRPr lang="en-US" sz="1200" dirty="0">
                  <a:latin typeface="Times New Roman" panose="02020603050405020304" pitchFamily="18" charset="0"/>
                  <a:cs typeface="Times New Roman" panose="02020603050405020304" pitchFamily="18" charset="0"/>
                </a:endParaRPr>
              </a:p>
            </p:txBody>
          </p:sp>
        </p:grpSp>
        <p:sp>
          <p:nvSpPr>
            <p:cNvPr id="1049" name="TextBox 1048"/>
            <p:cNvSpPr txBox="1"/>
            <p:nvPr/>
          </p:nvSpPr>
          <p:spPr>
            <a:xfrm>
              <a:off x="7386346" y="3315344"/>
              <a:ext cx="495825" cy="450399"/>
            </a:xfrm>
            <a:prstGeom prst="rect">
              <a:avLst/>
            </a:prstGeom>
            <a:noFill/>
          </p:spPr>
          <p:txBody>
            <a:bodyPr wrap="none" rtlCol="0">
              <a:spAutoFit/>
            </a:bodyPr>
            <a:lstStyle/>
            <a:p>
              <a:r>
                <a:rPr lang="en-US" sz="1400" dirty="0" smtClean="0"/>
                <a:t>OR</a:t>
              </a:r>
              <a:endParaRPr lang="en-US" sz="1400" dirty="0"/>
            </a:p>
          </p:txBody>
        </p:sp>
        <p:sp>
          <p:nvSpPr>
            <p:cNvPr id="1067" name="TextBox 1066"/>
            <p:cNvSpPr txBox="1"/>
            <p:nvPr/>
          </p:nvSpPr>
          <p:spPr>
            <a:xfrm>
              <a:off x="4306155" y="4277367"/>
              <a:ext cx="36260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a:t>
              </a:r>
              <a:endParaRPr lang="en-US" sz="1400" dirty="0"/>
            </a:p>
          </p:txBody>
        </p:sp>
      </p:grpSp>
      <p:sp>
        <p:nvSpPr>
          <p:cNvPr id="382" name="Title 1"/>
          <p:cNvSpPr txBox="1">
            <a:spLocks/>
          </p:cNvSpPr>
          <p:nvPr/>
        </p:nvSpPr>
        <p:spPr>
          <a:xfrm>
            <a:off x="252707" y="199921"/>
            <a:ext cx="7657676" cy="706166"/>
          </a:xfrm>
          <a:prstGeom prst="rect">
            <a:avLst/>
          </a:prstGeom>
        </p:spPr>
        <p:txBody>
          <a:bodyP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logic circuit using derived gates</a:t>
            </a:r>
          </a:p>
        </p:txBody>
      </p:sp>
      <mc:AlternateContent xmlns:mc="http://schemas.openxmlformats.org/markup-compatibility/2006" xmlns:a14="http://schemas.microsoft.com/office/drawing/2010/main">
        <mc:Choice Requires="a14">
          <p:sp>
            <p:nvSpPr>
              <p:cNvPr id="1069" name="Rectangle 1068"/>
              <p:cNvSpPr/>
              <p:nvPr/>
            </p:nvSpPr>
            <p:spPr>
              <a:xfrm>
                <a:off x="558201" y="699869"/>
                <a:ext cx="4820615" cy="369332"/>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f</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(x, y, z) = x( y ­↑ z )  V  </a:t>
                </a:r>
                <a14:m>
                  <m:oMath xmlns:m="http://schemas.openxmlformats.org/officeDocument/2006/math">
                    <m:bar>
                      <m:barPr>
                        <m:pos m:val="top"/>
                        <m:ctrlPr>
                          <a:rPr lang="en-US" i="1" dirty="0">
                            <a:latin typeface="Cambria Math" panose="02040503050406030204" pitchFamily="18" charset="0"/>
                            <a:ea typeface="Cambria Math" panose="02040503050406030204" pitchFamily="18" charset="0"/>
                          </a:rPr>
                        </m:ctrlPr>
                      </m:barPr>
                      <m:e>
                        <m:r>
                          <m:rPr>
                            <m:sty m:val="p"/>
                          </m:rPr>
                          <a:rPr lang="en-US" dirty="0">
                            <a:latin typeface="Cambria Math" panose="02040503050406030204" pitchFamily="18" charset="0"/>
                            <a:ea typeface="Cambria Math" panose="02040503050406030204" pitchFamily="18" charset="0"/>
                          </a:rPr>
                          <m:t>x</m:t>
                        </m:r>
                      </m:e>
                    </m:bar>
                  </m:oMath>
                </a14:m>
                <a:r>
                  <a:rPr lang="en-US" dirty="0">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latin typeface="Cambria Math" panose="02040503050406030204" pitchFamily="18" charset="0"/>
                            <a:ea typeface="Cambria Math" panose="02040503050406030204" pitchFamily="18" charset="0"/>
                          </a:rPr>
                        </m:ctrlPr>
                      </m:barPr>
                      <m:e>
                        <m:r>
                          <m:rPr>
                            <m:sty m:val="p"/>
                          </m:rPr>
                          <a:rPr lang="en-US" dirty="0">
                            <a:latin typeface="Cambria Math" panose="02040503050406030204" pitchFamily="18" charset="0"/>
                            <a:ea typeface="Cambria Math" panose="02040503050406030204" pitchFamily="18" charset="0"/>
                          </a:rPr>
                          <m:t>y</m:t>
                        </m:r>
                      </m:e>
                    </m:bar>
                  </m:oMath>
                </a14:m>
                <a:r>
                  <a:rPr lang="en-US" dirty="0">
                    <a:latin typeface="Cambria Math" panose="02040503050406030204" pitchFamily="18" charset="0"/>
                    <a:ea typeface="Cambria Math" panose="02040503050406030204" pitchFamily="18" charset="0"/>
                  </a:rPr>
                  <a:t> ⊕  z ) V  y( </a:t>
                </a:r>
                <a14:m>
                  <m:oMath xmlns:m="http://schemas.openxmlformats.org/officeDocument/2006/math">
                    <m:bar>
                      <m:barPr>
                        <m:pos m:val="top"/>
                        <m:ctrlPr>
                          <a:rPr lang="en-US" i="1" dirty="0">
                            <a:latin typeface="Cambria Math" panose="02040503050406030204" pitchFamily="18" charset="0"/>
                          </a:rPr>
                        </m:ctrlPr>
                      </m:barPr>
                      <m:e>
                        <m:r>
                          <m:rPr>
                            <m:sty m:val="p"/>
                          </m:rPr>
                          <a:rPr lang="en-US" dirty="0">
                            <a:latin typeface="Cambria Math" panose="02040503050406030204" pitchFamily="18" charset="0"/>
                          </a:rPr>
                          <m:t>x</m:t>
                        </m:r>
                      </m:e>
                    </m:bar>
                  </m:oMath>
                </a14:m>
                <a:r>
                  <a:rPr lang="en-US" dirty="0">
                    <a:latin typeface="Cambria Math" panose="02040503050406030204" pitchFamily="18" charset="0"/>
                    <a:ea typeface="Cambria Math" panose="02040503050406030204" pitchFamily="18" charset="0"/>
                  </a:rPr>
                  <a:t> ⊕  </a:t>
                </a:r>
                <a14:m>
                  <m:oMath xmlns:m="http://schemas.openxmlformats.org/officeDocument/2006/math">
                    <m:bar>
                      <m:barPr>
                        <m:pos m:val="top"/>
                        <m:ctrlPr>
                          <a:rPr lang="en-US" i="1" dirty="0">
                            <a:latin typeface="Cambria Math" panose="02040503050406030204" pitchFamily="18" charset="0"/>
                          </a:rPr>
                        </m:ctrlPr>
                      </m:barPr>
                      <m:e>
                        <m:r>
                          <m:rPr>
                            <m:sty m:val="p"/>
                          </m:rPr>
                          <a:rPr lang="en-US" dirty="0">
                            <a:latin typeface="Cambria Math" panose="02040503050406030204" pitchFamily="18" charset="0"/>
                          </a:rPr>
                          <m:t>z</m:t>
                        </m:r>
                      </m:e>
                    </m:bar>
                    <m:r>
                      <a:rPr lang="en-US" dirty="0">
                        <a:latin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a:t>
                </a:r>
              </a:p>
            </p:txBody>
          </p:sp>
        </mc:Choice>
        <mc:Fallback xmlns="">
          <p:sp>
            <p:nvSpPr>
              <p:cNvPr id="1069" name="Rectangle 1068"/>
              <p:cNvSpPr>
                <a:spLocks noRot="1" noChangeAspect="1" noMove="1" noResize="1" noEditPoints="1" noAdjustHandles="1" noChangeArrowheads="1" noChangeShapeType="1" noTextEdit="1"/>
              </p:cNvSpPr>
              <p:nvPr/>
            </p:nvSpPr>
            <p:spPr>
              <a:xfrm>
                <a:off x="558201" y="699869"/>
                <a:ext cx="4820615" cy="369332"/>
              </a:xfrm>
              <a:prstGeom prst="rect">
                <a:avLst/>
              </a:prstGeom>
              <a:blipFill>
                <a:blip r:embed="rId2"/>
                <a:stretch>
                  <a:fillRect l="-1139" t="-11667" r="-127" b="-25000"/>
                </a:stretch>
              </a:blipFill>
            </p:spPr>
            <p:txBody>
              <a:bodyPr/>
              <a:lstStyle/>
              <a:p>
                <a:r>
                  <a:rPr lang="en-US">
                    <a:noFill/>
                  </a:rPr>
                  <a:t> </a:t>
                </a:r>
              </a:p>
            </p:txBody>
          </p:sp>
        </mc:Fallback>
      </mc:AlternateContent>
      <p:sp>
        <p:nvSpPr>
          <p:cNvPr id="148" name="TextBox 147"/>
          <p:cNvSpPr txBox="1"/>
          <p:nvPr/>
        </p:nvSpPr>
        <p:spPr>
          <a:xfrm>
            <a:off x="2815390" y="2339693"/>
            <a:ext cx="255198" cy="276999"/>
          </a:xfrm>
          <a:prstGeom prst="rect">
            <a:avLst/>
          </a:prstGeom>
          <a:noFill/>
        </p:spPr>
        <p:txBody>
          <a:bodyPr wrap="none" rtlCol="0">
            <a:spAutoFit/>
          </a:bodyPr>
          <a:lstStyle/>
          <a:p>
            <a:r>
              <a:rPr lang="en-US" sz="1200" dirty="0" smtClean="0">
                <a:latin typeface="Cambria Math" panose="02040503050406030204" pitchFamily="18" charset="0"/>
                <a:ea typeface="Cambria Math" panose="02040503050406030204" pitchFamily="18" charset="0"/>
              </a:rPr>
              <a:t>z</a:t>
            </a:r>
            <a:endParaRPr lang="en-US" sz="1200" dirty="0">
              <a:latin typeface="Cambria Math" panose="02040503050406030204" pitchFamily="18" charset="0"/>
              <a:ea typeface="Cambria Math" panose="02040503050406030204" pitchFamily="18" charset="0"/>
            </a:endParaRPr>
          </a:p>
        </p:txBody>
      </p:sp>
      <p:sp>
        <p:nvSpPr>
          <p:cNvPr id="155" name="TextBox 154"/>
          <p:cNvSpPr txBox="1"/>
          <p:nvPr/>
        </p:nvSpPr>
        <p:spPr>
          <a:xfrm>
            <a:off x="4234477" y="2521230"/>
            <a:ext cx="258404" cy="276999"/>
          </a:xfrm>
          <a:prstGeom prst="rect">
            <a:avLst/>
          </a:prstGeom>
          <a:noFill/>
        </p:spPr>
        <p:txBody>
          <a:bodyPr wrap="none" rtlCol="0">
            <a:spAutoFit/>
          </a:bodyPr>
          <a:lstStyle/>
          <a:p>
            <a:r>
              <a:rPr lang="en-US" sz="1200" dirty="0" smtClean="0">
                <a:latin typeface="Cambria Math" panose="02040503050406030204" pitchFamily="18" charset="0"/>
                <a:ea typeface="Cambria Math" panose="02040503050406030204" pitchFamily="18" charset="0"/>
              </a:rPr>
              <a:t>x</a:t>
            </a:r>
            <a:endParaRPr lang="en-US" sz="1200" dirty="0">
              <a:latin typeface="Cambria Math" panose="02040503050406030204" pitchFamily="18" charset="0"/>
              <a:ea typeface="Cambria Math" panose="02040503050406030204" pitchFamily="18" charset="0"/>
            </a:endParaRPr>
          </a:p>
        </p:txBody>
      </p:sp>
      <p:sp>
        <p:nvSpPr>
          <p:cNvPr id="156" name="TextBox 155"/>
          <p:cNvSpPr txBox="1"/>
          <p:nvPr/>
        </p:nvSpPr>
        <p:spPr>
          <a:xfrm>
            <a:off x="4306155" y="5169943"/>
            <a:ext cx="261610" cy="276999"/>
          </a:xfrm>
          <a:prstGeom prst="rect">
            <a:avLst/>
          </a:prstGeom>
          <a:noFill/>
        </p:spPr>
        <p:txBody>
          <a:bodyPr wrap="none" rtlCol="0">
            <a:spAutoFit/>
          </a:bodyPr>
          <a:lstStyle/>
          <a:p>
            <a:r>
              <a:rPr lang="en-US" sz="1200" dirty="0" smtClean="0">
                <a:latin typeface="Cambria Math" panose="02040503050406030204" pitchFamily="18" charset="0"/>
                <a:ea typeface="Cambria Math" panose="02040503050406030204" pitchFamily="18" charset="0"/>
              </a:rPr>
              <a:t>y</a:t>
            </a:r>
            <a:endParaRPr lang="en-US" sz="1200" dirty="0">
              <a:latin typeface="Cambria Math" panose="02040503050406030204" pitchFamily="18" charset="0"/>
              <a:ea typeface="Cambria Math" panose="02040503050406030204" pitchFamily="18" charset="0"/>
            </a:endParaRPr>
          </a:p>
        </p:txBody>
      </p:sp>
      <p:sp>
        <p:nvSpPr>
          <p:cNvPr id="157" name="TextBox 156"/>
          <p:cNvSpPr txBox="1"/>
          <p:nvPr/>
        </p:nvSpPr>
        <p:spPr>
          <a:xfrm>
            <a:off x="2805792" y="2000846"/>
            <a:ext cx="261610" cy="276999"/>
          </a:xfrm>
          <a:prstGeom prst="rect">
            <a:avLst/>
          </a:prstGeom>
          <a:noFill/>
        </p:spPr>
        <p:txBody>
          <a:bodyPr wrap="none" rtlCol="0">
            <a:spAutoFit/>
          </a:bodyPr>
          <a:lstStyle/>
          <a:p>
            <a:r>
              <a:rPr lang="en-US" sz="1200" dirty="0" smtClean="0">
                <a:latin typeface="Cambria Math" panose="02040503050406030204" pitchFamily="18" charset="0"/>
                <a:ea typeface="Cambria Math" panose="02040503050406030204" pitchFamily="18" charset="0"/>
              </a:rPr>
              <a:t>y</a:t>
            </a:r>
            <a:endParaRPr lang="en-US"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4569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382" grpId="0"/>
      <p:bldP spid="10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7721" y="102123"/>
                <a:ext cx="4820615" cy="369332"/>
              </a:xfrm>
              <a:prstGeom prst="rect">
                <a:avLst/>
              </a:prstGeom>
            </p:spPr>
            <p:txBody>
              <a:bodyPr wrap="none">
                <a:spAutoFit/>
              </a:bodyPr>
              <a:lstStyle/>
              <a:p>
                <a:r>
                  <a:rPr lang="en-US" dirty="0">
                    <a:latin typeface="Cambria Math" panose="02040503050406030204" pitchFamily="18" charset="0"/>
                    <a:ea typeface="Cambria Math" panose="02040503050406030204" pitchFamily="18" charset="0"/>
                  </a:rPr>
                  <a:t>f</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(x, y, z) = x( y ­↑ z )  V  </a:t>
                </a:r>
                <a14:m>
                  <m:oMath xmlns:m="http://schemas.openxmlformats.org/officeDocument/2006/math">
                    <m:bar>
                      <m:barPr>
                        <m:pos m:val="top"/>
                        <m:ctrlPr>
                          <a:rPr lang="en-US" i="1" dirty="0">
                            <a:latin typeface="Cambria Math" panose="02040503050406030204" pitchFamily="18" charset="0"/>
                            <a:ea typeface="Cambria Math" panose="02040503050406030204" pitchFamily="18" charset="0"/>
                          </a:rPr>
                        </m:ctrlPr>
                      </m:barPr>
                      <m:e>
                        <m:r>
                          <m:rPr>
                            <m:sty m:val="p"/>
                          </m:rPr>
                          <a:rPr lang="en-US" dirty="0">
                            <a:latin typeface="Cambria Math" panose="02040503050406030204" pitchFamily="18" charset="0"/>
                            <a:ea typeface="Cambria Math" panose="02040503050406030204" pitchFamily="18" charset="0"/>
                          </a:rPr>
                          <m:t>x</m:t>
                        </m:r>
                      </m:e>
                    </m:bar>
                  </m:oMath>
                </a14:m>
                <a:r>
                  <a:rPr lang="en-US" dirty="0">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latin typeface="Cambria Math" panose="02040503050406030204" pitchFamily="18" charset="0"/>
                            <a:ea typeface="Cambria Math" panose="02040503050406030204" pitchFamily="18" charset="0"/>
                          </a:rPr>
                        </m:ctrlPr>
                      </m:barPr>
                      <m:e>
                        <m:r>
                          <m:rPr>
                            <m:sty m:val="p"/>
                          </m:rPr>
                          <a:rPr lang="en-US" dirty="0">
                            <a:latin typeface="Cambria Math" panose="02040503050406030204" pitchFamily="18" charset="0"/>
                            <a:ea typeface="Cambria Math" panose="02040503050406030204" pitchFamily="18" charset="0"/>
                          </a:rPr>
                          <m:t>y</m:t>
                        </m:r>
                      </m:e>
                    </m:bar>
                  </m:oMath>
                </a14:m>
                <a:r>
                  <a:rPr lang="en-US" dirty="0">
                    <a:latin typeface="Cambria Math" panose="02040503050406030204" pitchFamily="18" charset="0"/>
                    <a:ea typeface="Cambria Math" panose="02040503050406030204" pitchFamily="18" charset="0"/>
                  </a:rPr>
                  <a:t> ⊕  z ) V  y( </a:t>
                </a:r>
                <a14:m>
                  <m:oMath xmlns:m="http://schemas.openxmlformats.org/officeDocument/2006/math">
                    <m:bar>
                      <m:barPr>
                        <m:pos m:val="top"/>
                        <m:ctrlPr>
                          <a:rPr lang="en-US" i="1" dirty="0">
                            <a:latin typeface="Cambria Math" panose="02040503050406030204" pitchFamily="18" charset="0"/>
                          </a:rPr>
                        </m:ctrlPr>
                      </m:barPr>
                      <m:e>
                        <m:r>
                          <m:rPr>
                            <m:sty m:val="p"/>
                          </m:rPr>
                          <a:rPr lang="en-US" dirty="0">
                            <a:latin typeface="Cambria Math" panose="02040503050406030204" pitchFamily="18" charset="0"/>
                          </a:rPr>
                          <m:t>x</m:t>
                        </m:r>
                      </m:e>
                    </m:bar>
                  </m:oMath>
                </a14:m>
                <a:r>
                  <a:rPr lang="en-US" dirty="0">
                    <a:latin typeface="Cambria Math" panose="02040503050406030204" pitchFamily="18" charset="0"/>
                    <a:ea typeface="Cambria Math" panose="02040503050406030204" pitchFamily="18" charset="0"/>
                  </a:rPr>
                  <a:t> ⊕  </a:t>
                </a:r>
                <a14:m>
                  <m:oMath xmlns:m="http://schemas.openxmlformats.org/officeDocument/2006/math">
                    <m:bar>
                      <m:barPr>
                        <m:pos m:val="top"/>
                        <m:ctrlPr>
                          <a:rPr lang="en-US" i="1" dirty="0">
                            <a:latin typeface="Cambria Math" panose="02040503050406030204" pitchFamily="18" charset="0"/>
                          </a:rPr>
                        </m:ctrlPr>
                      </m:barPr>
                      <m:e>
                        <m:r>
                          <m:rPr>
                            <m:sty m:val="p"/>
                          </m:rPr>
                          <a:rPr lang="en-US" dirty="0">
                            <a:latin typeface="Cambria Math" panose="02040503050406030204" pitchFamily="18" charset="0"/>
                          </a:rPr>
                          <m:t>z</m:t>
                        </m:r>
                      </m:e>
                    </m:bar>
                    <m:r>
                      <a:rPr lang="en-US" dirty="0">
                        <a:latin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77721" y="102123"/>
                <a:ext cx="4820615" cy="369332"/>
              </a:xfrm>
              <a:prstGeom prst="rect">
                <a:avLst/>
              </a:prstGeom>
              <a:blipFill>
                <a:blip r:embed="rId2"/>
                <a:stretch>
                  <a:fillRect l="-1011" t="-11667" r="-12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54012857"/>
                  </p:ext>
                </p:extLst>
              </p:nvPr>
            </p:nvGraphicFramePr>
            <p:xfrm>
              <a:off x="257696" y="570037"/>
              <a:ext cx="10490660" cy="3606800"/>
            </p:xfrm>
            <a:graphic>
              <a:graphicData uri="http://schemas.openxmlformats.org/drawingml/2006/table">
                <a:tbl>
                  <a:tblPr firstRow="1" bandRow="1">
                    <a:tableStyleId>{21E4AEA4-8DFA-4A89-87EB-49C32662AFE0}</a:tableStyleId>
                  </a:tblPr>
                  <a:tblGrid>
                    <a:gridCol w="689955">
                      <a:extLst>
                        <a:ext uri="{9D8B030D-6E8A-4147-A177-3AD203B41FA5}">
                          <a16:colId xmlns:a16="http://schemas.microsoft.com/office/drawing/2014/main" val="2357517935"/>
                        </a:ext>
                      </a:extLst>
                    </a:gridCol>
                    <a:gridCol w="706582">
                      <a:extLst>
                        <a:ext uri="{9D8B030D-6E8A-4147-A177-3AD203B41FA5}">
                          <a16:colId xmlns:a16="http://schemas.microsoft.com/office/drawing/2014/main" val="1503818335"/>
                        </a:ext>
                      </a:extLst>
                    </a:gridCol>
                    <a:gridCol w="748145">
                      <a:extLst>
                        <a:ext uri="{9D8B030D-6E8A-4147-A177-3AD203B41FA5}">
                          <a16:colId xmlns:a16="http://schemas.microsoft.com/office/drawing/2014/main" val="4077686396"/>
                        </a:ext>
                      </a:extLst>
                    </a:gridCol>
                    <a:gridCol w="1014153">
                      <a:extLst>
                        <a:ext uri="{9D8B030D-6E8A-4147-A177-3AD203B41FA5}">
                          <a16:colId xmlns:a16="http://schemas.microsoft.com/office/drawing/2014/main" val="496236590"/>
                        </a:ext>
                      </a:extLst>
                    </a:gridCol>
                    <a:gridCol w="1122218">
                      <a:extLst>
                        <a:ext uri="{9D8B030D-6E8A-4147-A177-3AD203B41FA5}">
                          <a16:colId xmlns:a16="http://schemas.microsoft.com/office/drawing/2014/main" val="1676458848"/>
                        </a:ext>
                      </a:extLst>
                    </a:gridCol>
                    <a:gridCol w="1130531">
                      <a:extLst>
                        <a:ext uri="{9D8B030D-6E8A-4147-A177-3AD203B41FA5}">
                          <a16:colId xmlns:a16="http://schemas.microsoft.com/office/drawing/2014/main" val="3619429925"/>
                        </a:ext>
                      </a:extLst>
                    </a:gridCol>
                    <a:gridCol w="1138844">
                      <a:extLst>
                        <a:ext uri="{9D8B030D-6E8A-4147-A177-3AD203B41FA5}">
                          <a16:colId xmlns:a16="http://schemas.microsoft.com/office/drawing/2014/main" val="1047781026"/>
                        </a:ext>
                      </a:extLst>
                    </a:gridCol>
                    <a:gridCol w="1404851">
                      <a:extLst>
                        <a:ext uri="{9D8B030D-6E8A-4147-A177-3AD203B41FA5}">
                          <a16:colId xmlns:a16="http://schemas.microsoft.com/office/drawing/2014/main" val="100248400"/>
                        </a:ext>
                      </a:extLst>
                    </a:gridCol>
                    <a:gridCol w="1486315">
                      <a:extLst>
                        <a:ext uri="{9D8B030D-6E8A-4147-A177-3AD203B41FA5}">
                          <a16:colId xmlns:a16="http://schemas.microsoft.com/office/drawing/2014/main" val="1854947182"/>
                        </a:ext>
                      </a:extLst>
                    </a:gridCol>
                    <a:gridCol w="1049066">
                      <a:extLst>
                        <a:ext uri="{9D8B030D-6E8A-4147-A177-3AD203B41FA5}">
                          <a16:colId xmlns:a16="http://schemas.microsoft.com/office/drawing/2014/main" val="390596890"/>
                        </a:ext>
                      </a:extLst>
                    </a:gridCol>
                  </a:tblGrid>
                  <a:tr h="370840">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x</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y</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z</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y ­↑ z </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14:m>
                            <m:oMath xmlns:m="http://schemas.openxmlformats.org/officeDocument/2006/math">
                              <m:bar>
                                <m:barPr>
                                  <m:pos m:val="top"/>
                                  <m:ctrlPr>
                                    <a:rPr lang="en-US" b="0" i="1" dirty="0" smtClean="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y</m:t>
                                  </m:r>
                                </m:e>
                              </m:bar>
                            </m:oMath>
                          </a14:m>
                          <a:r>
                            <a:rPr lang="en-US" b="0" i="0" dirty="0">
                              <a:solidFill>
                                <a:sysClr val="windowText" lastClr="000000"/>
                              </a:solidFill>
                              <a:latin typeface="Cambria Math" panose="02040503050406030204" pitchFamily="18" charset="0"/>
                              <a:ea typeface="Cambria Math" panose="02040503050406030204" pitchFamily="18" charset="0"/>
                            </a:rPr>
                            <a:t> </a:t>
                          </a:r>
                          <a:r>
                            <a:rPr lang="en-US" b="0" i="0" dirty="0" smtClean="0">
                              <a:solidFill>
                                <a:sysClr val="windowText" lastClr="000000"/>
                              </a:solidFill>
                              <a:latin typeface="Cambria Math" panose="02040503050406030204" pitchFamily="18" charset="0"/>
                              <a:ea typeface="Cambria Math" panose="02040503050406030204" pitchFamily="18" charset="0"/>
                            </a:rPr>
                            <a:t> ⊕  </a:t>
                          </a:r>
                          <a:r>
                            <a:rPr lang="en-US" b="0" i="0" dirty="0">
                              <a:solidFill>
                                <a:sysClr val="windowText" lastClr="000000"/>
                              </a:solidFill>
                              <a:latin typeface="Cambria Math" panose="02040503050406030204" pitchFamily="18" charset="0"/>
                              <a:ea typeface="Cambria Math" panose="02040503050406030204" pitchFamily="18" charset="0"/>
                            </a:rPr>
                            <a:t>z </a:t>
                          </a:r>
                        </a:p>
                      </a:txBody>
                      <a:tcPr/>
                    </a:tc>
                    <a:tc>
                      <a:txBody>
                        <a:bodyPr/>
                        <a:lstStyle/>
                        <a:p>
                          <a:pPr algn="ctr"/>
                          <a14:m>
                            <m:oMath xmlns:m="http://schemas.openxmlformats.org/officeDocument/2006/math">
                              <m:bar>
                                <m:barPr>
                                  <m:pos m:val="top"/>
                                  <m:ctrlPr>
                                    <a:rPr lang="en-US" b="0" i="1" dirty="0" smtClean="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x</m:t>
                                  </m:r>
                                </m:e>
                              </m:bar>
                            </m:oMath>
                          </a14:m>
                          <a:r>
                            <a:rPr lang="en-US" b="0" i="0" dirty="0">
                              <a:solidFill>
                                <a:sysClr val="windowText" lastClr="000000"/>
                              </a:solidFill>
                              <a:latin typeface="Cambria Math" panose="02040503050406030204" pitchFamily="18" charset="0"/>
                              <a:ea typeface="Cambria Math" panose="02040503050406030204" pitchFamily="18" charset="0"/>
                            </a:rPr>
                            <a:t> ⊕  </a:t>
                          </a:r>
                          <a14:m>
                            <m:oMath xmlns:m="http://schemas.openxmlformats.org/officeDocument/2006/math">
                              <m:bar>
                                <m:barPr>
                                  <m:pos m:val="top"/>
                                  <m:ctrlPr>
                                    <a:rPr lang="en-US" b="0"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z</m:t>
                                  </m:r>
                                </m:e>
                              </m:bar>
                            </m:oMath>
                          </a14:m>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x( y ­↑ z ) </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14:m>
                            <m:oMath xmlns:m="http://schemas.openxmlformats.org/officeDocument/2006/math">
                              <m:bar>
                                <m:barPr>
                                  <m:pos m:val="top"/>
                                  <m:ctrlPr>
                                    <a:rPr lang="en-US" b="0" i="1" dirty="0" smtClean="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x</m:t>
                                  </m:r>
                                </m:e>
                              </m:bar>
                            </m:oMath>
                          </a14:m>
                          <a:r>
                            <a:rPr lang="en-US" b="0" i="0"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b="0"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y</m:t>
                                  </m:r>
                                </m:e>
                              </m:bar>
                            </m:oMath>
                          </a14:m>
                          <a:r>
                            <a:rPr lang="en-US" b="0" i="0" dirty="0">
                              <a:solidFill>
                                <a:sysClr val="windowText" lastClr="000000"/>
                              </a:solidFill>
                              <a:latin typeface="Cambria Math" panose="02040503050406030204" pitchFamily="18" charset="0"/>
                              <a:ea typeface="Cambria Math" panose="02040503050406030204" pitchFamily="18" charset="0"/>
                            </a:rPr>
                            <a:t> ⊕  z </a:t>
                          </a:r>
                          <a:r>
                            <a:rPr lang="en-US" b="0" i="0" dirty="0" smtClean="0">
                              <a:solidFill>
                                <a:sysClr val="windowText" lastClr="000000"/>
                              </a:solidFill>
                              <a:latin typeface="Cambria Math" panose="02040503050406030204" pitchFamily="18" charset="0"/>
                              <a:ea typeface="Cambria Math" panose="02040503050406030204" pitchFamily="18" charset="0"/>
                            </a:rPr>
                            <a:t>)</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ysClr val="windowText" lastClr="000000"/>
                              </a:solidFill>
                              <a:latin typeface="Cambria Math" panose="02040503050406030204" pitchFamily="18" charset="0"/>
                              <a:ea typeface="Cambria Math" panose="02040503050406030204" pitchFamily="18" charset="0"/>
                            </a:rPr>
                            <a:t>y( </a:t>
                          </a:r>
                          <a14:m>
                            <m:oMath xmlns:m="http://schemas.openxmlformats.org/officeDocument/2006/math">
                              <m:bar>
                                <m:barPr>
                                  <m:pos m:val="top"/>
                                  <m:ctrlPr>
                                    <a:rPr lang="en-US" b="0"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x</m:t>
                                  </m:r>
                                </m:e>
                              </m:bar>
                            </m:oMath>
                          </a14:m>
                          <a:r>
                            <a:rPr lang="en-US" b="0" i="0" dirty="0">
                              <a:solidFill>
                                <a:sysClr val="windowText" lastClr="000000"/>
                              </a:solidFill>
                              <a:latin typeface="Cambria Math" panose="02040503050406030204" pitchFamily="18" charset="0"/>
                              <a:ea typeface="Cambria Math" panose="02040503050406030204" pitchFamily="18" charset="0"/>
                            </a:rPr>
                            <a:t> ⊕  </a:t>
                          </a:r>
                          <a14:m>
                            <m:oMath xmlns:m="http://schemas.openxmlformats.org/officeDocument/2006/math">
                              <m:bar>
                                <m:barPr>
                                  <m:pos m:val="top"/>
                                  <m:ctrlPr>
                                    <a:rPr lang="en-US" b="0"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a:solidFill>
                                        <a:sysClr val="windowText" lastClr="000000"/>
                                      </a:solidFill>
                                      <a:latin typeface="Cambria Math" panose="02040503050406030204" pitchFamily="18" charset="0"/>
                                      <a:ea typeface="Cambria Math" panose="02040503050406030204" pitchFamily="18" charset="0"/>
                                    </a:rPr>
                                    <m:t>z</m:t>
                                  </m:r>
                                </m:e>
                              </m:bar>
                              <m:r>
                                <a:rPr lang="en-US" b="0" i="0" dirty="0">
                                  <a:solidFill>
                                    <a:sysClr val="windowText" lastClr="000000"/>
                                  </a:solidFill>
                                  <a:latin typeface="Cambria Math" panose="02040503050406030204" pitchFamily="18" charset="0"/>
                                  <a:ea typeface="Cambria Math" panose="02040503050406030204" pitchFamily="18" charset="0"/>
                                </a:rPr>
                                <m:t> </m:t>
                              </m:r>
                            </m:oMath>
                          </a14:m>
                          <a:r>
                            <a:rPr lang="en-US" b="0" i="0" dirty="0">
                              <a:solidFill>
                                <a:sysClr val="windowText" lastClr="000000"/>
                              </a:solidFill>
                              <a:latin typeface="Cambria Math" panose="02040503050406030204" pitchFamily="18" charset="0"/>
                              <a:ea typeface="Cambria Math" panose="02040503050406030204" pitchFamily="18" charset="0"/>
                            </a:rPr>
                            <a:t>)</a:t>
                          </a:r>
                        </a:p>
                        <a:p>
                          <a:pPr algn="ct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f</a:t>
                          </a:r>
                          <a:r>
                            <a:rPr lang="en-US" b="0" i="0" baseline="-25000" dirty="0" smtClean="0">
                              <a:solidFill>
                                <a:sysClr val="windowText" lastClr="000000"/>
                              </a:solidFill>
                              <a:latin typeface="Cambria Math" panose="02040503050406030204" pitchFamily="18" charset="0"/>
                              <a:ea typeface="Cambria Math" panose="02040503050406030204" pitchFamily="18" charset="0"/>
                            </a:rPr>
                            <a:t>2</a:t>
                          </a:r>
                          <a:r>
                            <a:rPr lang="en-US" b="0" i="0" dirty="0" smtClean="0">
                              <a:solidFill>
                                <a:sysClr val="windowText" lastClr="000000"/>
                              </a:solidFill>
                              <a:latin typeface="Cambria Math" panose="02040503050406030204" pitchFamily="18" charset="0"/>
                              <a:ea typeface="Cambria Math" panose="02040503050406030204" pitchFamily="18" charset="0"/>
                            </a:rPr>
                            <a:t>(x, y, z) </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57614372"/>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61528842"/>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57293512"/>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87077307"/>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711554879"/>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161732974"/>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31248945"/>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555226441"/>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80531281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54012857"/>
                  </p:ext>
                </p:extLst>
              </p:nvPr>
            </p:nvGraphicFramePr>
            <p:xfrm>
              <a:off x="257696" y="570037"/>
              <a:ext cx="10490660" cy="3606800"/>
            </p:xfrm>
            <a:graphic>
              <a:graphicData uri="http://schemas.openxmlformats.org/drawingml/2006/table">
                <a:tbl>
                  <a:tblPr firstRow="1" bandRow="1">
                    <a:tableStyleId>{21E4AEA4-8DFA-4A89-87EB-49C32662AFE0}</a:tableStyleId>
                  </a:tblPr>
                  <a:tblGrid>
                    <a:gridCol w="689955">
                      <a:extLst>
                        <a:ext uri="{9D8B030D-6E8A-4147-A177-3AD203B41FA5}">
                          <a16:colId xmlns:a16="http://schemas.microsoft.com/office/drawing/2014/main" val="2357517935"/>
                        </a:ext>
                      </a:extLst>
                    </a:gridCol>
                    <a:gridCol w="706582">
                      <a:extLst>
                        <a:ext uri="{9D8B030D-6E8A-4147-A177-3AD203B41FA5}">
                          <a16:colId xmlns:a16="http://schemas.microsoft.com/office/drawing/2014/main" val="1503818335"/>
                        </a:ext>
                      </a:extLst>
                    </a:gridCol>
                    <a:gridCol w="748145">
                      <a:extLst>
                        <a:ext uri="{9D8B030D-6E8A-4147-A177-3AD203B41FA5}">
                          <a16:colId xmlns:a16="http://schemas.microsoft.com/office/drawing/2014/main" val="4077686396"/>
                        </a:ext>
                      </a:extLst>
                    </a:gridCol>
                    <a:gridCol w="1014153">
                      <a:extLst>
                        <a:ext uri="{9D8B030D-6E8A-4147-A177-3AD203B41FA5}">
                          <a16:colId xmlns:a16="http://schemas.microsoft.com/office/drawing/2014/main" val="496236590"/>
                        </a:ext>
                      </a:extLst>
                    </a:gridCol>
                    <a:gridCol w="1122218">
                      <a:extLst>
                        <a:ext uri="{9D8B030D-6E8A-4147-A177-3AD203B41FA5}">
                          <a16:colId xmlns:a16="http://schemas.microsoft.com/office/drawing/2014/main" val="1676458848"/>
                        </a:ext>
                      </a:extLst>
                    </a:gridCol>
                    <a:gridCol w="1130531">
                      <a:extLst>
                        <a:ext uri="{9D8B030D-6E8A-4147-A177-3AD203B41FA5}">
                          <a16:colId xmlns:a16="http://schemas.microsoft.com/office/drawing/2014/main" val="3619429925"/>
                        </a:ext>
                      </a:extLst>
                    </a:gridCol>
                    <a:gridCol w="1138844">
                      <a:extLst>
                        <a:ext uri="{9D8B030D-6E8A-4147-A177-3AD203B41FA5}">
                          <a16:colId xmlns:a16="http://schemas.microsoft.com/office/drawing/2014/main" val="1047781026"/>
                        </a:ext>
                      </a:extLst>
                    </a:gridCol>
                    <a:gridCol w="1404851">
                      <a:extLst>
                        <a:ext uri="{9D8B030D-6E8A-4147-A177-3AD203B41FA5}">
                          <a16:colId xmlns:a16="http://schemas.microsoft.com/office/drawing/2014/main" val="100248400"/>
                        </a:ext>
                      </a:extLst>
                    </a:gridCol>
                    <a:gridCol w="1486315">
                      <a:extLst>
                        <a:ext uri="{9D8B030D-6E8A-4147-A177-3AD203B41FA5}">
                          <a16:colId xmlns:a16="http://schemas.microsoft.com/office/drawing/2014/main" val="1854947182"/>
                        </a:ext>
                      </a:extLst>
                    </a:gridCol>
                    <a:gridCol w="1049066">
                      <a:extLst>
                        <a:ext uri="{9D8B030D-6E8A-4147-A177-3AD203B41FA5}">
                          <a16:colId xmlns:a16="http://schemas.microsoft.com/office/drawing/2014/main" val="390596890"/>
                        </a:ext>
                      </a:extLst>
                    </a:gridCol>
                  </a:tblGrid>
                  <a:tr h="640080">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x</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y</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z</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y ­↑ z </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endParaRPr lang="en-US"/>
                        </a:p>
                      </a:txBody>
                      <a:tcPr>
                        <a:blipFill>
                          <a:blip r:embed="rId3"/>
                          <a:stretch>
                            <a:fillRect l="-282609" t="-5714" r="-555978" b="-477143"/>
                          </a:stretch>
                        </a:blipFill>
                      </a:tcPr>
                    </a:tc>
                    <a:tc>
                      <a:txBody>
                        <a:bodyPr/>
                        <a:lstStyle/>
                        <a:p>
                          <a:endParaRPr lang="en-US"/>
                        </a:p>
                      </a:txBody>
                      <a:tcPr>
                        <a:blipFill>
                          <a:blip r:embed="rId3"/>
                          <a:stretch>
                            <a:fillRect l="-380541" t="-5714" r="-452973" b="-477143"/>
                          </a:stretch>
                        </a:blipFill>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x( y ­↑ z ) </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endParaRPr lang="en-US"/>
                        </a:p>
                      </a:txBody>
                      <a:tcPr>
                        <a:blipFill>
                          <a:blip r:embed="rId3"/>
                          <a:stretch>
                            <a:fillRect l="-465801" t="-5714" r="-181818" b="-477143"/>
                          </a:stretch>
                        </a:blipFill>
                      </a:tcPr>
                    </a:tc>
                    <a:tc>
                      <a:txBody>
                        <a:bodyPr/>
                        <a:lstStyle/>
                        <a:p>
                          <a:endParaRPr lang="en-US"/>
                        </a:p>
                      </a:txBody>
                      <a:tcPr>
                        <a:blipFill>
                          <a:blip r:embed="rId3"/>
                          <a:stretch>
                            <a:fillRect l="-535656" t="-5714" r="-72131" b="-477143"/>
                          </a:stretch>
                        </a:blipFill>
                      </a:tcPr>
                    </a:tc>
                    <a:tc>
                      <a:txBody>
                        <a:bodyPr/>
                        <a:lstStyle/>
                        <a:p>
                          <a:pPr algn="ctr"/>
                          <a:r>
                            <a:rPr lang="en-US" b="0" i="0" dirty="0" smtClean="0">
                              <a:solidFill>
                                <a:sysClr val="windowText" lastClr="000000"/>
                              </a:solidFill>
                              <a:latin typeface="Cambria Math" panose="02040503050406030204" pitchFamily="18" charset="0"/>
                              <a:ea typeface="Cambria Math" panose="02040503050406030204" pitchFamily="18" charset="0"/>
                            </a:rPr>
                            <a:t>f</a:t>
                          </a:r>
                          <a:r>
                            <a:rPr lang="en-US" b="0" i="0" baseline="-25000" dirty="0" smtClean="0">
                              <a:solidFill>
                                <a:sysClr val="windowText" lastClr="000000"/>
                              </a:solidFill>
                              <a:latin typeface="Cambria Math" panose="02040503050406030204" pitchFamily="18" charset="0"/>
                              <a:ea typeface="Cambria Math" panose="02040503050406030204" pitchFamily="18" charset="0"/>
                            </a:rPr>
                            <a:t>2</a:t>
                          </a:r>
                          <a:r>
                            <a:rPr lang="en-US" b="0" i="0" dirty="0" smtClean="0">
                              <a:solidFill>
                                <a:sysClr val="windowText" lastClr="000000"/>
                              </a:solidFill>
                              <a:latin typeface="Cambria Math" panose="02040503050406030204" pitchFamily="18" charset="0"/>
                              <a:ea typeface="Cambria Math" panose="02040503050406030204" pitchFamily="18" charset="0"/>
                            </a:rPr>
                            <a:t>(x, y, z) </a:t>
                          </a:r>
                          <a:endParaRPr lang="en-US" b="0" i="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57614372"/>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61528842"/>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57293512"/>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87077307"/>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711554879"/>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161732974"/>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31248945"/>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555226441"/>
                      </a:ext>
                    </a:extLst>
                  </a:tr>
                  <a:tr h="370840">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0</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tc>
                      <a:txBody>
                        <a:bodyPr/>
                        <a:lstStyle/>
                        <a:p>
                          <a:pPr algn="ctr"/>
                          <a:r>
                            <a:rPr lang="en-US" b="0" dirty="0" smtClean="0">
                              <a:solidFill>
                                <a:sysClr val="windowText" lastClr="000000"/>
                              </a:solidFill>
                              <a:latin typeface="Cambria Math" panose="02040503050406030204" pitchFamily="18" charset="0"/>
                              <a:ea typeface="Cambria Math" panose="02040503050406030204" pitchFamily="18" charset="0"/>
                            </a:rPr>
                            <a:t>1</a:t>
                          </a:r>
                          <a:endParaRPr lang="en-US" b="0" dirty="0">
                            <a:solidFill>
                              <a:sysClr val="windowText" lastClr="000000"/>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805312815"/>
                      </a:ext>
                    </a:extLst>
                  </a:tr>
                </a:tbl>
              </a:graphicData>
            </a:graphic>
          </p:graphicFrame>
        </mc:Fallback>
      </mc:AlternateContent>
      <p:sp>
        <p:nvSpPr>
          <p:cNvPr id="4" name="TextBox 3"/>
          <p:cNvSpPr txBox="1"/>
          <p:nvPr/>
        </p:nvSpPr>
        <p:spPr>
          <a:xfrm>
            <a:off x="10748356" y="1172095"/>
            <a:ext cx="439544" cy="369332"/>
          </a:xfrm>
          <a:prstGeom prst="rect">
            <a:avLst/>
          </a:prstGeom>
          <a:noFill/>
        </p:spPr>
        <p:txBody>
          <a:bodyPr wrap="none" rtlCol="0">
            <a:spAutoFit/>
          </a:bodyPr>
          <a:lstStyle/>
          <a:p>
            <a:r>
              <a:rPr lang="en-US" dirty="0" smtClean="0"/>
              <a:t>m</a:t>
            </a:r>
            <a:r>
              <a:rPr lang="en-US" baseline="-25000" dirty="0" smtClean="0"/>
              <a:t>0</a:t>
            </a:r>
            <a:endParaRPr lang="en-US" baseline="-25000" dirty="0"/>
          </a:p>
        </p:txBody>
      </p:sp>
      <p:sp>
        <p:nvSpPr>
          <p:cNvPr id="5" name="TextBox 4"/>
          <p:cNvSpPr txBox="1"/>
          <p:nvPr/>
        </p:nvSpPr>
        <p:spPr>
          <a:xfrm>
            <a:off x="10748356" y="2305134"/>
            <a:ext cx="439544" cy="369332"/>
          </a:xfrm>
          <a:prstGeom prst="rect">
            <a:avLst/>
          </a:prstGeom>
          <a:noFill/>
        </p:spPr>
        <p:txBody>
          <a:bodyPr wrap="none" rtlCol="0">
            <a:spAutoFit/>
          </a:bodyPr>
          <a:lstStyle/>
          <a:p>
            <a:r>
              <a:rPr lang="en-US" dirty="0" smtClean="0"/>
              <a:t>m</a:t>
            </a:r>
            <a:r>
              <a:rPr lang="en-US" baseline="-25000" dirty="0" smtClean="0"/>
              <a:t>3</a:t>
            </a:r>
            <a:endParaRPr lang="en-US" baseline="-25000" dirty="0"/>
          </a:p>
        </p:txBody>
      </p:sp>
      <p:sp>
        <p:nvSpPr>
          <p:cNvPr id="6" name="TextBox 5"/>
          <p:cNvSpPr txBox="1"/>
          <p:nvPr/>
        </p:nvSpPr>
        <p:spPr>
          <a:xfrm>
            <a:off x="10747325" y="2678761"/>
            <a:ext cx="439544" cy="369332"/>
          </a:xfrm>
          <a:prstGeom prst="rect">
            <a:avLst/>
          </a:prstGeom>
          <a:noFill/>
        </p:spPr>
        <p:txBody>
          <a:bodyPr wrap="none" rtlCol="0">
            <a:spAutoFit/>
          </a:bodyPr>
          <a:lstStyle/>
          <a:p>
            <a:r>
              <a:rPr lang="en-US" dirty="0" smtClean="0"/>
              <a:t>m</a:t>
            </a:r>
            <a:r>
              <a:rPr lang="en-US" baseline="-25000" dirty="0" smtClean="0"/>
              <a:t>4</a:t>
            </a:r>
            <a:endParaRPr lang="en-US" baseline="-25000" dirty="0"/>
          </a:p>
        </p:txBody>
      </p:sp>
      <p:sp>
        <p:nvSpPr>
          <p:cNvPr id="7" name="TextBox 6"/>
          <p:cNvSpPr txBox="1"/>
          <p:nvPr/>
        </p:nvSpPr>
        <p:spPr>
          <a:xfrm>
            <a:off x="10747325" y="3048093"/>
            <a:ext cx="439544" cy="369332"/>
          </a:xfrm>
          <a:prstGeom prst="rect">
            <a:avLst/>
          </a:prstGeom>
          <a:noFill/>
        </p:spPr>
        <p:txBody>
          <a:bodyPr wrap="none" rtlCol="0">
            <a:spAutoFit/>
          </a:bodyPr>
          <a:lstStyle/>
          <a:p>
            <a:r>
              <a:rPr lang="en-US" dirty="0" smtClean="0"/>
              <a:t>m</a:t>
            </a:r>
            <a:r>
              <a:rPr lang="en-US" baseline="-25000" dirty="0" smtClean="0"/>
              <a:t>5</a:t>
            </a:r>
            <a:endParaRPr lang="en-US" baseline="-25000" dirty="0"/>
          </a:p>
        </p:txBody>
      </p:sp>
      <p:sp>
        <p:nvSpPr>
          <p:cNvPr id="8" name="TextBox 7"/>
          <p:cNvSpPr txBox="1"/>
          <p:nvPr/>
        </p:nvSpPr>
        <p:spPr>
          <a:xfrm>
            <a:off x="10747325" y="3417425"/>
            <a:ext cx="439544" cy="369332"/>
          </a:xfrm>
          <a:prstGeom prst="rect">
            <a:avLst/>
          </a:prstGeom>
          <a:noFill/>
        </p:spPr>
        <p:txBody>
          <a:bodyPr wrap="none" rtlCol="0">
            <a:spAutoFit/>
          </a:bodyPr>
          <a:lstStyle/>
          <a:p>
            <a:r>
              <a:rPr lang="en-US" dirty="0" smtClean="0"/>
              <a:t>m</a:t>
            </a:r>
            <a:r>
              <a:rPr lang="en-US" baseline="-25000" dirty="0" smtClean="0"/>
              <a:t>6</a:t>
            </a:r>
            <a:endParaRPr lang="en-US" baseline="-25000" dirty="0"/>
          </a:p>
        </p:txBody>
      </p:sp>
      <p:sp>
        <p:nvSpPr>
          <p:cNvPr id="9" name="TextBox 8"/>
          <p:cNvSpPr txBox="1"/>
          <p:nvPr/>
        </p:nvSpPr>
        <p:spPr>
          <a:xfrm>
            <a:off x="10747325" y="3786757"/>
            <a:ext cx="439544" cy="369332"/>
          </a:xfrm>
          <a:prstGeom prst="rect">
            <a:avLst/>
          </a:prstGeom>
          <a:noFill/>
        </p:spPr>
        <p:txBody>
          <a:bodyPr wrap="none" rtlCol="0">
            <a:spAutoFit/>
          </a:bodyPr>
          <a:lstStyle/>
          <a:p>
            <a:r>
              <a:rPr lang="en-US" dirty="0" smtClean="0"/>
              <a:t>m</a:t>
            </a:r>
            <a:r>
              <a:rPr lang="en-US" baseline="-25000" dirty="0" smtClean="0"/>
              <a:t>7</a:t>
            </a:r>
            <a:endParaRPr lang="en-US" baseline="-25000" dirty="0"/>
          </a:p>
        </p:txBody>
      </p:sp>
      <mc:AlternateContent xmlns:mc="http://schemas.openxmlformats.org/markup-compatibility/2006" xmlns:a14="http://schemas.microsoft.com/office/drawing/2010/main">
        <mc:Choice Requires="a14">
          <p:sp>
            <p:nvSpPr>
              <p:cNvPr id="10" name="TextBox 9"/>
              <p:cNvSpPr txBox="1"/>
              <p:nvPr/>
            </p:nvSpPr>
            <p:spPr>
              <a:xfrm>
                <a:off x="199499" y="4275419"/>
                <a:ext cx="10987370" cy="369332"/>
              </a:xfrm>
              <a:prstGeom prst="rect">
                <a:avLst/>
              </a:prstGeom>
              <a:noFill/>
            </p:spPr>
            <p:txBody>
              <a:bodyPr wrap="square" rtlCol="0">
                <a:spAutoFit/>
              </a:bodyPr>
              <a:lstStyle/>
              <a:p>
                <a:r>
                  <a:rPr lang="en-US" dirty="0" smtClean="0"/>
                  <a:t>DCF(f)=m</a:t>
                </a:r>
                <a:r>
                  <a:rPr lang="en-US" baseline="-25000" dirty="0" smtClean="0"/>
                  <a:t>0</a:t>
                </a:r>
                <a:r>
                  <a:rPr lang="en-US" dirty="0" smtClean="0"/>
                  <a:t>Vm</a:t>
                </a:r>
                <a:r>
                  <a:rPr lang="en-US" baseline="-25000" dirty="0" smtClean="0"/>
                  <a:t>3</a:t>
                </a:r>
                <a:r>
                  <a:rPr lang="en-US" dirty="0" smtClean="0"/>
                  <a:t>Vm</a:t>
                </a:r>
                <a:r>
                  <a:rPr lang="en-US" baseline="-25000" dirty="0" smtClean="0"/>
                  <a:t>4</a:t>
                </a:r>
                <a:r>
                  <a:rPr lang="en-US" dirty="0" smtClean="0"/>
                  <a:t>Vm</a:t>
                </a:r>
                <a:r>
                  <a:rPr lang="en-US" baseline="-25000" dirty="0" smtClean="0"/>
                  <a:t>5</a:t>
                </a:r>
                <a:r>
                  <a:rPr lang="en-US" dirty="0" smtClean="0"/>
                  <a:t>Vm</a:t>
                </a:r>
                <a:r>
                  <a:rPr lang="en-US" baseline="-25000" dirty="0" smtClean="0"/>
                  <a:t>6</a:t>
                </a:r>
                <a:r>
                  <a:rPr lang="en-US" dirty="0" smtClean="0"/>
                  <a:t>Vm</a:t>
                </a:r>
                <a:r>
                  <a:rPr lang="en-US" baseline="-25000" dirty="0" smtClean="0"/>
                  <a:t>7</a:t>
                </a:r>
                <a:r>
                  <a:rPr lang="en-US" dirty="0" smtClean="0"/>
                  <a:t>=</a:t>
                </a:r>
                <a:r>
                  <a:rPr lang="en-US" dirty="0"/>
                  <a:t>(</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x</m:t>
                        </m:r>
                      </m:e>
                    </m:bar>
                  </m:oMath>
                </a14:m>
                <a:r>
                  <a:rPr lang="en-US" dirty="0"/>
                  <a:t>∧</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r>
                      <m:rPr>
                        <m:nor/>
                      </m:rPr>
                      <a:rPr lang="en-US" dirty="0"/>
                      <m:t>∧</m:t>
                    </m:r>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r>
                      <a:rPr lang="en-US" i="1" dirty="0">
                        <a:solidFill>
                          <a:sysClr val="windowText" lastClr="000000"/>
                        </a:solidFill>
                        <a:latin typeface="Cambria Math" panose="02040503050406030204" pitchFamily="18" charset="0"/>
                        <a:ea typeface="Cambria Math" panose="02040503050406030204" pitchFamily="18" charset="0"/>
                      </a:rPr>
                      <m:t>)</m:t>
                    </m:r>
                    <m:r>
                      <m:rPr>
                        <m:nor/>
                      </m:rPr>
                      <a:rPr lang="en-US" b="0" i="0" dirty="0" smtClean="0">
                        <a:solidFill>
                          <a:sysClr val="windowText" lastClr="000000"/>
                        </a:solidFill>
                        <a:latin typeface="Cambria Math" panose="02040503050406030204" pitchFamily="18" charset="0"/>
                        <a:ea typeface="Cambria Math" panose="02040503050406030204" pitchFamily="18" charset="0"/>
                      </a:rPr>
                      <m:t> </m:t>
                    </m:r>
                    <m:r>
                      <m:rPr>
                        <m:nor/>
                      </m:rPr>
                      <a:rPr lang="en-US"/>
                      <m:t>∨</m:t>
                    </m:r>
                    <m:r>
                      <m:rPr>
                        <m:nor/>
                      </m:rPr>
                      <a:rPr lang="en-US" b="0" i="0" smtClean="0"/>
                      <m:t> </m:t>
                    </m:r>
                    <m:r>
                      <m:rPr>
                        <m:nor/>
                      </m:rPr>
                      <a:rPr lang="en-US" dirty="0"/>
                      <m:t>(</m:t>
                    </m:r>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x</m:t>
                        </m:r>
                      </m:e>
                    </m:bar>
                    <m:r>
                      <m:rPr>
                        <m:nor/>
                      </m:rPr>
                      <a:rPr lang="en-US" dirty="0"/>
                      <m:t>∧</m:t>
                    </m:r>
                    <m:r>
                      <m:rPr>
                        <m:nor/>
                      </m:rPr>
                      <a:rPr lang="en-US" dirty="0">
                        <a:solidFill>
                          <a:sysClr val="windowText" lastClr="000000"/>
                        </a:solidFill>
                        <a:latin typeface="Cambria Math" panose="02040503050406030204" pitchFamily="18" charset="0"/>
                        <a:ea typeface="Cambria Math" panose="02040503050406030204" pitchFamily="18" charset="0"/>
                      </a:rPr>
                      <m:t>y</m:t>
                    </m:r>
                    <m:r>
                      <m:rPr>
                        <m:nor/>
                      </m:rPr>
                      <a:rPr lang="en-US" dirty="0"/>
                      <m:t>∧</m:t>
                    </m:r>
                    <m:r>
                      <m:rPr>
                        <m:nor/>
                      </m:rPr>
                      <a:rPr lang="en-US" dirty="0">
                        <a:solidFill>
                          <a:sysClr val="windowText" lastClr="000000"/>
                        </a:solidFill>
                        <a:latin typeface="Cambria Math" panose="02040503050406030204" pitchFamily="18" charset="0"/>
                        <a:ea typeface="Cambria Math" panose="02040503050406030204" pitchFamily="18" charset="0"/>
                      </a:rPr>
                      <m:t>z</m:t>
                    </m:r>
                    <m:r>
                      <a:rPr lang="en-US" i="1" dirty="0">
                        <a:solidFill>
                          <a:sysClr val="windowText" lastClr="000000"/>
                        </a:solidFill>
                        <a:latin typeface="Cambria Math" panose="02040503050406030204" pitchFamily="18" charset="0"/>
                        <a:ea typeface="Cambria Math" panose="02040503050406030204" pitchFamily="18" charset="0"/>
                      </a:rPr>
                      <m:t>)</m:t>
                    </m:r>
                    <m:r>
                      <a:rPr lang="en-US" b="0" i="1" dirty="0" smtClean="0">
                        <a:solidFill>
                          <a:sysClr val="windowText" lastClr="000000"/>
                        </a:solidFill>
                        <a:latin typeface="Cambria Math" panose="02040503050406030204" pitchFamily="18" charset="0"/>
                        <a:ea typeface="Cambria Math" panose="02040503050406030204" pitchFamily="18" charset="0"/>
                      </a:rPr>
                      <m:t> </m:t>
                    </m:r>
                    <m:r>
                      <m:rPr>
                        <m:nor/>
                      </m:rPr>
                      <a:rPr lang="en-US"/>
                      <m:t>∨</m:t>
                    </m:r>
                    <m:r>
                      <m:rPr>
                        <m:nor/>
                      </m:rPr>
                      <a:rPr lang="en-US" b="0" i="0" smtClean="0"/>
                      <m:t> </m:t>
                    </m:r>
                  </m:oMath>
                </a14:m>
                <a:r>
                  <a:rPr lang="en-US" dirty="0"/>
                  <a:t>(</a:t>
                </a:r>
                <a14:m>
                  <m:oMath xmlns:m="http://schemas.openxmlformats.org/officeDocument/2006/math">
                    <m:r>
                      <m:rPr>
                        <m:nor/>
                      </m:rPr>
                      <a:rPr lang="en-US" dirty="0">
                        <a:solidFill>
                          <a:sysClr val="windowText" lastClr="000000"/>
                        </a:solidFill>
                        <a:latin typeface="Cambria Math" panose="02040503050406030204" pitchFamily="18" charset="0"/>
                        <a:ea typeface="Cambria Math" panose="02040503050406030204" pitchFamily="18" charset="0"/>
                      </a:rPr>
                      <m:t>x</m:t>
                    </m:r>
                  </m:oMath>
                </a14:m>
                <a:r>
                  <a:rPr lang="en-US" dirty="0"/>
                  <a:t>∧</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r>
                      <m:rPr>
                        <m:nor/>
                      </m:rPr>
                      <a:rPr lang="en-US" dirty="0"/>
                      <m:t>∧</m:t>
                    </m:r>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r>
                      <a:rPr lang="en-US" i="1" dirty="0">
                        <a:solidFill>
                          <a:sysClr val="windowText" lastClr="000000"/>
                        </a:solidFill>
                        <a:latin typeface="Cambria Math" panose="02040503050406030204" pitchFamily="18" charset="0"/>
                        <a:ea typeface="Cambria Math" panose="02040503050406030204" pitchFamily="18" charset="0"/>
                      </a:rPr>
                      <m:t>)</m:t>
                    </m:r>
                    <m:r>
                      <m:rPr>
                        <m:nor/>
                      </m:rPr>
                      <a:rPr lang="en-US" b="0" i="0" dirty="0" smtClean="0">
                        <a:solidFill>
                          <a:sysClr val="windowText" lastClr="000000"/>
                        </a:solidFill>
                        <a:latin typeface="Cambria Math" panose="02040503050406030204" pitchFamily="18" charset="0"/>
                        <a:ea typeface="Cambria Math" panose="02040503050406030204" pitchFamily="18" charset="0"/>
                      </a:rPr>
                      <m:t> </m:t>
                    </m:r>
                    <m:r>
                      <m:rPr>
                        <m:nor/>
                      </m:rPr>
                      <a:rPr lang="en-US"/>
                      <m:t>∨</m:t>
                    </m:r>
                    <m:r>
                      <m:rPr>
                        <m:nor/>
                      </m:rPr>
                      <a:rPr lang="en-US" b="0" i="0" smtClean="0"/>
                      <m:t> </m:t>
                    </m:r>
                  </m:oMath>
                </a14:m>
                <a:r>
                  <a:rPr lang="en-US" dirty="0"/>
                  <a:t>(</a:t>
                </a:r>
                <a14:m>
                  <m:oMath xmlns:m="http://schemas.openxmlformats.org/officeDocument/2006/math">
                    <m:r>
                      <m:rPr>
                        <m:nor/>
                      </m:rPr>
                      <a:rPr lang="en-US" dirty="0">
                        <a:solidFill>
                          <a:sysClr val="windowText" lastClr="000000"/>
                        </a:solidFill>
                        <a:latin typeface="Cambria Math" panose="02040503050406030204" pitchFamily="18" charset="0"/>
                        <a:ea typeface="Cambria Math" panose="02040503050406030204" pitchFamily="18" charset="0"/>
                      </a:rPr>
                      <m:t>x</m:t>
                    </m:r>
                  </m:oMath>
                </a14:m>
                <a:r>
                  <a:rPr lang="en-US" dirty="0"/>
                  <a:t>∧</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r>
                      <m:rPr>
                        <m:nor/>
                      </m:rPr>
                      <a:rPr lang="en-US" dirty="0"/>
                      <m:t>∧</m:t>
                    </m:r>
                    <m:r>
                      <m:rPr>
                        <m:nor/>
                      </m:rPr>
                      <a:rPr lang="en-US" dirty="0">
                        <a:solidFill>
                          <a:sysClr val="windowText" lastClr="000000"/>
                        </a:solidFill>
                        <a:latin typeface="Cambria Math" panose="02040503050406030204" pitchFamily="18" charset="0"/>
                        <a:ea typeface="Cambria Math" panose="02040503050406030204" pitchFamily="18" charset="0"/>
                      </a:rPr>
                      <m:t>z</m:t>
                    </m:r>
                    <m:r>
                      <a:rPr lang="en-US" i="1" dirty="0">
                        <a:solidFill>
                          <a:sysClr val="windowText" lastClr="000000"/>
                        </a:solidFill>
                        <a:latin typeface="Cambria Math" panose="02040503050406030204" pitchFamily="18" charset="0"/>
                        <a:ea typeface="Cambria Math" panose="02040503050406030204" pitchFamily="18" charset="0"/>
                      </a:rPr>
                      <m:t>)</m:t>
                    </m:r>
                    <m:r>
                      <a:rPr lang="en-US" b="0" i="1" dirty="0" smtClean="0">
                        <a:solidFill>
                          <a:sysClr val="windowText" lastClr="000000"/>
                        </a:solidFill>
                        <a:latin typeface="Cambria Math" panose="02040503050406030204" pitchFamily="18" charset="0"/>
                        <a:ea typeface="Cambria Math" panose="02040503050406030204" pitchFamily="18" charset="0"/>
                      </a:rPr>
                      <m:t> </m:t>
                    </m:r>
                    <m:r>
                      <m:rPr>
                        <m:nor/>
                      </m:rPr>
                      <a:rPr lang="en-US"/>
                      <m:t>∨</m:t>
                    </m:r>
                    <m:r>
                      <m:rPr>
                        <m:nor/>
                      </m:rPr>
                      <a:rPr lang="en-US" b="0" i="0" smtClean="0"/>
                      <m:t> </m:t>
                    </m:r>
                  </m:oMath>
                </a14:m>
                <a:r>
                  <a:rPr lang="en-US" dirty="0"/>
                  <a:t>(</a:t>
                </a:r>
                <a14:m>
                  <m:oMath xmlns:m="http://schemas.openxmlformats.org/officeDocument/2006/math">
                    <m:r>
                      <m:rPr>
                        <m:nor/>
                      </m:rPr>
                      <a:rPr lang="en-US" dirty="0">
                        <a:solidFill>
                          <a:sysClr val="windowText" lastClr="000000"/>
                        </a:solidFill>
                        <a:latin typeface="Cambria Math" panose="02040503050406030204" pitchFamily="18" charset="0"/>
                        <a:ea typeface="Cambria Math" panose="02040503050406030204" pitchFamily="18" charset="0"/>
                      </a:rPr>
                      <m:t>x</m:t>
                    </m:r>
                  </m:oMath>
                </a14:m>
                <a:r>
                  <a:rPr lang="en-US" dirty="0"/>
                  <a:t>∧</a:t>
                </a:r>
                <a14:m>
                  <m:oMath xmlns:m="http://schemas.openxmlformats.org/officeDocument/2006/math">
                    <m:r>
                      <m:rPr>
                        <m:nor/>
                      </m:rPr>
                      <a:rPr lang="en-US" dirty="0">
                        <a:latin typeface="Cambria Math" panose="02040503050406030204" pitchFamily="18" charset="0"/>
                        <a:ea typeface="Cambria Math" panose="02040503050406030204" pitchFamily="18" charset="0"/>
                      </a:rPr>
                      <m:t>y</m:t>
                    </m:r>
                    <m:r>
                      <m:rPr>
                        <m:nor/>
                      </m:rPr>
                      <a:rPr lang="en-US" dirty="0"/>
                      <m:t>∧</m:t>
                    </m:r>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r>
                      <a:rPr lang="en-US" i="1" dirty="0">
                        <a:solidFill>
                          <a:sysClr val="windowText" lastClr="000000"/>
                        </a:solidFill>
                        <a:latin typeface="Cambria Math" panose="02040503050406030204" pitchFamily="18" charset="0"/>
                        <a:ea typeface="Cambria Math" panose="02040503050406030204" pitchFamily="18" charset="0"/>
                      </a:rPr>
                      <m:t>)</m:t>
                    </m:r>
                    <m:r>
                      <a:rPr lang="en-US" b="0" i="1" dirty="0" smtClean="0">
                        <a:solidFill>
                          <a:sysClr val="windowText" lastClr="000000"/>
                        </a:solidFill>
                        <a:latin typeface="Cambria Math" panose="02040503050406030204" pitchFamily="18" charset="0"/>
                        <a:ea typeface="Cambria Math" panose="02040503050406030204" pitchFamily="18" charset="0"/>
                      </a:rPr>
                      <m:t> </m:t>
                    </m:r>
                    <m:r>
                      <m:rPr>
                        <m:nor/>
                      </m:rPr>
                      <a:rPr lang="en-US"/>
                      <m:t>∨</m:t>
                    </m:r>
                    <m:r>
                      <m:rPr>
                        <m:nor/>
                      </m:rPr>
                      <a:rPr lang="en-US" b="0" i="0" smtClean="0"/>
                      <m:t> </m:t>
                    </m:r>
                  </m:oMath>
                </a14:m>
                <a:r>
                  <a:rPr lang="en-US" dirty="0"/>
                  <a:t>(</a:t>
                </a:r>
                <a14:m>
                  <m:oMath xmlns:m="http://schemas.openxmlformats.org/officeDocument/2006/math">
                    <m:r>
                      <m:rPr>
                        <m:nor/>
                      </m:rPr>
                      <a:rPr lang="en-US" dirty="0">
                        <a:solidFill>
                          <a:sysClr val="windowText" lastClr="000000"/>
                        </a:solidFill>
                        <a:latin typeface="Cambria Math" panose="02040503050406030204" pitchFamily="18" charset="0"/>
                        <a:ea typeface="Cambria Math" panose="02040503050406030204" pitchFamily="18" charset="0"/>
                      </a:rPr>
                      <m:t>x</m:t>
                    </m:r>
                  </m:oMath>
                </a14:m>
                <a:r>
                  <a:rPr lang="en-US" dirty="0"/>
                  <a:t>∧</a:t>
                </a:r>
                <a14:m>
                  <m:oMath xmlns:m="http://schemas.openxmlformats.org/officeDocument/2006/math">
                    <m:r>
                      <m:rPr>
                        <m:nor/>
                      </m:rPr>
                      <a:rPr lang="en-US" dirty="0">
                        <a:latin typeface="Cambria Math" panose="02040503050406030204" pitchFamily="18" charset="0"/>
                        <a:ea typeface="Cambria Math" panose="02040503050406030204" pitchFamily="18" charset="0"/>
                      </a:rPr>
                      <m:t>y</m:t>
                    </m:r>
                    <m:r>
                      <m:rPr>
                        <m:nor/>
                      </m:rPr>
                      <a:rPr lang="en-US" dirty="0"/>
                      <m:t>∧</m:t>
                    </m:r>
                    <m:r>
                      <m:rPr>
                        <m:nor/>
                      </m:rPr>
                      <a:rPr lang="en-US" dirty="0">
                        <a:solidFill>
                          <a:sysClr val="windowText" lastClr="000000"/>
                        </a:solidFill>
                        <a:latin typeface="Cambria Math" panose="02040503050406030204" pitchFamily="18" charset="0"/>
                        <a:ea typeface="Cambria Math" panose="02040503050406030204" pitchFamily="18" charset="0"/>
                      </a:rPr>
                      <m:t>z</m:t>
                    </m:r>
                    <m:r>
                      <a:rPr lang="en-US" i="1" dirty="0">
                        <a:solidFill>
                          <a:sysClr val="windowText" lastClr="000000"/>
                        </a:solidFill>
                        <a:latin typeface="Cambria Math" panose="02040503050406030204" pitchFamily="18" charset="0"/>
                        <a:ea typeface="Cambria Math" panose="02040503050406030204" pitchFamily="18" charset="0"/>
                      </a:rPr>
                      <m:t>)</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99499" y="4275419"/>
                <a:ext cx="10987370" cy="369332"/>
              </a:xfrm>
              <a:prstGeom prst="rect">
                <a:avLst/>
              </a:prstGeom>
              <a:blipFill>
                <a:blip r:embed="rId4"/>
                <a:stretch>
                  <a:fillRect l="-499" t="-9836" b="-24590"/>
                </a:stretch>
              </a:blipFill>
            </p:spPr>
            <p:txBody>
              <a:bodyPr/>
              <a:lstStyle/>
              <a:p>
                <a:r>
                  <a:rPr lang="en-US">
                    <a:noFill/>
                  </a:rPr>
                  <a:t> </a:t>
                </a:r>
              </a:p>
            </p:txBody>
          </p:sp>
        </mc:Fallback>
      </mc:AlternateContent>
      <p:sp>
        <p:nvSpPr>
          <p:cNvPr id="11" name="TextBox 10"/>
          <p:cNvSpPr txBox="1"/>
          <p:nvPr/>
        </p:nvSpPr>
        <p:spPr>
          <a:xfrm>
            <a:off x="199499" y="4644751"/>
            <a:ext cx="4422173" cy="369332"/>
          </a:xfrm>
          <a:prstGeom prst="rect">
            <a:avLst/>
          </a:prstGeom>
          <a:noFill/>
        </p:spPr>
        <p:txBody>
          <a:bodyPr wrap="none" rtlCol="0">
            <a:spAutoFit/>
          </a:bodyPr>
          <a:lstStyle/>
          <a:p>
            <a:r>
              <a:rPr lang="en-US" b="1" u="sng" dirty="0" smtClean="0"/>
              <a:t>Simplification with </a:t>
            </a:r>
            <a:r>
              <a:rPr lang="en-US" b="1" u="sng" dirty="0" err="1" smtClean="0"/>
              <a:t>Karnaugh’s</a:t>
            </a:r>
            <a:r>
              <a:rPr lang="en-US" b="1" u="sng" dirty="0" smtClean="0"/>
              <a:t> method:</a:t>
            </a:r>
            <a:endParaRPr lang="en-US" b="1" u="sng" dirty="0"/>
          </a:p>
        </p:txBody>
      </p:sp>
      <p:graphicFrame>
        <p:nvGraphicFramePr>
          <p:cNvPr id="12" name="Table 11"/>
          <p:cNvGraphicFramePr>
            <a:graphicFrameLocks noGrp="1"/>
          </p:cNvGraphicFramePr>
          <p:nvPr>
            <p:extLst>
              <p:ext uri="{D42A27DB-BD31-4B8C-83A1-F6EECF244321}">
                <p14:modId xmlns:p14="http://schemas.microsoft.com/office/powerpoint/2010/main" val="1790075732"/>
              </p:ext>
            </p:extLst>
          </p:nvPr>
        </p:nvGraphicFramePr>
        <p:xfrm>
          <a:off x="257696" y="5100473"/>
          <a:ext cx="8128000" cy="1112520"/>
        </p:xfrm>
        <a:graphic>
          <a:graphicData uri="http://schemas.openxmlformats.org/drawingml/2006/table">
            <a:tbl>
              <a:tblPr firstRow="1" firstCol="1">
                <a:tableStyleId>{5C22544A-7EE6-4342-B048-85BDC9FD1C3A}</a:tableStyleId>
              </a:tblPr>
              <a:tblGrid>
                <a:gridCol w="1625600">
                  <a:extLst>
                    <a:ext uri="{9D8B030D-6E8A-4147-A177-3AD203B41FA5}">
                      <a16:colId xmlns:a16="http://schemas.microsoft.com/office/drawing/2014/main" val="1024951432"/>
                    </a:ext>
                  </a:extLst>
                </a:gridCol>
                <a:gridCol w="1625600">
                  <a:extLst>
                    <a:ext uri="{9D8B030D-6E8A-4147-A177-3AD203B41FA5}">
                      <a16:colId xmlns:a16="http://schemas.microsoft.com/office/drawing/2014/main" val="3601533368"/>
                    </a:ext>
                  </a:extLst>
                </a:gridCol>
                <a:gridCol w="1625600">
                  <a:extLst>
                    <a:ext uri="{9D8B030D-6E8A-4147-A177-3AD203B41FA5}">
                      <a16:colId xmlns:a16="http://schemas.microsoft.com/office/drawing/2014/main" val="300394296"/>
                    </a:ext>
                  </a:extLst>
                </a:gridCol>
                <a:gridCol w="1625600">
                  <a:extLst>
                    <a:ext uri="{9D8B030D-6E8A-4147-A177-3AD203B41FA5}">
                      <a16:colId xmlns:a16="http://schemas.microsoft.com/office/drawing/2014/main" val="2669776163"/>
                    </a:ext>
                  </a:extLst>
                </a:gridCol>
                <a:gridCol w="1625600">
                  <a:extLst>
                    <a:ext uri="{9D8B030D-6E8A-4147-A177-3AD203B41FA5}">
                      <a16:colId xmlns:a16="http://schemas.microsoft.com/office/drawing/2014/main" val="3974878233"/>
                    </a:ext>
                  </a:extLst>
                </a:gridCol>
              </a:tblGrid>
              <a:tr h="370840">
                <a:tc>
                  <a:txBody>
                    <a:bodyPr/>
                    <a:lstStyle/>
                    <a:p>
                      <a:r>
                        <a:rPr lang="en-US" b="0" dirty="0" smtClean="0">
                          <a:solidFill>
                            <a:schemeClr val="tx1"/>
                          </a:solidFill>
                        </a:rPr>
                        <a:t>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a:txBody>
                    <a:bodyPr/>
                    <a:lstStyle/>
                    <a:p>
                      <a:pPr algn="ctr"/>
                      <a:r>
                        <a:rPr lang="en-US" b="0" dirty="0" smtClean="0">
                          <a:solidFill>
                            <a:schemeClr val="tx1"/>
                          </a:solidFill>
                          <a:latin typeface="Cambria Math" panose="02040503050406030204" pitchFamily="18" charset="0"/>
                          <a:ea typeface="Cambria Math" panose="02040503050406030204" pitchFamily="18" charset="0"/>
                        </a:rPr>
                        <a:t>00</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algn="ctr"/>
                      <a:r>
                        <a:rPr lang="en-US" b="0" dirty="0" smtClean="0">
                          <a:solidFill>
                            <a:schemeClr val="tx1"/>
                          </a:solidFill>
                          <a:latin typeface="Cambria Math" panose="02040503050406030204" pitchFamily="18" charset="0"/>
                          <a:ea typeface="Cambria Math" panose="02040503050406030204" pitchFamily="18" charset="0"/>
                        </a:rPr>
                        <a:t>01</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algn="ctr"/>
                      <a:r>
                        <a:rPr lang="en-US" b="0" dirty="0" smtClean="0">
                          <a:solidFill>
                            <a:schemeClr val="tx1"/>
                          </a:solidFill>
                          <a:latin typeface="Cambria Math" panose="02040503050406030204" pitchFamily="18" charset="0"/>
                          <a:ea typeface="Cambria Math" panose="02040503050406030204" pitchFamily="18" charset="0"/>
                        </a:rPr>
                        <a:t>11</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algn="ctr"/>
                      <a:r>
                        <a:rPr lang="en-US" b="0" dirty="0" smtClean="0">
                          <a:solidFill>
                            <a:schemeClr val="tx1"/>
                          </a:solidFill>
                          <a:latin typeface="Cambria Math" panose="02040503050406030204" pitchFamily="18" charset="0"/>
                          <a:ea typeface="Cambria Math" panose="02040503050406030204" pitchFamily="18" charset="0"/>
                        </a:rPr>
                        <a:t>10</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770811141"/>
                  </a:ext>
                </a:extLst>
              </a:tr>
              <a:tr h="370840">
                <a:tc>
                  <a:txBody>
                    <a:bodyPr/>
                    <a:lstStyle/>
                    <a:p>
                      <a:pPr algn="ctr"/>
                      <a:r>
                        <a:rPr lang="en-US" b="0" dirty="0" smtClean="0">
                          <a:solidFill>
                            <a:schemeClr val="tx1"/>
                          </a:solidFill>
                          <a:latin typeface="Cambria Math" panose="02040503050406030204" pitchFamily="18" charset="0"/>
                          <a:ea typeface="Cambria Math" panose="02040503050406030204" pitchFamily="18" charset="0"/>
                        </a:rPr>
                        <a:t>0</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25000" dirty="0" smtClean="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algn="ct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25000" dirty="0" smtClean="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900388536"/>
                  </a:ext>
                </a:extLst>
              </a:tr>
              <a:tr h="370840">
                <a:tc>
                  <a:txBody>
                    <a:bodyPr/>
                    <a:lstStyle/>
                    <a:p>
                      <a:pPr algn="ctr"/>
                      <a:r>
                        <a:rPr lang="en-US" b="0" dirty="0" smtClean="0">
                          <a:solidFill>
                            <a:schemeClr val="tx1"/>
                          </a:solidFill>
                          <a:latin typeface="Cambria Math" panose="02040503050406030204" pitchFamily="18" charset="0"/>
                          <a:ea typeface="Cambria Math" panose="02040503050406030204" pitchFamily="18" charset="0"/>
                        </a:rPr>
                        <a:t>1</a:t>
                      </a:r>
                      <a:endParaRPr lang="en-US" b="0" dirty="0">
                        <a:solidFill>
                          <a:schemeClr val="tx1"/>
                        </a:solidFill>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25000"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25000" dirty="0" smtClean="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250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m</a:t>
                      </a:r>
                      <a:r>
                        <a:rPr lang="en-US" baseline="-25000" dirty="0" smtClean="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796599950"/>
                  </a:ext>
                </a:extLst>
              </a:tr>
            </a:tbl>
          </a:graphicData>
        </a:graphic>
      </p:graphicFrame>
      <p:sp>
        <p:nvSpPr>
          <p:cNvPr id="13" name="TextBox 12"/>
          <p:cNvSpPr txBox="1"/>
          <p:nvPr/>
        </p:nvSpPr>
        <p:spPr>
          <a:xfrm>
            <a:off x="1504604" y="5014083"/>
            <a:ext cx="381836" cy="369332"/>
          </a:xfrm>
          <a:prstGeom prst="rect">
            <a:avLst/>
          </a:prstGeom>
          <a:noFill/>
        </p:spPr>
        <p:txBody>
          <a:bodyPr wrap="none" rtlCol="0">
            <a:spAutoFit/>
          </a:bodyPr>
          <a:lstStyle/>
          <a:p>
            <a:r>
              <a:rPr lang="en-US" dirty="0" err="1" smtClean="0"/>
              <a:t>yz</a:t>
            </a:r>
            <a:endParaRPr lang="en-US" dirty="0"/>
          </a:p>
        </p:txBody>
      </p:sp>
      <p:sp>
        <p:nvSpPr>
          <p:cNvPr id="14" name="Rounded Rectangle 13"/>
          <p:cNvSpPr/>
          <p:nvPr/>
        </p:nvSpPr>
        <p:spPr>
          <a:xfrm>
            <a:off x="2377440" y="5469806"/>
            <a:ext cx="656705" cy="743188"/>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613861" y="5469805"/>
            <a:ext cx="656705" cy="743188"/>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044931" y="5841400"/>
            <a:ext cx="6192982" cy="372408"/>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626889" y="5014083"/>
            <a:ext cx="2233945" cy="369332"/>
          </a:xfrm>
          <a:prstGeom prst="rect">
            <a:avLst/>
          </a:prstGeom>
          <a:noFill/>
        </p:spPr>
        <p:txBody>
          <a:bodyPr wrap="none" rtlCol="0">
            <a:spAutoFit/>
          </a:bodyPr>
          <a:lstStyle/>
          <a:p>
            <a:r>
              <a:rPr lang="en-US" dirty="0" smtClean="0"/>
              <a:t>Factorization process:</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8626889" y="5314171"/>
                <a:ext cx="3150524" cy="923330"/>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max1 = m</a:t>
                </a:r>
                <a:r>
                  <a:rPr lang="en-US" baseline="-25000" dirty="0" smtClean="0">
                    <a:latin typeface="Cambria Math" panose="02040503050406030204" pitchFamily="18" charset="0"/>
                    <a:ea typeface="Cambria Math" panose="02040503050406030204" pitchFamily="18" charset="0"/>
                  </a:rPr>
                  <a:t>4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5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7 </a:t>
                </a:r>
                <a:r>
                  <a:rPr lang="en-US" dirty="0" smtClean="0">
                    <a:latin typeface="Cambria Math" panose="02040503050406030204" pitchFamily="18" charset="0"/>
                    <a:ea typeface="Cambria Math" panose="02040503050406030204" pitchFamily="18" charset="0"/>
                  </a:rPr>
                  <a:t>= x</a:t>
                </a:r>
              </a:p>
              <a:p>
                <a:r>
                  <a:rPr lang="en-US" dirty="0" smtClean="0">
                    <a:latin typeface="Cambria Math" panose="02040503050406030204" pitchFamily="18" charset="0"/>
                    <a:ea typeface="Cambria Math" panose="02040503050406030204" pitchFamily="18" charset="0"/>
                  </a:rPr>
                  <a:t>max2 = m</a:t>
                </a:r>
                <a:r>
                  <a:rPr lang="en-US" baseline="-25000" dirty="0" smtClean="0">
                    <a:latin typeface="Cambria Math" panose="02040503050406030204" pitchFamily="18" charset="0"/>
                    <a:ea typeface="Cambria Math" panose="02040503050406030204" pitchFamily="18" charset="0"/>
                  </a:rPr>
                  <a:t>0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4 </a:t>
                </a:r>
                <a:r>
                  <a:rPr lang="en-US" dirty="0">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i="0" dirty="0">
                            <a:solidFill>
                              <a:sysClr val="windowText" lastClr="000000"/>
                            </a:solidFill>
                            <a:latin typeface="Cambria Math" panose="02040503050406030204" pitchFamily="18" charset="0"/>
                            <a:ea typeface="Cambria Math" panose="02040503050406030204" pitchFamily="18" charset="0"/>
                          </a:rPr>
                          <m:t>y</m:t>
                        </m:r>
                      </m:e>
                    </m:ba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smtClean="0">
                            <a:solidFill>
                              <a:sysClr val="windowText" lastClr="000000"/>
                            </a:solidFill>
                            <a:latin typeface="Cambria Math" panose="02040503050406030204" pitchFamily="18" charset="0"/>
                            <a:ea typeface="Cambria Math" panose="02040503050406030204" pitchFamily="18" charset="0"/>
                          </a:rPr>
                          <m:t>z</m:t>
                        </m:r>
                      </m:e>
                    </m:bar>
                  </m:oMath>
                </a14:m>
                <a:endParaRPr lang="en-US" dirty="0" smtClean="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max3 = m</a:t>
                </a:r>
                <a:r>
                  <a:rPr lang="en-US" baseline="-25000" dirty="0" smtClean="0">
                    <a:latin typeface="Cambria Math" panose="02040503050406030204" pitchFamily="18" charset="0"/>
                    <a:ea typeface="Cambria Math" panose="02040503050406030204" pitchFamily="18" charset="0"/>
                  </a:rPr>
                  <a:t>3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7 </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dirty="0" smtClean="0">
                        <a:solidFill>
                          <a:sysClr val="windowText" lastClr="000000"/>
                        </a:solidFill>
                        <a:latin typeface="Cambria Math" panose="02040503050406030204" pitchFamily="18" charset="0"/>
                        <a:ea typeface="Cambria Math" panose="02040503050406030204" pitchFamily="18" charset="0"/>
                      </a:rPr>
                      <m:t>y</m:t>
                    </m: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dirty="0" smtClean="0">
                        <a:solidFill>
                          <a:sysClr val="windowText" lastClr="000000"/>
                        </a:solidFill>
                        <a:latin typeface="Cambria Math" panose="02040503050406030204" pitchFamily="18" charset="0"/>
                        <a:ea typeface="Cambria Math" panose="02040503050406030204" pitchFamily="18" charset="0"/>
                      </a:rPr>
                      <m:t>z</m:t>
                    </m:r>
                  </m:oMath>
                </a14:m>
                <a:endParaRPr lang="en-US" dirty="0">
                  <a:latin typeface="Cambria Math" panose="02040503050406030204" pitchFamily="18" charset="0"/>
                  <a:ea typeface="Cambria Math" panose="020405030504060302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626889" y="5314171"/>
                <a:ext cx="3150524" cy="923330"/>
              </a:xfrm>
              <a:prstGeom prst="rect">
                <a:avLst/>
              </a:prstGeom>
              <a:blipFill>
                <a:blip r:embed="rId5"/>
                <a:stretch>
                  <a:fillRect l="-1547" t="-4636" b="-9272"/>
                </a:stretch>
              </a:blipFill>
            </p:spPr>
            <p:txBody>
              <a:bodyPr/>
              <a:lstStyle/>
              <a:p>
                <a:r>
                  <a:rPr lang="en-US">
                    <a:noFill/>
                  </a:rPr>
                  <a:t> </a:t>
                </a:r>
              </a:p>
            </p:txBody>
          </p:sp>
        </mc:Fallback>
      </mc:AlternateContent>
    </p:spTree>
    <p:extLst>
      <p:ext uri="{BB962C8B-B14F-4D97-AF65-F5344CB8AC3E}">
        <p14:creationId xmlns:p14="http://schemas.microsoft.com/office/powerpoint/2010/main" val="123703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3" grpId="0"/>
      <p:bldP spid="14" grpId="0" animBg="1"/>
      <p:bldP spid="15" grpId="0" animBg="1"/>
      <p:bldP spid="16"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783" y="159451"/>
            <a:ext cx="2233945" cy="369332"/>
          </a:xfrm>
          <a:prstGeom prst="rect">
            <a:avLst/>
          </a:prstGeom>
          <a:noFill/>
        </p:spPr>
        <p:txBody>
          <a:bodyPr wrap="none" rtlCol="0">
            <a:spAutoFit/>
          </a:bodyPr>
          <a:lstStyle/>
          <a:p>
            <a:r>
              <a:rPr lang="en-US" dirty="0" smtClean="0"/>
              <a:t>Factorization process: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97783" y="459539"/>
                <a:ext cx="3150524" cy="923330"/>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max1 = m</a:t>
                </a:r>
                <a:r>
                  <a:rPr lang="en-US" baseline="-25000" dirty="0" smtClean="0">
                    <a:latin typeface="Cambria Math" panose="02040503050406030204" pitchFamily="18" charset="0"/>
                    <a:ea typeface="Cambria Math" panose="02040503050406030204" pitchFamily="18" charset="0"/>
                  </a:rPr>
                  <a:t>4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5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7 </a:t>
                </a:r>
                <a:r>
                  <a:rPr lang="en-US" dirty="0" smtClean="0">
                    <a:latin typeface="Cambria Math" panose="02040503050406030204" pitchFamily="18" charset="0"/>
                    <a:ea typeface="Cambria Math" panose="02040503050406030204" pitchFamily="18" charset="0"/>
                  </a:rPr>
                  <a:t>= x</a:t>
                </a:r>
              </a:p>
              <a:p>
                <a:r>
                  <a:rPr lang="en-US" dirty="0" smtClean="0">
                    <a:latin typeface="Cambria Math" panose="02040503050406030204" pitchFamily="18" charset="0"/>
                    <a:ea typeface="Cambria Math" panose="02040503050406030204" pitchFamily="18" charset="0"/>
                  </a:rPr>
                  <a:t>max2 = m</a:t>
                </a:r>
                <a:r>
                  <a:rPr lang="en-US" baseline="-25000" dirty="0" smtClean="0">
                    <a:latin typeface="Cambria Math" panose="02040503050406030204" pitchFamily="18" charset="0"/>
                    <a:ea typeface="Cambria Math" panose="02040503050406030204" pitchFamily="18" charset="0"/>
                  </a:rPr>
                  <a:t>0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4 </a:t>
                </a:r>
                <a:r>
                  <a:rPr lang="en-US" dirty="0">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i="0" dirty="0">
                            <a:solidFill>
                              <a:sysClr val="windowText" lastClr="000000"/>
                            </a:solidFill>
                            <a:latin typeface="Cambria Math" panose="02040503050406030204" pitchFamily="18" charset="0"/>
                            <a:ea typeface="Cambria Math" panose="02040503050406030204" pitchFamily="18" charset="0"/>
                          </a:rPr>
                          <m:t>y</m:t>
                        </m:r>
                      </m:e>
                    </m:ba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b="0" i="0" dirty="0" smtClean="0">
                            <a:solidFill>
                              <a:sysClr val="windowText" lastClr="000000"/>
                            </a:solidFill>
                            <a:latin typeface="Cambria Math" panose="02040503050406030204" pitchFamily="18" charset="0"/>
                            <a:ea typeface="Cambria Math" panose="02040503050406030204" pitchFamily="18" charset="0"/>
                          </a:rPr>
                          <m:t>z</m:t>
                        </m:r>
                      </m:e>
                    </m:bar>
                  </m:oMath>
                </a14:m>
                <a:endParaRPr lang="en-US" dirty="0" smtClean="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max3 = m</a:t>
                </a:r>
                <a:r>
                  <a:rPr lang="en-US" baseline="-25000" dirty="0" smtClean="0">
                    <a:latin typeface="Cambria Math" panose="02040503050406030204" pitchFamily="18" charset="0"/>
                    <a:ea typeface="Cambria Math" panose="02040503050406030204" pitchFamily="18" charset="0"/>
                  </a:rPr>
                  <a:t>3 </a:t>
                </a:r>
                <a:r>
                  <a:rPr lang="en-US" dirty="0" smtClean="0">
                    <a:latin typeface="Cambria Math" panose="02040503050406030204" pitchFamily="18" charset="0"/>
                    <a:ea typeface="Cambria Math" panose="02040503050406030204" pitchFamily="18" charset="0"/>
                  </a:rPr>
                  <a:t>V m</a:t>
                </a:r>
                <a:r>
                  <a:rPr lang="en-US" baseline="-25000" dirty="0" smtClean="0">
                    <a:latin typeface="Cambria Math" panose="02040503050406030204" pitchFamily="18" charset="0"/>
                    <a:ea typeface="Cambria Math" panose="02040503050406030204" pitchFamily="18" charset="0"/>
                  </a:rPr>
                  <a:t>7 </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dirty="0" smtClean="0">
                        <a:solidFill>
                          <a:sysClr val="windowText" lastClr="000000"/>
                        </a:solidFill>
                        <a:latin typeface="Cambria Math" panose="02040503050406030204" pitchFamily="18" charset="0"/>
                        <a:ea typeface="Cambria Math" panose="02040503050406030204" pitchFamily="18" charset="0"/>
                      </a:rPr>
                      <m:t>y</m:t>
                    </m: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dirty="0" smtClean="0">
                        <a:solidFill>
                          <a:sysClr val="windowText" lastClr="000000"/>
                        </a:solidFill>
                        <a:latin typeface="Cambria Math" panose="02040503050406030204" pitchFamily="18" charset="0"/>
                        <a:ea typeface="Cambria Math" panose="02040503050406030204" pitchFamily="18" charset="0"/>
                      </a:rPr>
                      <m:t>z</m:t>
                    </m:r>
                  </m:oMath>
                </a14:m>
                <a:endParaRPr lang="en-US" dirty="0">
                  <a:latin typeface="Cambria Math" panose="02040503050406030204" pitchFamily="18" charset="0"/>
                  <a:ea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7783" y="459539"/>
                <a:ext cx="3150524" cy="923330"/>
              </a:xfrm>
              <a:prstGeom prst="rect">
                <a:avLst/>
              </a:prstGeom>
              <a:blipFill>
                <a:blip r:embed="rId2"/>
                <a:stretch>
                  <a:fillRect l="-1547" t="-3947" b="-8553"/>
                </a:stretch>
              </a:blipFill>
            </p:spPr>
            <p:txBody>
              <a:bodyPr/>
              <a:lstStyle/>
              <a:p>
                <a:r>
                  <a:rPr lang="en-US">
                    <a:noFill/>
                  </a:rPr>
                  <a:t> </a:t>
                </a:r>
              </a:p>
            </p:txBody>
          </p:sp>
        </mc:Fallback>
      </mc:AlternateContent>
      <p:sp>
        <p:nvSpPr>
          <p:cNvPr id="4" name="Right Arrow 3"/>
          <p:cNvSpPr/>
          <p:nvPr/>
        </p:nvSpPr>
        <p:spPr>
          <a:xfrm>
            <a:off x="3857106" y="776901"/>
            <a:ext cx="1579418" cy="288606"/>
          </a:xfrm>
          <a:prstGeom prst="right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endParaRPr>
          </a:p>
        </p:txBody>
      </p:sp>
      <mc:AlternateContent xmlns:mc="http://schemas.openxmlformats.org/markup-compatibility/2006" xmlns:a14="http://schemas.microsoft.com/office/drawing/2010/main">
        <mc:Choice Requires="a14">
          <p:sp>
            <p:nvSpPr>
              <p:cNvPr id="5" name="TextBox 4"/>
              <p:cNvSpPr txBox="1"/>
              <p:nvPr/>
            </p:nvSpPr>
            <p:spPr>
              <a:xfrm>
                <a:off x="6400800" y="603842"/>
                <a:ext cx="2900153" cy="923330"/>
              </a:xfrm>
              <a:prstGeom prst="rect">
                <a:avLst/>
              </a:prstGeom>
              <a:noFill/>
            </p:spPr>
            <p:txBody>
              <a:bodyPr wrap="none" rtlCol="0">
                <a:spAutoFit/>
              </a:bodyPr>
              <a:lstStyle/>
              <a:p>
                <a:r>
                  <a:rPr lang="en-US" dirty="0" smtClean="0"/>
                  <a:t>The set of maximal </a:t>
                </a:r>
                <a:r>
                  <a:rPr lang="en-US" dirty="0" err="1" smtClean="0"/>
                  <a:t>monoms</a:t>
                </a:r>
                <a:r>
                  <a:rPr lang="en-US" dirty="0" smtClean="0"/>
                  <a:t>:</a:t>
                </a:r>
              </a:p>
              <a:p>
                <a:r>
                  <a:rPr lang="en-US" dirty="0" smtClean="0">
                    <a:latin typeface="Cambria Math" panose="02040503050406030204" pitchFamily="18" charset="0"/>
                    <a:ea typeface="Cambria Math" panose="02040503050406030204" pitchFamily="18" charset="0"/>
                  </a:rPr>
                  <a:t>M(f)={max1,max2,max3}=</a:t>
                </a:r>
              </a:p>
              <a:p>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={x, </a:t>
                </a:r>
                <a14:m>
                  <m:oMath xmlns:m="http://schemas.openxmlformats.org/officeDocument/2006/math">
                    <m:bar>
                      <m:barPr>
                        <m:pos m:val="top"/>
                        <m:ctrlPr>
                          <a:rPr lang="en-US" i="1" dirty="0" smtClean="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oMath>
                </a14:m>
                <a:r>
                  <a:rPr lang="en-US" dirty="0" smtClean="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oMath>
                </a14:m>
                <a:r>
                  <a:rPr lang="en-US" dirty="0" smtClean="0">
                    <a:latin typeface="Cambria Math" panose="02040503050406030204" pitchFamily="18" charset="0"/>
                    <a:ea typeface="Cambria Math" panose="02040503050406030204" pitchFamily="18" charset="0"/>
                  </a:rPr>
                  <a:t> ,</a:t>
                </a:r>
                <a:r>
                  <a:rPr lang="en-US" dirty="0" err="1" smtClean="0">
                    <a:latin typeface="Cambria Math" panose="02040503050406030204" pitchFamily="18" charset="0"/>
                    <a:ea typeface="Cambria Math" panose="02040503050406030204" pitchFamily="18" charset="0"/>
                  </a:rPr>
                  <a:t>yz</a:t>
                </a:r>
                <a:r>
                  <a:rPr lang="en-US" dirty="0" smtClean="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00800" y="603842"/>
                <a:ext cx="2900153" cy="923330"/>
              </a:xfrm>
              <a:prstGeom prst="rect">
                <a:avLst/>
              </a:prstGeom>
              <a:blipFill>
                <a:blip r:embed="rId3"/>
                <a:stretch>
                  <a:fillRect l="-1681" t="-3289" r="-1050" b="-85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97783" y="1618072"/>
                <a:ext cx="11994217" cy="1477328"/>
              </a:xfrm>
              <a:prstGeom prst="rect">
                <a:avLst/>
              </a:prstGeom>
              <a:noFill/>
            </p:spPr>
            <p:txBody>
              <a:bodyPr wrap="square" rtlCol="0">
                <a:spAutoFit/>
              </a:bodyPr>
              <a:lstStyle/>
              <a:p>
                <a:r>
                  <a:rPr lang="en-US" dirty="0" smtClean="0"/>
                  <a:t>The set of central </a:t>
                </a:r>
                <a:r>
                  <a:rPr lang="en-US" dirty="0" err="1" smtClean="0"/>
                  <a:t>monoms</a:t>
                </a:r>
                <a:r>
                  <a:rPr lang="en-US" dirty="0" smtClean="0"/>
                  <a:t>:</a:t>
                </a:r>
              </a:p>
              <a:p>
                <a:pPr marL="742950" lvl="1" indent="-285750">
                  <a:buFont typeface="Arial" panose="020B0604020202020204" pitchFamily="34" charset="0"/>
                  <a:buChar char="•"/>
                </a:pPr>
                <a:r>
                  <a:rPr lang="en-US" dirty="0" smtClean="0"/>
                  <a:t>A maximal </a:t>
                </a:r>
                <a:r>
                  <a:rPr lang="en-US" dirty="0" err="1" smtClean="0"/>
                  <a:t>monom</a:t>
                </a:r>
                <a:r>
                  <a:rPr lang="en-US" dirty="0" smtClean="0"/>
                  <a:t> is a central </a:t>
                </a:r>
                <a:r>
                  <a:rPr lang="en-US" dirty="0" err="1" smtClean="0"/>
                  <a:t>monom</a:t>
                </a:r>
                <a:r>
                  <a:rPr lang="en-US" dirty="0" smtClean="0"/>
                  <a:t> if its corresponding group of </a:t>
                </a:r>
                <a:r>
                  <a:rPr lang="en-US" dirty="0" err="1" smtClean="0"/>
                  <a:t>minterms</a:t>
                </a:r>
                <a:r>
                  <a:rPr lang="en-US" dirty="0" smtClean="0"/>
                  <a:t> contains at least one </a:t>
                </a:r>
                <a:r>
                  <a:rPr lang="en-US" dirty="0" err="1" smtClean="0"/>
                  <a:t>minterm</a:t>
                </a:r>
                <a:r>
                  <a:rPr lang="en-US" dirty="0" smtClean="0"/>
                  <a:t> only circled once.</a:t>
                </a:r>
                <a:endParaRPr lang="en-US" dirty="0" smtClean="0"/>
              </a:p>
              <a:p>
                <a:pPr marL="742950" lvl="1" indent="-285750">
                  <a:buFont typeface="Arial" panose="020B0604020202020204" pitchFamily="34" charset="0"/>
                  <a:buChar char="•"/>
                </a:pPr>
                <a:r>
                  <a:rPr lang="en-US" dirty="0" smtClean="0">
                    <a:latin typeface="+mj-lt"/>
                    <a:ea typeface="Cambria Math" panose="02040503050406030204" pitchFamily="18" charset="0"/>
                  </a:rPr>
                  <a:t>For</a:t>
                </a:r>
                <a:r>
                  <a:rPr lang="en-US" dirty="0" smtClean="0">
                    <a:latin typeface="Cambria Math" panose="02040503050406030204" pitchFamily="18" charset="0"/>
                    <a:ea typeface="Cambria Math" panose="02040503050406030204" pitchFamily="18" charset="0"/>
                  </a:rPr>
                  <a:t> max1 </a:t>
                </a:r>
                <a:r>
                  <a:rPr lang="en-US" dirty="0" smtClean="0">
                    <a:latin typeface="+mj-lt"/>
                    <a:ea typeface="Cambria Math" panose="02040503050406030204" pitchFamily="18" charset="0"/>
                  </a:rPr>
                  <a:t>we have</a:t>
                </a: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m</a:t>
                </a:r>
                <a:r>
                  <a:rPr lang="en-US" baseline="-25000" dirty="0">
                    <a:latin typeface="Cambria Math" panose="02040503050406030204" pitchFamily="18" charset="0"/>
                    <a:ea typeface="Cambria Math" panose="02040503050406030204" pitchFamily="18" charset="0"/>
                  </a:rPr>
                  <a:t>5 </a:t>
                </a:r>
                <a:r>
                  <a:rPr lang="en-US" dirty="0" smtClean="0">
                    <a:latin typeface="+mj-lt"/>
                    <a:ea typeface="Cambria Math" panose="02040503050406030204" pitchFamily="18" charset="0"/>
                  </a:rPr>
                  <a:t>and</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m</a:t>
                </a:r>
                <a:r>
                  <a:rPr lang="en-US" baseline="-25000" dirty="0">
                    <a:latin typeface="Cambria Math" panose="02040503050406030204" pitchFamily="18" charset="0"/>
                    <a:ea typeface="Cambria Math" panose="02040503050406030204" pitchFamily="18" charset="0"/>
                  </a:rPr>
                  <a:t>6</a:t>
                </a:r>
                <a:r>
                  <a:rPr lang="en-US" baseline="-25000"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r>
                  <a:rPr lang="en-US" dirty="0" smtClean="0">
                    <a:latin typeface="+mj-lt"/>
                    <a:ea typeface="Cambria Math" panose="02040503050406030204" pitchFamily="18" charset="0"/>
                  </a:rPr>
                  <a:t>for</a:t>
                </a:r>
                <a:r>
                  <a:rPr lang="en-US" dirty="0" smtClean="0">
                    <a:latin typeface="Cambria Math" panose="02040503050406030204" pitchFamily="18" charset="0"/>
                    <a:ea typeface="Cambria Math" panose="02040503050406030204" pitchFamily="18" charset="0"/>
                  </a:rPr>
                  <a:t> max2 </a:t>
                </a:r>
                <a:r>
                  <a:rPr lang="en-US" dirty="0" smtClean="0">
                    <a:latin typeface="+mj-lt"/>
                    <a:ea typeface="Cambria Math" panose="02040503050406030204" pitchFamily="18" charset="0"/>
                  </a:rPr>
                  <a:t>we have </a:t>
                </a:r>
                <a:r>
                  <a:rPr lang="en-US" dirty="0" smtClean="0">
                    <a:latin typeface="Cambria Math" panose="02040503050406030204" pitchFamily="18" charset="0"/>
                    <a:ea typeface="Cambria Math" panose="02040503050406030204" pitchFamily="18" charset="0"/>
                  </a:rPr>
                  <a:t>m</a:t>
                </a:r>
                <a:r>
                  <a:rPr lang="en-US" baseline="-25000" dirty="0" smtClean="0">
                    <a:latin typeface="Cambria Math" panose="02040503050406030204" pitchFamily="18" charset="0"/>
                    <a:ea typeface="Cambria Math" panose="02040503050406030204" pitchFamily="18" charset="0"/>
                  </a:rPr>
                  <a:t>0 </a:t>
                </a:r>
                <a:r>
                  <a:rPr lang="en-US" dirty="0" smtClean="0">
                    <a:latin typeface="+mj-lt"/>
                    <a:ea typeface="Cambria Math" panose="02040503050406030204" pitchFamily="18" charset="0"/>
                  </a:rPr>
                  <a:t>and for </a:t>
                </a:r>
                <a:r>
                  <a:rPr lang="en-US" dirty="0" smtClean="0">
                    <a:latin typeface="Cambria Math" panose="02040503050406030204" pitchFamily="18" charset="0"/>
                    <a:ea typeface="Cambria Math" panose="02040503050406030204" pitchFamily="18" charset="0"/>
                  </a:rPr>
                  <a:t>max3 </a:t>
                </a:r>
                <a:r>
                  <a:rPr lang="en-US" dirty="0" smtClean="0">
                    <a:latin typeface="+mj-lt"/>
                    <a:ea typeface="Cambria Math" panose="02040503050406030204" pitchFamily="18" charset="0"/>
                  </a:rPr>
                  <a:t>we have </a:t>
                </a:r>
                <a:r>
                  <a:rPr lang="en-US" dirty="0" smtClean="0">
                    <a:latin typeface="Cambria Math" panose="02040503050406030204" pitchFamily="18" charset="0"/>
                    <a:ea typeface="Cambria Math" panose="02040503050406030204" pitchFamily="18" charset="0"/>
                  </a:rPr>
                  <a:t>m</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pitchFamily="18" charset="0"/>
                    <a:ea typeface="Cambria Math" panose="02040503050406030204" pitchFamily="18" charset="0"/>
                  </a:rPr>
                  <a:t>.</a:t>
                </a:r>
              </a:p>
              <a:p>
                <a:r>
                  <a:rPr lang="en-US" dirty="0" smtClean="0">
                    <a:latin typeface="Cambria Math" panose="02040503050406030204" pitchFamily="18" charset="0"/>
                    <a:ea typeface="Cambria Math" panose="02040503050406030204" pitchFamily="18" charset="0"/>
                  </a:rPr>
                  <a:t>C(f</a:t>
                </a:r>
                <a:r>
                  <a:rPr lang="en-US" dirty="0">
                    <a:latin typeface="Cambria Math" panose="02040503050406030204" pitchFamily="18" charset="0"/>
                    <a:ea typeface="Cambria Math" panose="02040503050406030204" pitchFamily="18" charset="0"/>
                  </a:rPr>
                  <a:t>)={max1,max2,max3</a:t>
                </a:r>
                <a:r>
                  <a:rPr lang="en-US" dirty="0" smtClean="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x,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r>
                      <a:rPr lang="en-US" b="0" i="1" dirty="0" smtClean="0">
                        <a:solidFill>
                          <a:sysClr val="windowText" lastClr="000000"/>
                        </a:solidFill>
                        <a:latin typeface="Cambria Math" panose="02040503050406030204" pitchFamily="18" charset="0"/>
                        <a:ea typeface="Cambria Math" panose="02040503050406030204" pitchFamily="18" charset="0"/>
                      </a:rPr>
                      <m:t> </m:t>
                    </m:r>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oMath>
                </a14:m>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yz</a:t>
                </a:r>
                <a:r>
                  <a:rPr lang="en-US" dirty="0">
                    <a:latin typeface="Cambria Math" panose="02040503050406030204" pitchFamily="18" charset="0"/>
                    <a:ea typeface="Cambria Math" panose="02040503050406030204" pitchFamily="18" charset="0"/>
                  </a:rPr>
                  <a:t>}</a:t>
                </a:r>
              </a:p>
            </p:txBody>
          </p:sp>
        </mc:Choice>
        <mc:Fallback>
          <p:sp>
            <p:nvSpPr>
              <p:cNvPr id="6" name="TextBox 5"/>
              <p:cNvSpPr txBox="1">
                <a:spLocks noRot="1" noChangeAspect="1" noMove="1" noResize="1" noEditPoints="1" noAdjustHandles="1" noChangeArrowheads="1" noChangeShapeType="1" noTextEdit="1"/>
              </p:cNvSpPr>
              <p:nvPr/>
            </p:nvSpPr>
            <p:spPr>
              <a:xfrm>
                <a:off x="197783" y="1618072"/>
                <a:ext cx="11994217" cy="1477328"/>
              </a:xfrm>
              <a:prstGeom prst="rect">
                <a:avLst/>
              </a:prstGeom>
              <a:blipFill>
                <a:blip r:embed="rId4"/>
                <a:stretch>
                  <a:fillRect l="-407" t="-2058" b="-49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97783" y="3079897"/>
                <a:ext cx="9417963" cy="923330"/>
              </a:xfrm>
              <a:prstGeom prst="rect">
                <a:avLst/>
              </a:prstGeom>
              <a:noFill/>
            </p:spPr>
            <p:txBody>
              <a:bodyPr wrap="none" rtlCol="0">
                <a:spAutoFit/>
              </a:bodyPr>
              <a:lstStyle/>
              <a:p>
                <a:r>
                  <a:rPr lang="en-US" dirty="0" smtClean="0"/>
                  <a:t>Because M(f)=C(f) we will apply the first case of simplification algorithm:</a:t>
                </a:r>
              </a:p>
              <a:p>
                <a:pPr marL="742950" lvl="1" indent="-285750">
                  <a:buFont typeface="Arial" panose="020B0604020202020204" pitchFamily="34" charset="0"/>
                  <a:buChar char="•"/>
                </a:pPr>
                <a:r>
                  <a:rPr lang="en-US" dirty="0" smtClean="0"/>
                  <a:t>There is a unique simplified form of f, obtained as the disjunction of all central </a:t>
                </a:r>
                <a:r>
                  <a:rPr lang="en-US" dirty="0" err="1" smtClean="0"/>
                  <a:t>monoms</a:t>
                </a:r>
                <a:r>
                  <a:rPr lang="en-US" dirty="0" smtClean="0"/>
                  <a:t>:	</a:t>
                </a:r>
              </a:p>
              <a:p>
                <a:pPr marL="1200150" lvl="2" indent="-285750">
                  <a:buFont typeface="Arial" panose="020B0604020202020204" pitchFamily="34" charset="0"/>
                  <a:buChar char="•"/>
                </a:pPr>
                <a:r>
                  <a:rPr lang="en-US" dirty="0" smtClean="0">
                    <a:latin typeface="Cambria Math" panose="02040503050406030204" pitchFamily="18" charset="0"/>
                    <a:ea typeface="Cambria Math" panose="02040503050406030204" pitchFamily="18" charset="0"/>
                  </a:rPr>
                  <a:t>f </a:t>
                </a:r>
                <a:r>
                  <a:rPr lang="en-US" baseline="30000" dirty="0" smtClean="0">
                    <a:latin typeface="Cambria Math" panose="02040503050406030204" pitchFamily="18" charset="0"/>
                    <a:ea typeface="Cambria Math" panose="02040503050406030204" pitchFamily="18" charset="0"/>
                  </a:rPr>
                  <a:t>S</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(x</a:t>
                </a:r>
                <a:r>
                  <a:rPr lang="en-US" dirty="0">
                    <a:latin typeface="Cambria Math" panose="02040503050406030204" pitchFamily="18" charset="0"/>
                    <a:ea typeface="Cambria Math" panose="02040503050406030204" pitchFamily="18" charset="0"/>
                  </a:rPr>
                  <a:t>, y, z</a:t>
                </a:r>
                <a:r>
                  <a:rPr lang="en-US" dirty="0" smtClean="0">
                    <a:latin typeface="Cambria Math" panose="02040503050406030204" pitchFamily="18" charset="0"/>
                    <a:ea typeface="Cambria Math" panose="02040503050406030204" pitchFamily="18" charset="0"/>
                  </a:rPr>
                  <a:t>) = max1 V max2 V max3 = x V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oMath>
                </a14:m>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V yz</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7783" y="3079897"/>
                <a:ext cx="9417963" cy="923330"/>
              </a:xfrm>
              <a:prstGeom prst="rect">
                <a:avLst/>
              </a:prstGeom>
              <a:blipFill>
                <a:blip r:embed="rId5"/>
                <a:stretch>
                  <a:fillRect l="-518" t="-3289" b="-8553"/>
                </a:stretch>
              </a:blipFill>
            </p:spPr>
            <p:txBody>
              <a:bodyPr/>
              <a:lstStyle/>
              <a:p>
                <a:r>
                  <a:rPr lang="en-US">
                    <a:noFill/>
                  </a:rPr>
                  <a:t> </a:t>
                </a:r>
              </a:p>
            </p:txBody>
          </p:sp>
        </mc:Fallback>
      </mc:AlternateContent>
      <p:grpSp>
        <p:nvGrpSpPr>
          <p:cNvPr id="99" name="Group 98"/>
          <p:cNvGrpSpPr/>
          <p:nvPr/>
        </p:nvGrpSpPr>
        <p:grpSpPr>
          <a:xfrm>
            <a:off x="335240" y="4103715"/>
            <a:ext cx="7043732" cy="2190251"/>
            <a:chOff x="448887" y="3962399"/>
            <a:chExt cx="7043732" cy="2190251"/>
          </a:xfrm>
        </p:grpSpPr>
        <p:grpSp>
          <p:nvGrpSpPr>
            <p:cNvPr id="93" name="Group 92"/>
            <p:cNvGrpSpPr/>
            <p:nvPr/>
          </p:nvGrpSpPr>
          <p:grpSpPr>
            <a:xfrm>
              <a:off x="3208236" y="4306193"/>
              <a:ext cx="1313324" cy="1846457"/>
              <a:chOff x="6728446" y="1792486"/>
              <a:chExt cx="1375749" cy="4018111"/>
            </a:xfrm>
          </p:grpSpPr>
          <p:sp>
            <p:nvSpPr>
              <p:cNvPr id="87" name="Arc 109"/>
              <p:cNvSpPr>
                <a:spLocks noChangeAspect="1"/>
              </p:cNvSpPr>
              <p:nvPr/>
            </p:nvSpPr>
            <p:spPr bwMode="auto">
              <a:xfrm>
                <a:off x="7254387" y="1792486"/>
                <a:ext cx="849808" cy="4015031"/>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solidFill>
                <a:schemeClr val="bg1">
                  <a:lumMod val="95000"/>
                </a:schemeClr>
              </a:solid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sz="1400" dirty="0"/>
              </a:p>
            </p:txBody>
          </p:sp>
          <p:cxnSp>
            <p:nvCxnSpPr>
              <p:cNvPr id="88" name="Line 108"/>
              <p:cNvCxnSpPr/>
              <p:nvPr/>
            </p:nvCxnSpPr>
            <p:spPr bwMode="auto">
              <a:xfrm flipH="1">
                <a:off x="6752403" y="5807518"/>
                <a:ext cx="506344" cy="3079"/>
              </a:xfrm>
              <a:prstGeom prst="line">
                <a:avLst/>
              </a:prstGeom>
              <a:solidFill>
                <a:schemeClr val="bg1">
                  <a:lumMod val="95000"/>
                </a:schemeClr>
              </a:solidFill>
              <a:ln w="9525">
                <a:solidFill>
                  <a:srgbClr val="000000"/>
                </a:solidFill>
                <a:round/>
                <a:headEnd/>
                <a:tailEnd type="none" w="sm" len="sm"/>
              </a:ln>
            </p:spPr>
          </p:cxnSp>
          <p:cxnSp>
            <p:nvCxnSpPr>
              <p:cNvPr id="89" name="Line 107"/>
              <p:cNvCxnSpPr/>
              <p:nvPr/>
            </p:nvCxnSpPr>
            <p:spPr bwMode="auto">
              <a:xfrm flipH="1">
                <a:off x="6752403" y="1792487"/>
                <a:ext cx="566540" cy="3079"/>
              </a:xfrm>
              <a:prstGeom prst="line">
                <a:avLst/>
              </a:prstGeom>
              <a:solidFill>
                <a:schemeClr val="bg1">
                  <a:lumMod val="95000"/>
                </a:schemeClr>
              </a:solidFill>
              <a:ln w="9525">
                <a:solidFill>
                  <a:srgbClr val="000000"/>
                </a:solidFill>
                <a:round/>
                <a:headEnd/>
                <a:tailEnd type="none" w="sm" len="sm"/>
              </a:ln>
            </p:spPr>
          </p:cxnSp>
          <p:sp>
            <p:nvSpPr>
              <p:cNvPr id="90" name="Arc 106"/>
              <p:cNvSpPr>
                <a:spLocks noChangeAspect="1"/>
              </p:cNvSpPr>
              <p:nvPr/>
            </p:nvSpPr>
            <p:spPr bwMode="auto">
              <a:xfrm>
                <a:off x="6728446" y="1792486"/>
                <a:ext cx="632636" cy="4015031"/>
              </a:xfrm>
              <a:custGeom>
                <a:avLst/>
                <a:gdLst>
                  <a:gd name="G0" fmla="+- 490 0 0"/>
                  <a:gd name="G1" fmla="+- 21600 0 0"/>
                  <a:gd name="G2" fmla="+- 21600 0 0"/>
                  <a:gd name="T0" fmla="*/ 490 w 22090"/>
                  <a:gd name="T1" fmla="*/ 0 h 43200"/>
                  <a:gd name="T2" fmla="*/ 0 w 22090"/>
                  <a:gd name="T3" fmla="*/ 43194 h 43200"/>
                  <a:gd name="T4" fmla="*/ 490 w 22090"/>
                  <a:gd name="T5" fmla="*/ 21600 h 43200"/>
                </a:gdLst>
                <a:ahLst/>
                <a:cxnLst>
                  <a:cxn ang="0">
                    <a:pos x="T0" y="T1"/>
                  </a:cxn>
                  <a:cxn ang="0">
                    <a:pos x="T2" y="T3"/>
                  </a:cxn>
                  <a:cxn ang="0">
                    <a:pos x="T4" y="T5"/>
                  </a:cxn>
                </a:cxnLst>
                <a:rect l="0" t="0" r="r" b="b"/>
                <a:pathLst>
                  <a:path w="22090" h="43200" fill="none" extrusionOk="0">
                    <a:moveTo>
                      <a:pt x="489" y="0"/>
                    </a:moveTo>
                    <a:cubicBezTo>
                      <a:pt x="12419" y="0"/>
                      <a:pt x="22090" y="9670"/>
                      <a:pt x="22090" y="21600"/>
                    </a:cubicBezTo>
                    <a:cubicBezTo>
                      <a:pt x="22090" y="33529"/>
                      <a:pt x="12419" y="43200"/>
                      <a:pt x="490" y="43200"/>
                    </a:cubicBezTo>
                    <a:cubicBezTo>
                      <a:pt x="326" y="43200"/>
                      <a:pt x="163" y="43198"/>
                      <a:pt x="-1" y="43194"/>
                    </a:cubicBezTo>
                  </a:path>
                  <a:path w="22090" h="43200" stroke="0" extrusionOk="0">
                    <a:moveTo>
                      <a:pt x="489" y="0"/>
                    </a:moveTo>
                    <a:cubicBezTo>
                      <a:pt x="12419" y="0"/>
                      <a:pt x="22090" y="9670"/>
                      <a:pt x="22090" y="21600"/>
                    </a:cubicBezTo>
                    <a:cubicBezTo>
                      <a:pt x="22090" y="33529"/>
                      <a:pt x="12419" y="43200"/>
                      <a:pt x="490" y="43200"/>
                    </a:cubicBezTo>
                    <a:cubicBezTo>
                      <a:pt x="326" y="43200"/>
                      <a:pt x="163" y="43198"/>
                      <a:pt x="-1" y="43194"/>
                    </a:cubicBezTo>
                    <a:lnTo>
                      <a:pt x="490" y="21600"/>
                    </a:lnTo>
                    <a:close/>
                  </a:path>
                </a:pathLst>
              </a:custGeom>
              <a:solidFill>
                <a:schemeClr val="bg1">
                  <a:lumMod val="95000"/>
                </a:schemeClr>
              </a:solid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en-US"/>
              </a:p>
            </p:txBody>
          </p:sp>
          <p:sp>
            <p:nvSpPr>
              <p:cNvPr id="92" name="TextBox 91"/>
              <p:cNvSpPr txBox="1"/>
              <p:nvPr/>
            </p:nvSpPr>
            <p:spPr>
              <a:xfrm>
                <a:off x="7386346" y="3315344"/>
                <a:ext cx="495825" cy="450399"/>
              </a:xfrm>
              <a:prstGeom prst="rect">
                <a:avLst/>
              </a:prstGeom>
              <a:noFill/>
            </p:spPr>
            <p:txBody>
              <a:bodyPr wrap="none" rtlCol="0">
                <a:spAutoFit/>
              </a:bodyPr>
              <a:lstStyle/>
              <a:p>
                <a:r>
                  <a:rPr lang="en-US" sz="1400" dirty="0" smtClean="0"/>
                  <a:t>OR</a:t>
                </a:r>
                <a:endParaRPr lang="en-US" sz="1400" dirty="0"/>
              </a:p>
            </p:txBody>
          </p:sp>
        </p:grpSp>
        <p:cxnSp>
          <p:nvCxnSpPr>
            <p:cNvPr id="86" name="Line 71"/>
            <p:cNvCxnSpPr/>
            <p:nvPr/>
          </p:nvCxnSpPr>
          <p:spPr bwMode="auto">
            <a:xfrm flipH="1">
              <a:off x="2557074" y="4693840"/>
              <a:ext cx="1123242" cy="6345"/>
            </a:xfrm>
            <a:prstGeom prst="line">
              <a:avLst/>
            </a:prstGeom>
            <a:noFill/>
            <a:ln w="9525">
              <a:solidFill>
                <a:srgbClr val="000000"/>
              </a:solidFill>
              <a:round/>
              <a:headEnd/>
              <a:tailEnd type="none" w="sm" len="sm"/>
            </a:ln>
          </p:spPr>
        </p:cxnSp>
        <p:cxnSp>
          <p:nvCxnSpPr>
            <p:cNvPr id="27" name="Line 63"/>
            <p:cNvCxnSpPr/>
            <p:nvPr/>
          </p:nvCxnSpPr>
          <p:spPr bwMode="auto">
            <a:xfrm flipH="1">
              <a:off x="1568502" y="4837153"/>
              <a:ext cx="785548" cy="0"/>
            </a:xfrm>
            <a:prstGeom prst="line">
              <a:avLst/>
            </a:prstGeom>
            <a:noFill/>
            <a:ln w="9525">
              <a:solidFill>
                <a:srgbClr val="000000"/>
              </a:solidFill>
              <a:round/>
              <a:headEnd/>
              <a:tailEnd type="oval" w="sm" len="sm"/>
            </a:ln>
          </p:spPr>
        </p:cxnSp>
        <p:sp>
          <p:nvSpPr>
            <p:cNvPr id="9" name="TextBox 8"/>
            <p:cNvSpPr txBox="1"/>
            <p:nvPr/>
          </p:nvSpPr>
          <p:spPr>
            <a:xfrm>
              <a:off x="448887" y="3962401"/>
              <a:ext cx="271228"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x</a:t>
              </a:r>
              <a:endParaRPr lang="en-US" sz="1400" dirty="0">
                <a:latin typeface="Cambria Math" panose="02040503050406030204" pitchFamily="18" charset="0"/>
                <a:ea typeface="Cambria Math" panose="02040503050406030204" pitchFamily="18" charset="0"/>
              </a:endParaRPr>
            </a:p>
          </p:txBody>
        </p:sp>
        <p:sp>
          <p:nvSpPr>
            <p:cNvPr id="10" name="TextBox 9"/>
            <p:cNvSpPr txBox="1"/>
            <p:nvPr/>
          </p:nvSpPr>
          <p:spPr>
            <a:xfrm>
              <a:off x="950182" y="3962400"/>
              <a:ext cx="27443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y</a:t>
              </a:r>
              <a:endParaRPr lang="en-US" sz="1400" dirty="0">
                <a:latin typeface="Cambria Math" panose="02040503050406030204" pitchFamily="18" charset="0"/>
                <a:ea typeface="Cambria Math" panose="02040503050406030204" pitchFamily="18" charset="0"/>
              </a:endParaRPr>
            </a:p>
          </p:txBody>
        </p:sp>
        <p:sp>
          <p:nvSpPr>
            <p:cNvPr id="11" name="TextBox 10"/>
            <p:cNvSpPr txBox="1"/>
            <p:nvPr/>
          </p:nvSpPr>
          <p:spPr>
            <a:xfrm>
              <a:off x="1451477" y="3962399"/>
              <a:ext cx="27443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z</a:t>
              </a:r>
              <a:endParaRPr lang="en-US" sz="1400" dirty="0">
                <a:latin typeface="Cambria Math" panose="02040503050406030204" pitchFamily="18" charset="0"/>
                <a:ea typeface="Cambria Math" panose="02040503050406030204" pitchFamily="18" charset="0"/>
              </a:endParaRPr>
            </a:p>
          </p:txBody>
        </p:sp>
        <p:sp>
          <p:nvSpPr>
            <p:cNvPr id="12" name="Rectangle 11"/>
            <p:cNvSpPr>
              <a:spLocks noChangeAspect="1" noChangeArrowheads="1"/>
            </p:cNvSpPr>
            <p:nvPr/>
          </p:nvSpPr>
          <p:spPr bwMode="auto">
            <a:xfrm>
              <a:off x="525891" y="4245443"/>
              <a:ext cx="116059" cy="1195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a:grpSpLocks noChangeAspect="1"/>
            </p:cNvGrpSpPr>
            <p:nvPr/>
          </p:nvGrpSpPr>
          <p:grpSpPr bwMode="auto">
            <a:xfrm>
              <a:off x="1888058" y="4721691"/>
              <a:ext cx="200095" cy="249831"/>
              <a:chOff x="1947" y="2208"/>
              <a:chExt cx="609" cy="600"/>
            </a:xfrm>
            <a:solidFill>
              <a:schemeClr val="bg1">
                <a:lumMod val="95000"/>
              </a:schemeClr>
            </a:solidFill>
          </p:grpSpPr>
          <p:sp>
            <p:nvSpPr>
              <p:cNvPr id="16" name="AutoShape 87"/>
              <p:cNvSpPr>
                <a:spLocks noChangeAspect="1" noChangeArrowheads="1"/>
              </p:cNvSpPr>
              <p:nvPr/>
            </p:nvSpPr>
            <p:spPr bwMode="auto">
              <a:xfrm rot="5400000" flipH="1">
                <a:off x="1892" y="2263"/>
                <a:ext cx="600" cy="489"/>
              </a:xfrm>
              <a:prstGeom prst="flowChartExtra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6"/>
              <p:cNvSpPr>
                <a:spLocks noChangeAspect="1" noChangeArrowheads="1"/>
              </p:cNvSpPr>
              <p:nvPr/>
            </p:nvSpPr>
            <p:spPr bwMode="auto">
              <a:xfrm>
                <a:off x="2436" y="2435"/>
                <a:ext cx="120" cy="163"/>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8" name="Line 71"/>
            <p:cNvCxnSpPr/>
            <p:nvPr/>
          </p:nvCxnSpPr>
          <p:spPr bwMode="auto">
            <a:xfrm>
              <a:off x="585337" y="4362833"/>
              <a:ext cx="7467" cy="1409831"/>
            </a:xfrm>
            <a:prstGeom prst="line">
              <a:avLst/>
            </a:prstGeom>
            <a:noFill/>
            <a:ln w="9525">
              <a:solidFill>
                <a:srgbClr val="000000"/>
              </a:solidFill>
              <a:round/>
              <a:headEnd/>
              <a:tailEnd type="none" w="sm" len="sm"/>
            </a:ln>
          </p:spPr>
        </p:cxnSp>
        <p:cxnSp>
          <p:nvCxnSpPr>
            <p:cNvPr id="19" name="Line 69"/>
            <p:cNvCxnSpPr/>
            <p:nvPr/>
          </p:nvCxnSpPr>
          <p:spPr bwMode="auto">
            <a:xfrm flipH="1">
              <a:off x="1099085" y="5193504"/>
              <a:ext cx="352392" cy="0"/>
            </a:xfrm>
            <a:prstGeom prst="line">
              <a:avLst/>
            </a:prstGeom>
            <a:noFill/>
            <a:ln w="9525">
              <a:solidFill>
                <a:srgbClr val="000000"/>
              </a:solidFill>
              <a:round/>
              <a:headEnd/>
              <a:tailEnd type="oval" w="sm" len="sm"/>
            </a:ln>
          </p:spPr>
        </p:cxnSp>
        <p:cxnSp>
          <p:nvCxnSpPr>
            <p:cNvPr id="34" name="Line 63"/>
            <p:cNvCxnSpPr/>
            <p:nvPr/>
          </p:nvCxnSpPr>
          <p:spPr bwMode="auto">
            <a:xfrm flipH="1">
              <a:off x="1684266" y="4549835"/>
              <a:ext cx="347290" cy="0"/>
            </a:xfrm>
            <a:prstGeom prst="line">
              <a:avLst/>
            </a:prstGeom>
            <a:noFill/>
            <a:ln w="9525">
              <a:solidFill>
                <a:srgbClr val="000000"/>
              </a:solidFill>
              <a:round/>
              <a:headEnd type="none" w="med" len="med"/>
              <a:tailEnd type="none" w="med" len="med"/>
            </a:ln>
          </p:spPr>
        </p:cxnSp>
        <p:sp>
          <p:nvSpPr>
            <p:cNvPr id="35" name="Arc 58"/>
            <p:cNvSpPr>
              <a:spLocks noChangeAspect="1"/>
            </p:cNvSpPr>
            <p:nvPr/>
          </p:nvSpPr>
          <p:spPr bwMode="auto">
            <a:xfrm>
              <a:off x="1452739" y="4429054"/>
              <a:ext cx="231527" cy="120781"/>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spect="1" noChangeArrowheads="1"/>
            </p:cNvSpPr>
            <p:nvPr/>
          </p:nvSpPr>
          <p:spPr bwMode="auto">
            <a:xfrm>
              <a:off x="1022174" y="4243272"/>
              <a:ext cx="116059" cy="1195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spect="1" noChangeArrowheads="1"/>
            </p:cNvSpPr>
            <p:nvPr/>
          </p:nvSpPr>
          <p:spPr bwMode="auto">
            <a:xfrm>
              <a:off x="1515992" y="4243272"/>
              <a:ext cx="116059" cy="1195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39" name="Line 71"/>
            <p:cNvCxnSpPr/>
            <p:nvPr/>
          </p:nvCxnSpPr>
          <p:spPr bwMode="auto">
            <a:xfrm flipH="1">
              <a:off x="2561283" y="5294997"/>
              <a:ext cx="1267645" cy="8854"/>
            </a:xfrm>
            <a:prstGeom prst="line">
              <a:avLst/>
            </a:prstGeom>
            <a:noFill/>
            <a:ln w="9525">
              <a:solidFill>
                <a:srgbClr val="000000"/>
              </a:solidFill>
              <a:round/>
              <a:headEnd/>
              <a:tailEnd type="none" w="sm" len="sm"/>
            </a:ln>
          </p:spPr>
        </p:cxnSp>
        <p:cxnSp>
          <p:nvCxnSpPr>
            <p:cNvPr id="40" name="Line 66"/>
            <p:cNvCxnSpPr/>
            <p:nvPr/>
          </p:nvCxnSpPr>
          <p:spPr bwMode="auto">
            <a:xfrm flipH="1">
              <a:off x="1103426" y="4549835"/>
              <a:ext cx="348051" cy="1212"/>
            </a:xfrm>
            <a:prstGeom prst="line">
              <a:avLst/>
            </a:prstGeom>
            <a:noFill/>
            <a:ln w="9525">
              <a:solidFill>
                <a:srgbClr val="000000"/>
              </a:solidFill>
              <a:round/>
              <a:headEnd/>
              <a:tailEnd type="oval" w="sm" len="sm"/>
            </a:ln>
          </p:spPr>
        </p:cxnSp>
        <p:cxnSp>
          <p:nvCxnSpPr>
            <p:cNvPr id="42" name="Line 66"/>
            <p:cNvCxnSpPr/>
            <p:nvPr/>
          </p:nvCxnSpPr>
          <p:spPr bwMode="auto">
            <a:xfrm flipH="1">
              <a:off x="1574021" y="5394011"/>
              <a:ext cx="762042" cy="1276"/>
            </a:xfrm>
            <a:prstGeom prst="line">
              <a:avLst/>
            </a:prstGeom>
            <a:noFill/>
            <a:ln w="9525">
              <a:solidFill>
                <a:srgbClr val="000000"/>
              </a:solidFill>
              <a:round/>
              <a:headEnd/>
              <a:tailEnd type="oval" w="sm" len="sm"/>
            </a:ln>
          </p:spPr>
        </p:cxnSp>
        <p:cxnSp>
          <p:nvCxnSpPr>
            <p:cNvPr id="44" name="Line 88"/>
            <p:cNvCxnSpPr/>
            <p:nvPr/>
          </p:nvCxnSpPr>
          <p:spPr bwMode="auto">
            <a:xfrm>
              <a:off x="1693155" y="4548199"/>
              <a:ext cx="676802" cy="0"/>
            </a:xfrm>
            <a:prstGeom prst="line">
              <a:avLst/>
            </a:prstGeom>
            <a:solidFill>
              <a:schemeClr val="bg1">
                <a:lumMod val="95000"/>
              </a:schemeClr>
            </a:solidFill>
            <a:ln w="9525">
              <a:solidFill>
                <a:srgbClr val="000000"/>
              </a:solidFill>
              <a:round/>
              <a:headEnd/>
              <a:tailEnd type="none" w="sm" len="sm"/>
            </a:ln>
          </p:spPr>
        </p:cxnSp>
        <p:grpSp>
          <p:nvGrpSpPr>
            <p:cNvPr id="45" name="Group 44"/>
            <p:cNvGrpSpPr>
              <a:grpSpLocks noChangeAspect="1"/>
            </p:cNvGrpSpPr>
            <p:nvPr/>
          </p:nvGrpSpPr>
          <p:grpSpPr bwMode="auto">
            <a:xfrm>
              <a:off x="1888058" y="4424919"/>
              <a:ext cx="200095" cy="249831"/>
              <a:chOff x="1947" y="2208"/>
              <a:chExt cx="609" cy="600"/>
            </a:xfrm>
            <a:solidFill>
              <a:schemeClr val="bg1">
                <a:lumMod val="95000"/>
              </a:schemeClr>
            </a:solidFill>
          </p:grpSpPr>
          <p:sp>
            <p:nvSpPr>
              <p:cNvPr id="46" name="AutoShape 87"/>
              <p:cNvSpPr>
                <a:spLocks noChangeAspect="1" noChangeArrowheads="1"/>
              </p:cNvSpPr>
              <p:nvPr/>
            </p:nvSpPr>
            <p:spPr bwMode="auto">
              <a:xfrm rot="5400000" flipH="1">
                <a:off x="1892" y="2263"/>
                <a:ext cx="600" cy="489"/>
              </a:xfrm>
              <a:prstGeom prst="flowChartExtra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6"/>
              <p:cNvSpPr>
                <a:spLocks noChangeAspect="1" noChangeArrowheads="1"/>
              </p:cNvSpPr>
              <p:nvPr/>
            </p:nvSpPr>
            <p:spPr bwMode="auto">
              <a:xfrm>
                <a:off x="2436" y="2435"/>
                <a:ext cx="120" cy="163"/>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58" name="Line 66"/>
            <p:cNvCxnSpPr/>
            <p:nvPr/>
          </p:nvCxnSpPr>
          <p:spPr bwMode="auto">
            <a:xfrm flipH="1" flipV="1">
              <a:off x="592804" y="5759670"/>
              <a:ext cx="3091721" cy="12994"/>
            </a:xfrm>
            <a:prstGeom prst="line">
              <a:avLst/>
            </a:prstGeom>
            <a:noFill/>
            <a:ln w="9525">
              <a:solidFill>
                <a:srgbClr val="000000"/>
              </a:solidFill>
              <a:round/>
              <a:headEnd/>
              <a:tailEnd type="oval" w="sm" len="sm"/>
            </a:ln>
          </p:spPr>
        </p:cxnSp>
        <p:cxnSp>
          <p:nvCxnSpPr>
            <p:cNvPr id="60" name="Line 71"/>
            <p:cNvCxnSpPr/>
            <p:nvPr/>
          </p:nvCxnSpPr>
          <p:spPr bwMode="auto">
            <a:xfrm>
              <a:off x="1086621" y="4362833"/>
              <a:ext cx="0" cy="830671"/>
            </a:xfrm>
            <a:prstGeom prst="line">
              <a:avLst/>
            </a:prstGeom>
            <a:noFill/>
            <a:ln w="9525">
              <a:solidFill>
                <a:srgbClr val="000000"/>
              </a:solidFill>
              <a:round/>
              <a:headEnd/>
              <a:tailEnd type="none" w="sm" len="sm"/>
            </a:ln>
          </p:spPr>
        </p:cxnSp>
        <p:cxnSp>
          <p:nvCxnSpPr>
            <p:cNvPr id="61" name="Line 71"/>
            <p:cNvCxnSpPr/>
            <p:nvPr/>
          </p:nvCxnSpPr>
          <p:spPr bwMode="auto">
            <a:xfrm flipH="1">
              <a:off x="1576363" y="4362833"/>
              <a:ext cx="1360" cy="1041692"/>
            </a:xfrm>
            <a:prstGeom prst="line">
              <a:avLst/>
            </a:prstGeom>
            <a:noFill/>
            <a:ln w="9525">
              <a:solidFill>
                <a:srgbClr val="000000"/>
              </a:solidFill>
              <a:round/>
              <a:headEnd/>
              <a:tailEnd type="none" w="sm" len="sm"/>
            </a:ln>
          </p:spPr>
        </p:cxnSp>
        <p:sp>
          <p:nvSpPr>
            <p:cNvPr id="65" name="AutoShape 103"/>
            <p:cNvSpPr>
              <a:spLocks noChangeAspect="1" noChangeArrowheads="1"/>
            </p:cNvSpPr>
            <p:nvPr/>
          </p:nvSpPr>
          <p:spPr bwMode="auto">
            <a:xfrm>
              <a:off x="2346153" y="4424711"/>
              <a:ext cx="358155" cy="484054"/>
            </a:xfrm>
            <a:prstGeom prst="flowChartDelay">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800" dirty="0" smtClean="0"/>
                <a:t>AND</a:t>
              </a:r>
              <a:endParaRPr lang="en-US" sz="800" dirty="0"/>
            </a:p>
          </p:txBody>
        </p:sp>
        <p:sp>
          <p:nvSpPr>
            <p:cNvPr id="70" name="Arc 58"/>
            <p:cNvSpPr>
              <a:spLocks noChangeAspect="1"/>
            </p:cNvSpPr>
            <p:nvPr/>
          </p:nvSpPr>
          <p:spPr bwMode="auto">
            <a:xfrm>
              <a:off x="1447367" y="5076878"/>
              <a:ext cx="231527" cy="120781"/>
            </a:xfrm>
            <a:custGeom>
              <a:avLst/>
              <a:gdLst>
                <a:gd name="G0" fmla="+- 21595 0 0"/>
                <a:gd name="G1" fmla="+- 21600 0 0"/>
                <a:gd name="G2" fmla="+- 21600 0 0"/>
                <a:gd name="T0" fmla="*/ 0 w 43190"/>
                <a:gd name="T1" fmla="*/ 21136 h 21600"/>
                <a:gd name="T2" fmla="*/ 43190 w 43190"/>
                <a:gd name="T3" fmla="*/ 21159 h 21600"/>
                <a:gd name="T4" fmla="*/ 21595 w 43190"/>
                <a:gd name="T5" fmla="*/ 21600 h 21600"/>
              </a:gdLst>
              <a:ahLst/>
              <a:cxnLst>
                <a:cxn ang="0">
                  <a:pos x="T0" y="T1"/>
                </a:cxn>
                <a:cxn ang="0">
                  <a:pos x="T2" y="T3"/>
                </a:cxn>
                <a:cxn ang="0">
                  <a:pos x="T4" y="T5"/>
                </a:cxn>
              </a:cxnLst>
              <a:rect l="0" t="0" r="r" b="b"/>
              <a:pathLst>
                <a:path w="43190" h="21600" fill="none" extrusionOk="0">
                  <a:moveTo>
                    <a:pt x="-1" y="21135"/>
                  </a:moveTo>
                  <a:cubicBezTo>
                    <a:pt x="252" y="9390"/>
                    <a:pt x="9846" y="-1"/>
                    <a:pt x="21595" y="0"/>
                  </a:cubicBezTo>
                  <a:cubicBezTo>
                    <a:pt x="33352" y="0"/>
                    <a:pt x="42950" y="9403"/>
                    <a:pt x="43190" y="21158"/>
                  </a:cubicBezTo>
                </a:path>
                <a:path w="43190" h="21600" stroke="0" extrusionOk="0">
                  <a:moveTo>
                    <a:pt x="-1" y="21135"/>
                  </a:moveTo>
                  <a:cubicBezTo>
                    <a:pt x="252" y="9390"/>
                    <a:pt x="9846" y="-1"/>
                    <a:pt x="21595" y="0"/>
                  </a:cubicBezTo>
                  <a:cubicBezTo>
                    <a:pt x="33352" y="0"/>
                    <a:pt x="42950" y="9403"/>
                    <a:pt x="43190" y="21158"/>
                  </a:cubicBezTo>
                  <a:lnTo>
                    <a:pt x="21595" y="21600"/>
                  </a:lnTo>
                  <a:close/>
                </a:path>
              </a:pathLst>
            </a:custGeom>
            <a:noFill/>
            <a:ln w="9525">
              <a:solidFill>
                <a:srgbClr val="000000"/>
              </a:solidFill>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a:p>
          </p:txBody>
        </p:sp>
        <p:cxnSp>
          <p:nvCxnSpPr>
            <p:cNvPr id="71" name="Line 88"/>
            <p:cNvCxnSpPr/>
            <p:nvPr/>
          </p:nvCxnSpPr>
          <p:spPr bwMode="auto">
            <a:xfrm>
              <a:off x="1678894" y="5193504"/>
              <a:ext cx="676802" cy="0"/>
            </a:xfrm>
            <a:prstGeom prst="line">
              <a:avLst/>
            </a:prstGeom>
            <a:solidFill>
              <a:schemeClr val="bg1">
                <a:lumMod val="95000"/>
              </a:schemeClr>
            </a:solidFill>
            <a:ln w="9525">
              <a:solidFill>
                <a:srgbClr val="000000"/>
              </a:solidFill>
              <a:round/>
              <a:headEnd/>
              <a:tailEnd type="none" w="sm" len="sm"/>
            </a:ln>
          </p:spPr>
        </p:cxnSp>
        <p:sp>
          <p:nvSpPr>
            <p:cNvPr id="74" name="AutoShape 103"/>
            <p:cNvSpPr>
              <a:spLocks noChangeAspect="1" noChangeArrowheads="1"/>
            </p:cNvSpPr>
            <p:nvPr/>
          </p:nvSpPr>
          <p:spPr bwMode="auto">
            <a:xfrm>
              <a:off x="2345018" y="5055479"/>
              <a:ext cx="358155" cy="484054"/>
            </a:xfrm>
            <a:prstGeom prst="flowChartDelay">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800" dirty="0" smtClean="0"/>
                <a:t>AND</a:t>
              </a:r>
              <a:endParaRPr lang="en-US" sz="800" dirty="0"/>
            </a:p>
          </p:txBody>
        </p:sp>
        <p:cxnSp>
          <p:nvCxnSpPr>
            <p:cNvPr id="91" name="Straight Connector 90"/>
            <p:cNvCxnSpPr/>
            <p:nvPr/>
          </p:nvCxnSpPr>
          <p:spPr>
            <a:xfrm flipV="1">
              <a:off x="4521560" y="5200205"/>
              <a:ext cx="2971059" cy="1276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5" name="Rectangle 94"/>
                <p:cNvSpPr/>
                <p:nvPr/>
              </p:nvSpPr>
              <p:spPr>
                <a:xfrm>
                  <a:off x="1873755" y="4332677"/>
                  <a:ext cx="2378995" cy="369332"/>
                </a:xfrm>
                <a:prstGeom prst="rect">
                  <a:avLst/>
                </a:prstGeom>
              </p:spPr>
              <p:txBody>
                <a:bodyPr wrap="square">
                  <a:spAutoFit/>
                </a:bodyPr>
                <a:lstStyle/>
                <a:p>
                  <a:pPr lvl="2"/>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oMath>
                  </a14:m>
                  <a:r>
                    <a:rPr lang="en-US" dirty="0">
                      <a:latin typeface="Cambria Math" panose="02040503050406030204" pitchFamily="18" charset="0"/>
                      <a:ea typeface="Cambria Math" panose="02040503050406030204" pitchFamily="18" charset="0"/>
                    </a:rPr>
                    <a:t> </a:t>
                  </a:r>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1873755" y="4332677"/>
                  <a:ext cx="2378995"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4495962" y="4837255"/>
                  <a:ext cx="2378995" cy="369332"/>
                </a:xfrm>
                <a:prstGeom prst="rect">
                  <a:avLst/>
                </a:prstGeom>
              </p:spPr>
              <p:txBody>
                <a:bodyPr wrap="square">
                  <a:spAutoFit/>
                </a:bodyPr>
                <a:lstStyle/>
                <a:p>
                  <a:pPr lvl="2"/>
                  <a:r>
                    <a:rPr lang="en-US" dirty="0">
                      <a:latin typeface="Cambria Math" panose="02040503050406030204" pitchFamily="18" charset="0"/>
                      <a:ea typeface="Cambria Math" panose="02040503050406030204" pitchFamily="18" charset="0"/>
                    </a:rPr>
                    <a:t>x V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y</m:t>
                          </m:r>
                        </m:e>
                      </m:bar>
                    </m:oMath>
                  </a14:m>
                  <a:r>
                    <a:rPr lang="en-US" dirty="0">
                      <a:solidFill>
                        <a:sysClr val="windowText" lastClr="000000"/>
                      </a:solidFill>
                      <a:latin typeface="Cambria Math" panose="02040503050406030204" pitchFamily="18" charset="0"/>
                      <a:ea typeface="Cambria Math" panose="02040503050406030204" pitchFamily="18" charset="0"/>
                    </a:rPr>
                    <a:t> </a:t>
                  </a:r>
                  <a14:m>
                    <m:oMath xmlns:m="http://schemas.openxmlformats.org/officeDocument/2006/math">
                      <m:bar>
                        <m:barPr>
                          <m:pos m:val="top"/>
                          <m:ctrlPr>
                            <a:rPr lang="en-US" i="1" dirty="0">
                              <a:solidFill>
                                <a:sysClr val="windowText" lastClr="000000"/>
                              </a:solidFill>
                              <a:latin typeface="Cambria Math" panose="02040503050406030204" pitchFamily="18" charset="0"/>
                              <a:ea typeface="Cambria Math" panose="02040503050406030204" pitchFamily="18" charset="0"/>
                            </a:rPr>
                          </m:ctrlPr>
                        </m:barPr>
                        <m:e>
                          <m:r>
                            <m:rPr>
                              <m:sty m:val="p"/>
                            </m:rPr>
                            <a:rPr lang="en-US" dirty="0">
                              <a:solidFill>
                                <a:sysClr val="windowText" lastClr="000000"/>
                              </a:solidFill>
                              <a:latin typeface="Cambria Math" panose="02040503050406030204" pitchFamily="18" charset="0"/>
                              <a:ea typeface="Cambria Math" panose="02040503050406030204" pitchFamily="18" charset="0"/>
                            </a:rPr>
                            <m:t>z</m:t>
                          </m:r>
                        </m:e>
                      </m:bar>
                    </m:oMath>
                  </a14:m>
                  <a:r>
                    <a:rPr lang="en-US" dirty="0">
                      <a:latin typeface="Cambria Math" panose="02040503050406030204" pitchFamily="18" charset="0"/>
                      <a:ea typeface="Cambria Math" panose="02040503050406030204" pitchFamily="18" charset="0"/>
                    </a:rPr>
                    <a:t> V yz</a:t>
                  </a:r>
                  <a:endParaRPr lang="en-US" dirty="0"/>
                </a:p>
              </p:txBody>
            </p:sp>
          </mc:Choice>
          <mc:Fallback xmlns="">
            <p:sp>
              <p:nvSpPr>
                <p:cNvPr id="96" name="Rectangle 95"/>
                <p:cNvSpPr>
                  <a:spLocks noRot="1" noChangeAspect="1" noMove="1" noResize="1" noEditPoints="1" noAdjustHandles="1" noChangeArrowheads="1" noChangeShapeType="1" noTextEdit="1"/>
                </p:cNvSpPr>
                <p:nvPr/>
              </p:nvSpPr>
              <p:spPr>
                <a:xfrm>
                  <a:off x="4495962" y="4837255"/>
                  <a:ext cx="2378995" cy="369332"/>
                </a:xfrm>
                <a:prstGeom prst="rect">
                  <a:avLst/>
                </a:prstGeom>
                <a:blipFill>
                  <a:blip r:embed="rId7"/>
                  <a:stretch>
                    <a:fillRect t="-11667" b="-25000"/>
                  </a:stretch>
                </a:blipFill>
              </p:spPr>
              <p:txBody>
                <a:bodyPr/>
                <a:lstStyle/>
                <a:p>
                  <a:r>
                    <a:rPr lang="en-US">
                      <a:noFill/>
                    </a:rPr>
                    <a:t> </a:t>
                  </a:r>
                </a:p>
              </p:txBody>
            </p:sp>
          </mc:Fallback>
        </mc:AlternateContent>
        <p:sp>
          <p:nvSpPr>
            <p:cNvPr id="97" name="Rectangle 96"/>
            <p:cNvSpPr/>
            <p:nvPr/>
          </p:nvSpPr>
          <p:spPr>
            <a:xfrm>
              <a:off x="2041608" y="5426134"/>
              <a:ext cx="2378995" cy="369332"/>
            </a:xfrm>
            <a:prstGeom prst="rect">
              <a:avLst/>
            </a:prstGeom>
          </p:spPr>
          <p:txBody>
            <a:bodyPr wrap="square">
              <a:spAutoFit/>
            </a:bodyPr>
            <a:lstStyle/>
            <a:p>
              <a:pPr lvl="2"/>
              <a:r>
                <a:rPr lang="en-US" dirty="0" smtClean="0">
                  <a:latin typeface="Cambria Math" panose="02040503050406030204" pitchFamily="18" charset="0"/>
                  <a:ea typeface="Cambria Math" panose="02040503050406030204" pitchFamily="18" charset="0"/>
                </a:rPr>
                <a:t>x</a:t>
              </a:r>
              <a:endParaRPr lang="en-US" dirty="0"/>
            </a:p>
          </p:txBody>
        </p:sp>
        <p:sp>
          <p:nvSpPr>
            <p:cNvPr id="98" name="Rectangle 97"/>
            <p:cNvSpPr/>
            <p:nvPr/>
          </p:nvSpPr>
          <p:spPr>
            <a:xfrm>
              <a:off x="1989393" y="4974981"/>
              <a:ext cx="2378995" cy="369332"/>
            </a:xfrm>
            <a:prstGeom prst="rect">
              <a:avLst/>
            </a:prstGeom>
          </p:spPr>
          <p:txBody>
            <a:bodyPr wrap="square">
              <a:spAutoFit/>
            </a:bodyPr>
            <a:lstStyle/>
            <a:p>
              <a:pPr lvl="2"/>
              <a:r>
                <a:rPr lang="en-US" dirty="0" err="1" smtClean="0">
                  <a:latin typeface="Cambria Math" panose="02040503050406030204" pitchFamily="18" charset="0"/>
                  <a:ea typeface="Cambria Math" panose="02040503050406030204" pitchFamily="18" charset="0"/>
                </a:rPr>
                <a:t>yz</a:t>
              </a:r>
              <a:endParaRPr lang="en-US" dirty="0"/>
            </a:p>
          </p:txBody>
        </p:sp>
      </p:grpSp>
      <mc:AlternateContent xmlns:mc="http://schemas.openxmlformats.org/markup-compatibility/2006">
        <mc:Choice xmlns:a14="http://schemas.microsoft.com/office/drawing/2010/main" Requires="a14">
          <p:sp>
            <p:nvSpPr>
              <p:cNvPr id="50" name="TextBox 49"/>
              <p:cNvSpPr txBox="1"/>
              <p:nvPr/>
            </p:nvSpPr>
            <p:spPr>
              <a:xfrm>
                <a:off x="1948245" y="4418289"/>
                <a:ext cx="307520"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bar>
                        <m:barPr>
                          <m:pos m:val="top"/>
                          <m:ctrlPr>
                            <a:rPr lang="en-US" sz="1200" i="1" smtClean="0">
                              <a:latin typeface="Cambria Math" panose="02040503050406030204" pitchFamily="18" charset="0"/>
                              <a:ea typeface="Cambria Math" panose="02040503050406030204" pitchFamily="18" charset="0"/>
                            </a:rPr>
                          </m:ctrlPr>
                        </m:barPr>
                        <m:e>
                          <m:r>
                            <a:rPr lang="en-US" sz="1200" b="0" i="1" smtClean="0">
                              <a:latin typeface="Cambria Math" panose="02040503050406030204" pitchFamily="18" charset="0"/>
                              <a:ea typeface="Cambria Math" panose="02040503050406030204" pitchFamily="18" charset="0"/>
                            </a:rPr>
                            <m:t>𝑦</m:t>
                          </m:r>
                        </m:e>
                      </m:bar>
                    </m:oMath>
                  </m:oMathPara>
                </a14:m>
                <a:endParaRPr lang="en-US" sz="1200" dirty="0">
                  <a:latin typeface="Cambria Math" panose="02040503050406030204" pitchFamily="18" charset="0"/>
                  <a:ea typeface="Cambria Math" panose="02040503050406030204" pitchFamily="18" charset="0"/>
                </a:endParaRPr>
              </a:p>
            </p:txBody>
          </p:sp>
        </mc:Choice>
        <mc:Fallback>
          <p:sp>
            <p:nvSpPr>
              <p:cNvPr id="50" name="TextBox 49"/>
              <p:cNvSpPr txBox="1">
                <a:spLocks noRot="1" noChangeAspect="1" noMove="1" noResize="1" noEditPoints="1" noAdjustHandles="1" noChangeArrowheads="1" noChangeShapeType="1" noTextEdit="1"/>
              </p:cNvSpPr>
              <p:nvPr/>
            </p:nvSpPr>
            <p:spPr>
              <a:xfrm>
                <a:off x="1948245" y="4418289"/>
                <a:ext cx="307520" cy="276999"/>
              </a:xfrm>
              <a:prstGeom prst="rect">
                <a:avLst/>
              </a:prstGeom>
              <a:blipFill>
                <a:blip r:embed="rId8"/>
                <a:stretch>
                  <a:fillRect/>
                </a:stretch>
              </a:blipFill>
            </p:spPr>
            <p:txBody>
              <a:bodyPr/>
              <a:lstStyle/>
              <a:p>
                <a:r>
                  <a:rPr lang="en-US">
                    <a:noFill/>
                  </a:rPr>
                  <a:t> </a:t>
                </a:r>
              </a:p>
            </p:txBody>
          </p:sp>
        </mc:Fallback>
      </mc:AlternateContent>
      <p:sp>
        <p:nvSpPr>
          <p:cNvPr id="7" name="Rectangle 6"/>
          <p:cNvSpPr/>
          <p:nvPr/>
        </p:nvSpPr>
        <p:spPr>
          <a:xfrm>
            <a:off x="1965238" y="5076136"/>
            <a:ext cx="261610" cy="276999"/>
          </a:xfrm>
          <a:prstGeom prst="rect">
            <a:avLst/>
          </a:prstGeom>
        </p:spPr>
        <p:txBody>
          <a:bodyPr wrap="none">
            <a:spAutoFit/>
          </a:bodyPr>
          <a:lstStyle/>
          <a:p>
            <a:r>
              <a:rPr lang="en-US" sz="1200" dirty="0">
                <a:latin typeface="Cambria Math" panose="02040503050406030204" pitchFamily="18" charset="0"/>
                <a:ea typeface="Cambria Math" panose="02040503050406030204" pitchFamily="18" charset="0"/>
              </a:rPr>
              <a:t>y</a:t>
            </a:r>
            <a:endParaRPr lang="en-US" sz="1200" dirty="0"/>
          </a:p>
        </p:txBody>
      </p:sp>
      <p:sp>
        <p:nvSpPr>
          <p:cNvPr id="52" name="Rectangle 51"/>
          <p:cNvSpPr/>
          <p:nvPr/>
        </p:nvSpPr>
        <p:spPr>
          <a:xfrm>
            <a:off x="1966152" y="5314563"/>
            <a:ext cx="261610" cy="276999"/>
          </a:xfrm>
          <a:prstGeom prst="rect">
            <a:avLst/>
          </a:prstGeom>
        </p:spPr>
        <p:txBody>
          <a:bodyPr wrap="none">
            <a:spAutoFit/>
          </a:bodyPr>
          <a:lstStyle/>
          <a:p>
            <a:r>
              <a:rPr lang="en-US" sz="1200" dirty="0" smtClean="0">
                <a:latin typeface="Cambria Math" panose="02040503050406030204" pitchFamily="18" charset="0"/>
                <a:ea typeface="Cambria Math" panose="02040503050406030204" pitchFamily="18" charset="0"/>
              </a:rPr>
              <a:t>z</a:t>
            </a:r>
            <a:endParaRPr lang="en-US" sz="1200" dirty="0"/>
          </a:p>
        </p:txBody>
      </p:sp>
      <mc:AlternateContent xmlns:mc="http://schemas.openxmlformats.org/markup-compatibility/2006">
        <mc:Choice xmlns:a14="http://schemas.microsoft.com/office/drawing/2010/main" Requires="a14">
          <p:sp>
            <p:nvSpPr>
              <p:cNvPr id="53" name="TextBox 52"/>
              <p:cNvSpPr txBox="1"/>
              <p:nvPr/>
            </p:nvSpPr>
            <p:spPr>
              <a:xfrm>
                <a:off x="1960174" y="4744837"/>
                <a:ext cx="294696"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bar>
                        <m:barPr>
                          <m:pos m:val="top"/>
                          <m:ctrlPr>
                            <a:rPr lang="en-US" sz="1200" i="1" smtClean="0">
                              <a:latin typeface="Cambria Math" panose="02040503050406030204" pitchFamily="18" charset="0"/>
                              <a:ea typeface="Cambria Math" panose="02040503050406030204" pitchFamily="18" charset="0"/>
                            </a:rPr>
                          </m:ctrlPr>
                        </m:barPr>
                        <m:e>
                          <m:r>
                            <a:rPr lang="en-US" sz="1200" b="0" i="1" smtClean="0">
                              <a:latin typeface="Cambria Math" panose="02040503050406030204" pitchFamily="18" charset="0"/>
                              <a:ea typeface="Cambria Math" panose="02040503050406030204" pitchFamily="18" charset="0"/>
                            </a:rPr>
                            <m:t>𝑧</m:t>
                          </m:r>
                        </m:e>
                      </m:bar>
                    </m:oMath>
                  </m:oMathPara>
                </a14:m>
                <a:endParaRPr lang="en-US" sz="1200" dirty="0">
                  <a:latin typeface="Cambria Math" panose="02040503050406030204" pitchFamily="18" charset="0"/>
                  <a:ea typeface="Cambria Math" panose="02040503050406030204" pitchFamily="18" charset="0"/>
                </a:endParaRPr>
              </a:p>
            </p:txBody>
          </p:sp>
        </mc:Choice>
        <mc:Fallback>
          <p:sp>
            <p:nvSpPr>
              <p:cNvPr id="53" name="TextBox 52"/>
              <p:cNvSpPr txBox="1">
                <a:spLocks noRot="1" noChangeAspect="1" noMove="1" noResize="1" noEditPoints="1" noAdjustHandles="1" noChangeArrowheads="1" noChangeShapeType="1" noTextEdit="1"/>
              </p:cNvSpPr>
              <p:nvPr/>
            </p:nvSpPr>
            <p:spPr>
              <a:xfrm>
                <a:off x="1960174" y="4744837"/>
                <a:ext cx="294696" cy="27699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08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48536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0A1C1B724C384EB82DD5F50928597C" ma:contentTypeVersion="2" ma:contentTypeDescription="Create a new document." ma:contentTypeScope="" ma:versionID="5f94e00b72e7d3d7e2f3eefbbbef4ebc">
  <xsd:schema xmlns:xsd="http://www.w3.org/2001/XMLSchema" xmlns:xs="http://www.w3.org/2001/XMLSchema" xmlns:p="http://schemas.microsoft.com/office/2006/metadata/properties" xmlns:ns2="02a8dec1-6acd-466a-99e7-60870912793c" targetNamespace="http://schemas.microsoft.com/office/2006/metadata/properties" ma:root="true" ma:fieldsID="6039c0d069f040d7a64b2a8486ced038" ns2:_="">
    <xsd:import namespace="02a8dec1-6acd-466a-99e7-6087091279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a8dec1-6acd-466a-99e7-6087091279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7680F0-FBCD-4C11-9899-B2F83FA54A75}"/>
</file>

<file path=customXml/itemProps2.xml><?xml version="1.0" encoding="utf-8"?>
<ds:datastoreItem xmlns:ds="http://schemas.openxmlformats.org/officeDocument/2006/customXml" ds:itemID="{CC87C847-E431-49ED-8BE8-25B35E2C8AD6}"/>
</file>

<file path=customXml/itemProps3.xml><?xml version="1.0" encoding="utf-8"?>
<ds:datastoreItem xmlns:ds="http://schemas.openxmlformats.org/officeDocument/2006/customXml" ds:itemID="{0401BFFE-05FB-4122-8F46-53C8FB4C40B3}"/>
</file>

<file path=docProps/app.xml><?xml version="1.0" encoding="utf-8"?>
<Properties xmlns="http://schemas.openxmlformats.org/officeDocument/2006/extended-properties" xmlns:vt="http://schemas.openxmlformats.org/officeDocument/2006/docPropsVTypes">
  <Template>Parcel</Template>
  <TotalTime>362</TotalTime>
  <Words>442</Words>
  <Application>Microsoft Office PowerPoint</Application>
  <PresentationFormat>Widescreen</PresentationFormat>
  <Paragraphs>199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 Math</vt:lpstr>
      <vt:lpstr>Gill Sans MT</vt:lpstr>
      <vt:lpstr>Times New Roman</vt:lpstr>
      <vt:lpstr>Parcel</vt:lpstr>
      <vt:lpstr>Logic circuits – exercise 2.2</vt:lpstr>
      <vt:lpstr>Exercise 2.2</vt:lpstr>
      <vt:lpstr>BASIC GATES</vt:lpstr>
      <vt:lpstr>Derived gates</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Cupes</dc:creator>
  <cp:lastModifiedBy>Andrei Cupes</cp:lastModifiedBy>
  <cp:revision>29</cp:revision>
  <dcterms:created xsi:type="dcterms:W3CDTF">2021-01-08T19:06:49Z</dcterms:created>
  <dcterms:modified xsi:type="dcterms:W3CDTF">2021-01-12T07:21:55Z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0x010100F60A1C1B724C384EB82DD5F50928597C</vt:lpwstr>
  </property>
</Properties>
</file>