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2DE84-F55B-43CA-80FD-8467BADB9268}" v="4" dt="2021-01-25T15:14:05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-ALEXANDRU BUZAN" userId="S::dan.buzan@stud.ubbcluj.ro::94a658b0-ab3e-4b3a-9fab-2cd599896614" providerId="AD" clId="Web-{43F2DE84-F55B-43CA-80FD-8467BADB9268}"/>
    <pc:docChg chg="modSld">
      <pc:chgData name="DAN-ALEXANDRU BUZAN" userId="S::dan.buzan@stud.ubbcluj.ro::94a658b0-ab3e-4b3a-9fab-2cd599896614" providerId="AD" clId="Web-{43F2DE84-F55B-43CA-80FD-8467BADB9268}" dt="2021-01-25T15:14:05.951" v="3" actId="1076"/>
      <pc:docMkLst>
        <pc:docMk/>
      </pc:docMkLst>
      <pc:sldChg chg="modSp">
        <pc:chgData name="DAN-ALEXANDRU BUZAN" userId="S::dan.buzan@stud.ubbcluj.ro::94a658b0-ab3e-4b3a-9fab-2cd599896614" providerId="AD" clId="Web-{43F2DE84-F55B-43CA-80FD-8467BADB9268}" dt="2021-01-25T15:14:05.951" v="3" actId="1076"/>
        <pc:sldMkLst>
          <pc:docMk/>
          <pc:sldMk cId="1363815832" sldId="262"/>
        </pc:sldMkLst>
        <pc:picChg chg="mod">
          <ac:chgData name="DAN-ALEXANDRU BUZAN" userId="S::dan.buzan@stud.ubbcluj.ro::94a658b0-ab3e-4b3a-9fab-2cd599896614" providerId="AD" clId="Web-{43F2DE84-F55B-43CA-80FD-8467BADB9268}" dt="2021-01-25T15:14:05.951" v="3" actId="1076"/>
          <ac:picMkLst>
            <pc:docMk/>
            <pc:sldMk cId="1363815832" sldId="262"/>
            <ac:picMk id="14" creationId="{E4D945B7-C90E-4BA6-BA03-DE4BA57A50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2DF-A36F-420B-89C8-DE460237155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42A8-372F-4DA5-AA58-DC38DFADC3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85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2DF-A36F-420B-89C8-DE460237155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42A8-372F-4DA5-AA58-DC38DFAD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0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2DF-A36F-420B-89C8-DE460237155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42A8-372F-4DA5-AA58-DC38DFAD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2DF-A36F-420B-89C8-DE460237155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42A8-372F-4DA5-AA58-DC38DFAD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0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2DF-A36F-420B-89C8-DE460237155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42A8-372F-4DA5-AA58-DC38DFADC3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4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2DF-A36F-420B-89C8-DE460237155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42A8-372F-4DA5-AA58-DC38DFAD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2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2DF-A36F-420B-89C8-DE460237155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42A8-372F-4DA5-AA58-DC38DFAD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6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2DF-A36F-420B-89C8-DE460237155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42A8-372F-4DA5-AA58-DC38DFAD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8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2DF-A36F-420B-89C8-DE460237155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42A8-372F-4DA5-AA58-DC38DFAD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2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0832DF-A36F-420B-89C8-DE460237155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A842A8-372F-4DA5-AA58-DC38DFAD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2DF-A36F-420B-89C8-DE460237155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42A8-372F-4DA5-AA58-DC38DFAD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1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0832DF-A36F-420B-89C8-DE460237155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A842A8-372F-4DA5-AA58-DC38DFADC3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35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7FF0-4F33-4132-AA84-A9B86A71D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Individual homework</a:t>
            </a:r>
            <a:br>
              <a:rPr lang="en-US" dirty="0"/>
            </a:br>
            <a:r>
              <a:rPr lang="en-US" dirty="0"/>
              <a:t>semantic tableaux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95B02-724A-4E77-8C52-3D21E9D58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Radu-</a:t>
            </a:r>
            <a:r>
              <a:rPr lang="en-US" dirty="0" err="1"/>
              <a:t>anton</a:t>
            </a:r>
            <a:r>
              <a:rPr lang="en-US" dirty="0"/>
              <a:t>	</a:t>
            </a:r>
          </a:p>
          <a:p>
            <a:r>
              <a:rPr lang="en-US" dirty="0"/>
              <a:t>912</a:t>
            </a:r>
          </a:p>
        </p:txBody>
      </p:sp>
    </p:spTree>
    <p:extLst>
      <p:ext uri="{BB962C8B-B14F-4D97-AF65-F5344CB8AC3E}">
        <p14:creationId xmlns:p14="http://schemas.microsoft.com/office/powerpoint/2010/main" val="36778877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F034-D022-42A7-922F-4B9F8B05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results</a:t>
            </a:r>
            <a:br>
              <a:rPr lang="en-US" dirty="0"/>
            </a:br>
            <a:r>
              <a:rPr lang="en-US" sz="2400" dirty="0"/>
              <a:t>Basics</a:t>
            </a:r>
            <a:r>
              <a:rPr lang="en-US" sz="2800" dirty="0"/>
              <a:t> and decomposition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CAD7-7C92-4881-93EA-06EB244A7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semantic tableaux method is a semantic proof method for propositional/predicate logic.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also considered a refutation proof method, not a direct proof method.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Conjunctive formulas, which are consistent only if both of its component sub-formulas are satisfied, are decomposed using α-rule. ​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Disjunctive formulas, which are satisfied if one of its component sub-formulas is satisfiable (consistent) are decomposed using β-rules.​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recommended that the α-rules are applied before the β-rules, so the tableaux contains a large common branch and then multiple separated branches.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74ED1DD-8ACA-411D-80B4-F70E76537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6" t="19124" r="6486" b="52299"/>
          <a:stretch/>
        </p:blipFill>
        <p:spPr bwMode="auto">
          <a:xfrm>
            <a:off x="1097280" y="2759123"/>
            <a:ext cx="5704514" cy="121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EE5A5F-88EF-4A70-8620-777AA341F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2" t="66765" r="6905" b="14232"/>
          <a:stretch/>
        </p:blipFill>
        <p:spPr bwMode="auto">
          <a:xfrm>
            <a:off x="1097280" y="4295027"/>
            <a:ext cx="5739553" cy="81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9057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9217-144F-48A5-B076-60FE4559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results</a:t>
            </a:r>
            <a:br>
              <a:rPr lang="en-US" dirty="0"/>
            </a:br>
            <a:r>
              <a:rPr lang="en-US" sz="2400" dirty="0"/>
              <a:t>Construction of a semantic tableaux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C583-7E8A-43E7-9858-23F2DF610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propositional formula U we can associate a semantic tableaux (binary tree with formulas as nodes).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the construction of a semantic tableaux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root of the tree is labeled with the initial formula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Every branch of the tree which contains a formula will be extended with a subtree according to the decomposition rule specific to its class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extension of a branch stops in the following cases:</a:t>
            </a:r>
          </a:p>
          <a:p>
            <a:pPr marL="544068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 that branch contains a formula and its negation, the branch is marked as closed using the symbol ⨂</a:t>
            </a:r>
          </a:p>
          <a:p>
            <a:pPr marL="544068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 all the formulas on that branch are already decomposed or if by decomposing the formulas which are not decomposed yet, no new formulas are obtained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02270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DCD7-A4BC-42C3-BB4B-7781D7A7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results</a:t>
            </a:r>
            <a:br>
              <a:rPr lang="en-US" dirty="0"/>
            </a:br>
            <a:r>
              <a:rPr lang="en-US" sz="2400" dirty="0"/>
              <a:t>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0C9F-0178-4E79-9524-7AAF24AB9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branch of a semantic tableaux is called closed (⨂) if it contains a formula and its negation, otherwise the branch is called open (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⊙)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branch is called complete if it is closed or all the formulas on that branch are already decomposed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semantic tableaux is called closed if all its branches are closed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semantic tableaux has at least one open branch, the tableaux is called open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semantic tableaux is called complete if all its branches are complete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Remarks: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closed branch symbolizes inconsistency among the formulas on that branch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inconsistent formula has associated a closed semantic tableaux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set of formulas belonging to a complete and open branch is consistent, meaning that it has a model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consistent formula has associated a complete and open semantic tableaux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50373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175E-4484-44D5-9E85-2CE517FE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results</a:t>
            </a:r>
            <a:br>
              <a:rPr lang="en-US" dirty="0"/>
            </a:br>
            <a:r>
              <a:rPr lang="en-US" sz="2400" dirty="0"/>
              <a:t>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5265-F709-414D-930A-7B00BFDD9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1: Soundness and completeness of the semantic tableaux method</a:t>
            </a: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propositional/predicate formula U is a tautology if and only if 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¬U has a closed semantic tableaux.</a:t>
            </a:r>
          </a:p>
          <a:p>
            <a:pPr marL="201168" lvl="1" indent="0"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sz="2000" b="1" i="1" u="sng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 2: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U1, U2, … , Un, V be propositional/predicate formulas.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U1, U2, … , Un |= V if and only if there is a closed semantic tableau associated to the formula: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u="sng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U1^U2^…^Un^</a:t>
            </a:r>
            <a:r>
              <a:rPr lang="en-US" b="1" u="sng" dirty="0">
                <a:solidFill>
                  <a:srgbClr val="20212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¬V</a:t>
            </a:r>
            <a:endParaRPr lang="en-US" b="1" u="sng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866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22FE-5CB6-4136-A7DF-442CE341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exercise</a:t>
            </a:r>
            <a:br>
              <a:rPr lang="en-US" dirty="0"/>
            </a:br>
            <a:r>
              <a:rPr lang="en-US" sz="2400" dirty="0"/>
              <a:t>Figuring out what we need to 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06792-9DEF-4505-911B-DA3C4712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semantic tableaux method, decide whether the following logical consequences hold or not. If a logical consequence does not hold find an anti-model of it.</a:t>
            </a:r>
          </a:p>
          <a:p>
            <a:r>
              <a:rPr lang="en-US" sz="28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¬p-&gt;(¬q-&gt;r), </a:t>
            </a:r>
            <a:r>
              <a:rPr lang="en-US" sz="2800" b="1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rvq</a:t>
            </a:r>
            <a:r>
              <a:rPr lang="en-US" sz="28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|= (¬p-&gt;q)</a:t>
            </a:r>
            <a:r>
              <a:rPr lang="en-US" sz="2800" b="1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endParaRPr lang="en-US" sz="2800" b="1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theorem 2, we get: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U1 = </a:t>
            </a:r>
            <a:r>
              <a:rPr lang="en-US" sz="20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¬p-&gt;(¬q-&gt;r)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U2 = </a:t>
            </a:r>
            <a:r>
              <a:rPr lang="en-US" sz="2000" b="1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rvq</a:t>
            </a:r>
            <a:endParaRPr lang="en-US" sz="2000" b="1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sz="20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(¬p-&gt;q)</a:t>
            </a:r>
            <a:r>
              <a:rPr lang="en-US" sz="2000" b="1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endParaRPr lang="en-US" sz="2000" b="1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sz="20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order for the logical consequences to hold, U1^U2^¬V must have a closed semantic tableaux.</a:t>
            </a:r>
          </a:p>
          <a:p>
            <a:pPr marL="201168" lvl="1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299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B901-3D2A-4269-B385-3E2A515A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exercise</a:t>
            </a:r>
            <a:br>
              <a:rPr lang="en-US" dirty="0"/>
            </a:br>
            <a:r>
              <a:rPr lang="en-US" sz="2400" dirty="0"/>
              <a:t>Semantic tableaux construction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FEF3AF5-DB90-4281-827E-51580048D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71400" lvl="8" indent="0">
              <a:buNone/>
            </a:pPr>
            <a:r>
              <a:rPr lang="en-US" dirty="0"/>
              <a:t>				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(</a:t>
            </a:r>
            <a:r>
              <a:rPr lang="en-US" sz="16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¬p-&gt;(¬q-&gt;r)) </a:t>
            </a:r>
            <a:r>
              <a:rPr lang="en-US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/\</a:t>
            </a:r>
            <a:r>
              <a:rPr lang="en-US" sz="16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rvq</a:t>
            </a:r>
            <a:r>
              <a:rPr lang="en-US" sz="16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/\</a:t>
            </a:r>
            <a:r>
              <a:rPr lang="en-US" sz="16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(¬ ((¬p-&gt;q)</a:t>
            </a:r>
            <a:r>
              <a:rPr lang="en-US" sz="1600" b="1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r>
              <a:rPr lang="en-US" sz="16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1471400" lvl="8" indent="0">
              <a:buNone/>
            </a:pPr>
            <a:endParaRPr lang="en-US" b="1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71400" lvl="8" indent="0">
              <a:buNone/>
            </a:pPr>
            <a:r>
              <a:rPr lang="en-US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l-GR" dirty="0"/>
              <a:t>α-</a:t>
            </a:r>
            <a:r>
              <a:rPr lang="en-US" dirty="0"/>
              <a:t>rule for the 2 main conjunctions of U 	3.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 (¬p-&gt;q)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transforms into:</a:t>
            </a:r>
          </a:p>
          <a:p>
            <a:pPr marL="1471400" lvl="8" indent="0">
              <a:buNone/>
            </a:pPr>
            <a:r>
              <a:rPr lang="en-US" dirty="0"/>
              <a:t>			We got: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¬p  </a:t>
            </a:r>
          </a:p>
          <a:p>
            <a:pPr marL="1471400" lvl="8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      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¬p-&gt;(¬q-&gt;r))                                                                       |</a:t>
            </a:r>
            <a:endParaRPr lang="en-US" dirty="0"/>
          </a:p>
          <a:p>
            <a:pPr marL="1471400" lvl="8" indent="0">
              <a:buNone/>
            </a:pPr>
            <a:r>
              <a:rPr lang="en-US" dirty="0"/>
              <a:t> 			                     |                                                               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¬q</a:t>
            </a:r>
            <a:endParaRPr lang="en-US" dirty="0"/>
          </a:p>
          <a:p>
            <a:pPr marL="1471400" lvl="8" indent="0">
              <a:buNone/>
            </a:pPr>
            <a:r>
              <a:rPr lang="en-US" dirty="0"/>
              <a:t>			                 </a:t>
            </a:r>
            <a:r>
              <a:rPr lang="en-US" sz="14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rvq</a:t>
            </a:r>
            <a:r>
              <a:rPr lang="en-US" sz="14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1471400" lvl="8" indent="0">
              <a:buNone/>
            </a:pPr>
            <a:r>
              <a:rPr lang="en-US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|                                                              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 We break the disjunction (</a:t>
            </a:r>
            <a:r>
              <a:rPr lang="en-US" dirty="0" err="1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rvq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up </a:t>
            </a:r>
          </a:p>
          <a:p>
            <a:pPr marL="1471400" lvl="8" indent="0">
              <a:buNone/>
            </a:pPr>
            <a:r>
              <a:rPr lang="en-US" dirty="0"/>
              <a:t>                                    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(¬ ((¬p-&gt;q)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           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get 2 closed branches.</a:t>
            </a:r>
          </a:p>
          <a:p>
            <a:pPr marL="1471400" lvl="8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semantic tableaux is </a:t>
            </a:r>
          </a:p>
          <a:p>
            <a:pPr marL="1471400" lvl="8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We further break </a:t>
            </a:r>
            <a:r>
              <a:rPr lang="en-US" sz="14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 ((¬p-&gt;q)</a:t>
            </a:r>
            <a:r>
              <a:rPr lang="en-US" sz="1400" b="1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r>
              <a:rPr lang="en-US" sz="14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into:                   closed.</a:t>
            </a:r>
          </a:p>
          <a:p>
            <a:pPr marL="1471400" lvl="8" indent="0">
              <a:buNone/>
            </a:pPr>
            <a:r>
              <a:rPr lang="en-US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</a:t>
            </a:r>
            <a:r>
              <a:rPr lang="en-US" sz="14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 (¬p-&gt;q)</a:t>
            </a:r>
          </a:p>
          <a:p>
            <a:pPr marL="1471400" lvl="8" indent="0">
              <a:buNone/>
            </a:pPr>
            <a:r>
              <a:rPr lang="en-US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    |</a:t>
            </a:r>
          </a:p>
          <a:p>
            <a:pPr marL="1471400" lvl="8" indent="0">
              <a:buNone/>
            </a:pPr>
            <a:r>
              <a:rPr lang="en-US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D945B7-C90E-4BA6-BA03-DE4BA57A5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24" b="27696"/>
          <a:stretch/>
        </p:blipFill>
        <p:spPr>
          <a:xfrm rot="16200000">
            <a:off x="772448" y="2314856"/>
            <a:ext cx="4023360" cy="308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158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08B8-9E77-41E7-A674-41388822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ABD2-BA7D-41CD-B220-0FB1695C1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U = U1^U2^¬V has a closed semantic tableaux it means that the logical consequences hold, so: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U1= </a:t>
            </a:r>
            <a:r>
              <a:rPr lang="en-US" sz="24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¬p-&gt;(¬q-&gt;r)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U2 = </a:t>
            </a:r>
            <a:r>
              <a:rPr lang="en-US" sz="2400" b="1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rvq</a:t>
            </a:r>
            <a:endParaRPr lang="en-US" sz="2400" b="1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(¬p-&gt;q)</a:t>
            </a:r>
            <a:r>
              <a:rPr lang="en-US" sz="2400" b="1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r>
              <a:rPr lang="en-US" sz="24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= U1^U2^¬V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¬p-&gt;(¬q-&gt;r)) </a:t>
            </a:r>
            <a:r>
              <a:rPr lang="en-US" sz="16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/\</a:t>
            </a:r>
            <a:r>
              <a:rPr lang="en-US" sz="24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rvq</a:t>
            </a:r>
            <a:r>
              <a:rPr lang="en-US" sz="24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/\</a:t>
            </a:r>
            <a:r>
              <a:rPr lang="en-US" sz="24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(¬ ((¬p-&gt;q)</a:t>
            </a:r>
            <a:r>
              <a:rPr lang="en-US" sz="2400" b="1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r>
              <a:rPr lang="en-US" sz="24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)), </a:t>
            </a:r>
            <a:r>
              <a:rPr lang="en-US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 has a closed semantic tableaux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U1, U2 |= V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¬p-&gt;(¬q-&gt;r), rvq |= (¬p-&gt;q)vr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285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576C-27BC-4184-A0E8-E5BC05AD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C116-B270-4A06-9CDC-BD49C536D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1517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346315-D5B7-4E6C-A30E-F47495E3E35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807DD98-DCF9-449F-BF95-8B25512C82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4D1689-94F5-4C25-B8C3-8C05204352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a8dec1-6acd-466a-99e7-6087091279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107</TotalTime>
  <Words>875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Individual homework semantic tableaux method</vt:lpstr>
      <vt:lpstr>Theoretical results Basics and decomposition rules</vt:lpstr>
      <vt:lpstr>Theoretical results Construction of a semantic tableaux</vt:lpstr>
      <vt:lpstr>Theoretical results Definitions</vt:lpstr>
      <vt:lpstr>Theoretical results Theorems</vt:lpstr>
      <vt:lpstr>Solving the exercise Figuring out what we need to do</vt:lpstr>
      <vt:lpstr>Solving the exercise Semantic tableaux construction</vt:lpstr>
      <vt:lpstr>Conclusion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 semantic tableaux method</dc:title>
  <dc:creator>Radu Dan</dc:creator>
  <cp:lastModifiedBy>Radu Dan</cp:lastModifiedBy>
  <cp:revision>15</cp:revision>
  <dcterms:created xsi:type="dcterms:W3CDTF">2020-11-16T23:41:20Z</dcterms:created>
  <dcterms:modified xsi:type="dcterms:W3CDTF">2021-01-25T15:14:13Z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