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7C82-6044-4BA2-860C-F4C94DF3077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262-522F-4C4E-97B1-F0521E26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5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7C82-6044-4BA2-860C-F4C94DF3077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262-522F-4C4E-97B1-F0521E26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1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7C82-6044-4BA2-860C-F4C94DF3077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262-522F-4C4E-97B1-F0521E26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6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7C82-6044-4BA2-860C-F4C94DF3077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262-522F-4C4E-97B1-F0521E26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1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7C82-6044-4BA2-860C-F4C94DF3077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262-522F-4C4E-97B1-F0521E26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3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7C82-6044-4BA2-860C-F4C94DF3077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262-522F-4C4E-97B1-F0521E26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5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7C82-6044-4BA2-860C-F4C94DF3077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262-522F-4C4E-97B1-F0521E26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7C82-6044-4BA2-860C-F4C94DF3077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262-522F-4C4E-97B1-F0521E26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7C82-6044-4BA2-860C-F4C94DF3077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262-522F-4C4E-97B1-F0521E26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8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7C82-6044-4BA2-860C-F4C94DF3077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262-522F-4C4E-97B1-F0521E26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7C82-6044-4BA2-860C-F4C94DF3077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262-522F-4C4E-97B1-F0521E26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37C82-6044-4BA2-860C-F4C94DF3077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A262-522F-4C4E-97B1-F0521E26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2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315200" cy="685799"/>
          </a:xfrm>
        </p:spPr>
        <p:txBody>
          <a:bodyPr>
            <a:normAutofit fontScale="90000"/>
          </a:bodyPr>
          <a:lstStyle/>
          <a:p>
            <a:r>
              <a:rPr lang="en-US" sz="2000" dirty="0" err="1" smtClean="0"/>
              <a:t>Tema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~ </a:t>
            </a:r>
            <a:r>
              <a:rPr lang="en-US" sz="2000" dirty="0" err="1" smtClean="0"/>
              <a:t>Logica</a:t>
            </a:r>
            <a:r>
              <a:rPr lang="en-US" sz="2000" dirty="0" smtClean="0"/>
              <a:t> </a:t>
            </a:r>
            <a:r>
              <a:rPr lang="en-US" sz="2000" dirty="0" err="1" smtClean="0"/>
              <a:t>computationala</a:t>
            </a:r>
            <a:r>
              <a:rPr lang="en-US" sz="2000" dirty="0" smtClean="0"/>
              <a:t> ~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6096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9.1.3.7 </a:t>
            </a:r>
            <a:r>
              <a:rPr lang="vi-VN" sz="2400" dirty="0" smtClean="0">
                <a:solidFill>
                  <a:schemeClr val="tx1"/>
                </a:solidFill>
              </a:rPr>
              <a:t>Demonstraţi că au loc următoarele relaţii de consecinţă logică: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i="1" dirty="0">
                <a:solidFill>
                  <a:schemeClr val="tx1"/>
                </a:solidFill>
              </a:rPr>
              <a:t>	</a:t>
            </a:r>
            <a:r>
              <a:rPr lang="pt-BR" sz="2400" b="1" i="1" dirty="0">
                <a:solidFill>
                  <a:schemeClr val="tx1"/>
                </a:solidFill>
              </a:rPr>
              <a:t> </a:t>
            </a:r>
            <a:r>
              <a:rPr lang="pt-BR" sz="2400" b="1" i="1" dirty="0" smtClean="0">
                <a:solidFill>
                  <a:schemeClr val="tx1"/>
                </a:solidFill>
              </a:rPr>
              <a:t>   p  (q  r) |= ( p  q)  ( p  r) ; </a:t>
            </a:r>
          </a:p>
          <a:p>
            <a:pPr algn="l"/>
            <a:endParaRPr lang="en-US" sz="2400" b="1" i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2600" y="1828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1828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24784" y="1828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11880" y="1828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90416" y="1828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875"/>
              </p:ext>
            </p:extLst>
          </p:nvPr>
        </p:nvGraphicFramePr>
        <p:xfrm>
          <a:off x="685793" y="2133600"/>
          <a:ext cx="5715007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7"/>
                <a:gridCol w="381000"/>
                <a:gridCol w="381000"/>
                <a:gridCol w="381000"/>
                <a:gridCol w="685800"/>
                <a:gridCol w="914400"/>
                <a:gridCol w="685800"/>
                <a:gridCol w="609600"/>
                <a:gridCol w="1295400"/>
              </a:tblGrid>
              <a:tr h="132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r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accent6"/>
                          </a:solidFill>
                        </a:rPr>
                        <a:t>q </a:t>
                      </a:r>
                      <a:r>
                        <a:rPr lang="en-US" baseline="0" dirty="0" smtClean="0"/>
                        <a:t>    </a:t>
                      </a: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  (</a:t>
                      </a:r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q</a:t>
                      </a:r>
                      <a:r>
                        <a:rPr lang="en-US" b="1" baseline="0" dirty="0" smtClean="0">
                          <a:solidFill>
                            <a:srgbClr val="7030A0"/>
                          </a:solidFill>
                        </a:rPr>
                        <a:t>   r)</a:t>
                      </a:r>
                      <a:endParaRPr lang="en-US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</a:t>
                      </a:r>
                      <a:r>
                        <a:rPr lang="en-US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q</a:t>
                      </a:r>
                      <a:r>
                        <a:rPr lang="en-US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b="1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    </a:t>
                      </a: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r</a:t>
                      </a:r>
                      <a:endParaRPr lang="en-US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(p</a:t>
                      </a:r>
                      <a:r>
                        <a:rPr lang="en-US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q)</a:t>
                      </a:r>
                      <a:r>
                        <a:rPr lang="en-US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(p  </a:t>
                      </a: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r)</a:t>
                      </a:r>
                      <a:endParaRPr lang="en-US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2438400" y="2322576"/>
            <a:ext cx="201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01340" y="2322576"/>
            <a:ext cx="123444" cy="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2424" y="2331720"/>
            <a:ext cx="164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41648" y="2310384"/>
            <a:ext cx="201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24400" y="2331720"/>
            <a:ext cx="201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15000" y="2313432"/>
            <a:ext cx="163068" cy="18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90959" y="2322576"/>
            <a:ext cx="113919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37326" y="2319528"/>
            <a:ext cx="123444" cy="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0384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0384" y="2891076"/>
            <a:ext cx="48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07336" y="3228142"/>
            <a:ext cx="48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25624" y="3607452"/>
            <a:ext cx="48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98192" y="3976784"/>
            <a:ext cx="48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98192" y="4346116"/>
            <a:ext cx="48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8192" y="4715448"/>
            <a:ext cx="48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98192" y="5084780"/>
            <a:ext cx="48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1904" y="25146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41904" y="2883932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41904" y="323812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1904" y="3607452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1904" y="3976784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1904" y="434611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57144" y="471544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72384" y="508478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25181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86200" y="28435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75532" y="32532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75532" y="36225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75532" y="397678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86200" y="43461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43350" y="4715448"/>
            <a:ext cx="44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86200" y="50847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25179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0" y="28435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2532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2000" y="36225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72000" y="39767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72000" y="434611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72000" y="47154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72000" y="50847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8834" y="2514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48834" y="284357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48834" y="32381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48834" y="360745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48834" y="39767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48834" y="434611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48834" y="471544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48834" y="50847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562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modelele</a:t>
            </a:r>
            <a:r>
              <a:rPr lang="en-US" dirty="0"/>
              <a:t> </a:t>
            </a:r>
            <a:r>
              <a:rPr lang="en-US" b="1" i="1" dirty="0"/>
              <a:t>p-</a:t>
            </a:r>
            <a:r>
              <a:rPr lang="en-US" b="1" i="1" dirty="0" smtClean="0"/>
              <a:t>&gt;(q-</a:t>
            </a:r>
            <a:r>
              <a:rPr lang="en-US" b="1" i="1" dirty="0"/>
              <a:t>&gt;</a:t>
            </a:r>
            <a:r>
              <a:rPr lang="en-US" b="1" i="1" dirty="0" smtClean="0"/>
              <a:t>r)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i="1" dirty="0"/>
              <a:t>(p-&gt;q)-&gt;(p-&gt;r) </a:t>
            </a:r>
            <a:r>
              <a:rPr lang="en-US" dirty="0" err="1"/>
              <a:t>deci</a:t>
            </a:r>
            <a:r>
              <a:rPr lang="en-US" dirty="0"/>
              <a:t> are </a:t>
            </a:r>
            <a:r>
              <a:rPr lang="en-US" dirty="0" err="1"/>
              <a:t>loc</a:t>
            </a:r>
            <a:r>
              <a:rPr lang="en-US" dirty="0"/>
              <a:t> </a:t>
            </a:r>
            <a:r>
              <a:rPr lang="en-US" dirty="0" err="1"/>
              <a:t>relatia</a:t>
            </a:r>
            <a:r>
              <a:rPr lang="en-US" dirty="0"/>
              <a:t> de </a:t>
            </a:r>
            <a:r>
              <a:rPr lang="en-US" dirty="0" err="1"/>
              <a:t>consecinta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/>
      <p:bldP spid="34" grpId="0"/>
      <p:bldP spid="38" grpId="0"/>
      <p:bldP spid="39" grpId="0"/>
      <p:bldP spid="42" grpId="0"/>
      <p:bldP spid="48" grpId="0"/>
      <p:bldP spid="10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12" grpId="0"/>
      <p:bldP spid="56" grpId="0"/>
      <p:bldP spid="57" grpId="0"/>
      <p:bldP spid="59" grpId="0"/>
      <p:bldP spid="60" grpId="0"/>
      <p:bldP spid="61" grpId="0"/>
      <p:bldP spid="62" grpId="0"/>
      <p:bldP spid="14" grpId="0"/>
      <p:bldP spid="63" grpId="0"/>
      <p:bldP spid="64" grpId="0"/>
      <p:bldP spid="66" grpId="0"/>
      <p:bldP spid="67" grpId="0"/>
      <p:bldP spid="68" grpId="0"/>
      <p:bldP spid="69" grpId="0"/>
      <p:bldP spid="15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2098D6-9E55-4BDF-AD45-168B9A874341}"/>
</file>

<file path=customXml/itemProps2.xml><?xml version="1.0" encoding="utf-8"?>
<ds:datastoreItem xmlns:ds="http://schemas.openxmlformats.org/officeDocument/2006/customXml" ds:itemID="{C027978D-85E2-4338-8166-9EE46A88BA32}"/>
</file>

<file path=customXml/itemProps3.xml><?xml version="1.0" encoding="utf-8"?>
<ds:datastoreItem xmlns:ds="http://schemas.openxmlformats.org/officeDocument/2006/customXml" ds:itemID="{24B39D82-AE5C-48A9-9F1A-CE213417586B}"/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138</Words>
  <Application>Microsoft Office PowerPoint</Application>
  <PresentationFormat>On-screen Show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Tema  ~ Logica computationala 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31</cp:revision>
  <dcterms:created xsi:type="dcterms:W3CDTF">2020-10-19T11:21:15Z</dcterms:created>
  <dcterms:modified xsi:type="dcterms:W3CDTF">2020-10-20T14:29:39Z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