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76" r:id="rId3"/>
    <p:sldId id="275" r:id="rId4"/>
    <p:sldId id="274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78" r:id="rId19"/>
    <p:sldId id="292" r:id="rId20"/>
    <p:sldId id="293" r:id="rId21"/>
    <p:sldId id="294" r:id="rId22"/>
    <p:sldId id="295" r:id="rId23"/>
    <p:sldId id="296" r:id="rId24"/>
    <p:sldId id="297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ana" initials="I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3372" autoAdjust="0"/>
  </p:normalViewPr>
  <p:slideViewPr>
    <p:cSldViewPr>
      <p:cViewPr varScale="1">
        <p:scale>
          <a:sx n="63" d="100"/>
          <a:sy n="63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EDA2-C048-4A51-9FB2-A89970B8839F}" type="datetimeFigureOut">
              <a:rPr lang="en-US" smtClean="0"/>
              <a:t>21-Apr-23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61FB5-3438-47A7-B36E-98E292F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61FB5-3438-47A7-B36E-98E292FB33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2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61FB5-3438-47A7-B36E-98E292FB33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9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bcluj.ro/wp-content/uploads/Hotarare-CDI-29.04.2020.pdf" TargetMode="External"/><Relationship Id="rId2" Type="http://schemas.openxmlformats.org/officeDocument/2006/relationships/hyperlink" Target="http://www.cs.ubbcluj.ro/~sabin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language-elements/transactions-transact-sql?redirectedfrom=MSDN&amp;view=sql-server-ver15" TargetMode="External"/><Relationship Id="rId2" Type="http://schemas.openxmlformats.org/officeDocument/2006/relationships/hyperlink" Target="https://docs.microsoft.com/en-us/sql/t-sql/statements/set-transaction-isolation-level-transact-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o-projec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47A2-24C4-94B6-FF7E-DC366C438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3 Helper</a:t>
            </a:r>
            <a:br>
              <a:rPr lang="en-US" dirty="0"/>
            </a:br>
            <a:r>
              <a:rPr lang="en-US" dirty="0"/>
              <a:t>Transactions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9114-1101-A5CA-F320-4D94F54A4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Ioana </a:t>
            </a:r>
            <a:r>
              <a:rPr lang="en-US" dirty="0" err="1"/>
              <a:t>Ciuciu</a:t>
            </a:r>
            <a:r>
              <a:rPr lang="en-US" dirty="0"/>
              <a:t>, </a:t>
            </a:r>
          </a:p>
          <a:p>
            <a:r>
              <a:rPr lang="en-US" dirty="0"/>
              <a:t>ioana.ciuciu@ubbcluj.ro</a:t>
            </a:r>
          </a:p>
        </p:txBody>
      </p:sp>
    </p:spTree>
    <p:extLst>
      <p:ext uri="{BB962C8B-B14F-4D97-AF65-F5344CB8AC3E}">
        <p14:creationId xmlns:p14="http://schemas.microsoft.com/office/powerpoint/2010/main" val="403131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1350-A014-A848-3677-DB1CBF52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1CA1-247A-C3F7-D9C7-4B2FBEDE27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COMMIT TRANSACTION</a:t>
            </a:r>
          </a:p>
          <a:p>
            <a:pPr lvl="1"/>
            <a:r>
              <a:rPr lang="en-US" dirty="0"/>
              <a:t>Marks the end of a successful implicit or explicit transaction</a:t>
            </a:r>
          </a:p>
          <a:p>
            <a:pPr lvl="1"/>
            <a:r>
              <a:rPr lang="en-US" dirty="0"/>
              <a:t>If @@TRANCOUNT is 1</a:t>
            </a:r>
          </a:p>
          <a:p>
            <a:pPr lvl="2"/>
            <a:r>
              <a:rPr lang="en-US" dirty="0"/>
              <a:t> COMMIT TRANSACTION makes all data modifications since the start of the transaction a permanent part of the database, frees the transaction's resources, and decrements @@TRANCOUNT to 0</a:t>
            </a:r>
          </a:p>
          <a:p>
            <a:pPr lvl="1"/>
            <a:r>
              <a:rPr lang="en-US" dirty="0"/>
              <a:t>If @@TRANCOUNT is greater than 1, </a:t>
            </a:r>
          </a:p>
          <a:p>
            <a:pPr lvl="2"/>
            <a:r>
              <a:rPr lang="en-US" dirty="0"/>
              <a:t>COMMIT TRANSACTION decrements @@TRANCOUNT only by 1 and the transaction stays active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1251C-9609-D843-E31F-394B596D1F07}"/>
              </a:ext>
            </a:extLst>
          </p:cNvPr>
          <p:cNvSpPr txBox="1"/>
          <p:nvPr/>
        </p:nvSpPr>
        <p:spPr>
          <a:xfrm>
            <a:off x="1295400" y="5181600"/>
            <a:ext cx="7010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COMMIT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[ {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TRAN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|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TRANSACTION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} [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transaction_name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| @tran_name_variable ] ] [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WITH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(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DELAYED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_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DURABILITY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= {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|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} ) ] [ ;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6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1350-A014-A848-3677-DB1CBF52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1CA1-247A-C3F7-D9C7-4B2FBEDE27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COMMIT TRANSACTION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51E84-C9A6-F7A7-AA5F-70B39F5C63DC}"/>
              </a:ext>
            </a:extLst>
          </p:cNvPr>
          <p:cNvSpPr txBox="1"/>
          <p:nvPr/>
        </p:nvSpPr>
        <p:spPr>
          <a:xfrm>
            <a:off x="1676400" y="2438400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BEGIN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TRANSACTION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DELETE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SFMono-Regular"/>
              </a:rPr>
              <a:t>HumanResources.JobCandidate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</a:p>
          <a:p>
            <a:r>
              <a:rPr lang="en-US" sz="1600" dirty="0">
                <a:solidFill>
                  <a:srgbClr val="161616"/>
                </a:solidFill>
                <a:latin typeface="SFMono-Regular"/>
              </a:rPr>
              <a:t>        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WHERE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SFMono-Regular"/>
              </a:rPr>
              <a:t>JobCandidateID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= 13; </a:t>
            </a:r>
          </a:p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COMMIT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TRANSACTION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384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3FE6-784E-4083-CEC9-69897FCF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B489B-96DB-FE36-6ABE-3780C32289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ROLLBACK TRANSACTION</a:t>
            </a:r>
          </a:p>
          <a:p>
            <a:pPr lvl="1"/>
            <a:r>
              <a:rPr lang="en-US" dirty="0"/>
              <a:t>Rolls back an explicit or implicit transaction to the beginning of the transaction, or to a </a:t>
            </a:r>
            <a:r>
              <a:rPr lang="en-US" dirty="0" err="1"/>
              <a:t>savepoint</a:t>
            </a:r>
            <a:r>
              <a:rPr lang="en-US" dirty="0"/>
              <a:t> inside the transaction</a:t>
            </a:r>
          </a:p>
          <a:p>
            <a:pPr lvl="1"/>
            <a:r>
              <a:rPr lang="en-US" dirty="0"/>
              <a:t>Also frees resources held by the transaction</a:t>
            </a:r>
          </a:p>
          <a:p>
            <a:pPr lvl="1"/>
            <a:r>
              <a:rPr lang="en-US" dirty="0"/>
              <a:t>Does not include changes made to local variables or table variables (not erased by this statement)</a:t>
            </a:r>
          </a:p>
          <a:p>
            <a:pPr lvl="2"/>
            <a:endParaRPr lang="en-US" dirty="0"/>
          </a:p>
          <a:p>
            <a:r>
              <a:rPr lang="en-US" dirty="0"/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24E5C-ACA3-771E-0D4E-5173392DC673}"/>
              </a:ext>
            </a:extLst>
          </p:cNvPr>
          <p:cNvSpPr txBox="1"/>
          <p:nvPr/>
        </p:nvSpPr>
        <p:spPr>
          <a:xfrm>
            <a:off x="2018960" y="4495800"/>
            <a:ext cx="6286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ROLLBACK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{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TRAN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|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TRANSACTION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} 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[ 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SFMono-Regular"/>
              </a:rPr>
              <a:t>transaction_name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| @tran_name_variable 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| 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SFMono-Regular"/>
              </a:rPr>
              <a:t>savepoint_name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| @savepoint_variable ] 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[ ; ]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117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3FE6-784E-4083-CEC9-69897FCF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B489B-96DB-FE36-6ABE-3780C32289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ROLLBACK TRANSACTION</a:t>
            </a:r>
          </a:p>
          <a:p>
            <a:pPr lvl="2"/>
            <a:endParaRPr lang="en-US" dirty="0"/>
          </a:p>
          <a:p>
            <a:r>
              <a:rPr lang="en-US" sz="2000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24E5C-ACA3-771E-0D4E-5173392DC673}"/>
              </a:ext>
            </a:extLst>
          </p:cNvPr>
          <p:cNvSpPr txBox="1"/>
          <p:nvPr/>
        </p:nvSpPr>
        <p:spPr>
          <a:xfrm>
            <a:off x="799760" y="2577644"/>
            <a:ext cx="6286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USE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400" b="0" i="0" dirty="0" err="1">
                <a:solidFill>
                  <a:srgbClr val="161616"/>
                </a:solidFill>
                <a:effectLst/>
                <a:latin typeface="SFMono-Regular"/>
              </a:rPr>
              <a:t>tempdb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; </a:t>
            </a:r>
          </a:p>
          <a:p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GO </a:t>
            </a:r>
          </a:p>
          <a:p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CREATE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TABLE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400" b="0" i="0" dirty="0" err="1">
                <a:solidFill>
                  <a:srgbClr val="161616"/>
                </a:solidFill>
                <a:effectLst/>
                <a:latin typeface="SFMono-Regular"/>
              </a:rPr>
              <a:t>ValueTable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([</a:t>
            </a:r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value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] </a:t>
            </a:r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); </a:t>
            </a:r>
          </a:p>
          <a:p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GO </a:t>
            </a:r>
          </a:p>
          <a:p>
            <a:endParaRPr lang="en-US" sz="14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DECLARE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@TransactionName </a:t>
            </a:r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VARCHAR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(20) = </a:t>
            </a:r>
            <a:r>
              <a:rPr lang="en-US" sz="1400" b="0" i="0" dirty="0">
                <a:solidFill>
                  <a:srgbClr val="A31515"/>
                </a:solidFill>
                <a:effectLst/>
                <a:latin typeface="SFMono-Regular"/>
              </a:rPr>
              <a:t>'Transaction1’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;</a:t>
            </a:r>
          </a:p>
          <a:p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</a:p>
          <a:p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BEGIN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TRAN @TransactionName</a:t>
            </a:r>
          </a:p>
          <a:p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	</a:t>
            </a:r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INSERT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INTO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400" b="0" i="0" dirty="0" err="1">
                <a:solidFill>
                  <a:srgbClr val="161616"/>
                </a:solidFill>
                <a:effectLst/>
                <a:latin typeface="SFMono-Regular"/>
              </a:rPr>
              <a:t>ValueTable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VALUES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(1), (2); </a:t>
            </a:r>
          </a:p>
          <a:p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ROLLBACK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TRAN @TransactionName; </a:t>
            </a:r>
          </a:p>
          <a:p>
            <a:endParaRPr lang="en-US" sz="14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INSERT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INTO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400" b="0" i="0" dirty="0" err="1">
                <a:solidFill>
                  <a:srgbClr val="161616"/>
                </a:solidFill>
                <a:effectLst/>
                <a:latin typeface="SFMono-Regular"/>
              </a:rPr>
              <a:t>ValueTable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VALUES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(3),(4); </a:t>
            </a:r>
          </a:p>
          <a:p>
            <a:endParaRPr lang="en-US" sz="14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[</a:t>
            </a:r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value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] </a:t>
            </a:r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400" b="0" i="0" dirty="0" err="1">
                <a:solidFill>
                  <a:srgbClr val="161616"/>
                </a:solidFill>
                <a:effectLst/>
                <a:latin typeface="SFMono-Regular"/>
              </a:rPr>
              <a:t>ValueTable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; </a:t>
            </a:r>
          </a:p>
          <a:p>
            <a:endParaRPr lang="en-US" sz="14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DROP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400" b="0" i="0" dirty="0">
                <a:solidFill>
                  <a:srgbClr val="0101FD"/>
                </a:solidFill>
                <a:effectLst/>
                <a:latin typeface="SFMono-Regular"/>
              </a:rPr>
              <a:t>TABLE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400" b="0" i="0" dirty="0" err="1">
                <a:solidFill>
                  <a:srgbClr val="161616"/>
                </a:solidFill>
                <a:effectLst/>
                <a:latin typeface="SFMono-Regular"/>
              </a:rPr>
              <a:t>ValueTable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  <a:t>; 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6377B-7F62-E4F4-318C-3935BECB5743}"/>
              </a:ext>
            </a:extLst>
          </p:cNvPr>
          <p:cNvSpPr txBox="1"/>
          <p:nvPr/>
        </p:nvSpPr>
        <p:spPr>
          <a:xfrm>
            <a:off x="7086600" y="2667000"/>
            <a:ext cx="655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value  </a:t>
            </a:r>
          </a:p>
          <a:p>
            <a:r>
              <a:rPr lang="en-US" sz="1400" dirty="0"/>
              <a:t>-----   </a:t>
            </a:r>
          </a:p>
          <a:p>
            <a:r>
              <a:rPr lang="en-US" sz="1400" dirty="0"/>
              <a:t>3    </a:t>
            </a:r>
          </a:p>
          <a:p>
            <a:r>
              <a:rPr lang="en-US" sz="1400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10B47-706C-CEC5-032F-0FE7085BC88D}"/>
              </a:ext>
            </a:extLst>
          </p:cNvPr>
          <p:cNvSpPr txBox="1"/>
          <p:nvPr/>
        </p:nvSpPr>
        <p:spPr>
          <a:xfrm>
            <a:off x="5867400" y="2101334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is the result set:</a:t>
            </a:r>
          </a:p>
        </p:txBody>
      </p:sp>
    </p:spTree>
    <p:extLst>
      <p:ext uri="{BB962C8B-B14F-4D97-AF65-F5344CB8AC3E}">
        <p14:creationId xmlns:p14="http://schemas.microsoft.com/office/powerpoint/2010/main" val="65088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2EB1-0E35-B288-DCEF-92088490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5C37-768B-E3ED-2569-A4205C4227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SAVE TRANSACTION</a:t>
            </a:r>
          </a:p>
          <a:p>
            <a:pPr lvl="1"/>
            <a:r>
              <a:rPr lang="en-US" dirty="0"/>
              <a:t>Sets a </a:t>
            </a:r>
            <a:r>
              <a:rPr lang="en-US" dirty="0" err="1"/>
              <a:t>savepoint</a:t>
            </a:r>
            <a:r>
              <a:rPr lang="en-US" dirty="0"/>
              <a:t> within a transaction.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EEC64-64FE-F9EC-4AD9-0C3CF6CF6D4B}"/>
              </a:ext>
            </a:extLst>
          </p:cNvPr>
          <p:cNvSpPr txBox="1"/>
          <p:nvPr/>
        </p:nvSpPr>
        <p:spPr>
          <a:xfrm>
            <a:off x="1371600" y="2821523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SAVE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{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TRAN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|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TRANSACTION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} { 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SFMono-Regular"/>
              </a:rPr>
              <a:t>savepoint_name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| @savepoint_variable }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[ ; ]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034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2EB1-0E35-B288-DCEF-92088490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 – SAVE TRANSACTION</a:t>
            </a:r>
            <a:br>
              <a:rPr lang="en-US" dirty="0"/>
            </a:br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5C37-768B-E3ED-2569-A4205C4227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26C3E-83F2-6F1D-41AA-E7C912BE7C26}"/>
              </a:ext>
            </a:extLst>
          </p:cNvPr>
          <p:cNvSpPr txBox="1"/>
          <p:nvPr/>
        </p:nvSpPr>
        <p:spPr>
          <a:xfrm>
            <a:off x="650358" y="1371600"/>
            <a:ext cx="37692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[</a:t>
            </a:r>
            <a:r>
              <a:rPr lang="en-US" sz="1400" dirty="0" err="1"/>
              <a:t>Stagiu</a:t>
            </a:r>
            <a:r>
              <a:rPr lang="en-US" sz="1400" dirty="0"/>
              <a:t>]</a:t>
            </a:r>
          </a:p>
          <a:p>
            <a:r>
              <a:rPr lang="en-US" sz="1400" dirty="0"/>
              <a:t>GO</a:t>
            </a:r>
          </a:p>
          <a:p>
            <a:endParaRPr lang="en-US" sz="1400" dirty="0"/>
          </a:p>
          <a:p>
            <a:r>
              <a:rPr lang="en-US" sz="1400" dirty="0"/>
              <a:t>CREATE PROCEDURE [</a:t>
            </a:r>
            <a:r>
              <a:rPr lang="en-US" sz="1400" dirty="0" err="1"/>
              <a:t>dbo</a:t>
            </a:r>
            <a:r>
              <a:rPr lang="en-US" sz="1400" dirty="0"/>
              <a:t>].[</a:t>
            </a:r>
            <a:r>
              <a:rPr lang="en-US" sz="1400" dirty="0" err="1"/>
              <a:t>insertIntoManyToMany_recover</a:t>
            </a:r>
            <a:r>
              <a:rPr lang="en-US" sz="1400" dirty="0"/>
              <a:t>]</a:t>
            </a:r>
          </a:p>
          <a:p>
            <a:r>
              <a:rPr lang="en-US" sz="1400" dirty="0"/>
              <a:t>	--list of parameters</a:t>
            </a:r>
          </a:p>
          <a:p>
            <a:r>
              <a:rPr lang="en-US" sz="1400" dirty="0"/>
              <a:t>AS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SET NOCOUNT ON;</a:t>
            </a:r>
          </a:p>
          <a:p>
            <a:r>
              <a:rPr lang="en-US" sz="1400" dirty="0"/>
              <a:t> DECLARE @errors VARCHAR(50) = '',</a:t>
            </a:r>
          </a:p>
          <a:p>
            <a:r>
              <a:rPr lang="en-US" sz="1400" dirty="0"/>
              <a:t>	@rollBackPointStudents int,</a:t>
            </a:r>
          </a:p>
          <a:p>
            <a:r>
              <a:rPr lang="en-US" sz="1400" dirty="0"/>
              <a:t>	@rollBackPointCourses int,</a:t>
            </a:r>
          </a:p>
          <a:p>
            <a:r>
              <a:rPr lang="en-US" sz="1400" dirty="0"/>
              <a:t>	@rollBackPointStudentsCourses int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22DE1-28F6-7DF7-E442-2CD01D1932D6}"/>
              </a:ext>
            </a:extLst>
          </p:cNvPr>
          <p:cNvSpPr txBox="1"/>
          <p:nvPr/>
        </p:nvSpPr>
        <p:spPr>
          <a:xfrm>
            <a:off x="4419600" y="1371600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BEGIN TRAN</a:t>
            </a:r>
          </a:p>
          <a:p>
            <a:r>
              <a:rPr lang="en-US" sz="1400" dirty="0"/>
              <a:t>BEGIN TRY</a:t>
            </a:r>
          </a:p>
          <a:p>
            <a:pPr lvl="1"/>
            <a:r>
              <a:rPr lang="en-US" sz="1400" dirty="0"/>
              <a:t>--do the necessary parameter validations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--INSERT INTO Students ...</a:t>
            </a:r>
          </a:p>
          <a:p>
            <a:pPr lvl="1"/>
            <a:r>
              <a:rPr lang="en-US" sz="1400" dirty="0"/>
              <a:t>SAVE TRANSACTION </a:t>
            </a:r>
            <a:r>
              <a:rPr lang="en-US" sz="1400" dirty="0" err="1"/>
              <a:t>InsertIntoStudents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		</a:t>
            </a:r>
          </a:p>
          <a:p>
            <a:pPr lvl="1"/>
            <a:r>
              <a:rPr lang="en-US" sz="1400" dirty="0"/>
              <a:t>--INSERT INTO Courses ...</a:t>
            </a:r>
          </a:p>
          <a:p>
            <a:pPr lvl="1"/>
            <a:r>
              <a:rPr lang="en-US" sz="1400" dirty="0"/>
              <a:t>SAVE TRANSACTION </a:t>
            </a:r>
            <a:r>
              <a:rPr lang="en-US" sz="1400" dirty="0" err="1"/>
              <a:t>InsertIntoCourses</a:t>
            </a:r>
            <a:endParaRPr lang="en-US" sz="1400" dirty="0"/>
          </a:p>
          <a:p>
            <a:endParaRPr lang="en-US" sz="1400" dirty="0"/>
          </a:p>
          <a:p>
            <a:pPr lvl="1"/>
            <a:r>
              <a:rPr lang="en-US" sz="1400" dirty="0"/>
              <a:t>--INSERT INTO </a:t>
            </a:r>
            <a:r>
              <a:rPr lang="en-US" sz="1400" dirty="0" err="1"/>
              <a:t>StudentsCourses</a:t>
            </a:r>
            <a:r>
              <a:rPr lang="en-US" sz="1400" dirty="0"/>
              <a:t>..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…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595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E7BA-F3FC-9AAC-5CCB-E43D56FB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@@TRANCOUNT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CA62-7E97-53A8-C82C-E424EEB833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the number of BEGIN TRANSACTION statements that have occurred on the current connection</a:t>
            </a:r>
          </a:p>
          <a:p>
            <a:endParaRPr lang="en-US" dirty="0"/>
          </a:p>
          <a:p>
            <a:r>
              <a:rPr lang="en-US" sz="2200" b="0" i="0" dirty="0">
                <a:solidFill>
                  <a:srgbClr val="161616"/>
                </a:solidFill>
                <a:effectLst/>
              </a:rPr>
              <a:t>BEGIN TRANSACTION increments @@TRANCOUNT by 1</a:t>
            </a:r>
          </a:p>
          <a:p>
            <a:endParaRPr lang="en-US" sz="2200" b="0" i="0" dirty="0">
              <a:solidFill>
                <a:srgbClr val="161616"/>
              </a:solidFill>
              <a:effectLst/>
            </a:endParaRPr>
          </a:p>
          <a:p>
            <a:r>
              <a:rPr lang="en-US" sz="2200" b="0" i="0" dirty="0">
                <a:solidFill>
                  <a:srgbClr val="161616"/>
                </a:solidFill>
                <a:effectLst/>
              </a:rPr>
              <a:t>ROLLBACK TRANSACTION decrements @@TRANCOUNT to 0</a:t>
            </a:r>
          </a:p>
          <a:p>
            <a:pPr lvl="1"/>
            <a:r>
              <a:rPr lang="en-US" sz="2200" b="0" i="0" dirty="0">
                <a:solidFill>
                  <a:srgbClr val="161616"/>
                </a:solidFill>
                <a:effectLst/>
              </a:rPr>
              <a:t> except for ROLLBACK TRANSACTION </a:t>
            </a:r>
            <a:r>
              <a:rPr lang="en-US" sz="2200" b="0" i="1" dirty="0" err="1">
                <a:solidFill>
                  <a:srgbClr val="161616"/>
                </a:solidFill>
                <a:effectLst/>
              </a:rPr>
              <a:t>savepoint_name</a:t>
            </a:r>
            <a:r>
              <a:rPr lang="en-US" sz="2200" b="0" i="0" dirty="0">
                <a:solidFill>
                  <a:srgbClr val="161616"/>
                </a:solidFill>
                <a:effectLst/>
              </a:rPr>
              <a:t>, which does not affect @@TRANCOUNT</a:t>
            </a:r>
          </a:p>
          <a:p>
            <a:pPr lvl="1"/>
            <a:endParaRPr lang="en-US" sz="2200" b="0" i="0" dirty="0">
              <a:solidFill>
                <a:srgbClr val="161616"/>
              </a:solidFill>
              <a:effectLst/>
            </a:endParaRPr>
          </a:p>
          <a:p>
            <a:r>
              <a:rPr lang="en-US" sz="2200" b="0" i="0" dirty="0">
                <a:solidFill>
                  <a:srgbClr val="161616"/>
                </a:solidFill>
                <a:effectLst/>
              </a:rPr>
              <a:t> COMMIT TRANSACTION decrement @@TRANCOUNT by 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106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DFF5-F6C7-6F0A-0F4E-C5208754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@@TRANCOUNT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BD3D-96E9-6928-016C-32422F2E66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40531-2B37-36FA-FAAD-915F38B3E98A}"/>
              </a:ext>
            </a:extLst>
          </p:cNvPr>
          <p:cNvSpPr txBox="1"/>
          <p:nvPr/>
        </p:nvSpPr>
        <p:spPr>
          <a:xfrm>
            <a:off x="304800" y="1935639"/>
            <a:ext cx="4648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PRINT @@TRANCOUNT  </a:t>
            </a:r>
          </a:p>
          <a:p>
            <a:r>
              <a:rPr lang="en-US" sz="1400" dirty="0"/>
              <a:t>--  The BEGIN TRAN statement will increment the  </a:t>
            </a:r>
          </a:p>
          <a:p>
            <a:r>
              <a:rPr lang="en-US" sz="1400" dirty="0"/>
              <a:t>--  transaction count by 1.  </a:t>
            </a:r>
          </a:p>
          <a:p>
            <a:r>
              <a:rPr lang="en-US" sz="1400" dirty="0"/>
              <a:t>BEGIN TRAN  </a:t>
            </a:r>
          </a:p>
          <a:p>
            <a:r>
              <a:rPr lang="en-US" sz="1400" dirty="0"/>
              <a:t>    PRINT @@TRANCOUNT  </a:t>
            </a:r>
          </a:p>
          <a:p>
            <a:r>
              <a:rPr lang="en-US" sz="1400" dirty="0"/>
              <a:t>    BEGIN TRAN  </a:t>
            </a:r>
          </a:p>
          <a:p>
            <a:r>
              <a:rPr lang="en-US" sz="1400" dirty="0"/>
              <a:t>        PRINT @@TRANCOUNT  </a:t>
            </a:r>
          </a:p>
          <a:p>
            <a:r>
              <a:rPr lang="en-US" sz="1400" dirty="0"/>
              <a:t>--  The COMMIT statement will decrement the transaction count by 1.  </a:t>
            </a:r>
          </a:p>
          <a:p>
            <a:r>
              <a:rPr lang="en-US" sz="1400" dirty="0"/>
              <a:t>    COMMIT  </a:t>
            </a:r>
          </a:p>
          <a:p>
            <a:r>
              <a:rPr lang="en-US" sz="1400" dirty="0"/>
              <a:t>    PRINT @@TRANCOUNT  </a:t>
            </a:r>
          </a:p>
          <a:p>
            <a:r>
              <a:rPr lang="en-US" sz="1400" dirty="0"/>
              <a:t>COMMIT  </a:t>
            </a:r>
          </a:p>
          <a:p>
            <a:r>
              <a:rPr lang="en-US" sz="1400" dirty="0"/>
              <a:t>PRINT @@TRANCOUNT  </a:t>
            </a:r>
          </a:p>
          <a:p>
            <a:r>
              <a:rPr lang="en-US" sz="1400" dirty="0"/>
              <a:t>--Results  </a:t>
            </a:r>
          </a:p>
          <a:p>
            <a:r>
              <a:rPr lang="en-US" sz="1400" dirty="0"/>
              <a:t>--0  </a:t>
            </a:r>
          </a:p>
          <a:p>
            <a:r>
              <a:rPr lang="en-US" sz="1400" dirty="0"/>
              <a:t>--1  </a:t>
            </a:r>
          </a:p>
          <a:p>
            <a:r>
              <a:rPr lang="en-US" sz="1400" dirty="0"/>
              <a:t>--2  </a:t>
            </a:r>
          </a:p>
          <a:p>
            <a:r>
              <a:rPr lang="en-US" sz="1400" dirty="0"/>
              <a:t>--1  </a:t>
            </a:r>
          </a:p>
          <a:p>
            <a:r>
              <a:rPr lang="en-US" sz="1400" dirty="0"/>
              <a:t>--0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94AF1-EDC9-9B5F-E3DB-760D9DA98BDE}"/>
              </a:ext>
            </a:extLst>
          </p:cNvPr>
          <p:cNvSpPr txBox="1"/>
          <p:nvPr/>
        </p:nvSpPr>
        <p:spPr>
          <a:xfrm>
            <a:off x="4968240" y="1905000"/>
            <a:ext cx="4419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PRINT @@TRANCOUNT  </a:t>
            </a:r>
          </a:p>
          <a:p>
            <a:r>
              <a:rPr lang="en-US" sz="1400" dirty="0"/>
              <a:t>--  The BEGIN TRAN statement will increment the  </a:t>
            </a:r>
          </a:p>
          <a:p>
            <a:r>
              <a:rPr lang="en-US" sz="1400" dirty="0"/>
              <a:t>--  transaction count by 1.  </a:t>
            </a:r>
          </a:p>
          <a:p>
            <a:r>
              <a:rPr lang="en-US" sz="1400" dirty="0"/>
              <a:t>BEGIN TRAN  </a:t>
            </a:r>
          </a:p>
          <a:p>
            <a:r>
              <a:rPr lang="en-US" sz="1400" dirty="0"/>
              <a:t>    PRINT @@TRANCOUNT  </a:t>
            </a:r>
          </a:p>
          <a:p>
            <a:r>
              <a:rPr lang="en-US" sz="1400" dirty="0"/>
              <a:t>    BEGIN TRAN  </a:t>
            </a:r>
          </a:p>
          <a:p>
            <a:r>
              <a:rPr lang="en-US" sz="1400" dirty="0"/>
              <a:t>        PRINT @@TRANCOUNT  </a:t>
            </a:r>
          </a:p>
          <a:p>
            <a:r>
              <a:rPr lang="en-US" sz="1400" dirty="0"/>
              <a:t>--  The ROLLBACK statement will clear the @@TRANCOUNT variable  </a:t>
            </a:r>
          </a:p>
          <a:p>
            <a:r>
              <a:rPr lang="en-US" sz="1400" dirty="0"/>
              <a:t>--  to 0 because all active transactions will be rolled back.  </a:t>
            </a:r>
          </a:p>
          <a:p>
            <a:r>
              <a:rPr lang="en-US" sz="1400" dirty="0"/>
              <a:t>ROLLBACK  </a:t>
            </a:r>
          </a:p>
          <a:p>
            <a:r>
              <a:rPr lang="en-US" sz="1400" dirty="0"/>
              <a:t>PRINT @@TRANCOUNT  </a:t>
            </a:r>
          </a:p>
          <a:p>
            <a:r>
              <a:rPr lang="en-US" sz="1400" dirty="0"/>
              <a:t>--Results  </a:t>
            </a:r>
          </a:p>
          <a:p>
            <a:r>
              <a:rPr lang="en-US" sz="1400" dirty="0"/>
              <a:t>--0  </a:t>
            </a:r>
          </a:p>
          <a:p>
            <a:r>
              <a:rPr lang="en-US" sz="1400" dirty="0"/>
              <a:t>--1  </a:t>
            </a:r>
          </a:p>
          <a:p>
            <a:r>
              <a:rPr lang="en-US" sz="1400" dirty="0"/>
              <a:t>--2  </a:t>
            </a:r>
          </a:p>
          <a:p>
            <a:r>
              <a:rPr lang="en-US" sz="1400" dirty="0"/>
              <a:t>--0</a:t>
            </a:r>
          </a:p>
        </p:txBody>
      </p:sp>
    </p:spTree>
    <p:extLst>
      <p:ext uri="{BB962C8B-B14F-4D97-AF65-F5344CB8AC3E}">
        <p14:creationId xmlns:p14="http://schemas.microsoft.com/office/powerpoint/2010/main" val="38033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12D9-7578-9073-DE86-EA263A71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FF69-9806-328E-354D-80614F2853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Controls the locking and row versioning behavior of Transact-SQL statements issued by a connection to SQL Server</a:t>
            </a:r>
          </a:p>
          <a:p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Syntax</a:t>
            </a:r>
          </a:p>
          <a:p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Remark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takes effect at execute or run time, and not at parse time</a:t>
            </a:r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C6822-CE3E-7934-67D3-06E683D81F74}"/>
              </a:ext>
            </a:extLst>
          </p:cNvPr>
          <p:cNvSpPr txBox="1"/>
          <p:nvPr/>
        </p:nvSpPr>
        <p:spPr>
          <a:xfrm>
            <a:off x="2057400" y="27432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TRANSACTION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ISOLATION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LEVEL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{ 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READ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UNCOMMITTED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| 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READ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COMMITTED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| 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REPEATABLE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READ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| 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SNAPSHOT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| 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SERIALIZABLE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5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813-D131-0E7B-490E-A55CCE52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817F-4448-264F-37F1-409676A50B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 UNCOMMITED</a:t>
            </a:r>
          </a:p>
          <a:p>
            <a:pPr lvl="1"/>
            <a:r>
              <a:rPr lang="en-US" dirty="0"/>
              <a:t>The least restrictive of the isolation levels</a:t>
            </a:r>
          </a:p>
          <a:p>
            <a:pPr lvl="1"/>
            <a:r>
              <a:rPr lang="en-US" dirty="0"/>
              <a:t>A transaction can read rows that have been modified by other transactions but not yet committed</a:t>
            </a:r>
          </a:p>
          <a:p>
            <a:pPr lvl="1"/>
            <a:r>
              <a:rPr lang="en-US" dirty="0"/>
              <a:t>Allows </a:t>
            </a:r>
            <a:r>
              <a:rPr lang="en-US" i="1" dirty="0"/>
              <a:t>dirty reads</a:t>
            </a:r>
          </a:p>
        </p:txBody>
      </p:sp>
    </p:spTree>
    <p:extLst>
      <p:ext uri="{BB962C8B-B14F-4D97-AF65-F5344CB8AC3E}">
        <p14:creationId xmlns:p14="http://schemas.microsoft.com/office/powerpoint/2010/main" val="327142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C0FF-A0FC-6E57-1577-A2BAFEC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about the lab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10C0-2A6E-4054-4138-25FB66BB68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Lab requirements available here: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hlinkClick r:id="rId2"/>
              </a:rPr>
              <a:t>www.cs.ubbcluj.ro/~sabina</a:t>
            </a:r>
            <a:endParaRPr lang="en-US" b="0" i="0" dirty="0">
              <a:effectLst/>
              <a:latin typeface="Calibri" panose="020F0502020204030204" pitchFamily="34" charset="0"/>
            </a:endParaRPr>
          </a:p>
          <a:p>
            <a:endParaRPr lang="en-US" b="0" i="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2 weeks delay = 1 point penalty</a:t>
            </a:r>
          </a:p>
          <a:p>
            <a:endParaRPr lang="en-US" dirty="0"/>
          </a:p>
          <a:p>
            <a:r>
              <a:rPr lang="en-US" dirty="0"/>
              <a:t>Max 2 lab assignments / lab</a:t>
            </a:r>
          </a:p>
          <a:p>
            <a:endParaRPr lang="en-US" dirty="0"/>
          </a:p>
          <a:p>
            <a:r>
              <a:rPr lang="en-US" dirty="0"/>
              <a:t>Final lab grade: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((GradeLab1-PenaltyLab1) + (GradeLab2-PenaltyLab2) + (GradeLab3-PenaltyLab3))/3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No lab delivery during weeks 13, 14 and during the exams (</a:t>
            </a:r>
            <a:r>
              <a:rPr lang="en-US" dirty="0" err="1"/>
              <a:t>sesiune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During retake session (restante):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 2 labs,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with a penalty of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35%, only if the practical exam is retaken (except when the student has 10 p. for the practical exam)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Attendance: 6 labs out of 7 (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dirty="0">
                <a:effectLst/>
                <a:latin typeface="Calibri" panose="020F0502020204030204" pitchFamily="34" charset="0"/>
                <a:hlinkClick r:id="rId3"/>
              </a:rPr>
              <a:t>https://www.cs.ubbcluj.ro/wp-content/uploads/Hotarare-CDI-29.04.2020.pdf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Practical exam: weeks 13, 14 (in order to promote, a grade &gt;= 5 is needed)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2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813-D131-0E7B-490E-A55CCE52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817F-4448-264F-37F1-409676A50B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 COMMITED</a:t>
            </a:r>
          </a:p>
          <a:p>
            <a:pPr lvl="1"/>
            <a:r>
              <a:rPr lang="en-US" dirty="0"/>
              <a:t>The default isolation level</a:t>
            </a:r>
          </a:p>
          <a:p>
            <a:pPr lvl="1"/>
            <a:r>
              <a:rPr lang="en-US" dirty="0"/>
              <a:t>A transaction cannot read data that has been modified but not committed by other ongoing transactions</a:t>
            </a:r>
          </a:p>
          <a:p>
            <a:pPr lvl="1"/>
            <a:r>
              <a:rPr lang="en-US" dirty="0"/>
              <a:t>Allows </a:t>
            </a:r>
            <a:r>
              <a:rPr lang="en-US" i="1" dirty="0"/>
              <a:t>unrepeatable reads</a:t>
            </a:r>
          </a:p>
        </p:txBody>
      </p:sp>
    </p:spTree>
    <p:extLst>
      <p:ext uri="{BB962C8B-B14F-4D97-AF65-F5344CB8AC3E}">
        <p14:creationId xmlns:p14="http://schemas.microsoft.com/office/powerpoint/2010/main" val="121108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4321-5DBF-1B3D-57AD-2CD7A729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8F30-B46C-7873-B340-E4FD1EB95B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REPEATABLE READ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</a:rPr>
              <a:t>Transactions cannot read data that has been modified but not yet committed by other transactions 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</a:rPr>
              <a:t>and 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</a:rPr>
              <a:t>No other transactions can modify data that has been read by the current transaction until the current transaction completes</a:t>
            </a:r>
          </a:p>
          <a:p>
            <a:pPr lvl="1"/>
            <a:r>
              <a:rPr lang="en-US" dirty="0"/>
              <a:t>Holds S locks and X locks until the end of the transaction</a:t>
            </a:r>
          </a:p>
          <a:p>
            <a:pPr lvl="2"/>
            <a:r>
              <a:rPr lang="en-US" dirty="0"/>
              <a:t>Concurrency is lower than the default READ COMMITTED isolation level</a:t>
            </a:r>
          </a:p>
          <a:p>
            <a:pPr lvl="2"/>
            <a:r>
              <a:rPr lang="en-US" dirty="0"/>
              <a:t>Use this option only when necessary</a:t>
            </a:r>
          </a:p>
          <a:p>
            <a:pPr lvl="1"/>
            <a:r>
              <a:rPr lang="en-US" dirty="0"/>
              <a:t>Doesn’t allow </a:t>
            </a:r>
            <a:r>
              <a:rPr lang="en-US" i="1" dirty="0"/>
              <a:t>dirty reads</a:t>
            </a:r>
            <a:r>
              <a:rPr lang="en-US" dirty="0"/>
              <a:t>, </a:t>
            </a:r>
            <a:r>
              <a:rPr lang="en-US" i="1" dirty="0"/>
              <a:t>unrepeatable reads</a:t>
            </a:r>
          </a:p>
          <a:p>
            <a:pPr lvl="1"/>
            <a:r>
              <a:rPr lang="en-US" i="1" dirty="0"/>
              <a:t>Phantom reads</a:t>
            </a:r>
            <a:r>
              <a:rPr lang="en-US" dirty="0"/>
              <a:t> can occur</a:t>
            </a:r>
          </a:p>
        </p:txBody>
      </p:sp>
    </p:spTree>
    <p:extLst>
      <p:ext uri="{BB962C8B-B14F-4D97-AF65-F5344CB8AC3E}">
        <p14:creationId xmlns:p14="http://schemas.microsoft.com/office/powerpoint/2010/main" val="1424456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1401-784C-6201-B7C6-25820F5F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0E2A-1231-363C-8F38-4D5296257B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SNAPSHOT</a:t>
            </a:r>
          </a:p>
          <a:p>
            <a:pPr lvl="1"/>
            <a:r>
              <a:rPr lang="en-US" dirty="0"/>
              <a:t>Data read by any statement in a transaction will be the transactionally consistent version of the data that existed at the start of the transaction (working on a snapshot of the data)</a:t>
            </a:r>
          </a:p>
        </p:txBody>
      </p:sp>
    </p:spTree>
    <p:extLst>
      <p:ext uri="{BB962C8B-B14F-4D97-AF65-F5344CB8AC3E}">
        <p14:creationId xmlns:p14="http://schemas.microsoft.com/office/powerpoint/2010/main" val="4003213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B66-C509-F62A-C5F9-FD650FA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9F33-A53B-1B9E-B5F0-C987ACD43F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SERIALIZABLE</a:t>
            </a:r>
          </a:p>
          <a:p>
            <a:pPr lvl="1"/>
            <a:r>
              <a:rPr lang="en-US" dirty="0"/>
              <a:t>Highest (most restrictive) isolation level</a:t>
            </a:r>
          </a:p>
          <a:p>
            <a:pPr lvl="1"/>
            <a:r>
              <a:rPr lang="en-US" dirty="0"/>
              <a:t>Statements cannot read data that has been modified but not yet committed by other transactions </a:t>
            </a:r>
          </a:p>
          <a:p>
            <a:pPr lvl="1"/>
            <a:r>
              <a:rPr lang="en-US" dirty="0"/>
              <a:t>No other transactions can modify data that has been read by the current transaction until the current transaction completes</a:t>
            </a:r>
          </a:p>
          <a:p>
            <a:pPr lvl="1"/>
            <a:r>
              <a:rPr lang="en-US" dirty="0"/>
              <a:t>Other transactions cannot insert new rows with key values that would fall in the range of keys read by any statements in the current transaction until the current transaction completes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Holds locks (including key range locks) during the entire transaction</a:t>
            </a:r>
          </a:p>
          <a:p>
            <a:pPr lvl="1"/>
            <a:r>
              <a:rPr lang="en-US" dirty="0"/>
              <a:t>Because concurrency is lower, use this option only when necessary</a:t>
            </a:r>
          </a:p>
          <a:p>
            <a:pPr lvl="1"/>
            <a:r>
              <a:rPr lang="en-US" dirty="0"/>
              <a:t>Doesn’t allow </a:t>
            </a:r>
            <a:r>
              <a:rPr lang="en-US" i="1" dirty="0"/>
              <a:t>dirty reads</a:t>
            </a:r>
            <a:r>
              <a:rPr lang="en-US" dirty="0"/>
              <a:t>, </a:t>
            </a:r>
            <a:r>
              <a:rPr lang="en-US" i="1" dirty="0"/>
              <a:t>unrepeatable reads</a:t>
            </a:r>
            <a:r>
              <a:rPr lang="en-US" dirty="0"/>
              <a:t>, </a:t>
            </a:r>
            <a:r>
              <a:rPr lang="en-US" i="1" dirty="0"/>
              <a:t>phantom reads</a:t>
            </a:r>
          </a:p>
        </p:txBody>
      </p:sp>
    </p:spTree>
    <p:extLst>
      <p:ext uri="{BB962C8B-B14F-4D97-AF65-F5344CB8AC3E}">
        <p14:creationId xmlns:p14="http://schemas.microsoft.com/office/powerpoint/2010/main" val="110127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0D17-847E-7FCA-FC85-8E510B57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3349-2018-95D3-402B-3AA99652E9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Reminder (see Seminar 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Remark</a:t>
            </a:r>
          </a:p>
          <a:p>
            <a:pPr lvl="1"/>
            <a:r>
              <a:rPr lang="en-US" i="1" dirty="0"/>
              <a:t>Lost updates </a:t>
            </a:r>
            <a:r>
              <a:rPr lang="en-US" dirty="0"/>
              <a:t>occur due to the update of the same record by two different transactions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17FCF-4446-DF2F-4D67-362E98CC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24346"/>
            <a:ext cx="8153400" cy="28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8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1B65-F1F2-CBD4-07C5-A10A93C0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C342-A226-D763-E8FD-DB1FA826FD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717376"/>
                </a:solidFill>
                <a:effectLst/>
                <a:latin typeface="Lato" panose="020F0502020204030203" pitchFamily="34" charset="0"/>
              </a:rPr>
              <a:t>lecture / </a:t>
            </a:r>
            <a:r>
              <a:rPr lang="fr-FR" b="0" i="0" dirty="0" err="1">
                <a:solidFill>
                  <a:srgbClr val="717376"/>
                </a:solidFill>
                <a:effectLst/>
                <a:latin typeface="Lato" panose="020F0502020204030203" pitchFamily="34" charset="0"/>
              </a:rPr>
              <a:t>seminar</a:t>
            </a:r>
            <a:r>
              <a:rPr lang="fr-FR" b="0" i="0" dirty="0">
                <a:solidFill>
                  <a:srgbClr val="717376"/>
                </a:solidFill>
                <a:effectLst/>
                <a:latin typeface="Lato" panose="020F0502020204030203" pitchFamily="34" charset="0"/>
              </a:rPr>
              <a:t> notes</a:t>
            </a:r>
          </a:p>
          <a:p>
            <a:r>
              <a:rPr lang="fr-FR" b="0" i="0" u="none" strike="noStrike" dirty="0">
                <a:solidFill>
                  <a:srgbClr val="EF997F"/>
                </a:solidFill>
                <a:effectLst/>
                <a:latin typeface="Lato" panose="020F0502020204030203" pitchFamily="34" charset="0"/>
                <a:hlinkClick r:id="rId2"/>
              </a:rPr>
              <a:t>https://docs.microsoft.com/en-us/sql/t-sql/statements/set-transaction-isolation-level-transact-sql</a:t>
            </a:r>
            <a:endParaRPr lang="fr-FR" b="0" i="0" u="none" strike="noStrike" dirty="0">
              <a:solidFill>
                <a:srgbClr val="EF997F"/>
              </a:solidFill>
              <a:effectLst/>
              <a:latin typeface="Lato" panose="020F0502020204030203" pitchFamily="34" charset="0"/>
            </a:endParaRPr>
          </a:p>
          <a:p>
            <a:r>
              <a:rPr lang="fr-FR" b="0" i="0" u="none" strike="noStrike" dirty="0">
                <a:solidFill>
                  <a:srgbClr val="EF997F"/>
                </a:solidFill>
                <a:effectLst/>
                <a:latin typeface="Lato" panose="020F0502020204030203" pitchFamily="34" charset="0"/>
                <a:hlinkClick r:id="rId3"/>
              </a:rPr>
              <a:t>https://docs.microsoft.com/en-us/sql/t-sql/language-elements/transactions-transact-sql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9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A534-64BF-4A24-3623-4E369CEA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BC95-5FC8-F7BB-63AA-CB9D873027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Visual Studio – installed</a:t>
            </a:r>
          </a:p>
          <a:p>
            <a:endParaRPr lang="en-US" dirty="0"/>
          </a:p>
          <a:p>
            <a:r>
              <a:rPr lang="en-US" dirty="0"/>
              <a:t>For Linux users</a:t>
            </a:r>
          </a:p>
          <a:p>
            <a:pPr lvl="1"/>
            <a:r>
              <a:rPr lang="en-US" dirty="0"/>
              <a:t>Virtual machine, or</a:t>
            </a:r>
          </a:p>
          <a:p>
            <a:pPr lvl="1"/>
            <a:r>
              <a:rPr lang="en-US" dirty="0"/>
              <a:t>Mono Project (</a:t>
            </a:r>
            <a:r>
              <a:rPr lang="en-US" dirty="0">
                <a:hlinkClick r:id="rId2"/>
              </a:rPr>
              <a:t>https://www.mono-project.com/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rgbClr val="222222"/>
                </a:solidFill>
                <a:latin typeface="Helvetica Neue"/>
              </a:rPr>
              <a:t>O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pen source implementation of Microsoft's .NET Framework</a:t>
            </a:r>
          </a:p>
          <a:p>
            <a:pPr lvl="1"/>
            <a:endParaRPr lang="en-US" dirty="0">
              <a:solidFill>
                <a:srgbClr val="222222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Helvetica Neue"/>
              </a:rPr>
              <a:t>! For the practical exam, an app using Windows Forms will be required!</a:t>
            </a:r>
          </a:p>
          <a:p>
            <a:pPr lvl="1"/>
            <a:endParaRPr lang="en-US" dirty="0">
              <a:solidFill>
                <a:srgbClr val="222222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Helvetica Neue"/>
              </a:rPr>
              <a:t>Teams access code: </a:t>
            </a:r>
            <a:r>
              <a:rPr lang="en-US" sz="3600" b="1" i="0" dirty="0">
                <a:solidFill>
                  <a:srgbClr val="242424"/>
                </a:solidFill>
                <a:effectLst/>
                <a:latin typeface="-apple-system"/>
              </a:rPr>
              <a:t>n9din1i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041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47A2-24C4-94B6-FF7E-DC366C438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9114-1101-A5CA-F320-4D94F54A4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5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8B63-B3D5-F00D-08B9-3C23428F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21EC-9AA1-DF06-620D-0E76E37050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transaction</a:t>
            </a:r>
            <a:r>
              <a:rPr lang="en-US" dirty="0"/>
              <a:t> is a single unit of work</a:t>
            </a:r>
          </a:p>
          <a:p>
            <a:endParaRPr lang="en-US" dirty="0"/>
          </a:p>
          <a:p>
            <a:r>
              <a:rPr lang="en-US" dirty="0"/>
              <a:t>If a transaction is </a:t>
            </a:r>
            <a:r>
              <a:rPr lang="en-US" b="1" dirty="0"/>
              <a:t>successful</a:t>
            </a:r>
          </a:p>
          <a:p>
            <a:pPr lvl="1"/>
            <a:r>
              <a:rPr lang="en-US" dirty="0"/>
              <a:t>All of the data modifications made during the transaction are </a:t>
            </a:r>
            <a:r>
              <a:rPr lang="en-US" b="1" dirty="0"/>
              <a:t>committed</a:t>
            </a:r>
            <a:r>
              <a:rPr lang="en-US" dirty="0"/>
              <a:t> and become a </a:t>
            </a:r>
            <a:r>
              <a:rPr lang="en-US" b="1" dirty="0"/>
              <a:t>permanent part of the database</a:t>
            </a:r>
          </a:p>
          <a:p>
            <a:endParaRPr lang="en-US" dirty="0"/>
          </a:p>
          <a:p>
            <a:r>
              <a:rPr lang="en-US" dirty="0"/>
              <a:t>If a transaction encounters </a:t>
            </a:r>
            <a:r>
              <a:rPr lang="en-US" b="1" dirty="0"/>
              <a:t>errors</a:t>
            </a:r>
          </a:p>
          <a:p>
            <a:pPr lvl="1"/>
            <a:r>
              <a:rPr lang="en-US" dirty="0"/>
              <a:t>The transaction must be </a:t>
            </a:r>
            <a:r>
              <a:rPr lang="en-US" b="1" dirty="0"/>
              <a:t>canceled</a:t>
            </a:r>
            <a:r>
              <a:rPr lang="en-US" dirty="0"/>
              <a:t> or </a:t>
            </a:r>
            <a:r>
              <a:rPr lang="en-US" b="1" dirty="0"/>
              <a:t>rolled back </a:t>
            </a:r>
            <a:r>
              <a:rPr lang="en-US" dirty="0"/>
              <a:t>and all of the data modifications are erased</a:t>
            </a:r>
          </a:p>
        </p:txBody>
      </p:sp>
    </p:spTree>
    <p:extLst>
      <p:ext uri="{BB962C8B-B14F-4D97-AF65-F5344CB8AC3E}">
        <p14:creationId xmlns:p14="http://schemas.microsoft.com/office/powerpoint/2010/main" val="14840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9F15-20EC-76A6-CF6B-8CC5700F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modes in SQL Server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E154B-7C1B-D855-5287-354EEEC714F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42062620"/>
              </p:ext>
            </p:extLst>
          </p:nvPr>
        </p:nvGraphicFramePr>
        <p:xfrm>
          <a:off x="457200" y="1219200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0907958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89559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Autocommit</a:t>
                      </a:r>
                      <a:r>
                        <a:rPr lang="en-US" dirty="0"/>
                        <a:t>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each individual statement is a transaction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Explicit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each transaction is explicitly started with the BEGIN TRANSACTION statement </a:t>
                      </a:r>
                    </a:p>
                    <a:p>
                      <a:r>
                        <a:rPr lang="en-US" dirty="0"/>
                        <a:t>- each transaction is ended with a COMMIT or a ROLLBACK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4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Implicit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 new transaction is implicitly started when the prior transaction completes BUT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each transaction is explicitly completed with a COMMIT or a ROLLBACK statement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5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Batch-scoped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only applicable to multiple active result sets (MARS)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25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12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DFCB-DD20-4480-6734-77AEEEA8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5A6C-6AD4-90C1-2731-A05E68AE0F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BEGIN TRANSACTION</a:t>
            </a:r>
          </a:p>
          <a:p>
            <a:pPr lvl="1"/>
            <a:r>
              <a:rPr lang="en-US" dirty="0"/>
              <a:t>Marks the starting point of an explicit, local transaction</a:t>
            </a:r>
          </a:p>
          <a:p>
            <a:pPr lvl="1"/>
            <a:r>
              <a:rPr lang="en-US" dirty="0"/>
              <a:t>Explicit transactions start with the BEGIN TRANSACTION statement and end with the COMMIT or ROLLBACK statement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994CD-8A0C-F6B9-DC33-57E9D76E27C6}"/>
              </a:ext>
            </a:extLst>
          </p:cNvPr>
          <p:cNvSpPr txBox="1"/>
          <p:nvPr/>
        </p:nvSpPr>
        <p:spPr>
          <a:xfrm>
            <a:off x="2286000" y="3810000"/>
            <a:ext cx="5169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BEGIN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{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TRAN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|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TRANSACTION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}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    [ {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transaction_name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| @tran_name_variable }</a:t>
            </a:r>
          </a:p>
          <a:p>
            <a:r>
              <a:rPr lang="en-US" dirty="0">
                <a:solidFill>
                  <a:srgbClr val="161616"/>
                </a:solidFill>
                <a:latin typeface="SFMono-Regular"/>
              </a:rPr>
              <a:t>      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[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WITH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MARK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[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'description'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] ]</a:t>
            </a:r>
          </a:p>
          <a:p>
            <a:r>
              <a:rPr lang="en-US" dirty="0">
                <a:solidFill>
                  <a:srgbClr val="161616"/>
                </a:solidFill>
                <a:latin typeface="SFMono-Regular"/>
              </a:rPr>
              <a:t>    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] 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[ ; 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7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B2F7-88D9-8196-7BAB-B110BAA1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9366-4E19-DD8C-B714-53278690EE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BEGIN TRANSACTION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sz="2000" dirty="0"/>
              <a:t>Using an explicit transaction: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Rolling back a transaction: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C128E-2AC0-BFAA-258D-882CEE4C3D5B}"/>
              </a:ext>
            </a:extLst>
          </p:cNvPr>
          <p:cNvSpPr txBox="1"/>
          <p:nvPr/>
        </p:nvSpPr>
        <p:spPr>
          <a:xfrm>
            <a:off x="1981200" y="2816215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BEGIN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TRANSACTION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; </a:t>
            </a:r>
          </a:p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DELETE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SFMono-Regular"/>
              </a:rPr>
              <a:t>HumanResources.JobCandidate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</a:p>
          <a:p>
            <a:r>
              <a:rPr lang="en-US" sz="1600" dirty="0">
                <a:solidFill>
                  <a:srgbClr val="161616"/>
                </a:solidFill>
                <a:latin typeface="SFMono-Regular"/>
              </a:rPr>
              <a:t>         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WHERE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SFMono-Regular"/>
              </a:rPr>
              <a:t>JobCandidateID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= 13; </a:t>
            </a:r>
          </a:p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COMMIT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;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215EF-0F6B-AB57-9C4A-30BE729A46D4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01E39-16C6-C95C-1B96-14637D84DB15}"/>
              </a:ext>
            </a:extLst>
          </p:cNvPr>
          <p:cNvSpPr txBox="1"/>
          <p:nvPr/>
        </p:nvSpPr>
        <p:spPr>
          <a:xfrm>
            <a:off x="1981200" y="4635887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CREATE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TABLE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SFMono-Regular"/>
              </a:rPr>
              <a:t>ValueTable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(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id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); </a:t>
            </a:r>
          </a:p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BEGIN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TRANSACTION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; </a:t>
            </a:r>
          </a:p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INSERT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INTO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SFMono-Regular"/>
              </a:rPr>
              <a:t>ValueTable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VALUES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(1);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INSERT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INTO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SFMono-Regular"/>
              </a:rPr>
              <a:t>ValueTable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VALUES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(2); </a:t>
            </a:r>
          </a:p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ROLLBACK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830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B2F7-88D9-8196-7BAB-B110BAA1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9366-4E19-DD8C-B714-53278690EE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BEGIN TRANSACTION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sz="2000" dirty="0"/>
              <a:t>Naming a transaction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215EF-0F6B-AB57-9C4A-30BE729A46D4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59DF8-CD62-8B34-F88B-8A0CFBBC830F}"/>
              </a:ext>
            </a:extLst>
          </p:cNvPr>
          <p:cNvSpPr txBox="1"/>
          <p:nvPr/>
        </p:nvSpPr>
        <p:spPr>
          <a:xfrm>
            <a:off x="1447800" y="2667000"/>
            <a:ext cx="586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DECLARE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@TranName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VARCHAR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(20); </a:t>
            </a:r>
          </a:p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@TranName = </a:t>
            </a:r>
            <a:r>
              <a:rPr lang="en-US" sz="1600" b="0" i="0" dirty="0">
                <a:solidFill>
                  <a:srgbClr val="A31515"/>
                </a:solidFill>
                <a:effectLst/>
                <a:latin typeface="SFMono-Regular"/>
              </a:rPr>
              <a:t>'</a:t>
            </a:r>
            <a:r>
              <a:rPr lang="en-US" sz="1600" b="0" i="0" dirty="0" err="1">
                <a:solidFill>
                  <a:srgbClr val="A31515"/>
                </a:solidFill>
                <a:effectLst/>
                <a:latin typeface="SFMono-Regular"/>
              </a:rPr>
              <a:t>MyTransaction</a:t>
            </a:r>
            <a:r>
              <a:rPr lang="en-US" sz="1600" b="0" i="0" dirty="0">
                <a:solidFill>
                  <a:srgbClr val="A31515"/>
                </a:solidFill>
                <a:effectLst/>
                <a:latin typeface="SFMono-Regular"/>
              </a:rPr>
              <a:t>’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; </a:t>
            </a:r>
          </a:p>
          <a:p>
            <a:endParaRPr lang="en-US" sz="1600" dirty="0">
              <a:solidFill>
                <a:srgbClr val="161616"/>
              </a:solidFill>
              <a:latin typeface="SFMono-Regular"/>
            </a:endParaRPr>
          </a:p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BEGIN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TRANSACTION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@TranName; </a:t>
            </a:r>
          </a:p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USE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AdventureWorks2012; </a:t>
            </a:r>
          </a:p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DELETE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FROM 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AdventureWorks2012.HumanResources.JobCandidate </a:t>
            </a:r>
          </a:p>
          <a:p>
            <a:r>
              <a:rPr lang="en-US" sz="1600" dirty="0">
                <a:solidFill>
                  <a:srgbClr val="161616"/>
                </a:solidFill>
                <a:latin typeface="SFMono-Regular"/>
              </a:rPr>
              <a:t>       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WHERE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SFMono-Regular"/>
              </a:rPr>
              <a:t>JobCandidateID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= 13; </a:t>
            </a:r>
          </a:p>
          <a:p>
            <a:endParaRPr lang="en-US" sz="1600" dirty="0">
              <a:solidFill>
                <a:srgbClr val="161616"/>
              </a:solidFill>
              <a:latin typeface="SFMono-Regular"/>
            </a:endParaRPr>
          </a:p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COMMIT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TRANSACTION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 @TranName; 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SFMono-Regular"/>
              </a:rPr>
              <a:t>GO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6155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F9704CE550348834A49D7AF9D3AEB" ma:contentTypeVersion="4" ma:contentTypeDescription="Create a new document." ma:contentTypeScope="" ma:versionID="6b6ab8acee975a54ff6bfd11c59f8bec">
  <xsd:schema xmlns:xsd="http://www.w3.org/2001/XMLSchema" xmlns:xs="http://www.w3.org/2001/XMLSchema" xmlns:p="http://schemas.microsoft.com/office/2006/metadata/properties" xmlns:ns2="1b959929-75a3-4761-a623-5362cea26e8d" targetNamespace="http://schemas.microsoft.com/office/2006/metadata/properties" ma:root="true" ma:fieldsID="3b3a98913de4b5090bd54c5aea59a25e" ns2:_="">
    <xsd:import namespace="1b959929-75a3-4761-a623-5362cea26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59929-75a3-4761-a623-5362cea26e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E2F2F6-4F04-4D34-9A03-8711ADF6906A}"/>
</file>

<file path=customXml/itemProps2.xml><?xml version="1.0" encoding="utf-8"?>
<ds:datastoreItem xmlns:ds="http://schemas.openxmlformats.org/officeDocument/2006/customXml" ds:itemID="{78B87590-32BA-4B50-B677-96583EEE3D4E}"/>
</file>

<file path=customXml/itemProps3.xml><?xml version="1.0" encoding="utf-8"?>
<ds:datastoreItem xmlns:ds="http://schemas.openxmlformats.org/officeDocument/2006/customXml" ds:itemID="{FBF213BB-412A-4625-A0F1-36A43B81760F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43775</TotalTime>
  <Words>1523</Words>
  <Application>Microsoft Office PowerPoint</Application>
  <PresentationFormat>On-screen Show (4:3)</PresentationFormat>
  <Paragraphs>304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-apple-system</vt:lpstr>
      <vt:lpstr>Bookman Old Style</vt:lpstr>
      <vt:lpstr>Calibri</vt:lpstr>
      <vt:lpstr>Gill Sans MT</vt:lpstr>
      <vt:lpstr>Helvetica Neue</vt:lpstr>
      <vt:lpstr>Lato</vt:lpstr>
      <vt:lpstr>Segoe UI</vt:lpstr>
      <vt:lpstr>SFMono-Regular</vt:lpstr>
      <vt:lpstr>Wingdings</vt:lpstr>
      <vt:lpstr>Wingdings 3</vt:lpstr>
      <vt:lpstr>Origin</vt:lpstr>
      <vt:lpstr>Lab 3 Helper Transactions </vt:lpstr>
      <vt:lpstr>Info about the lab </vt:lpstr>
      <vt:lpstr>Prerequisites</vt:lpstr>
      <vt:lpstr>Transactions</vt:lpstr>
      <vt:lpstr>Transactions</vt:lpstr>
      <vt:lpstr>Transaction modes in SQL Server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 – SAVE TRANSACTION Example </vt:lpstr>
      <vt:lpstr>@@TRANCOUNT</vt:lpstr>
      <vt:lpstr>@@TRANCOUNT</vt:lpstr>
      <vt:lpstr>Transaction isolation levels</vt:lpstr>
      <vt:lpstr>Transaction isolation level</vt:lpstr>
      <vt:lpstr>Transaction isolation level</vt:lpstr>
      <vt:lpstr>Transaction isolation levels</vt:lpstr>
      <vt:lpstr>Transaction isolation levels</vt:lpstr>
      <vt:lpstr>Transaction isolation levels</vt:lpstr>
      <vt:lpstr>Transaction isolation levels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oana</dc:creator>
  <cp:lastModifiedBy>IOANA-GEORGIANA CIUCIU</cp:lastModifiedBy>
  <cp:revision>1349</cp:revision>
  <dcterms:created xsi:type="dcterms:W3CDTF">2006-08-16T00:00:00Z</dcterms:created>
  <dcterms:modified xsi:type="dcterms:W3CDTF">2023-04-24T15:24:25Z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0x01010051EF9704CE550348834A49D7AF9D3AEB</vt:lpwstr>
  </property>
</Properties>
</file>