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84" r:id="rId13"/>
    <p:sldId id="291" r:id="rId14"/>
    <p:sldId id="267" r:id="rId15"/>
    <p:sldId id="268" r:id="rId16"/>
    <p:sldId id="290" r:id="rId17"/>
    <p:sldId id="285" r:id="rId18"/>
    <p:sldId id="292" r:id="rId19"/>
    <p:sldId id="269" r:id="rId20"/>
    <p:sldId id="282" r:id="rId21"/>
    <p:sldId id="289" r:id="rId22"/>
    <p:sldId id="270" r:id="rId23"/>
    <p:sldId id="283" r:id="rId24"/>
    <p:sldId id="277" r:id="rId25"/>
    <p:sldId id="287" r:id="rId26"/>
    <p:sldId id="288" r:id="rId27"/>
    <p:sldId id="271" r:id="rId28"/>
    <p:sldId id="272" r:id="rId29"/>
    <p:sldId id="273" r:id="rId30"/>
    <p:sldId id="274" r:id="rId31"/>
    <p:sldId id="26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8534A-59DD-4E26-B2A4-C4F3F00C1661}" v="2" dt="2022-01-24T23:52:20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>
      <p:cViewPr varScale="1">
        <p:scale>
          <a:sx n="68" d="100"/>
          <a:sy n="68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oscrisan.ubb@gmail.com" userId="1b3558a9c22c8960" providerId="LiveId" clId="{C0B8534A-59DD-4E26-B2A4-C4F3F00C1661}"/>
    <pc:docChg chg="modSld">
      <pc:chgData name="dragoscrisan.ubb@gmail.com" userId="1b3558a9c22c8960" providerId="LiveId" clId="{C0B8534A-59DD-4E26-B2A4-C4F3F00C1661}" dt="2022-01-24T23:52:20.845" v="1" actId="1076"/>
      <pc:docMkLst>
        <pc:docMk/>
      </pc:docMkLst>
      <pc:sldChg chg="modSp">
        <pc:chgData name="dragoscrisan.ubb@gmail.com" userId="1b3558a9c22c8960" providerId="LiveId" clId="{C0B8534A-59DD-4E26-B2A4-C4F3F00C1661}" dt="2022-01-24T23:52:20.845" v="1" actId="1076"/>
        <pc:sldMkLst>
          <pc:docMk/>
          <pc:sldMk cId="0" sldId="271"/>
        </pc:sldMkLst>
        <pc:picChg chg="mod">
          <ac:chgData name="dragoscrisan.ubb@gmail.com" userId="1b3558a9c22c8960" providerId="LiveId" clId="{C0B8534A-59DD-4E26-B2A4-C4F3F00C1661}" dt="2022-01-24T23:52:20.845" v="1" actId="1076"/>
          <ac:picMkLst>
            <pc:docMk/>
            <pc:sldMk cId="0" sldId="271"/>
            <ac:picMk id="2867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First-order (predicate) Logic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Humming birds – amazing facts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7884"/>
            <a:ext cx="7924800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61855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https://www.youtube.com/watch?v=FPRswRWZ23Q</a:t>
            </a:r>
          </a:p>
        </p:txBody>
      </p:sp>
    </p:spTree>
    <p:extLst>
      <p:ext uri="{BB962C8B-B14F-4D97-AF65-F5344CB8AC3E}">
        <p14:creationId xmlns:p14="http://schemas.microsoft.com/office/powerpoint/2010/main" val="163977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/>
              <a:t>EXAMPLE 1</a:t>
            </a:r>
            <a:r>
              <a:rPr lang="en-US" sz="2000" b="1" cap="none" dirty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/>
              <a:t>EXAMPLE 1</a:t>
            </a:r>
            <a:r>
              <a:rPr lang="en-US" sz="2400" cap="none"/>
              <a:t> – </a:t>
            </a:r>
            <a:r>
              <a:rPr lang="en-US" sz="2000" b="1" cap="none"/>
              <a:t>BUILDING DEDUCTIONS (LECTURE</a:t>
            </a:r>
            <a:r>
              <a:rPr lang="en-US" sz="2000" cap="none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/>
              <a:t>EXAMPLE 3</a:t>
            </a:r>
            <a:r>
              <a:rPr lang="en-US" sz="2200" b="1" cap="none" dirty="0"/>
              <a:t>: </a:t>
            </a:r>
            <a:r>
              <a:rPr lang="ro-RO" sz="2200" cap="none" dirty="0"/>
              <a:t>S</a:t>
            </a:r>
            <a:r>
              <a:rPr lang="ro-RO" sz="2200" b="1" cap="none" dirty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334000" cy="3349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Kings of England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7924800" cy="6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3803"/>
            <a:ext cx="8305800" cy="7921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1800" b="1" u="sng" cap="none" dirty="0"/>
              <a:t>EXAMPLE 3</a:t>
            </a:r>
            <a:r>
              <a:rPr lang="en-US" sz="1800" b="1" cap="none" dirty="0"/>
              <a:t> (HOMEWORK) </a:t>
            </a:r>
            <a:br>
              <a:rPr lang="en-US" sz="1800" b="1" cap="none" dirty="0"/>
            </a:br>
            <a:r>
              <a:rPr lang="en-US" sz="1800" b="1" cap="none" dirty="0"/>
              <a:t>                          </a:t>
            </a:r>
            <a:r>
              <a:rPr lang="ro-RO" sz="1800" cap="none" dirty="0"/>
              <a:t>S</a:t>
            </a:r>
            <a:r>
              <a:rPr lang="ro-RO" sz="1800" b="1" cap="none" dirty="0"/>
              <a:t>UCCESSION TO THE BRITISH THRONE </a:t>
            </a:r>
            <a:br>
              <a:rPr lang="en-US" sz="1800" cap="none" dirty="0"/>
            </a:br>
            <a:endParaRPr lang="en-US" sz="1800" b="1" cap="none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85800"/>
            <a:ext cx="6629400" cy="2332037"/>
          </a:xfrm>
          <a:noFill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08384"/>
            <a:ext cx="7239000" cy="352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Theorems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r>
              <a:rPr lang="ro-RO" sz="2400" b="1" u="sng" cap="none"/>
              <a:t>THE SEMANTICS OF FIRST-ORDER LOGIC</a:t>
            </a:r>
            <a:br>
              <a:rPr lang="en-US" sz="2400" b="1" i="1" cap="none"/>
            </a:br>
            <a:endParaRPr lang="en-US" sz="2400" cap="none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br>
              <a:rPr lang="en-US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</a:br>
            <a:br>
              <a:rPr lang="en-US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Definitions (semantic concepts)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/>
              <a:t>LOGICAL EQUIVALENCES IN PREDICATE LOGIC</a:t>
            </a:r>
            <a:br>
              <a:rPr lang="en-US" sz="2000" b="1" i="1" cap="none"/>
            </a:br>
            <a:endParaRPr lang="en-US" sz="2000" cap="none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686" y="1493838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/>
              <a:t>Distributive laws</a:t>
            </a:r>
            <a:br>
              <a:rPr lang="en-US" sz="2000" dirty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467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sz="2700" b="1" i="1" cap="none"/>
            </a:br>
            <a:br>
              <a:rPr lang="en-US" sz="2700" b="1" i="1" cap="none"/>
            </a:br>
            <a:br>
              <a:rPr lang="en-US" sz="2700" b="1" i="1" cap="none"/>
            </a:br>
            <a:br>
              <a:rPr lang="en-US" sz="2700" b="1" i="1" cap="none"/>
            </a:br>
            <a:r>
              <a:rPr lang="en-US" sz="2400" b="1" cap="none"/>
              <a:t>EXTRACTION OF QUANTIFIERS</a:t>
            </a:r>
            <a:br>
              <a:rPr lang="en-US" sz="2400" b="1" cap="none"/>
            </a:br>
            <a:r>
              <a:rPr lang="en-US" sz="2400" b="1" cap="none"/>
              <a:t>                           IN FRONT OF THE FORMULA</a:t>
            </a:r>
            <a:br>
              <a:rPr lang="en-US" sz="2400" cap="none"/>
            </a:br>
            <a:endParaRPr lang="en-US" sz="2400" cap="none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7772400" cy="3352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63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/>
              <a:t>Example 6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/>
              <a:t>PROPERTIES OF FIRST-ORDER LOGIC</a:t>
            </a:r>
            <a:r>
              <a:rPr lang="en-US" sz="2400" u="sng" cap="none"/>
              <a:t>:</a:t>
            </a:r>
            <a:br>
              <a:rPr lang="en-US" sz="2400" u="sng" cap="none"/>
            </a:br>
            <a:r>
              <a:rPr lang="en-US" cap="none"/>
              <a:t> </a:t>
            </a:r>
            <a:r>
              <a:rPr lang="en-US" sz="1800" b="1" cap="none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/>
              <a:t>The axioms </a:t>
            </a:r>
            <a:r>
              <a:rPr lang="en-US" sz="2800" b="1" u="sng" dirty="0"/>
              <a:t>that</a:t>
            </a:r>
            <a:r>
              <a:rPr lang="ro-RO" sz="2800" b="1" u="sng" dirty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/>
              <a:t>AXIOMATIC SYSTEM OF PREDICATE LOGIC       </a:t>
            </a:r>
            <a:endParaRPr lang="en-US" sz="1800" b="1" u="sng" cap="none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2" y="55641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072" y="3512916"/>
            <a:ext cx="6172200" cy="2829204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" y="559006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" y="58674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52" y="3055178"/>
            <a:ext cx="6807680" cy="447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/>
              <a:t>AXIOMATIC SYSTEM </a:t>
            </a:r>
            <a:r>
              <a:rPr lang="en-US" sz="2000" cap="none" dirty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/>
              <a:t>EXAMPLE 1</a:t>
            </a:r>
            <a:r>
              <a:rPr lang="en-US" sz="2000" b="1" cap="none"/>
              <a:t> – MODELING REASONING</a:t>
            </a:r>
            <a:endParaRPr lang="ro-RO" sz="2000" b="1" cap="none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8006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0" y="914400"/>
            <a:ext cx="36329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1" y="3324045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E956F-C0D7-43D2-89F1-4B2EA667AC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b6679-d4d8-40a3-aa7a-4381b81cea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6FCFE4-5DF6-4185-A3EB-4EFB8075FF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EE7B81-9B12-43FC-B1A5-613B207354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4690360</TotalTime>
  <Words>181</Words>
  <Application>Microsoft Office PowerPoint</Application>
  <PresentationFormat>On-screen Show (4:3)</PresentationFormat>
  <Paragraphs>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Schoolbook</vt:lpstr>
      <vt:lpstr>Lucida Sans Typewriter</vt:lpstr>
      <vt:lpstr>Wingdings</vt:lpstr>
      <vt:lpstr>Wingdings 2</vt:lpstr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Humming birds – amazing facts</vt:lpstr>
      <vt:lpstr>EXAMPLE 1 –MODELING REASONING (contd.)</vt:lpstr>
      <vt:lpstr>EXAMPLE 1 – BUILDING DEDUCTIONS (LECTURE)</vt:lpstr>
      <vt:lpstr>Example 2</vt:lpstr>
      <vt:lpstr>EXAMPLE 3: SUCCESSION TO THE BRITISH THRONE</vt:lpstr>
      <vt:lpstr>Kings of England</vt:lpstr>
      <vt:lpstr>EXAMPLE 3 (HOMEWORK)                            SUCCESSION TO THE BRITISH THRONE  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Example 5</vt:lpstr>
      <vt:lpstr>Example 5 (contd.)</vt:lpstr>
      <vt:lpstr>LOGICAL EQUIVALENCES IN PREDICATE LOGIC </vt:lpstr>
      <vt:lpstr>Distributive laws </vt:lpstr>
      <vt:lpstr>    EXTRACTION OF QUANTIFIERS                            IN FRONT OF THE FORMULA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dragoscrisan.ubb@gmail.com</cp:lastModifiedBy>
  <cp:revision>116</cp:revision>
  <dcterms:created xsi:type="dcterms:W3CDTF">2017-10-28T06:03:07Z</dcterms:created>
  <dcterms:modified xsi:type="dcterms:W3CDTF">2022-01-24T23:52:52Z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