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0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998C-C1CD-43BD-B9F1-798D7361C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31A4D-19D0-4E58-A4A1-53144AE4C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073CC-C5F6-4AC9-8B4A-DBD6A333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82A-8E7D-4B9E-BF1A-DF7A1113617B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845C-EB33-4604-B9CB-42AD8870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14E6-F620-49C1-A736-B8DC8897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656-3D71-42CF-9CED-6C5C9AF524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311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CC49-1416-4445-A743-F9565501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3DF15-0782-4ED3-8356-DB531F690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5ACF-5BF7-4115-BB20-44E0189B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82A-8E7D-4B9E-BF1A-DF7A1113617B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ECB66-1296-4AA5-ACA2-D271F0D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C7454-DF5D-4A70-8ADD-B5FA779B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656-3D71-42CF-9CED-6C5C9AF524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5574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AAB4D-CBE8-4C43-BECD-1E6568FD8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459E1-D032-4E49-9ADB-1D46297DD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5C9F-44D6-4E98-8FD0-335E3E6B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82A-8E7D-4B9E-BF1A-DF7A1113617B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F410-E032-4BBA-A3A3-6D5FD4E1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96B54-E9C0-4169-984A-12EA4CEC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656-3D71-42CF-9CED-6C5C9AF524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97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EA19-EF9D-4152-A6C5-23C17E39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DDB0-7B53-4F80-BE24-CE4D76F4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12FF-96AB-4B7B-A743-9F7B948C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82A-8E7D-4B9E-BF1A-DF7A1113617B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40D59-34BD-4B75-8F3B-4BB9D556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3C45-8EAB-4400-82AB-3C44446B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656-3D71-42CF-9CED-6C5C9AF524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06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2997-A36B-4471-BD8E-CE6936B7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64B43-9F83-4925-AA22-726435F51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2B885-EE61-41E2-AAC0-92A11628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82A-8E7D-4B9E-BF1A-DF7A1113617B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6D9F-8922-4C58-8004-B3698A16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0D68F-9C44-4DFD-B5F7-3E17B981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656-3D71-42CF-9CED-6C5C9AF524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731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5994-20FB-4D1F-8BE1-1A14CD62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B4CB-AD5F-4D9C-8E35-2E054FE92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F47B1-6390-4B3B-86D7-1DA8EF57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17CD1-9214-4D12-8D61-D046FAC3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82A-8E7D-4B9E-BF1A-DF7A1113617B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12174-B550-4D83-9CA2-71E9006C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EEA78-A7FC-4B75-95C1-CC9FFA8A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656-3D71-42CF-9CED-6C5C9AF524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663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F0BA-1409-4FEC-B653-253BF83A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0C96-C8F1-4F41-A298-2E94DF33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C7CAC-49D6-40D8-ACA0-3ADFA1D00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820CF-2B1E-4418-A90D-E138A7BDB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B843E-2924-449B-9123-17A5E1FA2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441D1-9E15-4134-97FE-BC352882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82A-8E7D-4B9E-BF1A-DF7A1113617B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A105F-4E93-45FB-8C9C-1C05FE0E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F76C6-FC2D-4066-BBEA-53DE970D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656-3D71-42CF-9CED-6C5C9AF524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44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7062-85CF-4689-B311-E0BDDDB1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7DB83-84F3-4F6A-9E76-0C182BA8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82A-8E7D-4B9E-BF1A-DF7A1113617B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198D8-21F3-4682-BDBA-BC6F5118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EFD53-7C0F-4A9F-8D73-38F6F81D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656-3D71-42CF-9CED-6C5C9AF524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997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BBBBC-DB41-4867-B5DD-527F2FD8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82A-8E7D-4B9E-BF1A-DF7A1113617B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9D92E-A96D-46F5-BF1E-10544D1D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CBDF1-CB0E-42A5-B4F2-B0929ADF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656-3D71-42CF-9CED-6C5C9AF524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38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8A74-D73B-45A1-AF95-1710BD6F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D69D-671C-4B9A-A6A8-65011C912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FEC54-A999-4E38-AFD8-CA218D93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B9D8D-59A9-403D-A3F2-C0A9F3A2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82A-8E7D-4B9E-BF1A-DF7A1113617B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99CB5-706C-4524-B99A-5336A5F0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737E7-B364-415C-A12D-908A6880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656-3D71-42CF-9CED-6C5C9AF524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8449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FA09-E6FA-4732-A843-83DF1716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A9496-165C-4BCB-9D2B-7F502B44B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CD471-3E1F-42F2-BF11-E82548387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9A18D-23D5-49EE-BA79-F6C21FB7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82A-8E7D-4B9E-BF1A-DF7A1113617B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22FEF-1080-416E-A475-FFBE1BA5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B58C7-811F-4825-A4DA-3F77005B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656-3D71-42CF-9CED-6C5C9AF524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448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92D2C-24C9-42D9-9EDB-D3931463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BA3FA-E7B3-45C9-BE1B-913D690FB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709A6-54DA-4106-92D3-B939EEC11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A282A-8E7D-4B9E-BF1A-DF7A1113617B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FEC4-9694-4777-BB59-0A5158139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0F873-DFD8-4890-BEE1-D567AC6CA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8656-3D71-42CF-9CED-6C5C9AF5245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161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4C5E-E875-47C9-9414-7303CAEB4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02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ro-RO" dirty="0"/>
              <a:t>Problema 9.3.6</a:t>
            </a:r>
            <a:br>
              <a:rPr lang="ro-RO" dirty="0"/>
            </a:br>
            <a:r>
              <a:rPr lang="ro-RO" dirty="0"/>
              <a:t>punctul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D6F95-84BB-4AE4-A28F-D07773E55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37" y="2300418"/>
            <a:ext cx="10655559" cy="2060806"/>
          </a:xfrm>
        </p:spPr>
        <p:txBody>
          <a:bodyPr>
            <a:normAutofit/>
          </a:bodyPr>
          <a:lstStyle/>
          <a:p>
            <a:pPr algn="l"/>
            <a:r>
              <a:rPr lang="ro-RO" sz="2800" dirty="0"/>
              <a:t>Simplificați următoarele funcții booleene de trei variabile date prin zerourile acestora, utilizând metoda lui </a:t>
            </a:r>
            <a:r>
              <a:rPr lang="ro-RO" sz="2800" dirty="0" err="1"/>
              <a:t>Quine</a:t>
            </a:r>
            <a:r>
              <a:rPr lang="ro-RO" sz="2800" dirty="0"/>
              <a:t>: </a:t>
            </a:r>
          </a:p>
          <a:p>
            <a:pPr algn="l"/>
            <a:r>
              <a:rPr lang="ro-RO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f(0,1,1) = f(1,0,0) = f(1,1,1) = 0</a:t>
            </a:r>
          </a:p>
        </p:txBody>
      </p:sp>
    </p:spTree>
    <p:extLst>
      <p:ext uri="{BB962C8B-B14F-4D97-AF65-F5344CB8AC3E}">
        <p14:creationId xmlns:p14="http://schemas.microsoft.com/office/powerpoint/2010/main" val="147705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0ABD14-B74F-4275-A3B6-7EC994261587}"/>
              </a:ext>
            </a:extLst>
          </p:cNvPr>
          <p:cNvSpPr txBox="1"/>
          <p:nvPr/>
        </p:nvSpPr>
        <p:spPr>
          <a:xfrm>
            <a:off x="501521" y="435820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o-RO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f(0,1,1) = f(1,0,0) = f(1,1,1) = 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560AB5-23CF-47A9-8410-F5B0B4D85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101045"/>
              </p:ext>
            </p:extLst>
          </p:nvPr>
        </p:nvGraphicFramePr>
        <p:xfrm>
          <a:off x="501521" y="1428792"/>
          <a:ext cx="407048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963">
                  <a:extLst>
                    <a:ext uri="{9D8B030D-6E8A-4147-A177-3AD203B41FA5}">
                      <a16:colId xmlns:a16="http://schemas.microsoft.com/office/drawing/2014/main" val="4276272347"/>
                    </a:ext>
                  </a:extLst>
                </a:gridCol>
                <a:gridCol w="719963">
                  <a:extLst>
                    <a:ext uri="{9D8B030D-6E8A-4147-A177-3AD203B41FA5}">
                      <a16:colId xmlns:a16="http://schemas.microsoft.com/office/drawing/2014/main" val="3490910835"/>
                    </a:ext>
                  </a:extLst>
                </a:gridCol>
                <a:gridCol w="719963">
                  <a:extLst>
                    <a:ext uri="{9D8B030D-6E8A-4147-A177-3AD203B41FA5}">
                      <a16:colId xmlns:a16="http://schemas.microsoft.com/office/drawing/2014/main" val="2088585391"/>
                    </a:ext>
                  </a:extLst>
                </a:gridCol>
                <a:gridCol w="1910591">
                  <a:extLst>
                    <a:ext uri="{9D8B030D-6E8A-4147-A177-3AD203B41FA5}">
                      <a16:colId xmlns:a16="http://schemas.microsoft.com/office/drawing/2014/main" val="278658014"/>
                    </a:ext>
                  </a:extLst>
                </a:gridCol>
              </a:tblGrid>
              <a:tr h="306739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x</a:t>
                      </a:r>
                      <a:r>
                        <a:rPr lang="ro-RO" sz="2400" baseline="-25000" dirty="0"/>
                        <a:t>1</a:t>
                      </a:r>
                      <a:endParaRPr lang="ro-R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x</a:t>
                      </a:r>
                      <a:r>
                        <a:rPr lang="ro-RO" sz="2400" baseline="-25000" dirty="0"/>
                        <a:t>2</a:t>
                      </a:r>
                      <a:endParaRPr lang="ro-R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x</a:t>
                      </a:r>
                      <a:r>
                        <a:rPr lang="ro-RO" sz="2400" baseline="-25000" dirty="0"/>
                        <a:t>3</a:t>
                      </a:r>
                      <a:endParaRPr lang="ro-R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f(x</a:t>
                      </a:r>
                      <a:r>
                        <a:rPr lang="ro-RO" sz="2400" baseline="-25000" dirty="0"/>
                        <a:t>1</a:t>
                      </a:r>
                      <a:r>
                        <a:rPr lang="ro-RO" sz="2400" baseline="0" dirty="0"/>
                        <a:t>,</a:t>
                      </a:r>
                      <a:r>
                        <a:rPr lang="ro-RO" sz="2400" dirty="0"/>
                        <a:t> x</a:t>
                      </a:r>
                      <a:r>
                        <a:rPr lang="ro-RO" sz="2400" baseline="-25000" dirty="0"/>
                        <a:t>2</a:t>
                      </a:r>
                      <a:r>
                        <a:rPr lang="ro-RO" sz="2400" baseline="0" dirty="0"/>
                        <a:t>,</a:t>
                      </a:r>
                      <a:r>
                        <a:rPr lang="ro-RO" sz="2400" dirty="0"/>
                        <a:t> x</a:t>
                      </a:r>
                      <a:r>
                        <a:rPr lang="ro-RO" sz="2400" baseline="-25000" dirty="0"/>
                        <a:t>3</a:t>
                      </a:r>
                      <a:r>
                        <a:rPr lang="ro-RO" sz="2400" baseline="0" dirty="0"/>
                        <a:t>)</a:t>
                      </a:r>
                      <a:endParaRPr lang="ro-R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33248"/>
                  </a:ext>
                </a:extLst>
              </a:tr>
              <a:tr h="306739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320956"/>
                  </a:ext>
                </a:extLst>
              </a:tr>
              <a:tr h="306739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92736"/>
                  </a:ext>
                </a:extLst>
              </a:tr>
              <a:tr h="306739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72129"/>
                  </a:ext>
                </a:extLst>
              </a:tr>
              <a:tr h="306739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81779"/>
                  </a:ext>
                </a:extLst>
              </a:tr>
              <a:tr h="306739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04888"/>
                  </a:ext>
                </a:extLst>
              </a:tr>
              <a:tr h="306739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56516"/>
                  </a:ext>
                </a:extLst>
              </a:tr>
              <a:tr h="306739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96729"/>
                  </a:ext>
                </a:extLst>
              </a:tr>
              <a:tr h="306739"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61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E9B975-7BE8-4F9F-8496-16F86BA40986}"/>
              </a:ext>
            </a:extLst>
          </p:cNvPr>
          <p:cNvSpPr txBox="1"/>
          <p:nvPr/>
        </p:nvSpPr>
        <p:spPr>
          <a:xfrm>
            <a:off x="4767944" y="1428792"/>
            <a:ext cx="7109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Mulțimea suport a funcției f este:</a:t>
            </a:r>
          </a:p>
          <a:p>
            <a:r>
              <a:rPr lang="ro-RO" sz="2800" dirty="0" err="1"/>
              <a:t>S</a:t>
            </a:r>
            <a:r>
              <a:rPr lang="ro-RO" sz="2800" baseline="-25000" dirty="0" err="1"/>
              <a:t>f</a:t>
            </a:r>
            <a:r>
              <a:rPr lang="ro-RO" sz="2800" dirty="0"/>
              <a:t>={(0, 0, 0), (0, 0, 1), (0, 1, 0), (1, 0, 1), (1, 1, 0)}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2A6027-4972-4266-98BC-49221CC7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7944" y="2987384"/>
            <a:ext cx="7109925" cy="20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Ordonăm </a:t>
            </a:r>
            <a:r>
              <a:rPr lang="ro-RO" dirty="0" err="1"/>
              <a:t>mulțimia</a:t>
            </a:r>
            <a:r>
              <a:rPr lang="ro-RO" dirty="0"/>
              <a:t> suport crescător după numărul de valori 1 conținut.</a:t>
            </a:r>
          </a:p>
          <a:p>
            <a:pPr marL="0" indent="0">
              <a:buNone/>
            </a:pPr>
            <a:r>
              <a:rPr lang="ro-RO" sz="2800" dirty="0" err="1"/>
              <a:t>S</a:t>
            </a:r>
            <a:r>
              <a:rPr lang="ro-RO" sz="2800" baseline="-25000" dirty="0" err="1"/>
              <a:t>f</a:t>
            </a:r>
            <a:r>
              <a:rPr lang="ro-RO" sz="2800" dirty="0"/>
              <a:t>={(0, 0, 0), (0, 0, 1), (0, 1, 0), (1, 0, 1), (1, 1, 0)}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131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833B-1FE1-4E58-9144-0F40B2B8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23" y="14085"/>
            <a:ext cx="10515600" cy="1325563"/>
          </a:xfrm>
        </p:spPr>
        <p:txBody>
          <a:bodyPr/>
          <a:lstStyle/>
          <a:p>
            <a:pPr algn="ctr"/>
            <a:r>
              <a:rPr lang="ro-RO" dirty="0"/>
              <a:t>Prima tabelă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96A08-E92F-490E-84C9-189A925A0934}"/>
              </a:ext>
            </a:extLst>
          </p:cNvPr>
          <p:cNvSpPr txBox="1"/>
          <p:nvPr/>
        </p:nvSpPr>
        <p:spPr>
          <a:xfrm>
            <a:off x="1136971" y="145272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Century" panose="02040604050505020304" pitchFamily="18" charset="0"/>
              </a:rPr>
              <a:t>Grupul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BCEC-592C-4766-86A2-D11A8382E57B}"/>
              </a:ext>
            </a:extLst>
          </p:cNvPr>
          <p:cNvSpPr txBox="1"/>
          <p:nvPr/>
        </p:nvSpPr>
        <p:spPr>
          <a:xfrm>
            <a:off x="1137078" y="2028565"/>
            <a:ext cx="24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Century" panose="02040604050505020304" pitchFamily="18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1C1A-D8C7-4133-BE1E-AB85086AF385}"/>
              </a:ext>
            </a:extLst>
          </p:cNvPr>
          <p:cNvSpPr txBox="1"/>
          <p:nvPr/>
        </p:nvSpPr>
        <p:spPr>
          <a:xfrm>
            <a:off x="1087506" y="2651871"/>
            <a:ext cx="40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Century" panose="02040604050505020304" pitchFamily="18" charset="0"/>
                <a:cs typeface="Arial" panose="020B0604020202020204" pitchFamily="34" charset="0"/>
              </a:rPr>
              <a:t>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62E018-FDF9-46DC-BF17-C240F91E6606}"/>
              </a:ext>
            </a:extLst>
          </p:cNvPr>
          <p:cNvSpPr txBox="1"/>
          <p:nvPr/>
        </p:nvSpPr>
        <p:spPr>
          <a:xfrm>
            <a:off x="1002071" y="3453318"/>
            <a:ext cx="57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Century" panose="02040604050505020304" pitchFamily="18" charset="0"/>
                <a:cs typeface="Arial" panose="020B0604020202020204" pitchFamily="34" charset="0"/>
              </a:rPr>
              <a:t>III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6C31D8-196F-45A6-B806-EBECF22C323C}"/>
              </a:ext>
            </a:extLst>
          </p:cNvPr>
          <p:cNvSpPr txBox="1"/>
          <p:nvPr/>
        </p:nvSpPr>
        <p:spPr>
          <a:xfrm>
            <a:off x="503853" y="4325574"/>
            <a:ext cx="11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Century" panose="02040604050505020304" pitchFamily="18" charset="0"/>
                <a:cs typeface="Arial" panose="020B0604020202020204" pitchFamily="34" charset="0"/>
              </a:rPr>
              <a:t>IV=I+II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0FE919-739D-4DAE-8A8B-FA925275AA6C}"/>
              </a:ext>
            </a:extLst>
          </p:cNvPr>
          <p:cNvSpPr txBox="1"/>
          <p:nvPr/>
        </p:nvSpPr>
        <p:spPr>
          <a:xfrm>
            <a:off x="503854" y="5013164"/>
            <a:ext cx="11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Century" panose="02040604050505020304" pitchFamily="18" charset="0"/>
                <a:cs typeface="Arial" panose="020B0604020202020204" pitchFamily="34" charset="0"/>
              </a:rPr>
              <a:t>V=II+III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1B573C-26FB-4B03-91CC-4EFD3A2E9A1E}"/>
              </a:ext>
            </a:extLst>
          </p:cNvPr>
          <p:cNvSpPr txBox="1"/>
          <p:nvPr/>
        </p:nvSpPr>
        <p:spPr>
          <a:xfrm>
            <a:off x="4845699" y="2085380"/>
            <a:ext cx="65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Century" panose="02040604050505020304" pitchFamily="18" charset="0"/>
                <a:cs typeface="Arial" panose="020B0604020202020204" pitchFamily="34" charset="0"/>
              </a:rPr>
              <a:t>m</a:t>
            </a:r>
            <a:r>
              <a:rPr lang="ro-RO" baseline="-25000" dirty="0">
                <a:latin typeface="Century" panose="02040604050505020304" pitchFamily="18" charset="0"/>
                <a:cs typeface="Arial" panose="020B0604020202020204" pitchFamily="34" charset="0"/>
              </a:rPr>
              <a:t>0</a:t>
            </a:r>
            <a:endParaRPr lang="ro-RO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6B2A2B-572D-4445-883E-69BCF0BAC824}"/>
              </a:ext>
            </a:extLst>
          </p:cNvPr>
          <p:cNvSpPr txBox="1"/>
          <p:nvPr/>
        </p:nvSpPr>
        <p:spPr>
          <a:xfrm>
            <a:off x="4846599" y="2448677"/>
            <a:ext cx="65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Century" panose="02040604050505020304" pitchFamily="18" charset="0"/>
                <a:cs typeface="Arial" panose="020B0604020202020204" pitchFamily="34" charset="0"/>
              </a:rPr>
              <a:t>m</a:t>
            </a:r>
            <a:r>
              <a:rPr lang="ro-RO" baseline="-25000" dirty="0">
                <a:latin typeface="Century" panose="02040604050505020304" pitchFamily="18" charset="0"/>
                <a:cs typeface="Arial" panose="020B0604020202020204" pitchFamily="34" charset="0"/>
              </a:rPr>
              <a:t>1	</a:t>
            </a:r>
            <a:endParaRPr lang="ro-RO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7AEEBA-9C70-4B1E-B2A9-4CD92AFDCBD2}"/>
              </a:ext>
            </a:extLst>
          </p:cNvPr>
          <p:cNvSpPr txBox="1"/>
          <p:nvPr/>
        </p:nvSpPr>
        <p:spPr>
          <a:xfrm>
            <a:off x="4829960" y="2761098"/>
            <a:ext cx="65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Century" panose="02040604050505020304" pitchFamily="18" charset="0"/>
                <a:cs typeface="Arial" panose="020B0604020202020204" pitchFamily="34" charset="0"/>
              </a:rPr>
              <a:t>m</a:t>
            </a:r>
            <a:r>
              <a:rPr lang="ro-RO" baseline="-25000" dirty="0">
                <a:latin typeface="Century" panose="02040604050505020304" pitchFamily="18" charset="0"/>
                <a:cs typeface="Arial" panose="020B0604020202020204" pitchFamily="34" charset="0"/>
              </a:rPr>
              <a:t>2</a:t>
            </a:r>
            <a:endParaRPr lang="ro-RO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A2DD6A-066C-496D-A803-BBADB3ADEB82}"/>
              </a:ext>
            </a:extLst>
          </p:cNvPr>
          <p:cNvSpPr txBox="1"/>
          <p:nvPr/>
        </p:nvSpPr>
        <p:spPr>
          <a:xfrm>
            <a:off x="4862958" y="3258581"/>
            <a:ext cx="65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Century" panose="02040604050505020304" pitchFamily="18" charset="0"/>
                <a:cs typeface="Arial" panose="020B0604020202020204" pitchFamily="34" charset="0"/>
              </a:rPr>
              <a:t>m</a:t>
            </a:r>
            <a:r>
              <a:rPr lang="ro-RO" baseline="-25000" dirty="0">
                <a:latin typeface="Century" panose="02040604050505020304" pitchFamily="18" charset="0"/>
                <a:cs typeface="Arial" panose="020B0604020202020204" pitchFamily="34" charset="0"/>
              </a:rPr>
              <a:t>5</a:t>
            </a:r>
            <a:endParaRPr lang="ro-RO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F4286C-F0A7-44A3-8B69-E1163CDE9FBF}"/>
              </a:ext>
            </a:extLst>
          </p:cNvPr>
          <p:cNvSpPr txBox="1"/>
          <p:nvPr/>
        </p:nvSpPr>
        <p:spPr>
          <a:xfrm>
            <a:off x="4875482" y="3636073"/>
            <a:ext cx="65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Century" panose="02040604050505020304" pitchFamily="18" charset="0"/>
                <a:cs typeface="Arial" panose="020B0604020202020204" pitchFamily="34" charset="0"/>
              </a:rPr>
              <a:t>m</a:t>
            </a:r>
            <a:r>
              <a:rPr lang="ro-RO" baseline="-25000" dirty="0">
                <a:latin typeface="Century" panose="02040604050505020304" pitchFamily="18" charset="0"/>
                <a:cs typeface="Arial" panose="020B0604020202020204" pitchFamily="34" charset="0"/>
              </a:rPr>
              <a:t>6</a:t>
            </a:r>
            <a:endParaRPr lang="ro-RO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A94F20-72B6-4554-BD88-E5A83FD83A0F}"/>
              </a:ext>
            </a:extLst>
          </p:cNvPr>
          <p:cNvSpPr txBox="1"/>
          <p:nvPr/>
        </p:nvSpPr>
        <p:spPr>
          <a:xfrm>
            <a:off x="4899258" y="4098219"/>
            <a:ext cx="107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Century" panose="02040604050505020304" pitchFamily="18" charset="0"/>
                <a:cs typeface="Arial" panose="020B0604020202020204" pitchFamily="34" charset="0"/>
              </a:rPr>
              <a:t>m</a:t>
            </a:r>
            <a:r>
              <a:rPr lang="ro-RO" baseline="-25000" dirty="0">
                <a:latin typeface="Century" panose="02040604050505020304" pitchFamily="18" charset="0"/>
                <a:cs typeface="Arial" panose="020B0604020202020204" pitchFamily="34" charset="0"/>
              </a:rPr>
              <a:t>0</a:t>
            </a:r>
            <a:r>
              <a:rPr lang="ro-RO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ro-RO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m</a:t>
            </a:r>
            <a:r>
              <a:rPr lang="ro-RO" sz="1800" baseline="-250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ro-RO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33965B-A8F4-48C9-B591-2DA02F0A2E1D}"/>
              </a:ext>
            </a:extLst>
          </p:cNvPr>
          <p:cNvSpPr txBox="1"/>
          <p:nvPr/>
        </p:nvSpPr>
        <p:spPr>
          <a:xfrm>
            <a:off x="4892212" y="4476239"/>
            <a:ext cx="107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Century" panose="02040604050505020304" pitchFamily="18" charset="0"/>
                <a:cs typeface="Arial" panose="020B0604020202020204" pitchFamily="34" charset="0"/>
              </a:rPr>
              <a:t>m</a:t>
            </a:r>
            <a:r>
              <a:rPr lang="ro-RO" baseline="-25000" dirty="0">
                <a:latin typeface="Century" panose="02040604050505020304" pitchFamily="18" charset="0"/>
                <a:cs typeface="Arial" panose="020B0604020202020204" pitchFamily="34" charset="0"/>
              </a:rPr>
              <a:t>0</a:t>
            </a:r>
            <a:r>
              <a:rPr lang="ro-RO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ro-RO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m</a:t>
            </a:r>
            <a:r>
              <a:rPr lang="ro-RO" baseline="-250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ro-RO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9F1CFD-41D6-42D1-B482-B5DBE743D5FC}"/>
              </a:ext>
            </a:extLst>
          </p:cNvPr>
          <p:cNvSpPr txBox="1"/>
          <p:nvPr/>
        </p:nvSpPr>
        <p:spPr>
          <a:xfrm>
            <a:off x="4892211" y="4934918"/>
            <a:ext cx="107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Century" panose="02040604050505020304" pitchFamily="18" charset="0"/>
                <a:cs typeface="Arial" panose="020B0604020202020204" pitchFamily="34" charset="0"/>
              </a:rPr>
              <a:t>m</a:t>
            </a:r>
            <a:r>
              <a:rPr lang="ro-RO" baseline="-25000" dirty="0">
                <a:latin typeface="Century" panose="02040604050505020304" pitchFamily="18" charset="0"/>
                <a:cs typeface="Arial" panose="020B0604020202020204" pitchFamily="34" charset="0"/>
              </a:rPr>
              <a:t>1</a:t>
            </a:r>
            <a:r>
              <a:rPr lang="ro-RO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ro-RO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m</a:t>
            </a:r>
            <a:r>
              <a:rPr lang="ro-RO" baseline="-250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ro-RO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B2E5AB-6A4D-42D4-AF1F-9A50FC368143}"/>
              </a:ext>
            </a:extLst>
          </p:cNvPr>
          <p:cNvSpPr txBox="1"/>
          <p:nvPr/>
        </p:nvSpPr>
        <p:spPr>
          <a:xfrm>
            <a:off x="4892210" y="5310847"/>
            <a:ext cx="107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Century" panose="02040604050505020304" pitchFamily="18" charset="0"/>
                <a:cs typeface="Arial" panose="020B0604020202020204" pitchFamily="34" charset="0"/>
              </a:rPr>
              <a:t>m</a:t>
            </a:r>
            <a:r>
              <a:rPr lang="ro-RO" baseline="-25000" dirty="0">
                <a:latin typeface="Century" panose="02040604050505020304" pitchFamily="18" charset="0"/>
                <a:cs typeface="Arial" panose="020B0604020202020204" pitchFamily="34" charset="0"/>
              </a:rPr>
              <a:t>2</a:t>
            </a:r>
            <a:r>
              <a:rPr lang="ro-RO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ro-RO" sz="1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m</a:t>
            </a:r>
            <a:r>
              <a:rPr lang="ro-RO" baseline="-25000" dirty="0"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6</a:t>
            </a:r>
            <a:endParaRPr lang="ro-RO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28876E-9200-4CDF-B153-EF910AD928E6}"/>
              </a:ext>
            </a:extLst>
          </p:cNvPr>
          <p:cNvSpPr txBox="1"/>
          <p:nvPr/>
        </p:nvSpPr>
        <p:spPr>
          <a:xfrm>
            <a:off x="1787652" y="1802346"/>
            <a:ext cx="422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600" i="1" baseline="-25000" dirty="0">
                <a:latin typeface="Century" panose="02040604050505020304" pitchFamily="18" charset="0"/>
              </a:rPr>
              <a:t>√</a:t>
            </a:r>
            <a:endParaRPr lang="ro-RO" sz="36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279B0D-E230-456D-8269-AAA84A96F1FA}"/>
              </a:ext>
            </a:extLst>
          </p:cNvPr>
          <p:cNvSpPr txBox="1"/>
          <p:nvPr/>
        </p:nvSpPr>
        <p:spPr>
          <a:xfrm>
            <a:off x="1773744" y="2260645"/>
            <a:ext cx="422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600" i="1" baseline="-25000" dirty="0">
                <a:latin typeface="Century" panose="02040604050505020304" pitchFamily="18" charset="0"/>
              </a:rPr>
              <a:t>√</a:t>
            </a:r>
            <a:endParaRPr lang="ro-RO" sz="36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6A871E-B6E2-41D6-935F-27257460A520}"/>
              </a:ext>
            </a:extLst>
          </p:cNvPr>
          <p:cNvSpPr txBox="1"/>
          <p:nvPr/>
        </p:nvSpPr>
        <p:spPr>
          <a:xfrm>
            <a:off x="1771644" y="2659282"/>
            <a:ext cx="422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600" i="1" baseline="-25000" dirty="0">
                <a:latin typeface="Century" panose="02040604050505020304" pitchFamily="18" charset="0"/>
              </a:rPr>
              <a:t>√</a:t>
            </a:r>
            <a:endParaRPr lang="ro-RO" sz="3600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2F34DF-9448-4D7E-AA46-40B243DE05CD}"/>
              </a:ext>
            </a:extLst>
          </p:cNvPr>
          <p:cNvSpPr txBox="1"/>
          <p:nvPr/>
        </p:nvSpPr>
        <p:spPr>
          <a:xfrm>
            <a:off x="1785604" y="3047077"/>
            <a:ext cx="422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600" i="1" baseline="-25000" dirty="0">
                <a:latin typeface="Century" panose="02040604050505020304" pitchFamily="18" charset="0"/>
              </a:rPr>
              <a:t>√</a:t>
            </a:r>
            <a:endParaRPr lang="ro-RO" sz="3600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A47F75-19CE-448D-B230-0AA40ED45178}"/>
              </a:ext>
            </a:extLst>
          </p:cNvPr>
          <p:cNvSpPr txBox="1"/>
          <p:nvPr/>
        </p:nvSpPr>
        <p:spPr>
          <a:xfrm>
            <a:off x="1782534" y="3456894"/>
            <a:ext cx="422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600" i="1" baseline="-25000" dirty="0">
                <a:latin typeface="Century" panose="02040604050505020304" pitchFamily="18" charset="0"/>
              </a:rPr>
              <a:t>√</a:t>
            </a:r>
            <a:endParaRPr lang="ro-RO" sz="3600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7F5FB8-3213-41A6-A6EA-E2B24C529B09}"/>
              </a:ext>
            </a:extLst>
          </p:cNvPr>
          <p:cNvSpPr txBox="1"/>
          <p:nvPr/>
        </p:nvSpPr>
        <p:spPr>
          <a:xfrm>
            <a:off x="5977861" y="1630748"/>
            <a:ext cx="5561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Mulțimea monoamelor maximale este formată din toate monoamele corespunzătoare liniilor nebifate din tabel.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3019EE-9B7E-4F37-8136-7CFCE61BD6A1}"/>
              </a:ext>
            </a:extLst>
          </p:cNvPr>
          <p:cNvSpPr txBox="1"/>
          <p:nvPr/>
        </p:nvSpPr>
        <p:spPr>
          <a:xfrm>
            <a:off x="5989383" y="2858504"/>
            <a:ext cx="5561045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Century" panose="02040604050505020304" pitchFamily="18" charset="0"/>
              </a:rPr>
              <a:t>M(f)={</a:t>
            </a:r>
            <a:r>
              <a:rPr lang="ro-RO" sz="4400" kern="0" spc="-1800" baseline="10000" dirty="0">
                <a:latin typeface="Century" panose="02040604050505020304" pitchFamily="18" charset="0"/>
              </a:rPr>
              <a:t>-</a:t>
            </a:r>
            <a:r>
              <a:rPr lang="ro-RO" sz="2400" dirty="0">
                <a:latin typeface="Century" panose="02040604050505020304" pitchFamily="18" charset="0"/>
              </a:rPr>
              <a:t>x</a:t>
            </a:r>
            <a:r>
              <a:rPr lang="ro-RO" sz="2400" baseline="-25000" dirty="0">
                <a:latin typeface="Century" panose="02040604050505020304" pitchFamily="18" charset="0"/>
              </a:rPr>
              <a:t>1</a:t>
            </a:r>
            <a:r>
              <a:rPr lang="ro-RO" sz="4400" kern="0" spc="-1800" baseline="10000" dirty="0">
                <a:latin typeface="Century" panose="02040604050505020304" pitchFamily="18" charset="0"/>
              </a:rPr>
              <a:t>-</a:t>
            </a:r>
            <a:r>
              <a:rPr lang="ro-RO" sz="2400" dirty="0">
                <a:latin typeface="Century" panose="02040604050505020304" pitchFamily="18" charset="0"/>
              </a:rPr>
              <a:t>x</a:t>
            </a:r>
            <a:r>
              <a:rPr lang="ro-RO" sz="2400" baseline="-25000" dirty="0">
                <a:latin typeface="Century" panose="02040604050505020304" pitchFamily="18" charset="0"/>
              </a:rPr>
              <a:t>2</a:t>
            </a:r>
            <a:r>
              <a:rPr lang="ro-RO" sz="2400" dirty="0">
                <a:latin typeface="Century" panose="02040604050505020304" pitchFamily="18" charset="0"/>
              </a:rPr>
              <a:t>, </a:t>
            </a:r>
            <a:r>
              <a:rPr lang="ro-RO" sz="4400" kern="0" spc="-1800" baseline="10000" dirty="0">
                <a:latin typeface="Century" panose="02040604050505020304" pitchFamily="18" charset="0"/>
              </a:rPr>
              <a:t>-</a:t>
            </a:r>
            <a:r>
              <a:rPr lang="ro-RO" sz="2400" dirty="0">
                <a:latin typeface="Century" panose="02040604050505020304" pitchFamily="18" charset="0"/>
              </a:rPr>
              <a:t>x</a:t>
            </a:r>
            <a:r>
              <a:rPr lang="ro-RO" sz="2400" baseline="-25000" dirty="0">
                <a:latin typeface="Century" panose="02040604050505020304" pitchFamily="18" charset="0"/>
              </a:rPr>
              <a:t>1</a:t>
            </a:r>
            <a:r>
              <a:rPr lang="ro-RO" sz="4400" kern="0" spc="-1800" baseline="10000" dirty="0">
                <a:latin typeface="Century" panose="02040604050505020304" pitchFamily="18" charset="0"/>
              </a:rPr>
              <a:t>-</a:t>
            </a:r>
            <a:r>
              <a:rPr lang="ro-RO" sz="2400" dirty="0">
                <a:latin typeface="Century" panose="02040604050505020304" pitchFamily="18" charset="0"/>
              </a:rPr>
              <a:t>x</a:t>
            </a:r>
            <a:r>
              <a:rPr lang="ro-RO" sz="2400" baseline="-25000" dirty="0">
                <a:latin typeface="Century" panose="02040604050505020304" pitchFamily="18" charset="0"/>
              </a:rPr>
              <a:t>3</a:t>
            </a:r>
            <a:r>
              <a:rPr lang="ro-RO" sz="2400" dirty="0">
                <a:latin typeface="Century" panose="02040604050505020304" pitchFamily="18" charset="0"/>
              </a:rPr>
              <a:t>, </a:t>
            </a:r>
            <a:r>
              <a:rPr lang="ro-RO" sz="4400" kern="0" spc="-1800" baseline="10000" dirty="0">
                <a:latin typeface="Century" panose="02040604050505020304" pitchFamily="18" charset="0"/>
              </a:rPr>
              <a:t>-</a:t>
            </a:r>
            <a:r>
              <a:rPr lang="ro-RO" sz="2400" dirty="0">
                <a:latin typeface="Century" panose="02040604050505020304" pitchFamily="18" charset="0"/>
              </a:rPr>
              <a:t>x</a:t>
            </a:r>
            <a:r>
              <a:rPr lang="ro-RO" sz="2400" baseline="-25000" dirty="0">
                <a:latin typeface="Century" panose="02040604050505020304" pitchFamily="18" charset="0"/>
              </a:rPr>
              <a:t>2</a:t>
            </a:r>
            <a:r>
              <a:rPr lang="ro-RO" sz="2400" dirty="0">
                <a:latin typeface="Century" panose="02040604050505020304" pitchFamily="18" charset="0"/>
              </a:rPr>
              <a:t>x</a:t>
            </a:r>
            <a:r>
              <a:rPr lang="ro-RO" sz="2400" baseline="-25000" dirty="0">
                <a:latin typeface="Century" panose="02040604050505020304" pitchFamily="18" charset="0"/>
              </a:rPr>
              <a:t>3</a:t>
            </a:r>
            <a:r>
              <a:rPr lang="ro-RO" sz="2400" dirty="0">
                <a:latin typeface="Century" panose="02040604050505020304" pitchFamily="18" charset="0"/>
              </a:rPr>
              <a:t>, x</a:t>
            </a:r>
            <a:r>
              <a:rPr lang="ro-RO" sz="2400" baseline="-25000" dirty="0">
                <a:latin typeface="Century" panose="02040604050505020304" pitchFamily="18" charset="0"/>
              </a:rPr>
              <a:t>2</a:t>
            </a:r>
            <a:r>
              <a:rPr lang="ro-RO" sz="4400" kern="0" spc="-1800" baseline="10000" dirty="0">
                <a:latin typeface="Century" panose="02040604050505020304" pitchFamily="18" charset="0"/>
              </a:rPr>
              <a:t>-</a:t>
            </a:r>
            <a:r>
              <a:rPr lang="ro-RO" sz="2400" dirty="0">
                <a:latin typeface="Century" panose="02040604050505020304" pitchFamily="18" charset="0"/>
              </a:rPr>
              <a:t>x</a:t>
            </a:r>
            <a:r>
              <a:rPr lang="ro-RO" sz="2400" baseline="-25000" dirty="0">
                <a:latin typeface="Century" panose="02040604050505020304" pitchFamily="18" charset="0"/>
              </a:rPr>
              <a:t>3</a:t>
            </a:r>
            <a:r>
              <a:rPr lang="ro-RO" sz="2400" dirty="0">
                <a:latin typeface="Century" panose="02040604050505020304" pitchFamily="18" charset="0"/>
              </a:rPr>
              <a:t>}</a:t>
            </a:r>
          </a:p>
          <a:p>
            <a:r>
              <a:rPr lang="ro-RO" sz="2400" dirty="0">
                <a:latin typeface="Century" panose="02040604050505020304" pitchFamily="18" charset="0"/>
              </a:rPr>
              <a:t>       ={max</a:t>
            </a:r>
            <a:r>
              <a:rPr lang="ro-RO" sz="2400" baseline="-25000" dirty="0">
                <a:latin typeface="Century" panose="02040604050505020304" pitchFamily="18" charset="0"/>
              </a:rPr>
              <a:t>1</a:t>
            </a:r>
            <a:r>
              <a:rPr lang="ro-RO" sz="2400" dirty="0">
                <a:latin typeface="Century" panose="02040604050505020304" pitchFamily="18" charset="0"/>
              </a:rPr>
              <a:t>, max</a:t>
            </a:r>
            <a:r>
              <a:rPr lang="ro-RO" sz="2400" baseline="-25000" dirty="0">
                <a:latin typeface="Century" panose="02040604050505020304" pitchFamily="18" charset="0"/>
              </a:rPr>
              <a:t>2</a:t>
            </a:r>
            <a:r>
              <a:rPr lang="ro-RO" sz="2400" dirty="0">
                <a:latin typeface="Century" panose="02040604050505020304" pitchFamily="18" charset="0"/>
              </a:rPr>
              <a:t>, max</a:t>
            </a:r>
            <a:r>
              <a:rPr lang="ro-RO" sz="2400" baseline="-25000" dirty="0">
                <a:latin typeface="Century" panose="02040604050505020304" pitchFamily="18" charset="0"/>
              </a:rPr>
              <a:t>3</a:t>
            </a:r>
            <a:r>
              <a:rPr lang="ro-RO" sz="2400" dirty="0">
                <a:latin typeface="Century" panose="02040604050505020304" pitchFamily="18" charset="0"/>
              </a:rPr>
              <a:t>, max</a:t>
            </a:r>
            <a:r>
              <a:rPr lang="ro-RO" sz="2400" baseline="-25000" dirty="0">
                <a:latin typeface="Century" panose="02040604050505020304" pitchFamily="18" charset="0"/>
              </a:rPr>
              <a:t>4</a:t>
            </a:r>
            <a:r>
              <a:rPr lang="ro-RO" sz="2400" dirty="0">
                <a:latin typeface="Century" panose="02040604050505020304" pitchFamily="18" charset="0"/>
              </a:rPr>
              <a:t>}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714CCE7E-CEAA-434C-A755-511537EB851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195513" y="1589088"/>
            <a:ext cx="272732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689F758C-059D-4383-A5B0-5859203AB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101" y="2027238"/>
            <a:ext cx="27193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DBF8D726-B219-4A2B-B28E-58F4C71B2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101" y="2441575"/>
            <a:ext cx="27193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22D3EEC0-400F-4125-BB0E-5DAE668A1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101" y="3271838"/>
            <a:ext cx="27193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6B1FFA92-B166-4477-A3BB-73635C434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3451" y="4094688"/>
            <a:ext cx="2713038" cy="741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F49C58B7-27AA-4AC1-AA3E-3EF986878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101" y="4930775"/>
            <a:ext cx="27193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D2D73DD4-196A-4A72-B900-1E29DA69A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3451" y="1606550"/>
            <a:ext cx="0" cy="41608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F595B1EE-5775-4B87-9A69-6D1070C4F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0138" y="1606550"/>
            <a:ext cx="0" cy="41608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B8B1CF49-DAB0-4C00-B348-39FEF3792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101" y="1612900"/>
            <a:ext cx="27193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88B81DBD-C8FA-4103-8F7F-84C107DB8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101" y="5761038"/>
            <a:ext cx="27193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F270905D-C8B0-4F85-8EF3-F83FDA1A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113" y="1658938"/>
            <a:ext cx="228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x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12035200-ED81-42B8-AAC9-17897C831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1790700"/>
            <a:ext cx="1524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1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1F27F7EC-BF12-403F-A856-B23DF508E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813" y="1658938"/>
            <a:ext cx="228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x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EAD0D43-046A-45C3-9886-24D967A3E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1790700"/>
            <a:ext cx="15398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2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A2ABF0FF-0A94-4E1E-A5E5-2E1D3D02E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1658938"/>
            <a:ext cx="2286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x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BE27F2AF-1F5E-45B5-AD30-844E8E47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1790700"/>
            <a:ext cx="15398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3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8F471567-6E50-48EF-9E7C-FDF326907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2071688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0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C244314B-3E2C-48CE-A214-A7959910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071688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0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793FADCD-AB85-46BE-A98D-0AAAAA63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071688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0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184E7D1B-A69F-4EB4-BD99-9936E3E65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2489200"/>
            <a:ext cx="2333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0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24">
            <a:extLst>
              <a:ext uri="{FF2B5EF4-FFF2-40B4-BE49-F238E27FC236}">
                <a16:creationId xmlns:a16="http://schemas.microsoft.com/office/drawing/2014/main" id="{5033537A-0B54-4C2F-982B-6F32E489B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489200"/>
            <a:ext cx="2333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0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4365A5B0-37AE-46A3-B82F-F29415538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489200"/>
            <a:ext cx="2333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1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6">
            <a:extLst>
              <a:ext uri="{FF2B5EF4-FFF2-40B4-BE49-F238E27FC236}">
                <a16:creationId xmlns:a16="http://schemas.microsoft.com/office/drawing/2014/main" id="{BE5466F4-E4C7-4AE5-B1D6-886C0C72A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2903538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0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7D69FB0B-BBAD-4BD1-8252-79BC5A40B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903538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1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8">
            <a:extLst>
              <a:ext uri="{FF2B5EF4-FFF2-40B4-BE49-F238E27FC236}">
                <a16:creationId xmlns:a16="http://schemas.microsoft.com/office/drawing/2014/main" id="{D27B16D9-6A10-46EF-87E7-72B4EFFA2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03538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0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9">
            <a:extLst>
              <a:ext uri="{FF2B5EF4-FFF2-40B4-BE49-F238E27FC236}">
                <a16:creationId xmlns:a16="http://schemas.microsoft.com/office/drawing/2014/main" id="{D3A59EE2-3060-4F0D-B643-2AE1D869F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3317875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1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30">
            <a:extLst>
              <a:ext uri="{FF2B5EF4-FFF2-40B4-BE49-F238E27FC236}">
                <a16:creationId xmlns:a16="http://schemas.microsoft.com/office/drawing/2014/main" id="{2F5ADEAA-CDE9-4D0D-BE5B-0CB6161A9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3317875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0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31">
            <a:extLst>
              <a:ext uri="{FF2B5EF4-FFF2-40B4-BE49-F238E27FC236}">
                <a16:creationId xmlns:a16="http://schemas.microsoft.com/office/drawing/2014/main" id="{0C1940C2-A3A5-4557-A4E1-23A9BDDA2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3317875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1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32">
            <a:extLst>
              <a:ext uri="{FF2B5EF4-FFF2-40B4-BE49-F238E27FC236}">
                <a16:creationId xmlns:a16="http://schemas.microsoft.com/office/drawing/2014/main" id="{8A2E2062-B52D-4B90-8946-9744CE860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3733800"/>
            <a:ext cx="2333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1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33">
            <a:extLst>
              <a:ext uri="{FF2B5EF4-FFF2-40B4-BE49-F238E27FC236}">
                <a16:creationId xmlns:a16="http://schemas.microsoft.com/office/drawing/2014/main" id="{47F6FB8A-DADC-4B3B-9FAC-81164AD07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3733800"/>
            <a:ext cx="2333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1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34">
            <a:extLst>
              <a:ext uri="{FF2B5EF4-FFF2-40B4-BE49-F238E27FC236}">
                <a16:creationId xmlns:a16="http://schemas.microsoft.com/office/drawing/2014/main" id="{887160BC-611E-4DF8-B34B-7A79C142B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3733800"/>
            <a:ext cx="2333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0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B7F5B169-5ECF-4734-B301-A3AE85DE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4148138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0</a:t>
            </a: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14CE6FB2-8EE2-4CB9-9250-5812A9AC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4148138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0</a:t>
            </a: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96AA4DEA-FC8E-440D-9187-FB37CF60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4148138"/>
            <a:ext cx="182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-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38">
            <a:extLst>
              <a:ext uri="{FF2B5EF4-FFF2-40B4-BE49-F238E27FC236}">
                <a16:creationId xmlns:a16="http://schemas.microsoft.com/office/drawing/2014/main" id="{7EB3A89B-FC9C-455D-B490-13F09D697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4562475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0</a:t>
            </a: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39">
            <a:extLst>
              <a:ext uri="{FF2B5EF4-FFF2-40B4-BE49-F238E27FC236}">
                <a16:creationId xmlns:a16="http://schemas.microsoft.com/office/drawing/2014/main" id="{1032AC48-210A-4DC3-AEC9-6D8C205C2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1" y="4562475"/>
            <a:ext cx="182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-</a:t>
            </a: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40">
            <a:extLst>
              <a:ext uri="{FF2B5EF4-FFF2-40B4-BE49-F238E27FC236}">
                <a16:creationId xmlns:a16="http://schemas.microsoft.com/office/drawing/2014/main" id="{5C32C9A7-9A24-4061-B3D4-7EEF1A5F0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4562475"/>
            <a:ext cx="233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0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41">
            <a:extLst>
              <a:ext uri="{FF2B5EF4-FFF2-40B4-BE49-F238E27FC236}">
                <a16:creationId xmlns:a16="http://schemas.microsoft.com/office/drawing/2014/main" id="{12AFCB07-4824-4CAD-BEEB-A585B654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1" y="4978400"/>
            <a:ext cx="1825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-</a:t>
            </a: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42">
            <a:extLst>
              <a:ext uri="{FF2B5EF4-FFF2-40B4-BE49-F238E27FC236}">
                <a16:creationId xmlns:a16="http://schemas.microsoft.com/office/drawing/2014/main" id="{AE89EF80-36FA-4CDC-A005-D6FE8A2D3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4978400"/>
            <a:ext cx="2333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0</a:t>
            </a: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43">
            <a:extLst>
              <a:ext uri="{FF2B5EF4-FFF2-40B4-BE49-F238E27FC236}">
                <a16:creationId xmlns:a16="http://schemas.microsoft.com/office/drawing/2014/main" id="{8A8CD7DD-334C-4B3F-B50E-FE1AEBA0A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4978400"/>
            <a:ext cx="2333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1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44">
            <a:extLst>
              <a:ext uri="{FF2B5EF4-FFF2-40B4-BE49-F238E27FC236}">
                <a16:creationId xmlns:a16="http://schemas.microsoft.com/office/drawing/2014/main" id="{4A522050-1179-4197-8B73-05F54929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1" y="5392738"/>
            <a:ext cx="1825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-</a:t>
            </a: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45">
            <a:extLst>
              <a:ext uri="{FF2B5EF4-FFF2-40B4-BE49-F238E27FC236}">
                <a16:creationId xmlns:a16="http://schemas.microsoft.com/office/drawing/2014/main" id="{2A8052CA-E18B-47DC-AA35-66902604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5392738"/>
            <a:ext cx="2333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1</a:t>
            </a: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134D6162-F345-4B1A-9C49-75F667C1D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5392738"/>
            <a:ext cx="2333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0</a:t>
            </a: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Line 13">
            <a:extLst>
              <a:ext uri="{FF2B5EF4-FFF2-40B4-BE49-F238E27FC236}">
                <a16:creationId xmlns:a16="http://schemas.microsoft.com/office/drawing/2014/main" id="{3FC4A4A7-463C-4428-B43B-8B583D2A0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101" y="5803900"/>
            <a:ext cx="27193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72" name="Line 13">
            <a:extLst>
              <a:ext uri="{FF2B5EF4-FFF2-40B4-BE49-F238E27FC236}">
                <a16:creationId xmlns:a16="http://schemas.microsoft.com/office/drawing/2014/main" id="{89C34292-8242-4822-8C4B-99891AEC62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89164" y="5711468"/>
            <a:ext cx="2727325" cy="670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sp>
        <p:nvSpPr>
          <p:cNvPr id="73" name="Line 8">
            <a:extLst>
              <a:ext uri="{FF2B5EF4-FFF2-40B4-BE49-F238E27FC236}">
                <a16:creationId xmlns:a16="http://schemas.microsoft.com/office/drawing/2014/main" id="{1DDA9C4B-6FBF-4748-AB52-063C2EF74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3451" y="4148138"/>
            <a:ext cx="27130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677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1" grpId="0"/>
      <p:bldP spid="36" grpId="0"/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15" grpId="0" animBg="1"/>
      <p:bldP spid="19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 animBg="1"/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5990B4-0D93-4B64-96F7-3BE87A865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31942"/>
              </p:ext>
            </p:extLst>
          </p:nvPr>
        </p:nvGraphicFramePr>
        <p:xfrm>
          <a:off x="1222310" y="1203650"/>
          <a:ext cx="9516705" cy="5377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3341">
                  <a:extLst>
                    <a:ext uri="{9D8B030D-6E8A-4147-A177-3AD203B41FA5}">
                      <a16:colId xmlns:a16="http://schemas.microsoft.com/office/drawing/2014/main" val="2527498426"/>
                    </a:ext>
                  </a:extLst>
                </a:gridCol>
                <a:gridCol w="1903341">
                  <a:extLst>
                    <a:ext uri="{9D8B030D-6E8A-4147-A177-3AD203B41FA5}">
                      <a16:colId xmlns:a16="http://schemas.microsoft.com/office/drawing/2014/main" val="287339597"/>
                    </a:ext>
                  </a:extLst>
                </a:gridCol>
                <a:gridCol w="1903341">
                  <a:extLst>
                    <a:ext uri="{9D8B030D-6E8A-4147-A177-3AD203B41FA5}">
                      <a16:colId xmlns:a16="http://schemas.microsoft.com/office/drawing/2014/main" val="2720781003"/>
                    </a:ext>
                  </a:extLst>
                </a:gridCol>
                <a:gridCol w="1903341">
                  <a:extLst>
                    <a:ext uri="{9D8B030D-6E8A-4147-A177-3AD203B41FA5}">
                      <a16:colId xmlns:a16="http://schemas.microsoft.com/office/drawing/2014/main" val="1594263790"/>
                    </a:ext>
                  </a:extLst>
                </a:gridCol>
                <a:gridCol w="1903341">
                  <a:extLst>
                    <a:ext uri="{9D8B030D-6E8A-4147-A177-3AD203B41FA5}">
                      <a16:colId xmlns:a16="http://schemas.microsoft.com/office/drawing/2014/main" val="3226740937"/>
                    </a:ext>
                  </a:extLst>
                </a:gridCol>
              </a:tblGrid>
              <a:tr h="892663">
                <a:tc>
                  <a:txBody>
                    <a:bodyPr/>
                    <a:lstStyle/>
                    <a:p>
                      <a:pPr lvl="0" algn="r"/>
                      <a:r>
                        <a:rPr lang="ro-RO" dirty="0">
                          <a:latin typeface="Century" panose="02040604050505020304" pitchFamily="18" charset="0"/>
                        </a:rPr>
                        <a:t>Monoame</a:t>
                      </a:r>
                    </a:p>
                    <a:p>
                      <a:pPr lvl="0" algn="r"/>
                      <a:r>
                        <a:rPr lang="ro-RO" dirty="0">
                          <a:latin typeface="Century" panose="02040604050505020304" pitchFamily="18" charset="0"/>
                        </a:rPr>
                        <a:t>maximale</a:t>
                      </a:r>
                    </a:p>
                    <a:p>
                      <a:pPr lvl="0" algn="l"/>
                      <a:r>
                        <a:rPr lang="ro-RO" dirty="0" err="1">
                          <a:latin typeface="Century" panose="02040604050505020304" pitchFamily="18" charset="0"/>
                        </a:rPr>
                        <a:t>Mintermi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o-RO" dirty="0">
                          <a:latin typeface="Century" panose="02040604050505020304" pitchFamily="18" charset="0"/>
                        </a:rPr>
                        <a:t>max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1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>
                          <a:latin typeface="Century" panose="02040604050505020304" pitchFamily="18" charset="0"/>
                        </a:rPr>
                        <a:t>max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2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>
                          <a:latin typeface="Century" panose="02040604050505020304" pitchFamily="18" charset="0"/>
                        </a:rPr>
                        <a:t>max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3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>
                          <a:latin typeface="Century" panose="02040604050505020304" pitchFamily="18" charset="0"/>
                        </a:rPr>
                        <a:t>max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4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061868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0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695295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1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870611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2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617561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5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950069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6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137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C0984-F224-4AAD-A3ED-0F3C3B6FACCD}"/>
              </a:ext>
            </a:extLst>
          </p:cNvPr>
          <p:cNvSpPr txBox="1"/>
          <p:nvPr/>
        </p:nvSpPr>
        <p:spPr>
          <a:xfrm>
            <a:off x="1222310" y="276635"/>
            <a:ext cx="977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Construim a doua tabelă</a:t>
            </a:r>
          </a:p>
        </p:txBody>
      </p:sp>
    </p:spTree>
    <p:extLst>
      <p:ext uri="{BB962C8B-B14F-4D97-AF65-F5344CB8AC3E}">
        <p14:creationId xmlns:p14="http://schemas.microsoft.com/office/powerpoint/2010/main" val="63668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5990B4-0D93-4B64-96F7-3BE87A865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66228"/>
              </p:ext>
            </p:extLst>
          </p:nvPr>
        </p:nvGraphicFramePr>
        <p:xfrm>
          <a:off x="1222310" y="1203650"/>
          <a:ext cx="9516705" cy="5377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3341">
                  <a:extLst>
                    <a:ext uri="{9D8B030D-6E8A-4147-A177-3AD203B41FA5}">
                      <a16:colId xmlns:a16="http://schemas.microsoft.com/office/drawing/2014/main" val="2527498426"/>
                    </a:ext>
                  </a:extLst>
                </a:gridCol>
                <a:gridCol w="1903341">
                  <a:extLst>
                    <a:ext uri="{9D8B030D-6E8A-4147-A177-3AD203B41FA5}">
                      <a16:colId xmlns:a16="http://schemas.microsoft.com/office/drawing/2014/main" val="287339597"/>
                    </a:ext>
                  </a:extLst>
                </a:gridCol>
                <a:gridCol w="1903341">
                  <a:extLst>
                    <a:ext uri="{9D8B030D-6E8A-4147-A177-3AD203B41FA5}">
                      <a16:colId xmlns:a16="http://schemas.microsoft.com/office/drawing/2014/main" val="2720781003"/>
                    </a:ext>
                  </a:extLst>
                </a:gridCol>
                <a:gridCol w="1903341">
                  <a:extLst>
                    <a:ext uri="{9D8B030D-6E8A-4147-A177-3AD203B41FA5}">
                      <a16:colId xmlns:a16="http://schemas.microsoft.com/office/drawing/2014/main" val="1594263790"/>
                    </a:ext>
                  </a:extLst>
                </a:gridCol>
                <a:gridCol w="1903341">
                  <a:extLst>
                    <a:ext uri="{9D8B030D-6E8A-4147-A177-3AD203B41FA5}">
                      <a16:colId xmlns:a16="http://schemas.microsoft.com/office/drawing/2014/main" val="3226740937"/>
                    </a:ext>
                  </a:extLst>
                </a:gridCol>
              </a:tblGrid>
              <a:tr h="892663">
                <a:tc>
                  <a:txBody>
                    <a:bodyPr/>
                    <a:lstStyle/>
                    <a:p>
                      <a:pPr lvl="0" algn="r"/>
                      <a:r>
                        <a:rPr lang="ro-RO" dirty="0">
                          <a:latin typeface="Century" panose="02040604050505020304" pitchFamily="18" charset="0"/>
                        </a:rPr>
                        <a:t>Monoame</a:t>
                      </a:r>
                    </a:p>
                    <a:p>
                      <a:pPr lvl="0" algn="r"/>
                      <a:r>
                        <a:rPr lang="ro-RO" dirty="0">
                          <a:latin typeface="Century" panose="02040604050505020304" pitchFamily="18" charset="0"/>
                        </a:rPr>
                        <a:t>maximale</a:t>
                      </a:r>
                    </a:p>
                    <a:p>
                      <a:pPr lvl="0" algn="l"/>
                      <a:r>
                        <a:rPr lang="ro-RO" dirty="0" err="1">
                          <a:latin typeface="Century" panose="02040604050505020304" pitchFamily="18" charset="0"/>
                        </a:rPr>
                        <a:t>Mintermi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o-RO" dirty="0">
                          <a:latin typeface="Century" panose="02040604050505020304" pitchFamily="18" charset="0"/>
                        </a:rPr>
                        <a:t>max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1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>
                          <a:latin typeface="Century" panose="02040604050505020304" pitchFamily="18" charset="0"/>
                        </a:rPr>
                        <a:t>max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2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>
                          <a:latin typeface="Century" panose="02040604050505020304" pitchFamily="18" charset="0"/>
                        </a:rPr>
                        <a:t>max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3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>
                          <a:latin typeface="Century" panose="02040604050505020304" pitchFamily="18" charset="0"/>
                        </a:rPr>
                        <a:t>max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4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061868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0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695295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1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870611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2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617561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5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950069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6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13767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D8CA606-A2A3-4AA5-A1DE-C0D2CD7C852E}"/>
              </a:ext>
            </a:extLst>
          </p:cNvPr>
          <p:cNvSpPr/>
          <p:nvPr/>
        </p:nvSpPr>
        <p:spPr>
          <a:xfrm>
            <a:off x="7707087" y="4982547"/>
            <a:ext cx="335902" cy="3732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DC4B97-7342-4D26-BD92-74B18F78B8E2}"/>
              </a:ext>
            </a:extLst>
          </p:cNvPr>
          <p:cNvSpPr/>
          <p:nvPr/>
        </p:nvSpPr>
        <p:spPr>
          <a:xfrm>
            <a:off x="9610531" y="5906278"/>
            <a:ext cx="335902" cy="3732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03A50-5F52-49B6-8CE7-5C11702BE4A8}"/>
              </a:ext>
            </a:extLst>
          </p:cNvPr>
          <p:cNvSpPr txBox="1"/>
          <p:nvPr/>
        </p:nvSpPr>
        <p:spPr>
          <a:xfrm>
            <a:off x="1222310" y="121298"/>
            <a:ext cx="97784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Se încercuiesc * singure pe linie</a:t>
            </a:r>
          </a:p>
          <a:p>
            <a:endParaRPr lang="ro-RO" dirty="0"/>
          </a:p>
          <a:p>
            <a:r>
              <a:rPr lang="ro-RO" sz="2400" dirty="0"/>
              <a:t>Monoamele centrale conțin  *  pe coloană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494B87-A8FC-4684-BA98-38F0106A4361}"/>
              </a:ext>
            </a:extLst>
          </p:cNvPr>
          <p:cNvSpPr/>
          <p:nvPr/>
        </p:nvSpPr>
        <p:spPr>
          <a:xfrm>
            <a:off x="4851920" y="830425"/>
            <a:ext cx="195941" cy="2097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914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07FA-B2AD-4C43-A948-357D2C27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Mulțimea monoamelor centrale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F686-DBBA-44B5-80E4-71D9F085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671"/>
            <a:ext cx="10515600" cy="824269"/>
          </a:xfrm>
        </p:spPr>
        <p:txBody>
          <a:bodyPr/>
          <a:lstStyle/>
          <a:p>
            <a:pPr marL="0" indent="0">
              <a:buNone/>
            </a:pPr>
            <a:r>
              <a:rPr lang="ro-RO" dirty="0">
                <a:latin typeface="Century" panose="02040604050505020304" pitchFamily="18" charset="0"/>
              </a:rPr>
              <a:t>C(f)={max</a:t>
            </a:r>
            <a:r>
              <a:rPr lang="ro-RO" baseline="-25000" dirty="0">
                <a:latin typeface="Century" panose="02040604050505020304" pitchFamily="18" charset="0"/>
              </a:rPr>
              <a:t>3</a:t>
            </a:r>
            <a:r>
              <a:rPr lang="ro-RO" dirty="0">
                <a:latin typeface="Century" panose="02040604050505020304" pitchFamily="18" charset="0"/>
              </a:rPr>
              <a:t>, max</a:t>
            </a:r>
            <a:r>
              <a:rPr lang="ro-RO" baseline="-25000" dirty="0">
                <a:latin typeface="Century" panose="02040604050505020304" pitchFamily="18" charset="0"/>
              </a:rPr>
              <a:t>4</a:t>
            </a:r>
            <a:r>
              <a:rPr lang="ro-RO" dirty="0">
                <a:latin typeface="Century" panose="02040604050505020304" pitchFamily="18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C5B28B-9661-4063-B3C3-764C7720AD1D}"/>
              </a:ext>
            </a:extLst>
          </p:cNvPr>
          <p:cNvSpPr txBox="1">
            <a:spLocks/>
          </p:cNvSpPr>
          <p:nvPr/>
        </p:nvSpPr>
        <p:spPr>
          <a:xfrm>
            <a:off x="838200" y="2372696"/>
            <a:ext cx="10515600" cy="824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o-RO" dirty="0">
                <a:latin typeface="Century" panose="02040604050505020304" pitchFamily="18" charset="0"/>
              </a:rPr>
              <a:t>Așadar suntem in cazul II.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E41CBE-920C-4E82-9EF3-9C5D26CAF243}"/>
              </a:ext>
            </a:extLst>
          </p:cNvPr>
          <p:cNvSpPr txBox="1">
            <a:spLocks/>
          </p:cNvSpPr>
          <p:nvPr/>
        </p:nvSpPr>
        <p:spPr>
          <a:xfrm>
            <a:off x="838200" y="29982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Identificarea formelor simplificate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67F3C8-2C61-4E65-B7A8-D975DEC9DF03}"/>
              </a:ext>
            </a:extLst>
          </p:cNvPr>
          <p:cNvSpPr txBox="1">
            <a:spLocks/>
          </p:cNvSpPr>
          <p:nvPr/>
        </p:nvSpPr>
        <p:spPr>
          <a:xfrm>
            <a:off x="838200" y="4391218"/>
            <a:ext cx="10515600" cy="824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o-RO" dirty="0">
                <a:latin typeface="Century" panose="02040604050505020304" pitchFamily="18" charset="0"/>
              </a:rPr>
              <a:t>g(x</a:t>
            </a:r>
            <a:r>
              <a:rPr lang="ro-RO" baseline="-25000" dirty="0">
                <a:latin typeface="Century" panose="02040604050505020304" pitchFamily="18" charset="0"/>
              </a:rPr>
              <a:t>1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2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3</a:t>
            </a:r>
            <a:r>
              <a:rPr lang="ro-RO" dirty="0">
                <a:latin typeface="Century" panose="02040604050505020304" pitchFamily="18" charset="0"/>
              </a:rPr>
              <a:t>) = max</a:t>
            </a:r>
            <a:r>
              <a:rPr lang="ro-RO" baseline="-25000" dirty="0">
                <a:latin typeface="Century" panose="02040604050505020304" pitchFamily="18" charset="0"/>
              </a:rPr>
              <a:t>3</a:t>
            </a:r>
            <a:r>
              <a:rPr lang="ro-RO" dirty="0">
                <a:latin typeface="Century" panose="02040604050505020304" pitchFamily="18" charset="0"/>
              </a:rPr>
              <a:t> </a:t>
            </a:r>
            <a:r>
              <a:rPr lang="ro-RO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ro-RO" dirty="0">
                <a:latin typeface="Century" panose="02040604050505020304" pitchFamily="18" charset="0"/>
              </a:rPr>
              <a:t> max</a:t>
            </a:r>
            <a:r>
              <a:rPr lang="ro-RO" baseline="-25000" dirty="0">
                <a:latin typeface="Century" panose="02040604050505020304" pitchFamily="18" charset="0"/>
              </a:rPr>
              <a:t>4</a:t>
            </a:r>
            <a:r>
              <a:rPr lang="ro-RO" dirty="0">
                <a:latin typeface="Century" panose="02040604050505020304" pitchFamily="18" charset="0"/>
              </a:rPr>
              <a:t> =</a:t>
            </a:r>
            <a:r>
              <a:rPr lang="ro-RO" sz="2800" dirty="0">
                <a:latin typeface="Century" panose="02040604050505020304" pitchFamily="18" charset="0"/>
              </a:rPr>
              <a:t> </a:t>
            </a:r>
            <a:r>
              <a:rPr lang="ro-RO" sz="4800" kern="0" spc="-1800" baseline="10000" dirty="0">
                <a:latin typeface="Century" panose="02040604050505020304" pitchFamily="18" charset="0"/>
              </a:rPr>
              <a:t>-</a:t>
            </a:r>
            <a:r>
              <a:rPr lang="ro-RO" sz="2800" dirty="0">
                <a:latin typeface="Century" panose="02040604050505020304" pitchFamily="18" charset="0"/>
              </a:rPr>
              <a:t>x</a:t>
            </a:r>
            <a:r>
              <a:rPr lang="ro-RO" sz="2800" baseline="-25000" dirty="0">
                <a:latin typeface="Century" panose="02040604050505020304" pitchFamily="18" charset="0"/>
              </a:rPr>
              <a:t>2</a:t>
            </a:r>
            <a:r>
              <a:rPr lang="ro-RO" sz="2800" dirty="0">
                <a:latin typeface="Century" panose="02040604050505020304" pitchFamily="18" charset="0"/>
              </a:rPr>
              <a:t>x</a:t>
            </a:r>
            <a:r>
              <a:rPr lang="ro-RO" sz="2800" baseline="-25000" dirty="0">
                <a:latin typeface="Century" panose="02040604050505020304" pitchFamily="18" charset="0"/>
              </a:rPr>
              <a:t>3</a:t>
            </a:r>
            <a:r>
              <a:rPr lang="ro-RO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ro-RO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ro-RO" sz="2800" baseline="-25000" dirty="0">
                <a:latin typeface="Century" panose="02040604050505020304" pitchFamily="18" charset="0"/>
              </a:rPr>
              <a:t> </a:t>
            </a:r>
            <a:r>
              <a:rPr lang="ro-RO" sz="2800" dirty="0">
                <a:latin typeface="Century" panose="02040604050505020304" pitchFamily="18" charset="0"/>
              </a:rPr>
              <a:t>x</a:t>
            </a:r>
            <a:r>
              <a:rPr lang="ro-RO" sz="2800" baseline="-25000" dirty="0">
                <a:latin typeface="Century" panose="02040604050505020304" pitchFamily="18" charset="0"/>
              </a:rPr>
              <a:t>2</a:t>
            </a:r>
            <a:r>
              <a:rPr lang="ro-RO" sz="4800" kern="0" spc="-1800" baseline="10000" dirty="0">
                <a:latin typeface="Century" panose="02040604050505020304" pitchFamily="18" charset="0"/>
              </a:rPr>
              <a:t>-</a:t>
            </a:r>
            <a:r>
              <a:rPr lang="ro-RO" sz="2800" dirty="0">
                <a:latin typeface="Century" panose="02040604050505020304" pitchFamily="18" charset="0"/>
              </a:rPr>
              <a:t>x</a:t>
            </a:r>
            <a:r>
              <a:rPr lang="ro-RO" sz="2800" baseline="-25000" dirty="0">
                <a:latin typeface="Century" panose="02040604050505020304" pitchFamily="18" charset="0"/>
              </a:rPr>
              <a:t>3</a:t>
            </a:r>
            <a:endParaRPr lang="ro-RO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2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5990B4-0D93-4B64-96F7-3BE87A865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73104"/>
              </p:ext>
            </p:extLst>
          </p:nvPr>
        </p:nvGraphicFramePr>
        <p:xfrm>
          <a:off x="1222310" y="1203650"/>
          <a:ext cx="9516705" cy="5377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3341">
                  <a:extLst>
                    <a:ext uri="{9D8B030D-6E8A-4147-A177-3AD203B41FA5}">
                      <a16:colId xmlns:a16="http://schemas.microsoft.com/office/drawing/2014/main" val="2527498426"/>
                    </a:ext>
                  </a:extLst>
                </a:gridCol>
                <a:gridCol w="1903341">
                  <a:extLst>
                    <a:ext uri="{9D8B030D-6E8A-4147-A177-3AD203B41FA5}">
                      <a16:colId xmlns:a16="http://schemas.microsoft.com/office/drawing/2014/main" val="287339597"/>
                    </a:ext>
                  </a:extLst>
                </a:gridCol>
                <a:gridCol w="1903341">
                  <a:extLst>
                    <a:ext uri="{9D8B030D-6E8A-4147-A177-3AD203B41FA5}">
                      <a16:colId xmlns:a16="http://schemas.microsoft.com/office/drawing/2014/main" val="2720781003"/>
                    </a:ext>
                  </a:extLst>
                </a:gridCol>
                <a:gridCol w="1903341">
                  <a:extLst>
                    <a:ext uri="{9D8B030D-6E8A-4147-A177-3AD203B41FA5}">
                      <a16:colId xmlns:a16="http://schemas.microsoft.com/office/drawing/2014/main" val="1594263790"/>
                    </a:ext>
                  </a:extLst>
                </a:gridCol>
                <a:gridCol w="1903341">
                  <a:extLst>
                    <a:ext uri="{9D8B030D-6E8A-4147-A177-3AD203B41FA5}">
                      <a16:colId xmlns:a16="http://schemas.microsoft.com/office/drawing/2014/main" val="3226740937"/>
                    </a:ext>
                  </a:extLst>
                </a:gridCol>
              </a:tblGrid>
              <a:tr h="892663">
                <a:tc>
                  <a:txBody>
                    <a:bodyPr/>
                    <a:lstStyle/>
                    <a:p>
                      <a:pPr lvl="0" algn="r"/>
                      <a:r>
                        <a:rPr lang="ro-RO" dirty="0">
                          <a:latin typeface="Century" panose="02040604050505020304" pitchFamily="18" charset="0"/>
                        </a:rPr>
                        <a:t>Monoame</a:t>
                      </a:r>
                    </a:p>
                    <a:p>
                      <a:pPr lvl="0" algn="r"/>
                      <a:r>
                        <a:rPr lang="ro-RO" dirty="0">
                          <a:latin typeface="Century" panose="02040604050505020304" pitchFamily="18" charset="0"/>
                        </a:rPr>
                        <a:t>maximale</a:t>
                      </a:r>
                    </a:p>
                    <a:p>
                      <a:pPr lvl="0" algn="l"/>
                      <a:r>
                        <a:rPr lang="ro-RO" dirty="0" err="1">
                          <a:latin typeface="Century" panose="02040604050505020304" pitchFamily="18" charset="0"/>
                        </a:rPr>
                        <a:t>Mintermi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o-RO" dirty="0">
                          <a:latin typeface="Century" panose="02040604050505020304" pitchFamily="18" charset="0"/>
                        </a:rPr>
                        <a:t>max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1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>
                          <a:latin typeface="Century" panose="02040604050505020304" pitchFamily="18" charset="0"/>
                        </a:rPr>
                        <a:t>max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2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>
                          <a:latin typeface="Century" panose="02040604050505020304" pitchFamily="18" charset="0"/>
                        </a:rPr>
                        <a:t>max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3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>
                          <a:latin typeface="Century" panose="02040604050505020304" pitchFamily="18" charset="0"/>
                        </a:rPr>
                        <a:t>max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4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061868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0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695295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1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870611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2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617561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5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50069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6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13767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D8CA606-A2A3-4AA5-A1DE-C0D2CD7C852E}"/>
              </a:ext>
            </a:extLst>
          </p:cNvPr>
          <p:cNvSpPr/>
          <p:nvPr/>
        </p:nvSpPr>
        <p:spPr>
          <a:xfrm>
            <a:off x="7707087" y="4982547"/>
            <a:ext cx="335902" cy="3732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DC4B97-7342-4D26-BD92-74B18F78B8E2}"/>
              </a:ext>
            </a:extLst>
          </p:cNvPr>
          <p:cNvSpPr/>
          <p:nvPr/>
        </p:nvSpPr>
        <p:spPr>
          <a:xfrm>
            <a:off x="9610531" y="5906278"/>
            <a:ext cx="335902" cy="3732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03A50-5F52-49B6-8CE7-5C11702BE4A8}"/>
              </a:ext>
            </a:extLst>
          </p:cNvPr>
          <p:cNvSpPr txBox="1"/>
          <p:nvPr/>
        </p:nvSpPr>
        <p:spPr>
          <a:xfrm>
            <a:off x="1091421" y="347664"/>
            <a:ext cx="977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Se hașurează coloanele ce conțin *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7C81A2-C7DE-4503-AD38-91282E9B90D5}"/>
              </a:ext>
            </a:extLst>
          </p:cNvPr>
          <p:cNvSpPr/>
          <p:nvPr/>
        </p:nvSpPr>
        <p:spPr>
          <a:xfrm>
            <a:off x="5265316" y="358376"/>
            <a:ext cx="248815" cy="2892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565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5990B4-0D93-4B64-96F7-3BE87A865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16448"/>
              </p:ext>
            </p:extLst>
          </p:nvPr>
        </p:nvGraphicFramePr>
        <p:xfrm>
          <a:off x="1222310" y="1203650"/>
          <a:ext cx="9516705" cy="5377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3341">
                  <a:extLst>
                    <a:ext uri="{9D8B030D-6E8A-4147-A177-3AD203B41FA5}">
                      <a16:colId xmlns:a16="http://schemas.microsoft.com/office/drawing/2014/main" val="2527498426"/>
                    </a:ext>
                  </a:extLst>
                </a:gridCol>
                <a:gridCol w="1903341">
                  <a:extLst>
                    <a:ext uri="{9D8B030D-6E8A-4147-A177-3AD203B41FA5}">
                      <a16:colId xmlns:a16="http://schemas.microsoft.com/office/drawing/2014/main" val="287339597"/>
                    </a:ext>
                  </a:extLst>
                </a:gridCol>
                <a:gridCol w="1903341">
                  <a:extLst>
                    <a:ext uri="{9D8B030D-6E8A-4147-A177-3AD203B41FA5}">
                      <a16:colId xmlns:a16="http://schemas.microsoft.com/office/drawing/2014/main" val="2720781003"/>
                    </a:ext>
                  </a:extLst>
                </a:gridCol>
                <a:gridCol w="1903341">
                  <a:extLst>
                    <a:ext uri="{9D8B030D-6E8A-4147-A177-3AD203B41FA5}">
                      <a16:colId xmlns:a16="http://schemas.microsoft.com/office/drawing/2014/main" val="1594263790"/>
                    </a:ext>
                  </a:extLst>
                </a:gridCol>
                <a:gridCol w="1903341">
                  <a:extLst>
                    <a:ext uri="{9D8B030D-6E8A-4147-A177-3AD203B41FA5}">
                      <a16:colId xmlns:a16="http://schemas.microsoft.com/office/drawing/2014/main" val="3226740937"/>
                    </a:ext>
                  </a:extLst>
                </a:gridCol>
              </a:tblGrid>
              <a:tr h="892663">
                <a:tc>
                  <a:txBody>
                    <a:bodyPr/>
                    <a:lstStyle/>
                    <a:p>
                      <a:pPr lvl="0" algn="r"/>
                      <a:r>
                        <a:rPr lang="ro-RO" dirty="0">
                          <a:latin typeface="Century" panose="02040604050505020304" pitchFamily="18" charset="0"/>
                        </a:rPr>
                        <a:t>Monoame</a:t>
                      </a:r>
                    </a:p>
                    <a:p>
                      <a:pPr lvl="0" algn="r"/>
                      <a:r>
                        <a:rPr lang="ro-RO" dirty="0">
                          <a:latin typeface="Century" panose="02040604050505020304" pitchFamily="18" charset="0"/>
                        </a:rPr>
                        <a:t>maximale</a:t>
                      </a:r>
                    </a:p>
                    <a:p>
                      <a:pPr lvl="0" algn="l"/>
                      <a:r>
                        <a:rPr lang="ro-RO" dirty="0" err="1">
                          <a:latin typeface="Century" panose="02040604050505020304" pitchFamily="18" charset="0"/>
                        </a:rPr>
                        <a:t>Mintermi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o-RO" dirty="0">
                          <a:latin typeface="Century" panose="02040604050505020304" pitchFamily="18" charset="0"/>
                        </a:rPr>
                        <a:t>max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1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>
                          <a:latin typeface="Century" panose="02040604050505020304" pitchFamily="18" charset="0"/>
                        </a:rPr>
                        <a:t>max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2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>
                          <a:latin typeface="Century" panose="02040604050505020304" pitchFamily="18" charset="0"/>
                        </a:rPr>
                        <a:t>max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3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>
                          <a:latin typeface="Century" panose="02040604050505020304" pitchFamily="18" charset="0"/>
                        </a:rPr>
                        <a:t>max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4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061868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0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695295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1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870611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2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617561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5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50069"/>
                  </a:ext>
                </a:extLst>
              </a:tr>
              <a:tr h="89266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Century" panose="02040604050505020304" pitchFamily="18" charset="0"/>
                        </a:rPr>
                        <a:t>m</a:t>
                      </a:r>
                      <a:r>
                        <a:rPr lang="ro-RO" baseline="-25000" dirty="0">
                          <a:latin typeface="Century" panose="02040604050505020304" pitchFamily="18" charset="0"/>
                        </a:rPr>
                        <a:t>6</a:t>
                      </a:r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latin typeface="Century" panose="02040604050505020304" pitchFamily="18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3200" dirty="0">
                          <a:latin typeface="Century" panose="02040604050505020304" pitchFamily="18" charset="0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13767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D8CA606-A2A3-4AA5-A1DE-C0D2CD7C852E}"/>
              </a:ext>
            </a:extLst>
          </p:cNvPr>
          <p:cNvSpPr/>
          <p:nvPr/>
        </p:nvSpPr>
        <p:spPr>
          <a:xfrm>
            <a:off x="7707087" y="4982547"/>
            <a:ext cx="335902" cy="3732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DC4B97-7342-4D26-BD92-74B18F78B8E2}"/>
              </a:ext>
            </a:extLst>
          </p:cNvPr>
          <p:cNvSpPr/>
          <p:nvPr/>
        </p:nvSpPr>
        <p:spPr>
          <a:xfrm>
            <a:off x="9610531" y="5906278"/>
            <a:ext cx="335902" cy="3732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03A50-5F52-49B6-8CE7-5C11702BE4A8}"/>
              </a:ext>
            </a:extLst>
          </p:cNvPr>
          <p:cNvSpPr txBox="1"/>
          <p:nvPr/>
        </p:nvSpPr>
        <p:spPr>
          <a:xfrm>
            <a:off x="1091421" y="347664"/>
            <a:ext cx="977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Se hașurează liniile ce conțin </a:t>
            </a:r>
            <a:r>
              <a:rPr lang="ro-RO" sz="2400" dirty="0">
                <a:highlight>
                  <a:srgbClr val="FFFF00"/>
                </a:highlight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9774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AB4A-E64E-4888-BED7-22508FDB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Century" panose="02040604050505020304" pitchFamily="18" charset="0"/>
              </a:rPr>
              <a:t>Forma simplificată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B0BE-41F5-4B4D-B53F-C5FF6834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>
                <a:latin typeface="Century" panose="02040604050505020304" pitchFamily="18" charset="0"/>
              </a:rPr>
              <a:t>Se observă că sunt 2 moduri de a acoperii </a:t>
            </a:r>
            <a:r>
              <a:rPr lang="ro-RO" dirty="0" err="1">
                <a:latin typeface="Century" panose="02040604050505020304" pitchFamily="18" charset="0"/>
              </a:rPr>
              <a:t>mintermenii</a:t>
            </a:r>
            <a:r>
              <a:rPr lang="ro-RO" dirty="0">
                <a:latin typeface="Century" panose="02040604050505020304" pitchFamily="18" charset="0"/>
              </a:rPr>
              <a:t> neacoperiți de funcția g(liniile nehașurate):</a:t>
            </a:r>
          </a:p>
          <a:p>
            <a:pPr marL="0" indent="0">
              <a:buNone/>
            </a:pPr>
            <a:r>
              <a:rPr lang="ro-RO" dirty="0">
                <a:latin typeface="Century" panose="02040604050505020304" pitchFamily="18" charset="0"/>
              </a:rPr>
              <a:t>h</a:t>
            </a:r>
            <a:r>
              <a:rPr lang="ro-RO" baseline="-25000" dirty="0">
                <a:latin typeface="Century" panose="02040604050505020304" pitchFamily="18" charset="0"/>
              </a:rPr>
              <a:t>1</a:t>
            </a:r>
            <a:r>
              <a:rPr lang="ro-RO" dirty="0">
                <a:latin typeface="Century" panose="02040604050505020304" pitchFamily="18" charset="0"/>
              </a:rPr>
              <a:t>(x</a:t>
            </a:r>
            <a:r>
              <a:rPr lang="ro-RO" baseline="-25000" dirty="0">
                <a:latin typeface="Century" panose="02040604050505020304" pitchFamily="18" charset="0"/>
              </a:rPr>
              <a:t>1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2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3</a:t>
            </a:r>
            <a:r>
              <a:rPr lang="ro-RO" dirty="0">
                <a:latin typeface="Century" panose="02040604050505020304" pitchFamily="18" charset="0"/>
              </a:rPr>
              <a:t>) = max</a:t>
            </a:r>
            <a:r>
              <a:rPr lang="ro-RO" baseline="-25000" dirty="0">
                <a:latin typeface="Century" panose="02040604050505020304" pitchFamily="18" charset="0"/>
              </a:rPr>
              <a:t>1</a:t>
            </a:r>
          </a:p>
          <a:p>
            <a:pPr marL="0" indent="0">
              <a:buNone/>
            </a:pPr>
            <a:r>
              <a:rPr lang="ro-RO" dirty="0">
                <a:latin typeface="Century" panose="02040604050505020304" pitchFamily="18" charset="0"/>
              </a:rPr>
              <a:t>h</a:t>
            </a:r>
            <a:r>
              <a:rPr lang="ro-RO" baseline="-25000" dirty="0">
                <a:latin typeface="Century" panose="02040604050505020304" pitchFamily="18" charset="0"/>
              </a:rPr>
              <a:t>2</a:t>
            </a:r>
            <a:r>
              <a:rPr lang="ro-RO" dirty="0">
                <a:latin typeface="Century" panose="02040604050505020304" pitchFamily="18" charset="0"/>
              </a:rPr>
              <a:t>(x</a:t>
            </a:r>
            <a:r>
              <a:rPr lang="ro-RO" baseline="-25000" dirty="0">
                <a:latin typeface="Century" panose="02040604050505020304" pitchFamily="18" charset="0"/>
              </a:rPr>
              <a:t>1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2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3</a:t>
            </a:r>
            <a:r>
              <a:rPr lang="ro-RO" dirty="0">
                <a:latin typeface="Century" panose="02040604050505020304" pitchFamily="18" charset="0"/>
              </a:rPr>
              <a:t>) = max</a:t>
            </a:r>
            <a:r>
              <a:rPr lang="ro-RO" baseline="-25000" dirty="0">
                <a:latin typeface="Century" panose="02040604050505020304" pitchFamily="18" charset="0"/>
              </a:rPr>
              <a:t>2</a:t>
            </a:r>
          </a:p>
          <a:p>
            <a:pPr marL="0" indent="0">
              <a:buNone/>
            </a:pPr>
            <a:endParaRPr lang="ro-RO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ro-RO" dirty="0">
                <a:latin typeface="Century" panose="02040604050505020304" pitchFamily="18" charset="0"/>
              </a:rPr>
              <a:t>f’</a:t>
            </a:r>
            <a:r>
              <a:rPr lang="ro-RO" baseline="-25000" dirty="0">
                <a:latin typeface="Century" panose="02040604050505020304" pitchFamily="18" charset="0"/>
              </a:rPr>
              <a:t>1</a:t>
            </a:r>
            <a:r>
              <a:rPr lang="ro-RO" dirty="0">
                <a:latin typeface="Century" panose="02040604050505020304" pitchFamily="18" charset="0"/>
              </a:rPr>
              <a:t>(x</a:t>
            </a:r>
            <a:r>
              <a:rPr lang="ro-RO" baseline="-25000" dirty="0">
                <a:latin typeface="Century" panose="02040604050505020304" pitchFamily="18" charset="0"/>
              </a:rPr>
              <a:t>1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2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3</a:t>
            </a:r>
            <a:r>
              <a:rPr lang="ro-RO" dirty="0">
                <a:latin typeface="Century" panose="02040604050505020304" pitchFamily="18" charset="0"/>
              </a:rPr>
              <a:t>)=g(x</a:t>
            </a:r>
            <a:r>
              <a:rPr lang="ro-RO" baseline="-25000" dirty="0">
                <a:latin typeface="Century" panose="02040604050505020304" pitchFamily="18" charset="0"/>
              </a:rPr>
              <a:t>1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2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3</a:t>
            </a:r>
            <a:r>
              <a:rPr lang="ro-RO" dirty="0">
                <a:latin typeface="Century" panose="02040604050505020304" pitchFamily="18" charset="0"/>
              </a:rPr>
              <a:t>) </a:t>
            </a:r>
            <a:r>
              <a:rPr lang="ro-RO" sz="2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ro-RO" dirty="0">
                <a:latin typeface="Century" panose="02040604050505020304" pitchFamily="18" charset="0"/>
              </a:rPr>
              <a:t> h</a:t>
            </a:r>
            <a:r>
              <a:rPr lang="ro-RO" baseline="-25000" dirty="0">
                <a:latin typeface="Century" panose="02040604050505020304" pitchFamily="18" charset="0"/>
              </a:rPr>
              <a:t>1</a:t>
            </a:r>
            <a:r>
              <a:rPr lang="ro-RO" dirty="0">
                <a:latin typeface="Century" panose="02040604050505020304" pitchFamily="18" charset="0"/>
              </a:rPr>
              <a:t>(x</a:t>
            </a:r>
            <a:r>
              <a:rPr lang="ro-RO" baseline="-25000" dirty="0">
                <a:latin typeface="Century" panose="02040604050505020304" pitchFamily="18" charset="0"/>
              </a:rPr>
              <a:t>1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2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3</a:t>
            </a:r>
            <a:r>
              <a:rPr lang="ro-RO" dirty="0">
                <a:latin typeface="Century" panose="02040604050505020304" pitchFamily="18" charset="0"/>
              </a:rPr>
              <a:t>) =</a:t>
            </a:r>
            <a:r>
              <a:rPr lang="ro-RO" sz="2800" dirty="0">
                <a:latin typeface="Century" panose="02040604050505020304" pitchFamily="18" charset="0"/>
              </a:rPr>
              <a:t> </a:t>
            </a:r>
            <a:r>
              <a:rPr lang="ro-RO" sz="4800" kern="0" spc="-1800" baseline="10000" dirty="0">
                <a:latin typeface="Century" panose="02040604050505020304" pitchFamily="18" charset="0"/>
              </a:rPr>
              <a:t>-</a:t>
            </a:r>
            <a:r>
              <a:rPr lang="ro-RO" sz="2800" dirty="0">
                <a:latin typeface="Century" panose="02040604050505020304" pitchFamily="18" charset="0"/>
              </a:rPr>
              <a:t>x</a:t>
            </a:r>
            <a:r>
              <a:rPr lang="ro-RO" sz="2800" baseline="-25000" dirty="0">
                <a:latin typeface="Century" panose="02040604050505020304" pitchFamily="18" charset="0"/>
              </a:rPr>
              <a:t>2</a:t>
            </a:r>
            <a:r>
              <a:rPr lang="ro-RO" sz="2800" dirty="0">
                <a:latin typeface="Century" panose="02040604050505020304" pitchFamily="18" charset="0"/>
              </a:rPr>
              <a:t>x</a:t>
            </a:r>
            <a:r>
              <a:rPr lang="ro-RO" sz="2800" baseline="-25000" dirty="0">
                <a:latin typeface="Century" panose="02040604050505020304" pitchFamily="18" charset="0"/>
              </a:rPr>
              <a:t>3</a:t>
            </a:r>
            <a:r>
              <a:rPr lang="ro-RO" baseline="-25000" dirty="0">
                <a:latin typeface="Century" panose="020406040505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ro-RO" sz="2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ro-RO" sz="2800" baseline="-25000" dirty="0">
                <a:latin typeface="Century" panose="02040604050505020304" pitchFamily="18" charset="0"/>
              </a:rPr>
              <a:t> </a:t>
            </a:r>
            <a:r>
              <a:rPr lang="ro-RO" sz="2800" dirty="0">
                <a:latin typeface="Century" panose="02040604050505020304" pitchFamily="18" charset="0"/>
              </a:rPr>
              <a:t>x</a:t>
            </a:r>
            <a:r>
              <a:rPr lang="ro-RO" sz="2800" baseline="-25000" dirty="0">
                <a:latin typeface="Century" panose="02040604050505020304" pitchFamily="18" charset="0"/>
              </a:rPr>
              <a:t>2</a:t>
            </a:r>
            <a:r>
              <a:rPr lang="ro-RO" sz="4800" kern="0" spc="-1800" baseline="10000" dirty="0">
                <a:latin typeface="Century" panose="02040604050505020304" pitchFamily="18" charset="0"/>
              </a:rPr>
              <a:t>-</a:t>
            </a:r>
            <a:r>
              <a:rPr lang="ro-RO" sz="2800" dirty="0">
                <a:latin typeface="Century" panose="02040604050505020304" pitchFamily="18" charset="0"/>
              </a:rPr>
              <a:t>x</a:t>
            </a:r>
            <a:r>
              <a:rPr lang="ro-RO" sz="2800" baseline="-25000" dirty="0">
                <a:latin typeface="Century" panose="02040604050505020304" pitchFamily="18" charset="0"/>
              </a:rPr>
              <a:t>3</a:t>
            </a:r>
            <a:r>
              <a:rPr lang="ro-RO" sz="2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</a:t>
            </a:r>
            <a:r>
              <a:rPr lang="ro-RO" sz="2800" dirty="0">
                <a:latin typeface="Century" panose="02040604050505020304" pitchFamily="18" charset="0"/>
              </a:rPr>
              <a:t> </a:t>
            </a:r>
            <a:r>
              <a:rPr lang="ro-RO" sz="4800" kern="0" spc="-1800" baseline="10000" dirty="0">
                <a:latin typeface="Century" panose="02040604050505020304" pitchFamily="18" charset="0"/>
              </a:rPr>
              <a:t>-</a:t>
            </a:r>
            <a:r>
              <a:rPr lang="ro-RO" sz="2800" dirty="0">
                <a:latin typeface="Century" panose="02040604050505020304" pitchFamily="18" charset="0"/>
              </a:rPr>
              <a:t>x</a:t>
            </a:r>
            <a:r>
              <a:rPr lang="ro-RO" sz="2800" baseline="-25000" dirty="0">
                <a:latin typeface="Century" panose="02040604050505020304" pitchFamily="18" charset="0"/>
              </a:rPr>
              <a:t>1</a:t>
            </a:r>
            <a:r>
              <a:rPr lang="ro-RO" sz="4800" kern="0" spc="-1800" baseline="10000" dirty="0">
                <a:latin typeface="Century" panose="02040604050505020304" pitchFamily="18" charset="0"/>
              </a:rPr>
              <a:t>-</a:t>
            </a:r>
            <a:r>
              <a:rPr lang="ro-RO" sz="2800" dirty="0">
                <a:latin typeface="Century" panose="02040604050505020304" pitchFamily="18" charset="0"/>
              </a:rPr>
              <a:t>x</a:t>
            </a:r>
            <a:r>
              <a:rPr lang="ro-RO" sz="2800" baseline="-25000" dirty="0">
                <a:latin typeface="Century" panose="02040604050505020304" pitchFamily="18" charset="0"/>
              </a:rPr>
              <a:t>2</a:t>
            </a:r>
            <a:endParaRPr lang="ro-RO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ro-RO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ro-RO" dirty="0">
                <a:latin typeface="Century" panose="02040604050505020304" pitchFamily="18" charset="0"/>
              </a:rPr>
              <a:t>f’</a:t>
            </a:r>
            <a:r>
              <a:rPr lang="ro-RO" baseline="-25000" dirty="0">
                <a:latin typeface="Century" panose="02040604050505020304" pitchFamily="18" charset="0"/>
              </a:rPr>
              <a:t>2</a:t>
            </a:r>
            <a:r>
              <a:rPr lang="ro-RO" dirty="0">
                <a:latin typeface="Century" panose="02040604050505020304" pitchFamily="18" charset="0"/>
              </a:rPr>
              <a:t>(x</a:t>
            </a:r>
            <a:r>
              <a:rPr lang="ro-RO" baseline="-25000" dirty="0">
                <a:latin typeface="Century" panose="02040604050505020304" pitchFamily="18" charset="0"/>
              </a:rPr>
              <a:t>1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2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3</a:t>
            </a:r>
            <a:r>
              <a:rPr lang="ro-RO" dirty="0">
                <a:latin typeface="Century" panose="02040604050505020304" pitchFamily="18" charset="0"/>
              </a:rPr>
              <a:t>)=g(x</a:t>
            </a:r>
            <a:r>
              <a:rPr lang="ro-RO" baseline="-25000" dirty="0">
                <a:latin typeface="Century" panose="02040604050505020304" pitchFamily="18" charset="0"/>
              </a:rPr>
              <a:t>1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2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3</a:t>
            </a:r>
            <a:r>
              <a:rPr lang="ro-RO" dirty="0">
                <a:latin typeface="Century" panose="02040604050505020304" pitchFamily="18" charset="0"/>
              </a:rPr>
              <a:t>) </a:t>
            </a:r>
            <a:r>
              <a:rPr lang="ro-RO" sz="2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ro-RO" dirty="0">
                <a:latin typeface="Century" panose="02040604050505020304" pitchFamily="18" charset="0"/>
              </a:rPr>
              <a:t> h</a:t>
            </a:r>
            <a:r>
              <a:rPr lang="ro-RO" baseline="-25000" dirty="0">
                <a:latin typeface="Century" panose="02040604050505020304" pitchFamily="18" charset="0"/>
              </a:rPr>
              <a:t>2</a:t>
            </a:r>
            <a:r>
              <a:rPr lang="ro-RO" dirty="0">
                <a:latin typeface="Century" panose="02040604050505020304" pitchFamily="18" charset="0"/>
              </a:rPr>
              <a:t>(x</a:t>
            </a:r>
            <a:r>
              <a:rPr lang="ro-RO" baseline="-25000" dirty="0">
                <a:latin typeface="Century" panose="02040604050505020304" pitchFamily="18" charset="0"/>
              </a:rPr>
              <a:t>1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2</a:t>
            </a:r>
            <a:r>
              <a:rPr lang="ro-RO" dirty="0">
                <a:latin typeface="Century" panose="02040604050505020304" pitchFamily="18" charset="0"/>
              </a:rPr>
              <a:t>,x</a:t>
            </a:r>
            <a:r>
              <a:rPr lang="ro-RO" baseline="-25000" dirty="0">
                <a:latin typeface="Century" panose="02040604050505020304" pitchFamily="18" charset="0"/>
              </a:rPr>
              <a:t>3</a:t>
            </a:r>
            <a:r>
              <a:rPr lang="ro-RO" dirty="0">
                <a:latin typeface="Century" panose="02040604050505020304" pitchFamily="18" charset="0"/>
              </a:rPr>
              <a:t>) =</a:t>
            </a:r>
            <a:r>
              <a:rPr lang="ro-RO" sz="2800" dirty="0">
                <a:latin typeface="Century" panose="02040604050505020304" pitchFamily="18" charset="0"/>
              </a:rPr>
              <a:t> </a:t>
            </a:r>
            <a:r>
              <a:rPr lang="ro-RO" sz="4800" kern="0" spc="-1800" baseline="10000" dirty="0">
                <a:latin typeface="Century" panose="02040604050505020304" pitchFamily="18" charset="0"/>
              </a:rPr>
              <a:t>-</a:t>
            </a:r>
            <a:r>
              <a:rPr lang="ro-RO" sz="2800" dirty="0">
                <a:latin typeface="Century" panose="02040604050505020304" pitchFamily="18" charset="0"/>
              </a:rPr>
              <a:t>x</a:t>
            </a:r>
            <a:r>
              <a:rPr lang="ro-RO" sz="2800" baseline="-25000" dirty="0">
                <a:latin typeface="Century" panose="02040604050505020304" pitchFamily="18" charset="0"/>
              </a:rPr>
              <a:t>2</a:t>
            </a:r>
            <a:r>
              <a:rPr lang="ro-RO" sz="2800" dirty="0">
                <a:latin typeface="Century" panose="02040604050505020304" pitchFamily="18" charset="0"/>
              </a:rPr>
              <a:t>x</a:t>
            </a:r>
            <a:r>
              <a:rPr lang="ro-RO" sz="2800" baseline="-25000" dirty="0">
                <a:latin typeface="Century" panose="02040604050505020304" pitchFamily="18" charset="0"/>
              </a:rPr>
              <a:t>3</a:t>
            </a:r>
            <a:r>
              <a:rPr lang="ro-RO" baseline="-25000" dirty="0">
                <a:latin typeface="Century" panose="020406040505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ro-RO" sz="2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ro-RO" sz="2800" baseline="-25000" dirty="0">
                <a:latin typeface="Century" panose="02040604050505020304" pitchFamily="18" charset="0"/>
              </a:rPr>
              <a:t> </a:t>
            </a:r>
            <a:r>
              <a:rPr lang="ro-RO" sz="2800" dirty="0">
                <a:latin typeface="Century" panose="02040604050505020304" pitchFamily="18" charset="0"/>
              </a:rPr>
              <a:t>x</a:t>
            </a:r>
            <a:r>
              <a:rPr lang="ro-RO" sz="2800" baseline="-25000" dirty="0">
                <a:latin typeface="Century" panose="02040604050505020304" pitchFamily="18" charset="0"/>
              </a:rPr>
              <a:t>2</a:t>
            </a:r>
            <a:r>
              <a:rPr lang="ro-RO" sz="4800" kern="0" spc="-1800" baseline="10000" dirty="0">
                <a:latin typeface="Century" panose="02040604050505020304" pitchFamily="18" charset="0"/>
              </a:rPr>
              <a:t>-</a:t>
            </a:r>
            <a:r>
              <a:rPr lang="ro-RO" sz="2800" dirty="0">
                <a:latin typeface="Century" panose="02040604050505020304" pitchFamily="18" charset="0"/>
              </a:rPr>
              <a:t>x</a:t>
            </a:r>
            <a:r>
              <a:rPr lang="ro-RO" sz="2800" baseline="-25000" dirty="0">
                <a:latin typeface="Century" panose="02040604050505020304" pitchFamily="18" charset="0"/>
              </a:rPr>
              <a:t>3</a:t>
            </a:r>
            <a:r>
              <a:rPr lang="ro-RO" sz="28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</a:t>
            </a:r>
            <a:r>
              <a:rPr lang="ro-RO" sz="2800" dirty="0">
                <a:latin typeface="Century" panose="02040604050505020304" pitchFamily="18" charset="0"/>
              </a:rPr>
              <a:t> </a:t>
            </a:r>
            <a:r>
              <a:rPr lang="ro-RO" sz="4800" kern="0" spc="-1800" baseline="10000" dirty="0">
                <a:latin typeface="Century" panose="02040604050505020304" pitchFamily="18" charset="0"/>
              </a:rPr>
              <a:t>-</a:t>
            </a:r>
            <a:r>
              <a:rPr lang="ro-RO" sz="2800" dirty="0">
                <a:latin typeface="Century" panose="02040604050505020304" pitchFamily="18" charset="0"/>
              </a:rPr>
              <a:t>x</a:t>
            </a:r>
            <a:r>
              <a:rPr lang="ro-RO" sz="2800" baseline="-25000" dirty="0">
                <a:latin typeface="Century" panose="02040604050505020304" pitchFamily="18" charset="0"/>
              </a:rPr>
              <a:t>1</a:t>
            </a:r>
            <a:r>
              <a:rPr lang="ro-RO" sz="4800" kern="0" spc="-1800" baseline="10000" dirty="0">
                <a:latin typeface="Century" panose="02040604050505020304" pitchFamily="18" charset="0"/>
              </a:rPr>
              <a:t>-</a:t>
            </a:r>
            <a:r>
              <a:rPr lang="ro-RO" sz="2800" dirty="0">
                <a:latin typeface="Century" panose="02040604050505020304" pitchFamily="18" charset="0"/>
              </a:rPr>
              <a:t>x</a:t>
            </a:r>
            <a:r>
              <a:rPr lang="ro-RO" sz="2800" baseline="-25000" dirty="0">
                <a:latin typeface="Century" panose="02040604050505020304" pitchFamily="18" charset="0"/>
              </a:rPr>
              <a:t>3</a:t>
            </a:r>
            <a:endParaRPr lang="ro-RO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ro-RO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4285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0458DD-0848-4453-9AE3-41E675E0916B}"/>
</file>

<file path=customXml/itemProps2.xml><?xml version="1.0" encoding="utf-8"?>
<ds:datastoreItem xmlns:ds="http://schemas.openxmlformats.org/officeDocument/2006/customXml" ds:itemID="{DCEE0792-579C-42A6-BE76-A0FE94300B95}"/>
</file>

<file path=customXml/itemProps3.xml><?xml version="1.0" encoding="utf-8"?>
<ds:datastoreItem xmlns:ds="http://schemas.openxmlformats.org/officeDocument/2006/customXml" ds:itemID="{F5F810B1-56F2-486E-ABC5-34F15356A7B7}"/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548</Words>
  <Application>Microsoft Office PowerPoint</Application>
  <PresentationFormat>Widescreen</PresentationFormat>
  <Paragraphs>200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</vt:lpstr>
      <vt:lpstr>Office Theme</vt:lpstr>
      <vt:lpstr>Problema 9.3.6 punctul 7</vt:lpstr>
      <vt:lpstr>PowerPoint Presentation</vt:lpstr>
      <vt:lpstr>Prima tabelă</vt:lpstr>
      <vt:lpstr>PowerPoint Presentation</vt:lpstr>
      <vt:lpstr>PowerPoint Presentation</vt:lpstr>
      <vt:lpstr>Mulțimea monoamelor centrale</vt:lpstr>
      <vt:lpstr>PowerPoint Presentation</vt:lpstr>
      <vt:lpstr>PowerPoint Presentation</vt:lpstr>
      <vt:lpstr>Forma simplificată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9.1.24 punctul 7</dc:title>
  <dc:creator>Terec Andrei Sorin</dc:creator>
  <cp:lastModifiedBy>Terec Andrei Sorin</cp:lastModifiedBy>
  <cp:revision>43</cp:revision>
  <dcterms:created xsi:type="dcterms:W3CDTF">2021-01-03T19:43:38Z</dcterms:created>
  <dcterms:modified xsi:type="dcterms:W3CDTF">2021-01-05T14:56:56Z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