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88" r:id="rId10"/>
    <p:sldId id="289" r:id="rId11"/>
    <p:sldId id="290" r:id="rId12"/>
    <p:sldId id="291" r:id="rId13"/>
    <p:sldId id="292" r:id="rId14"/>
    <p:sldId id="279" r:id="rId15"/>
    <p:sldId id="294" r:id="rId16"/>
    <p:sldId id="295" r:id="rId17"/>
    <p:sldId id="293" r:id="rId18"/>
    <p:sldId id="282" r:id="rId19"/>
  </p:sldIdLst>
  <p:sldSz cx="9144000" cy="5143500" type="screen16x9"/>
  <p:notesSz cx="6858000" cy="9144000"/>
  <p:embeddedFontLst>
    <p:embeddedFont>
      <p:font typeface="Baloo 2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cert One" panose="020B0604020202020204" charset="0"/>
      <p:regular r:id="rId27"/>
    </p:embeddedFont>
    <p:embeddedFont>
      <p:font typeface="Teko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D"/>
    <a:srgbClr val="B3B3C7"/>
    <a:srgbClr val="3A3A60"/>
    <a:srgbClr val="7C7CA1"/>
    <a:srgbClr val="00236F"/>
    <a:srgbClr val="00B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1491C-F7D7-4627-98B8-A382A320C99D}" v="13" dt="2021-01-06T13:08:51.311"/>
    <p1510:client id="{78441A7D-DF09-4ABF-8A25-99E026A2463B}" v="2" dt="2021-01-06T13:36:20.024"/>
  </p1510:revLst>
</p1510:revInfo>
</file>

<file path=ppt/tableStyles.xml><?xml version="1.0" encoding="utf-8"?>
<a:tblStyleLst xmlns:a="http://schemas.openxmlformats.org/drawingml/2006/main" def="{715D6F68-E572-4C07-B1EA-347FA11E92E1}">
  <a:tblStyle styleId="{715D6F68-E572-4C07-B1EA-347FA11E9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88" y="138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-DIANA BUIGA" userId="S::andreea.buiga@stud.ubbcluj.ro::c4b18caa-f44f-421e-a8a4-8a1ffd9e996c" providerId="AD" clId="Web-{78441A7D-DF09-4ABF-8A25-99E026A2463B}"/>
    <pc:docChg chg="modSld">
      <pc:chgData name="ANDREEA-DIANA BUIGA" userId="S::andreea.buiga@stud.ubbcluj.ro::c4b18caa-f44f-421e-a8a4-8a1ffd9e996c" providerId="AD" clId="Web-{78441A7D-DF09-4ABF-8A25-99E026A2463B}" dt="2021-01-06T13:36:17.634" v="0" actId="20577"/>
      <pc:docMkLst>
        <pc:docMk/>
      </pc:docMkLst>
      <pc:sldChg chg="modSp">
        <pc:chgData name="ANDREEA-DIANA BUIGA" userId="S::andreea.buiga@stud.ubbcluj.ro::c4b18caa-f44f-421e-a8a4-8a1ffd9e996c" providerId="AD" clId="Web-{78441A7D-DF09-4ABF-8A25-99E026A2463B}" dt="2021-01-06T13:36:17.634" v="0" actId="20577"/>
        <pc:sldMkLst>
          <pc:docMk/>
          <pc:sldMk cId="0" sldId="282"/>
        </pc:sldMkLst>
        <pc:spChg chg="mod">
          <ac:chgData name="ANDREEA-DIANA BUIGA" userId="S::andreea.buiga@stud.ubbcluj.ro::c4b18caa-f44f-421e-a8a4-8a1ffd9e996c" providerId="AD" clId="Web-{78441A7D-DF09-4ABF-8A25-99E026A2463B}" dt="2021-01-06T13:36:17.634" v="0" actId="20577"/>
          <ac:spMkLst>
            <pc:docMk/>
            <pc:sldMk cId="0" sldId="282"/>
            <ac:spMk id="1760" creationId="{00000000-0000-0000-0000-000000000000}"/>
          </ac:spMkLst>
        </pc:spChg>
      </pc:sldChg>
    </pc:docChg>
  </pc:docChgLst>
  <pc:docChgLst>
    <pc:chgData name="ANDREEA-DIANA BUIGA" userId="S::andreea.buiga@stud.ubbcluj.ro::c4b18caa-f44f-421e-a8a4-8a1ffd9e996c" providerId="AD" clId="Web-{4B81491C-F7D7-4627-98B8-A382A320C99D}"/>
    <pc:docChg chg="modSld">
      <pc:chgData name="ANDREEA-DIANA BUIGA" userId="S::andreea.buiga@stud.ubbcluj.ro::c4b18caa-f44f-421e-a8a4-8a1ffd9e996c" providerId="AD" clId="Web-{4B81491C-F7D7-4627-98B8-A382A320C99D}" dt="2021-01-06T13:08:50.686" v="10" actId="20577"/>
      <pc:docMkLst>
        <pc:docMk/>
      </pc:docMkLst>
      <pc:sldChg chg="modSp">
        <pc:chgData name="ANDREEA-DIANA BUIGA" userId="S::andreea.buiga@stud.ubbcluj.ro::c4b18caa-f44f-421e-a8a4-8a1ffd9e996c" providerId="AD" clId="Web-{4B81491C-F7D7-4627-98B8-A382A320C99D}" dt="2021-01-06T13:08:50.373" v="9" actId="20577"/>
        <pc:sldMkLst>
          <pc:docMk/>
          <pc:sldMk cId="0" sldId="279"/>
        </pc:sldMkLst>
        <pc:spChg chg="mod">
          <ac:chgData name="ANDREEA-DIANA BUIGA" userId="S::andreea.buiga@stud.ubbcluj.ro::c4b18caa-f44f-421e-a8a4-8a1ffd9e996c" providerId="AD" clId="Web-{4B81491C-F7D7-4627-98B8-A382A320C99D}" dt="2021-01-06T13:08:45.467" v="5" actId="20577"/>
          <ac:spMkLst>
            <pc:docMk/>
            <pc:sldMk cId="0" sldId="279"/>
            <ac:spMk id="6" creationId="{3007CBD4-5C8A-44C0-9D66-DFA4A8BC6B8D}"/>
          </ac:spMkLst>
        </pc:spChg>
        <pc:spChg chg="mod">
          <ac:chgData name="ANDREEA-DIANA BUIGA" userId="S::andreea.buiga@stud.ubbcluj.ro::c4b18caa-f44f-421e-a8a4-8a1ffd9e996c" providerId="AD" clId="Web-{4B81491C-F7D7-4627-98B8-A382A320C99D}" dt="2021-01-06T13:08:50.373" v="9" actId="20577"/>
          <ac:spMkLst>
            <pc:docMk/>
            <pc:sldMk cId="0" sldId="279"/>
            <ac:spMk id="31" creationId="{DF7C9DEA-E0AD-4A6C-95B4-8C56C689A7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0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86fc84f77b_0_1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86fc84f77b_0_1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86fc84f77b_0_1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86fc84f77b_0_1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56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1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0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9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18"/>
          <p:cNvSpPr txBox="1">
            <a:spLocks noGrp="1"/>
          </p:cNvSpPr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4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individual homework -</a:t>
            </a:r>
            <a:br>
              <a:rPr lang="en-US" sz="4800"/>
            </a:br>
            <a:r>
              <a:rPr lang="en-US" sz="4800"/>
              <a:t>boolean functions</a:t>
            </a:r>
            <a:endParaRPr sz="480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>
                    <a:lumMod val="25000"/>
                    <a:lumOff val="75000"/>
                  </a:schemeClr>
                </a:solidFill>
              </a:rPr>
              <a:t>buiga andreea-diana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>
                    <a:lumMod val="25000"/>
                    <a:lumOff val="75000"/>
                  </a:schemeClr>
                </a:solidFill>
              </a:rPr>
              <a:t>group 912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1008216" y="1400673"/>
            <a:ext cx="7127568" cy="30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8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(x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) =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0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4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5</a:t>
            </a: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6</a:t>
            </a:r>
          </a:p>
          <a:p>
            <a:pPr marL="0" indent="0" algn="just">
              <a:buNone/>
            </a:pP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8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) =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0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0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1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0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  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0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1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US" sz="2200"/>
              <a:t>x</a:t>
            </a:r>
            <a:r>
              <a:rPr lang="en-US" sz="2200" baseline="-25000"/>
              <a:t>1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 baseline="30000"/>
              <a:t>1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 baseline="30000"/>
              <a:t>0</a:t>
            </a:r>
          </a:p>
          <a:p>
            <a:pPr marL="0" indent="0" algn="just">
              <a:buNone/>
            </a:pP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8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200" baseline="-25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) = </a:t>
            </a:r>
            <a:r>
              <a:rPr lang="en-GB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GB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GB" sz="2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GB" sz="20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 ∨ </a:t>
            </a:r>
            <a:r>
              <a:rPr lang="en-GB" sz="2000">
                <a:solidFill>
                  <a:srgbClr val="000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000" baseline="-25000">
                <a:solidFill>
                  <a:srgbClr val="000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GB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</a:t>
            </a:r>
            <a:r>
              <a:rPr lang="en-GB" sz="2000">
                <a:solidFill>
                  <a:srgbClr val="000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000" baseline="-25000">
                <a:solidFill>
                  <a:srgbClr val="000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2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200"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</a:endParaRPr>
          </a:p>
          <a:p>
            <a:pPr marL="0" indent="0" algn="just">
              <a:buNone/>
            </a:pP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S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200">
                <a:latin typeface="Baloo 2" panose="020B0604020202020204" charset="0"/>
                <a:cs typeface="Baloo 2" panose="020B0604020202020204" charset="0"/>
              </a:rPr>
              <a:t> = {(0, 0, 0), (0, 1, 0), (0, 1, 1), (1, 0, 0), (1, 0, 1), (1, 1, 0)}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Baloo 2" panose="020B0604020202020204" charset="0"/>
                <a:cs typeface="Baloo 2" panose="020B0604020202020204" charset="0"/>
              </a:rPr>
              <a:t>The ascending order (with respect to the number of “1” values in each triple) of the elements of the support of f:</a:t>
            </a:r>
          </a:p>
          <a:p>
            <a:pPr marL="0" indent="0" algn="just">
              <a:buNone/>
            </a:pPr>
            <a:r>
              <a:rPr lang="en-US" sz="22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S</a:t>
            </a:r>
            <a:r>
              <a:rPr lang="en-US" sz="22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200">
                <a:latin typeface="Baloo 2" panose="020B0604020202020204" charset="0"/>
                <a:cs typeface="Baloo 2" panose="020B0604020202020204" charset="0"/>
              </a:rPr>
              <a:t> = {(0, 0, 0), (0, 1, 0), (1, 0, 0), (0, 1, 1), (1, 0, 1), (1, 1, 0)}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1"/>
          <p:cNvGraphicFramePr/>
          <p:nvPr>
            <p:extLst>
              <p:ext uri="{D42A27DB-BD31-4B8C-83A1-F6EECF244321}">
                <p14:modId xmlns:p14="http://schemas.microsoft.com/office/powerpoint/2010/main" val="676360185"/>
              </p:ext>
            </p:extLst>
          </p:nvPr>
        </p:nvGraphicFramePr>
        <p:xfrm>
          <a:off x="1500822" y="598636"/>
          <a:ext cx="6142355" cy="4266780"/>
        </p:xfrm>
        <a:graphic>
          <a:graphicData uri="http://schemas.openxmlformats.org/drawingml/2006/table">
            <a:tbl>
              <a:tblPr>
                <a:noFill/>
                <a:tableStyleId>{715D6F68-E572-4C07-B1EA-347FA11E92E1}</a:tableStyleId>
              </a:tblPr>
              <a:tblGrid>
                <a:gridCol w="91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766209673"/>
                    </a:ext>
                  </a:extLst>
                </a:gridCol>
                <a:gridCol w="1905993">
                  <a:extLst>
                    <a:ext uri="{9D8B030D-6E8A-4147-A177-3AD203B41FA5}">
                      <a16:colId xmlns:a16="http://schemas.microsoft.com/office/drawing/2014/main" val="478408613"/>
                    </a:ext>
                  </a:extLst>
                </a:gridCol>
              </a:tblGrid>
              <a:tr h="2931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>
                          <a:solidFill>
                            <a:schemeClr val="accent3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group</a:t>
                      </a:r>
                      <a:endParaRPr sz="800" b="0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sz="800" b="1">
                        <a:solidFill>
                          <a:srgbClr val="00004D"/>
                        </a:solidFill>
                        <a:latin typeface="Concert One" panose="020B0604020202020204" charset="0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sz="800" b="1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sz="800" b="1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>
                          <a:solidFill>
                            <a:schemeClr val="accent3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representation / factorization</a:t>
                      </a:r>
                      <a:endParaRPr sz="800" b="0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2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4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19559"/>
                  </a:ext>
                </a:extLst>
              </a:tr>
              <a:tr h="2931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III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" sz="80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3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65472"/>
                  </a:ext>
                </a:extLst>
              </a:tr>
              <a:tr h="29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5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87717"/>
                  </a:ext>
                </a:extLst>
              </a:tr>
              <a:tr h="29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6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13741"/>
                  </a:ext>
                </a:extLst>
              </a:tr>
              <a:tr h="29312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IV = I + II 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0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0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205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 = II + III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x̄</a:t>
                      </a:r>
                      <a:r>
                        <a:rPr lang="en-GB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</a:t>
                      </a:r>
                      <a:r>
                        <a:rPr lang="en-GB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r>
                        <a:rPr lang="en-US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25418"/>
                  </a:ext>
                </a:extLst>
              </a:tr>
              <a:tr h="240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6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71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</a:t>
                      </a:r>
                      <a:r>
                        <a:rPr lang="en-GB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x̄</a:t>
                      </a:r>
                      <a:r>
                        <a:rPr lang="en-GB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r>
                        <a:rPr lang="en-US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41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6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25126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VI = IV + V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0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6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x̄</a:t>
                      </a:r>
                      <a:r>
                        <a:rPr lang="en-GB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r>
                        <a:rPr lang="en-US" sz="800" b="0" i="0" u="none" strike="noStrike" cap="non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06356"/>
                  </a:ext>
                </a:extLst>
              </a:tr>
            </a:tbl>
          </a:graphicData>
        </a:graphic>
      </p:graphicFrame>
      <p:sp>
        <p:nvSpPr>
          <p:cNvPr id="1639" name="Google Shape;1639;p51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51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1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51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Blue check mark - Transparent PNG &amp; SVG vector file">
            <a:extLst>
              <a:ext uri="{FF2B5EF4-FFF2-40B4-BE49-F238E27FC236}">
                <a16:creationId xmlns:a16="http://schemas.microsoft.com/office/drawing/2014/main" id="{A80549EE-A416-4F5C-BDBB-02A94E36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979165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ue check mark - Transparent PNG &amp; SVG vector file">
            <a:extLst>
              <a:ext uri="{FF2B5EF4-FFF2-40B4-BE49-F238E27FC236}">
                <a16:creationId xmlns:a16="http://schemas.microsoft.com/office/drawing/2014/main" id="{D9B3813A-BC05-40EB-BCAA-54AAC8AB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1287864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lue check mark - Transparent PNG &amp; SVG vector file">
            <a:extLst>
              <a:ext uri="{FF2B5EF4-FFF2-40B4-BE49-F238E27FC236}">
                <a16:creationId xmlns:a16="http://schemas.microsoft.com/office/drawing/2014/main" id="{D1DBE529-9F0A-4B3A-9FF1-EB0D9D14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1596563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lue check mark - Transparent PNG &amp; SVG vector file">
            <a:extLst>
              <a:ext uri="{FF2B5EF4-FFF2-40B4-BE49-F238E27FC236}">
                <a16:creationId xmlns:a16="http://schemas.microsoft.com/office/drawing/2014/main" id="{36C3548D-52AF-46AF-B770-A9473788D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1897156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lue check mark - Transparent PNG &amp; SVG vector file">
            <a:extLst>
              <a:ext uri="{FF2B5EF4-FFF2-40B4-BE49-F238E27FC236}">
                <a16:creationId xmlns:a16="http://schemas.microsoft.com/office/drawing/2014/main" id="{A78B3E49-6E40-4DBA-8BD8-499DB513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2204268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 check mark - Transparent PNG &amp; SVG vector file">
            <a:extLst>
              <a:ext uri="{FF2B5EF4-FFF2-40B4-BE49-F238E27FC236}">
                <a16:creationId xmlns:a16="http://schemas.microsoft.com/office/drawing/2014/main" id="{FC3F6B98-DF8E-4914-B40D-F46FF948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2501699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 check mark - Transparent PNG &amp; SVG vector file">
            <a:extLst>
              <a:ext uri="{FF2B5EF4-FFF2-40B4-BE49-F238E27FC236}">
                <a16:creationId xmlns:a16="http://schemas.microsoft.com/office/drawing/2014/main" id="{90BB4C18-8C64-48BE-8B15-885F78FC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2803106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lue check mark - Transparent PNG &amp; SVG vector file">
            <a:extLst>
              <a:ext uri="{FF2B5EF4-FFF2-40B4-BE49-F238E27FC236}">
                <a16:creationId xmlns:a16="http://schemas.microsoft.com/office/drawing/2014/main" id="{6C849222-ECAF-4495-B6A0-461BAC22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3141151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lue check mark - Transparent PNG &amp; SVG vector file">
            <a:extLst>
              <a:ext uri="{FF2B5EF4-FFF2-40B4-BE49-F238E27FC236}">
                <a16:creationId xmlns:a16="http://schemas.microsoft.com/office/drawing/2014/main" id="{6C8D241B-E1C3-480D-A840-AFC26AF7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3682860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lue check mark - Transparent PNG &amp; SVG vector file">
            <a:extLst>
              <a:ext uri="{FF2B5EF4-FFF2-40B4-BE49-F238E27FC236}">
                <a16:creationId xmlns:a16="http://schemas.microsoft.com/office/drawing/2014/main" id="{FD99B753-BB95-4F3F-87C2-CF053CEC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4" y="4356088"/>
            <a:ext cx="140102" cy="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4F150-37B6-486B-B67A-F8868B2A475C}"/>
              </a:ext>
            </a:extLst>
          </p:cNvPr>
          <p:cNvSpPr txBox="1"/>
          <p:nvPr/>
        </p:nvSpPr>
        <p:spPr>
          <a:xfrm>
            <a:off x="1014189" y="2786428"/>
            <a:ext cx="486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loo 2" panose="020B0604020202020204" charset="0"/>
                <a:cs typeface="Baloo 2" panose="020B0604020202020204" charset="0"/>
              </a:rPr>
              <a:t>[</a:t>
            </a:r>
            <a:endParaRPr lang="en-US" sz="160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02AE2-F07D-40AC-AB27-BBDC7740F8BD}"/>
              </a:ext>
            </a:extLst>
          </p:cNvPr>
          <p:cNvSpPr txBox="1"/>
          <p:nvPr/>
        </p:nvSpPr>
        <p:spPr>
          <a:xfrm>
            <a:off x="985549" y="3211202"/>
            <a:ext cx="48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Baloo 2" panose="020B0604020202020204" charset="0"/>
                <a:cs typeface="Baloo 2" panose="020B0604020202020204" charset="0"/>
              </a:rPr>
              <a:t>-</a:t>
            </a:r>
            <a:endParaRPr lang="en-US" b="1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7CBD4-5C8A-44C0-9D66-DFA4A8BC6B8D}"/>
              </a:ext>
            </a:extLst>
          </p:cNvPr>
          <p:cNvSpPr txBox="1"/>
          <p:nvPr/>
        </p:nvSpPr>
        <p:spPr>
          <a:xfrm>
            <a:off x="632623" y="2999877"/>
            <a:ext cx="430887" cy="984899"/>
          </a:xfrm>
          <a:prstGeom prst="rect">
            <a:avLst/>
          </a:prstGeom>
          <a:noFill/>
        </p:spPr>
        <p:txBody>
          <a:bodyPr vert="vert270" wrap="square" lIns="91440" tIns="45720" rIns="91440" bIns="45720" rtlCol="0" anchor="t">
            <a:spAutoFit/>
          </a:bodyPr>
          <a:lstStyle/>
          <a:p>
            <a:pPr algn="ctr"/>
            <a:r>
              <a:rPr lang="en-US" sz="800" dirty="0">
                <a:latin typeface="Baloo 2"/>
                <a:cs typeface="Baloo 2"/>
              </a:rPr>
              <a:t>simple </a:t>
            </a:r>
            <a:endParaRPr lang="en-US" sz="800" dirty="0">
              <a:latin typeface="Baloo 2" panose="020B0604020202020204" charset="0"/>
              <a:cs typeface="Baloo 2" panose="020B0604020202020204" charset="0"/>
            </a:endParaRPr>
          </a:p>
          <a:p>
            <a:pPr algn="ctr"/>
            <a:r>
              <a:rPr lang="en-US" sz="800" dirty="0" err="1"/>
              <a:t>factrization</a:t>
            </a:r>
            <a:endParaRPr lang="en-US" sz="800" dirty="0" err="1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F03B2-229D-49E4-8794-9012949594B1}"/>
              </a:ext>
            </a:extLst>
          </p:cNvPr>
          <p:cNvSpPr txBox="1"/>
          <p:nvPr/>
        </p:nvSpPr>
        <p:spPr>
          <a:xfrm>
            <a:off x="1138344" y="4511424"/>
            <a:ext cx="48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aloo 2" panose="020B0604020202020204" charset="0"/>
                <a:cs typeface="Baloo 2" panose="020B0604020202020204" charset="0"/>
              </a:rPr>
              <a:t>[</a:t>
            </a:r>
            <a:endParaRPr lang="en-US" sz="10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4FCFD-36FD-437A-858F-42CD07753058}"/>
              </a:ext>
            </a:extLst>
          </p:cNvPr>
          <p:cNvSpPr txBox="1"/>
          <p:nvPr/>
        </p:nvSpPr>
        <p:spPr>
          <a:xfrm>
            <a:off x="1112841" y="4545602"/>
            <a:ext cx="289319" cy="31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aloo 2" panose="020B0604020202020204" charset="0"/>
                <a:cs typeface="Baloo 2" panose="020B0604020202020204" charset="0"/>
              </a:rPr>
              <a:t>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C9DEA-E0AD-4A6C-95B4-8C56C689A75B}"/>
              </a:ext>
            </a:extLst>
          </p:cNvPr>
          <p:cNvSpPr txBox="1"/>
          <p:nvPr/>
        </p:nvSpPr>
        <p:spPr>
          <a:xfrm>
            <a:off x="632623" y="4143694"/>
            <a:ext cx="430887" cy="984899"/>
          </a:xfrm>
          <a:prstGeom prst="rect">
            <a:avLst/>
          </a:prstGeom>
          <a:noFill/>
        </p:spPr>
        <p:txBody>
          <a:bodyPr vert="vert270" wrap="square" lIns="91440" tIns="45720" rIns="91440" bIns="45720" rtlCol="0" anchor="t">
            <a:spAutoFit/>
          </a:bodyPr>
          <a:lstStyle/>
          <a:p>
            <a:pPr algn="ctr"/>
            <a:r>
              <a:rPr lang="en-US" sz="800" dirty="0">
                <a:latin typeface="Baloo 2"/>
                <a:cs typeface="Baloo 2"/>
              </a:rPr>
              <a:t>double </a:t>
            </a:r>
            <a:endParaRPr lang="en-US" sz="800" dirty="0">
              <a:latin typeface="Baloo 2" panose="020B0604020202020204" charset="0"/>
              <a:cs typeface="Baloo 2" panose="020B0604020202020204" charset="0"/>
            </a:endParaRPr>
          </a:p>
          <a:p>
            <a:pPr algn="ctr"/>
            <a:r>
              <a:rPr lang="en-US" sz="800" dirty="0" err="1"/>
              <a:t>factrization</a:t>
            </a:r>
            <a:endParaRPr lang="en-US" sz="800" dirty="0" err="1">
              <a:latin typeface="Baloo 2" panose="020B0604020202020204" charset="0"/>
              <a:cs typeface="Baloo 2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96A02-92FC-483E-BA4C-CB974B19C036}"/>
              </a:ext>
            </a:extLst>
          </p:cNvPr>
          <p:cNvCxnSpPr>
            <a:cxnSpLocks/>
          </p:cNvCxnSpPr>
          <p:nvPr/>
        </p:nvCxnSpPr>
        <p:spPr>
          <a:xfrm>
            <a:off x="1500814" y="2786428"/>
            <a:ext cx="6142363" cy="16531"/>
          </a:xfrm>
          <a:prstGeom prst="line">
            <a:avLst/>
          </a:prstGeom>
          <a:ln>
            <a:solidFill>
              <a:srgbClr val="000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08DAE-4DA7-4631-8200-032C8F031DBC}"/>
              </a:ext>
            </a:extLst>
          </p:cNvPr>
          <p:cNvCxnSpPr>
            <a:cxnSpLocks/>
          </p:cNvCxnSpPr>
          <p:nvPr/>
        </p:nvCxnSpPr>
        <p:spPr>
          <a:xfrm>
            <a:off x="1500814" y="4597854"/>
            <a:ext cx="6142363" cy="16531"/>
          </a:xfrm>
          <a:prstGeom prst="line">
            <a:avLst/>
          </a:prstGeom>
          <a:ln>
            <a:solidFill>
              <a:srgbClr val="000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6B55EF-A34C-42EE-9115-F8BB0AE4B1D3}"/>
              </a:ext>
            </a:extLst>
          </p:cNvPr>
          <p:cNvCxnSpPr>
            <a:cxnSpLocks/>
          </p:cNvCxnSpPr>
          <p:nvPr/>
        </p:nvCxnSpPr>
        <p:spPr>
          <a:xfrm>
            <a:off x="1500814" y="4899716"/>
            <a:ext cx="6142363" cy="16531"/>
          </a:xfrm>
          <a:prstGeom prst="line">
            <a:avLst/>
          </a:prstGeom>
          <a:ln>
            <a:solidFill>
              <a:srgbClr val="000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1"/>
          <p:cNvGraphicFramePr/>
          <p:nvPr>
            <p:extLst>
              <p:ext uri="{D42A27DB-BD31-4B8C-83A1-F6EECF244321}">
                <p14:modId xmlns:p14="http://schemas.microsoft.com/office/powerpoint/2010/main" val="708551191"/>
              </p:ext>
            </p:extLst>
          </p:nvPr>
        </p:nvGraphicFramePr>
        <p:xfrm>
          <a:off x="2059704" y="1672402"/>
          <a:ext cx="5024592" cy="2654949"/>
        </p:xfrm>
        <a:graphic>
          <a:graphicData uri="http://schemas.openxmlformats.org/drawingml/2006/table">
            <a:tbl>
              <a:tblPr>
                <a:noFill/>
                <a:tableStyleId>{715D6F68-E572-4C07-B1EA-347FA11E92E1}</a:tableStyleId>
              </a:tblPr>
              <a:tblGrid>
                <a:gridCol w="1210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732">
                  <a:extLst>
                    <a:ext uri="{9D8B030D-6E8A-4147-A177-3AD203B41FA5}">
                      <a16:colId xmlns:a16="http://schemas.microsoft.com/office/drawing/2014/main" val="766209673"/>
                    </a:ext>
                  </a:extLst>
                </a:gridCol>
                <a:gridCol w="1346084">
                  <a:extLst>
                    <a:ext uri="{9D8B030D-6E8A-4147-A177-3AD203B41FA5}">
                      <a16:colId xmlns:a16="http://schemas.microsoft.com/office/drawing/2014/main" val="478408613"/>
                    </a:ext>
                  </a:extLst>
                </a:gridCol>
              </a:tblGrid>
              <a:tr h="502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00004D"/>
                        </a:solidFill>
                        <a:latin typeface="Concert One" panose="020B0604020202020204" charset="0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sz="800" b="1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-US" sz="800" b="1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800" baseline="-2500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-US" sz="800" b="1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0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  <a:endParaRPr sz="10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1955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6547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8771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800" baseline="-2500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6</a:t>
                      </a:r>
                      <a:endParaRPr lang="en-US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13741"/>
                  </a:ext>
                </a:extLst>
              </a:tr>
            </a:tbl>
          </a:graphicData>
        </a:graphic>
      </p:graphicFrame>
      <p:sp>
        <p:nvSpPr>
          <p:cNvPr id="1638" name="Google Shape;1638;p51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51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51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51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1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51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64A7C5-D302-41A0-9030-9363833E51E1}"/>
              </a:ext>
            </a:extLst>
          </p:cNvPr>
          <p:cNvCxnSpPr>
            <a:cxnSpLocks/>
          </p:cNvCxnSpPr>
          <p:nvPr/>
        </p:nvCxnSpPr>
        <p:spPr>
          <a:xfrm>
            <a:off x="2059704" y="1672402"/>
            <a:ext cx="1215402" cy="491080"/>
          </a:xfrm>
          <a:prstGeom prst="line">
            <a:avLst/>
          </a:prstGeom>
          <a:ln>
            <a:solidFill>
              <a:srgbClr val="00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B542C8-FD74-4A42-96FD-4FD8B2174636}"/>
              </a:ext>
            </a:extLst>
          </p:cNvPr>
          <p:cNvSpPr txBox="1"/>
          <p:nvPr/>
        </p:nvSpPr>
        <p:spPr>
          <a:xfrm>
            <a:off x="2720330" y="1675736"/>
            <a:ext cx="62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>
                <a:latin typeface="Baloo 2" panose="020B0604020202020204" charset="0"/>
                <a:cs typeface="Baloo 2" panose="020B0604020202020204" charset="0"/>
              </a:rPr>
              <a:t>max. monoms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E25-4B93-4722-A812-C53C3363362B}"/>
              </a:ext>
            </a:extLst>
          </p:cNvPr>
          <p:cNvSpPr txBox="1"/>
          <p:nvPr/>
        </p:nvSpPr>
        <p:spPr>
          <a:xfrm>
            <a:off x="2059704" y="1917942"/>
            <a:ext cx="70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>
                <a:latin typeface="Baloo 2" panose="020B0604020202020204" charset="0"/>
                <a:cs typeface="Baloo 2" panose="020B0604020202020204" charset="0"/>
              </a:rPr>
              <a:t>minterms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2589A-469F-4404-BD2B-46C19202E474}"/>
              </a:ext>
            </a:extLst>
          </p:cNvPr>
          <p:cNvSpPr txBox="1"/>
          <p:nvPr/>
        </p:nvSpPr>
        <p:spPr>
          <a:xfrm>
            <a:off x="2059704" y="1038422"/>
            <a:ext cx="5024592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M(f) = {max</a:t>
            </a:r>
            <a:r>
              <a:rPr lang="en-GB" sz="16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GB" sz="16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16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GB" sz="16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16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GB" sz="16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} = {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x̄</a:t>
            </a:r>
            <a:r>
              <a:rPr lang="en-GB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16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} – 2 simple factorizations and one double factorization</a:t>
            </a:r>
            <a:endParaRPr lang="en-US" sz="1600">
              <a:effectLst/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942D67-4D63-4F76-BA2E-831A5C5735C5}"/>
              </a:ext>
            </a:extLst>
          </p:cNvPr>
          <p:cNvSpPr/>
          <p:nvPr/>
        </p:nvSpPr>
        <p:spPr>
          <a:xfrm>
            <a:off x="6347011" y="2253129"/>
            <a:ext cx="125506" cy="125506"/>
          </a:xfrm>
          <a:prstGeom prst="ellipse">
            <a:avLst/>
          </a:prstGeom>
          <a:noFill/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B852FF-AA43-41F2-9843-3310343E6CB3}"/>
              </a:ext>
            </a:extLst>
          </p:cNvPr>
          <p:cNvSpPr/>
          <p:nvPr/>
        </p:nvSpPr>
        <p:spPr>
          <a:xfrm>
            <a:off x="3833905" y="2987923"/>
            <a:ext cx="125506" cy="125506"/>
          </a:xfrm>
          <a:prstGeom prst="ellipse">
            <a:avLst/>
          </a:prstGeom>
          <a:noFill/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12A49E-0755-4CA3-9A88-ACA761BC4BBF}"/>
              </a:ext>
            </a:extLst>
          </p:cNvPr>
          <p:cNvSpPr/>
          <p:nvPr/>
        </p:nvSpPr>
        <p:spPr>
          <a:xfrm>
            <a:off x="5071034" y="3697456"/>
            <a:ext cx="125506" cy="125506"/>
          </a:xfrm>
          <a:prstGeom prst="ellipse">
            <a:avLst/>
          </a:prstGeom>
          <a:noFill/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AF5D63-73B5-4E18-9308-A9C2FBF5619E}"/>
              </a:ext>
            </a:extLst>
          </p:cNvPr>
          <p:cNvSpPr/>
          <p:nvPr/>
        </p:nvSpPr>
        <p:spPr>
          <a:xfrm>
            <a:off x="6347011" y="4061797"/>
            <a:ext cx="125506" cy="125506"/>
          </a:xfrm>
          <a:prstGeom prst="ellipse">
            <a:avLst/>
          </a:prstGeom>
          <a:noFill/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B109A-1F62-4742-8760-D577C57B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827" y="1362659"/>
            <a:ext cx="7162346" cy="2418182"/>
          </a:xfrm>
        </p:spPr>
        <p:txBody>
          <a:bodyPr/>
          <a:lstStyle/>
          <a:p>
            <a:pPr marL="152400" indent="0" algn="just">
              <a:buNone/>
            </a:pP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M(f) = {max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} = {x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x̄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}</a:t>
            </a:r>
          </a:p>
          <a:p>
            <a:pPr marL="152400" indent="0" algn="just">
              <a:buNone/>
            </a:pPr>
            <a:r>
              <a:rPr lang="en-GB" sz="2400">
                <a:solidFill>
                  <a:srgbClr val="00004D"/>
                </a:solidFill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C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(f) = {max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}</a:t>
            </a:r>
          </a:p>
          <a:p>
            <a:pPr marL="152400" indent="0" algn="just">
              <a:buNone/>
            </a:pPr>
            <a:r>
              <a:rPr lang="en-GB" sz="2400">
                <a:solidFill>
                  <a:srgbClr val="00004D"/>
                </a:solidFill>
                <a:latin typeface="Baloo 2" panose="020B0604020202020204" charset="0"/>
                <a:cs typeface="Baloo 2" panose="020B0604020202020204" charset="0"/>
              </a:rPr>
              <a:t>All the columns have a * , thus all the maximal monoms are central monoms, M(f) = C(f) and C(f) </a:t>
            </a:r>
            <a:r>
              <a:rPr lang="en-US" sz="2400" b="0" i="0">
                <a:solidFill>
                  <a:srgbClr val="00004D"/>
                </a:solidFill>
                <a:effectLst/>
                <a:latin typeface="Baloo 2" panose="020B0604020202020204" charset="0"/>
                <a:cs typeface="Baloo 2" panose="020B0604020202020204" charset="0"/>
              </a:rPr>
              <a:t>≠ Ø</a:t>
            </a:r>
            <a:r>
              <a:rPr lang="en-GB" sz="2400" b="0" i="0">
                <a:solidFill>
                  <a:srgbClr val="00004D"/>
                </a:solidFill>
                <a:effectLst/>
                <a:latin typeface="Baloo 2" panose="020B0604020202020204" charset="0"/>
                <a:cs typeface="Baloo 2" panose="020B0604020202020204" charset="0"/>
              </a:rPr>
              <a:t>.</a:t>
            </a:r>
          </a:p>
          <a:p>
            <a:pPr marL="152400" indent="0" algn="just">
              <a:buNone/>
            </a:pPr>
            <a:r>
              <a:rPr lang="en-GB" sz="2400">
                <a:solidFill>
                  <a:srgbClr val="00004D"/>
                </a:solidFill>
                <a:latin typeface="Baloo 2" panose="020B0604020202020204" charset="0"/>
                <a:cs typeface="Baloo 2" panose="020B0604020202020204" charset="0"/>
              </a:rPr>
              <a:t>By the first case of simplification algorithm, </a:t>
            </a:r>
          </a:p>
          <a:p>
            <a:pPr marL="152400" indent="0" algn="just">
              <a:buNone/>
            </a:pP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GB" sz="2400" baseline="30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S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) =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</a:t>
            </a:r>
            <a:r>
              <a:rPr lang="en-US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∨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</a:t>
            </a:r>
            <a:r>
              <a:rPr lang="en-US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∨ 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max</a:t>
            </a:r>
            <a:r>
              <a:rPr lang="en-GB" sz="2400" baseline="-250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GB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= x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∨ 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400">
                <a:solidFill>
                  <a:srgbClr val="00004D"/>
                </a:solidFill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∨</a:t>
            </a:r>
            <a:r>
              <a:rPr lang="en-GB" sz="24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x̄</a:t>
            </a:r>
            <a:r>
              <a:rPr lang="en-GB" sz="2400" baseline="-25000">
                <a:solidFill>
                  <a:srgbClr val="0000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>
              <a:solidFill>
                <a:srgbClr val="00004D"/>
              </a:solidFill>
              <a:effectLst/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</a:endParaRPr>
          </a:p>
          <a:p>
            <a:pPr marL="152400" indent="0">
              <a:buNone/>
            </a:pPr>
            <a:endParaRPr lang="en-US" sz="1400">
              <a:solidFill>
                <a:srgbClr val="00004D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45C568-92FC-49B2-A449-8C128CD2BB8D}"/>
              </a:ext>
            </a:extLst>
          </p:cNvPr>
          <p:cNvSpPr/>
          <p:nvPr/>
        </p:nvSpPr>
        <p:spPr>
          <a:xfrm>
            <a:off x="4614966" y="2139624"/>
            <a:ext cx="274320" cy="274320"/>
          </a:xfrm>
          <a:prstGeom prst="ellipse">
            <a:avLst/>
          </a:prstGeom>
          <a:noFill/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72270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77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54"/>
          <p:cNvSpPr txBox="1">
            <a:spLocks noGrp="1"/>
          </p:cNvSpPr>
          <p:nvPr>
            <p:ph type="subTitle" idx="4294967295"/>
          </p:nvPr>
        </p:nvSpPr>
        <p:spPr>
          <a:xfrm>
            <a:off x="1299017" y="1921233"/>
            <a:ext cx="6545965" cy="1301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GB" sz="2400" dirty="0">
                <a:solidFill>
                  <a:srgbClr val="00004D"/>
                </a:solidFill>
              </a:rPr>
              <a:t>The first case of simplification algorithm gives us an unique disjunctive simplified form:</a:t>
            </a:r>
          </a:p>
          <a:p>
            <a:pPr marL="152400" indent="0" algn="just">
              <a:buNone/>
            </a:pPr>
            <a:r>
              <a:rPr lang="en-GB" sz="2400" dirty="0" err="1">
                <a:effectLst/>
                <a:ea typeface="Calibri" panose="020F0502020204030204" pitchFamily="34" charset="0"/>
              </a:rPr>
              <a:t>f</a:t>
            </a:r>
            <a:r>
              <a:rPr lang="en-GB" sz="2400" baseline="30000" dirty="0" err="1">
                <a:effectLst/>
                <a:ea typeface="Calibri" panose="020F0502020204030204" pitchFamily="34" charset="0"/>
              </a:rPr>
              <a:t>S</a:t>
            </a:r>
            <a:r>
              <a:rPr lang="en-GB" sz="2400" dirty="0">
                <a:effectLst/>
                <a:ea typeface="Calibri" panose="020F0502020204030204" pitchFamily="34" charset="0"/>
              </a:rPr>
              <a:t>(x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1</a:t>
            </a:r>
            <a:r>
              <a:rPr lang="en-GB" sz="2400" dirty="0">
                <a:effectLst/>
                <a:ea typeface="Calibri" panose="020F0502020204030204" pitchFamily="34" charset="0"/>
              </a:rPr>
              <a:t>, 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2</a:t>
            </a:r>
            <a:r>
              <a:rPr lang="en-GB" sz="2400" dirty="0">
                <a:effectLst/>
                <a:ea typeface="Calibri" panose="020F0502020204030204" pitchFamily="34" charset="0"/>
              </a:rPr>
              <a:t>, 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3</a:t>
            </a:r>
            <a:r>
              <a:rPr lang="en-GB" sz="2400" dirty="0">
                <a:effectLst/>
                <a:ea typeface="Calibri" panose="020F0502020204030204" pitchFamily="34" charset="0"/>
              </a:rPr>
              <a:t>) = max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1</a:t>
            </a:r>
            <a:r>
              <a:rPr lang="en-GB" sz="240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∨</a:t>
            </a:r>
            <a:r>
              <a:rPr lang="en-GB" sz="2400" dirty="0">
                <a:effectLst/>
                <a:ea typeface="Calibri" panose="020F0502020204030204" pitchFamily="34" charset="0"/>
              </a:rPr>
              <a:t> max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2</a:t>
            </a:r>
            <a:r>
              <a:rPr lang="en-GB" sz="240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∨ </a:t>
            </a:r>
            <a:r>
              <a:rPr lang="en-GB" sz="2400" dirty="0">
                <a:effectLst/>
                <a:ea typeface="Calibri" panose="020F0502020204030204" pitchFamily="34" charset="0"/>
              </a:rPr>
              <a:t>max</a:t>
            </a:r>
            <a:r>
              <a:rPr lang="en-GB" sz="2400" baseline="-25000" dirty="0">
                <a:effectLst/>
                <a:ea typeface="Calibri" panose="020F0502020204030204" pitchFamily="34" charset="0"/>
              </a:rPr>
              <a:t>3</a:t>
            </a:r>
            <a:r>
              <a:rPr lang="en-GB" sz="2400" dirty="0">
                <a:effectLst/>
                <a:ea typeface="Calibri" panose="020F0502020204030204" pitchFamily="34" charset="0"/>
              </a:rPr>
              <a:t> = x</a:t>
            </a:r>
            <a:r>
              <a:rPr lang="en-GB" sz="2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̄</a:t>
            </a:r>
            <a:r>
              <a:rPr lang="en-GB" sz="2400" baseline="-25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</a:t>
            </a:r>
            <a:r>
              <a:rPr lang="en-GB" sz="2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x</a:t>
            </a:r>
            <a:r>
              <a:rPr lang="en-GB" sz="2400" baseline="-25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2 </a:t>
            </a:r>
            <a:r>
              <a:rPr lang="en-US" sz="2400" dirty="0">
                <a:effectLst/>
                <a:ea typeface="Calibri" panose="020F0502020204030204" pitchFamily="34" charset="0"/>
              </a:rPr>
              <a:t>∨ </a:t>
            </a:r>
            <a:r>
              <a:rPr lang="en-GB" sz="2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x</a:t>
            </a:r>
            <a:r>
              <a:rPr lang="en-GB" sz="2400" baseline="-25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</a:t>
            </a:r>
            <a:r>
              <a:rPr lang="en-GB" sz="2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x̄</a:t>
            </a:r>
            <a:r>
              <a:rPr lang="en-GB" sz="2400" baseline="-25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2 </a:t>
            </a:r>
            <a:r>
              <a:rPr lang="en-US" sz="2400" dirty="0">
                <a:effectLst/>
                <a:ea typeface="Calibri" panose="020F0502020204030204" pitchFamily="34" charset="0"/>
              </a:rPr>
              <a:t>∨</a:t>
            </a:r>
            <a:r>
              <a:rPr lang="en-GB" sz="2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x̄</a:t>
            </a:r>
            <a:r>
              <a:rPr lang="en-GB" sz="2400" baseline="-25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3</a:t>
            </a:r>
            <a:endParaRPr lang="en-US" sz="24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6.8</a:t>
            </a:r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1024775" y="1942964"/>
            <a:ext cx="7406100" cy="1652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Baloo 2" panose="020B0604020202020204" charset="0"/>
                <a:cs typeface="Baloo 2" panose="020B0604020202020204" charset="0"/>
              </a:rPr>
              <a:t>using Quine’s method, simplify the following Boolean functions given in DCF (disjunction of minterms):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chemeClr val="accent3"/>
              </a:solidFill>
              <a:latin typeface="Baloo 2" panose="020B0604020202020204" charset="0"/>
              <a:cs typeface="Baloo 2" panose="020B0604020202020204" charset="0"/>
            </a:endParaRPr>
          </a:p>
          <a:p>
            <a:pPr marL="0" indent="0" algn="just">
              <a:buNone/>
            </a:pP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8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(x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) =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0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3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4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5</a:t>
            </a:r>
            <a:r>
              <a:rPr lang="en-US" sz="2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∨ m</a:t>
            </a:r>
            <a:r>
              <a:rPr lang="en-US" sz="2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6</a:t>
            </a:r>
            <a:endParaRPr lang="en-US" sz="2400">
              <a:effectLst/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theoretical results</a:t>
            </a:r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5"/>
          </p:nvPr>
        </p:nvSpPr>
        <p:spPr>
          <a:xfrm>
            <a:off x="4844858" y="125721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the exercise</a:t>
            </a: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4772666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>
                    <a:lumMod val="25000"/>
                    <a:lumOff val="75000"/>
                  </a:schemeClr>
                </a:solidFill>
                <a:latin typeface="Baloo 2" panose="020B0604020202020204" charset="0"/>
                <a:cs typeface="Baloo 2" panose="020B0604020202020204" charset="0"/>
              </a:rPr>
              <a:t>simplifying the Boolean function given in DCF, using Quine’s method</a:t>
            </a:r>
            <a:endParaRPr sz="200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1484699" y="1289369"/>
            <a:ext cx="4772665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>
                    <a:lumMod val="25000"/>
                    <a:lumOff val="75000"/>
                  </a:schemeClr>
                </a:solidFill>
              </a:rPr>
              <a:t>Quine’s method – definition and description</a:t>
            </a:r>
            <a:endParaRPr sz="20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385395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tx1">
                    <a:lumMod val="25000"/>
                    <a:lumOff val="75000"/>
                  </a:schemeClr>
                </a:solidFill>
              </a:rPr>
              <a:t>judgement reached by reasoning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ADE5B0-BB04-4E62-8490-97B81B928530}"/>
              </a:ext>
            </a:extLst>
          </p:cNvPr>
          <p:cNvSpPr/>
          <p:nvPr/>
        </p:nvSpPr>
        <p:spPr>
          <a:xfrm>
            <a:off x="5139765" y="850841"/>
            <a:ext cx="561788" cy="5345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A513E-90AC-4151-9079-817D65AD2724}"/>
              </a:ext>
            </a:extLst>
          </p:cNvPr>
          <p:cNvSpPr/>
          <p:nvPr/>
        </p:nvSpPr>
        <p:spPr>
          <a:xfrm>
            <a:off x="5139765" y="2202673"/>
            <a:ext cx="561788" cy="5656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D711A-3F96-4762-98D5-43C153645059}"/>
              </a:ext>
            </a:extLst>
          </p:cNvPr>
          <p:cNvSpPr/>
          <p:nvPr/>
        </p:nvSpPr>
        <p:spPr>
          <a:xfrm>
            <a:off x="5173377" y="3620187"/>
            <a:ext cx="561788" cy="5656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72270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theoretical </a:t>
            </a:r>
            <a:br>
              <a:rPr lang="en-US"/>
            </a:br>
            <a:r>
              <a:rPr lang="en-US"/>
              <a:t>results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Quine</a:t>
            </a:r>
            <a:r>
              <a:rPr lang="en"/>
              <a:t>’s method</a:t>
            </a:r>
            <a:endParaRPr/>
          </a:p>
        </p:txBody>
      </p:sp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US" sz="1400" b="1">
                <a:latin typeface="Baloo 2" panose="020B0604020202020204" charset="0"/>
                <a:cs typeface="Baloo 2" panose="020B0604020202020204" charset="0"/>
              </a:rPr>
              <a:t>Definition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: Let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1400" baseline="30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 :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B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 baseline="30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→</a:t>
            </a:r>
            <a:r>
              <a:rPr lang="en-US" sz="1400" baseline="30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B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 baseline="30000"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 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be a Boolean function of n variables. The set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S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 = {(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…,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| f(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…,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= 1}, containing all the groups (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…,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B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 baseline="30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 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for which f takes the value 1, is called the support of f.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b="1">
                <a:latin typeface="Baloo 2" panose="020B0604020202020204" charset="0"/>
                <a:cs typeface="Baloo 2" panose="020B0604020202020204" charset="0"/>
              </a:rPr>
              <a:t>Description: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Boolean function, f, is given in DCF.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first step is to order the support set of f, 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S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f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 = {(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…,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| f(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1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2</a:t>
            </a:r>
            <a:r>
              <a:rPr lang="en-US" sz="14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, …, x</a:t>
            </a:r>
            <a:r>
              <a:rPr lang="en-US" sz="1400" baseline="-25000">
                <a:effectLst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</a:rPr>
              <a:t>n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= 1}, in ascending / descending order, with respect to the number of “1” values in each n-uple.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minterms from the function’s expression are represented using the powers of variables, in a  tableau, each minterm on a line, in ascending / descending order of “1” values in the n-uples of the support of the function. The header of the tableau contains the variables’ names.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868950" y="1451846"/>
            <a:ext cx="7406100" cy="256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We make groups of minterms (delimited by horizontal lines), such that all the minterms belonging to the same group have the same number of values 1 as powers of variables. A double horizontal line marks the end of the initial function.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Only two neighbour groups can contain two adjacent (neighbour) monoms.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rest of the factorization of two neighbour monoms (m and m’) is a new monom represented as a row at the end of the tableau. The row contains the same values (0, 1 or </a:t>
            </a:r>
            <a:r>
              <a:rPr lang="en" sz="1400">
                <a:solidFill>
                  <a:schemeClr val="tx1">
                    <a:lumMod val="25000"/>
                    <a:lumOff val="75000"/>
                  </a:schemeClr>
                </a:solidFill>
              </a:rPr>
              <a:t>–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) in the columns corresponding to the common variables (of m and m’) and the symbol “</a:t>
            </a:r>
            <a:r>
              <a:rPr lang="en" sz="1400">
                <a:solidFill>
                  <a:schemeClr val="tx1">
                    <a:lumMod val="25000"/>
                    <a:lumOff val="75000"/>
                  </a:schemeClr>
                </a:solidFill>
              </a:rPr>
              <a:t>–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” for the variable which is eliminated. The rows corresponding to m and m’ are marked (on the left side), with the meaning that they are not maximal monoms.</a:t>
            </a:r>
          </a:p>
        </p:txBody>
      </p:sp>
    </p:spTree>
    <p:extLst>
      <p:ext uri="{BB962C8B-B14F-4D97-AF65-F5344CB8AC3E}">
        <p14:creationId xmlns:p14="http://schemas.microsoft.com/office/powerpoint/2010/main" val="21613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868950" y="1296771"/>
            <a:ext cx="7406100" cy="214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symbol “</a:t>
            </a:r>
            <a:r>
              <a:rPr lang="en" sz="1400">
                <a:solidFill>
                  <a:schemeClr val="tx1">
                    <a:lumMod val="25000"/>
                    <a:lumOff val="75000"/>
                  </a:schemeClr>
                </a:solidFill>
              </a:rPr>
              <a:t>–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” cannot be combined with anything else. Thus, beginning with double factorization only rows from two neighbour groups having “</a:t>
            </a:r>
            <a:r>
              <a:rPr lang="en" sz="1400">
                <a:solidFill>
                  <a:schemeClr val="tx1">
                    <a:lumMod val="25000"/>
                    <a:lumOff val="75000"/>
                  </a:schemeClr>
                </a:solidFill>
              </a:rPr>
              <a:t>–</a:t>
            </a: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” on the same position can be combined.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A double horizontal line symbolizes the end of a simples, double, tirple, … factorization. The end of the factorization process is represented by a triple horizontal line.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The set of maximal monoms contains the monoms corresponding to all the unmarked rows from the tableau.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For obtaing the central monoms it is used a new tableau representing the correspondence between the maximal monoms (on colums) and the minterms from the function’s expression (on rows).</a:t>
            </a:r>
          </a:p>
        </p:txBody>
      </p:sp>
    </p:spTree>
    <p:extLst>
      <p:ext uri="{BB962C8B-B14F-4D97-AF65-F5344CB8AC3E}">
        <p14:creationId xmlns:p14="http://schemas.microsoft.com/office/powerpoint/2010/main" val="32985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868950" y="1720788"/>
            <a:ext cx="7406100" cy="213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A cell in the tableau is marked with a star (*) if the minterms corresponding to the rows was used in factorization to obtain the maximal monom from the column. A maximal monom is a central monom if there is a * (on its column), which is unique on its row. The disjunction of all central monoms belongs to all simplified forms of the initial function.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Baloo 2" panose="020B0604020202020204" charset="0"/>
                <a:cs typeface="Baloo 2" panose="020B0604020202020204" charset="0"/>
              </a:rPr>
              <a:t>According to the previous tableau, the minterms from the function’s expression which are uncovered by the central monoms will be covered in all possible ways using a minimum number of unused maximal monoms, with a minimum number of overlaps, resulting all simplified forms of the initial function. </a:t>
            </a:r>
          </a:p>
        </p:txBody>
      </p:sp>
    </p:spTree>
    <p:extLst>
      <p:ext uri="{BB962C8B-B14F-4D97-AF65-F5344CB8AC3E}">
        <p14:creationId xmlns:p14="http://schemas.microsoft.com/office/powerpoint/2010/main" val="7574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72270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the exercise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47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tual Campaign by Slidesgo">
  <a:themeElements>
    <a:clrScheme name="Custom 5">
      <a:dk1>
        <a:srgbClr val="00004D"/>
      </a:dk1>
      <a:lt1>
        <a:srgbClr val="FFFFFF"/>
      </a:lt1>
      <a:dk2>
        <a:srgbClr val="FFFFFF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2F2F2"/>
      </a:accent5>
      <a:accent6>
        <a:srgbClr val="FEAF69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83D9C8-8AA2-43CD-A55B-6D37990EDD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105D77-1EB7-467A-81A6-402296686A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CD6350-FF7D-4477-AB31-22C0C57A1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1197</Words>
  <Application>Microsoft Office PowerPoint</Application>
  <PresentationFormat>On-screen Show (16:9)</PresentationFormat>
  <Paragraphs>141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Virtual Campaign by Slidesgo</vt:lpstr>
      <vt:lpstr>individual homework - boolean functions</vt:lpstr>
      <vt:lpstr>exercise 6.8</vt:lpstr>
      <vt:lpstr>01</vt:lpstr>
      <vt:lpstr>theoretical  results</vt:lpstr>
      <vt:lpstr>Quine’s method</vt:lpstr>
      <vt:lpstr>PowerPoint Presentation</vt:lpstr>
      <vt:lpstr>PowerPoint Presentation</vt:lpstr>
      <vt:lpstr>PowerPoint Presentation</vt:lpstr>
      <vt:lpstr>solving the exercise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- boolean functions</dc:title>
  <dc:creator>Andreea Diana</dc:creator>
  <cp:lastModifiedBy>Andreea Diana</cp:lastModifiedBy>
  <cp:revision>44</cp:revision>
  <dcterms:modified xsi:type="dcterms:W3CDTF">2021-01-06T13:36:22Z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