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404D-4651-9B41-BC5A-6E3222491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11A4C-6D0E-D946-A4C9-72A089883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85579-7AD3-3B47-A736-2CC9837F5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BBEA-B489-6E46-8E78-83B3825AD42F}" type="datetimeFigureOut">
              <a:rPr lang="en-RO" smtClean="0"/>
              <a:t>27/10/2020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7CA02-968C-5148-8A4F-85D49B6A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24CFA-23F3-1049-873F-B2EBFDCD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AF92-F480-FB40-8F52-83EB4AAE47EC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39691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99F6B-ADBF-F143-BE25-ED7B5D92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73582-C568-D148-A1FE-C2298D283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F257A-F632-1644-BA82-4D70F1D5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BBEA-B489-6E46-8E78-83B3825AD42F}" type="datetimeFigureOut">
              <a:rPr lang="en-RO" smtClean="0"/>
              <a:t>27/10/2020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DFA57-11F6-7540-AC21-F6930AF3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7A1A5-329C-374D-9011-2F40892F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AF92-F480-FB40-8F52-83EB4AAE47EC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78003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FE5D5-7AB4-C747-996F-E031D0EC2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70596-079B-B342-BE7B-F0196F3B6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46AF0-2BFF-F041-AE3E-D9DDAEE2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BBEA-B489-6E46-8E78-83B3825AD42F}" type="datetimeFigureOut">
              <a:rPr lang="en-RO" smtClean="0"/>
              <a:t>27/10/2020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933C8-2554-3644-997C-10E354D1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2B388-B594-A14C-A086-8C2BC4CF1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AF92-F480-FB40-8F52-83EB4AAE47EC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9403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6396-DB0F-5841-B202-597AE2615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A6732-0A28-4B42-954E-104136A65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FFACD-5BF5-3249-87E2-AE09460B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BBEA-B489-6E46-8E78-83B3825AD42F}" type="datetimeFigureOut">
              <a:rPr lang="en-RO" smtClean="0"/>
              <a:t>27/10/2020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82680-5F78-8144-9872-D2B785F4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A0925-5ACB-424A-892D-C0747824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AF92-F480-FB40-8F52-83EB4AAE47EC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22070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71A9-38DE-624F-B5CB-79AC8D1DA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81D8B-D4D0-6D4D-A7EA-A4467D2E6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4A681-0FC0-1840-A2F0-AE152C5A3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BBEA-B489-6E46-8E78-83B3825AD42F}" type="datetimeFigureOut">
              <a:rPr lang="en-RO" smtClean="0"/>
              <a:t>27/10/2020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9EF22-6FC9-754E-B230-22815B07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5E957-3CCB-AC43-B5F4-E2DF9E35F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AF92-F480-FB40-8F52-83EB4AAE47EC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53018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0C81-C938-104D-AD6F-DBFFE5D9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04259-8D88-EC42-BE58-0447652B1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7D04A-86CB-1A4D-8CC0-2C48E695F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350F0-DDC9-6540-B9C0-1403C1E8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BBEA-B489-6E46-8E78-83B3825AD42F}" type="datetimeFigureOut">
              <a:rPr lang="en-RO" smtClean="0"/>
              <a:t>27/10/2020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62934-A9D8-1C4F-8742-C0906E462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81043-69F7-2245-9DF0-DAF56217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AF92-F480-FB40-8F52-83EB4AAE47EC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90157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DB3F-7C63-EA4A-ABFC-D393397B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AFD3C-A334-2944-BBFA-A75985DD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69505-CBCB-1047-A395-37ED96241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98575-8643-EC4B-8DFD-B9239F224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A555D1-B8B4-524C-BFE4-AC0DD0934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80C5C6-1DF8-B043-8257-2E1576A51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BBEA-B489-6E46-8E78-83B3825AD42F}" type="datetimeFigureOut">
              <a:rPr lang="en-RO" smtClean="0"/>
              <a:t>27/10/2020</a:t>
            </a:fld>
            <a:endParaRPr lang="en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87C07-96D1-AA45-BD04-4601392D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62C81-BB38-D541-9921-DCE9E7A4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AF92-F480-FB40-8F52-83EB4AAE47EC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4581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1E81-BA4C-DA47-9B71-44266817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2A428-CD7A-2247-8FA6-008627DE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BBEA-B489-6E46-8E78-83B3825AD42F}" type="datetimeFigureOut">
              <a:rPr lang="en-RO" smtClean="0"/>
              <a:t>27/10/2020</a:t>
            </a:fld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3B97F-4BAA-AB42-B4E0-887650D0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8D011-E282-9D4F-AB65-840E1915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AF92-F480-FB40-8F52-83EB4AAE47EC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7341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C23C9C-DF9C-1C4F-A11B-CA388A8A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BBEA-B489-6E46-8E78-83B3825AD42F}" type="datetimeFigureOut">
              <a:rPr lang="en-RO" smtClean="0"/>
              <a:t>27/10/2020</a:t>
            </a:fld>
            <a:endParaRPr lang="en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F99F2-2E10-0D40-880D-7D38A2E7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6EA70-A4B5-EC44-AA86-B5F0DE6A9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AF92-F480-FB40-8F52-83EB4AAE47EC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12640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C0A0-51CB-8F4F-8071-373B54A27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408E-448E-6C48-9911-39CEFB57D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FCCFE-6A8C-504F-BCF1-2762A4370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FF026-A936-1E4D-B7B2-97FB2A15D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BBEA-B489-6E46-8E78-83B3825AD42F}" type="datetimeFigureOut">
              <a:rPr lang="en-RO" smtClean="0"/>
              <a:t>27/10/2020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6DEF1-1DCB-0242-89A1-8A37814F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943A8-1474-6444-A190-DB1331EB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AF92-F480-FB40-8F52-83EB4AAE47EC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99617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7B63-B5A8-8144-862B-58AED5176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03ADD5-E860-B248-8A0E-0C75CC669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B8A64-8905-A44E-B8E5-1B06F320D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E65E9-C757-0446-9237-E26B9095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BBEA-B489-6E46-8E78-83B3825AD42F}" type="datetimeFigureOut">
              <a:rPr lang="en-RO" smtClean="0"/>
              <a:t>27/10/2020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60717-67E2-4642-BFB5-EC5A7EAC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D56DE-0422-FB4E-BEA6-6FC2771D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AF92-F480-FB40-8F52-83EB4AAE47EC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92356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C9ABB4-3F8D-5F4C-AA1B-3DAAEB6DD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EF319-A74A-9F4C-9C3E-3913FD29A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ACB65-A4EB-3C44-9965-F9554A85B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5BBEA-B489-6E46-8E78-83B3825AD42F}" type="datetimeFigureOut">
              <a:rPr lang="en-RO" smtClean="0"/>
              <a:t>27/10/2020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A392A-2463-1F41-A90E-F51397449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F6E60-1C7B-F242-978F-0D4586653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1AF92-F480-FB40-8F52-83EB4AAE47EC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88118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1FEF-3022-DF41-8E36-B77DFE3859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O" dirty="0"/>
              <a:t>Homework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ABA39-C9F7-9E4D-8797-B0FF429A01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RO" dirty="0"/>
              <a:t>Propositional Logic</a:t>
            </a:r>
          </a:p>
          <a:p>
            <a:r>
              <a:rPr lang="en-RO" dirty="0"/>
              <a:t>- Campean Catalin Alexandru -</a:t>
            </a:r>
          </a:p>
        </p:txBody>
      </p:sp>
    </p:spTree>
    <p:extLst>
      <p:ext uri="{BB962C8B-B14F-4D97-AF65-F5344CB8AC3E}">
        <p14:creationId xmlns:p14="http://schemas.microsoft.com/office/powerpoint/2010/main" val="76542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9DEC-49D2-564C-845C-2DE2C2A8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Exercise 2.2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82D08C1D-CE93-9D4E-94B1-E67909CBA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29618"/>
            <a:ext cx="10515600" cy="629676"/>
          </a:xfr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0D09CD5-4958-EA4B-AED3-2FA8506C5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260" y="3429000"/>
            <a:ext cx="6831480" cy="78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8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0ED54-14E5-1040-ADEC-1587664DE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RO" sz="2200" dirty="0"/>
              <a:t>First step</a:t>
            </a:r>
          </a:p>
          <a:p>
            <a:pPr marL="0" indent="0" algn="ctr">
              <a:buNone/>
            </a:pPr>
            <a:endParaRPr lang="en-RO" sz="2200" dirty="0"/>
          </a:p>
          <a:p>
            <a:pPr marL="0" indent="0" algn="ctr">
              <a:buNone/>
            </a:pPr>
            <a:endParaRPr lang="en-RO" sz="2200" dirty="0"/>
          </a:p>
          <a:p>
            <a:pPr marL="0" indent="0" algn="ctr">
              <a:buNone/>
            </a:pPr>
            <a:r>
              <a:rPr lang="en-RO" sz="2200" dirty="0"/>
              <a:t>Second step</a:t>
            </a:r>
          </a:p>
          <a:p>
            <a:pPr marL="0" indent="0" algn="ctr">
              <a:buNone/>
            </a:pPr>
            <a:endParaRPr lang="en-RO" sz="2200" dirty="0"/>
          </a:p>
          <a:p>
            <a:pPr marL="0" indent="0" algn="ctr">
              <a:buNone/>
            </a:pPr>
            <a:endParaRPr lang="en-RO" sz="2200" dirty="0"/>
          </a:p>
          <a:p>
            <a:pPr marL="0" indent="0" algn="ctr">
              <a:buNone/>
            </a:pPr>
            <a:r>
              <a:rPr lang="en-RO" sz="2200" dirty="0"/>
              <a:t>Third step</a:t>
            </a:r>
          </a:p>
          <a:p>
            <a:pPr marL="0" indent="0" algn="ctr">
              <a:buNone/>
            </a:pPr>
            <a:endParaRPr lang="en-RO" sz="2200" dirty="0"/>
          </a:p>
          <a:p>
            <a:pPr marL="0" indent="0" algn="ctr">
              <a:buNone/>
            </a:pPr>
            <a:endParaRPr lang="en-RO" sz="2200" dirty="0"/>
          </a:p>
          <a:p>
            <a:pPr marL="0" indent="0" algn="ctr">
              <a:buNone/>
            </a:pPr>
            <a:r>
              <a:rPr lang="en-RO" sz="2200" dirty="0"/>
              <a:t>Forth step</a:t>
            </a:r>
          </a:p>
          <a:p>
            <a:pPr marL="0" indent="0" algn="ctr">
              <a:buNone/>
            </a:pPr>
            <a:endParaRPr lang="en-RO" sz="2200" dirty="0"/>
          </a:p>
          <a:p>
            <a:pPr marL="0" indent="0" algn="ctr">
              <a:buNone/>
            </a:pPr>
            <a:endParaRPr lang="en-RO" sz="2200" dirty="0"/>
          </a:p>
          <a:p>
            <a:pPr marL="0" indent="0" algn="ctr">
              <a:buNone/>
            </a:pPr>
            <a:r>
              <a:rPr lang="en-RO" sz="2200" dirty="0"/>
              <a:t>Fifth step</a:t>
            </a:r>
          </a:p>
          <a:p>
            <a:pPr marL="0" indent="0" algn="ctr">
              <a:buNone/>
            </a:pPr>
            <a:endParaRPr lang="en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085D8-A7F3-B84B-B8C3-426C38F00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800" y="421083"/>
            <a:ext cx="660400" cy="46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C00956-1896-3E46-8C4A-800167251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00" y="1679574"/>
            <a:ext cx="1625600" cy="584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91D00E-56DC-1F42-B8BD-14A4D4928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0" y="2936081"/>
            <a:ext cx="1333500" cy="533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219573-7794-D54A-888C-1359E2D1E2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4258072"/>
            <a:ext cx="2590800" cy="596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044E0E-8AFA-5948-8C41-E67C16605A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0650" y="5732462"/>
            <a:ext cx="43307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8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820B5E-9F0B-9242-BD89-91760906D4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520932"/>
              </p:ext>
            </p:extLst>
          </p:nvPr>
        </p:nvGraphicFramePr>
        <p:xfrm>
          <a:off x="0" y="0"/>
          <a:ext cx="870857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150008610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6401739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5121562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68210032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526721016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endParaRPr lang="en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21303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i1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86032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i2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80589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i3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49027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i4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30618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i5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74798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i6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24301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i7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687647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i8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59407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A31CBE3-B177-3A4D-8891-D96AFABA2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814" y="143179"/>
            <a:ext cx="6604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4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C57062-5E78-5B44-BE8D-137BBBDCB2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7954616"/>
              </p:ext>
            </p:extLst>
          </p:nvPr>
        </p:nvGraphicFramePr>
        <p:xfrm>
          <a:off x="0" y="0"/>
          <a:ext cx="870856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1428">
                  <a:extLst>
                    <a:ext uri="{9D8B030D-6E8A-4147-A177-3AD203B41FA5}">
                      <a16:colId xmlns:a16="http://schemas.microsoft.com/office/drawing/2014/main" val="1500086106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1564017397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4051215627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682100325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526721016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164885162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endParaRPr lang="en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21303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i1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86032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i2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80589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i3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49027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i4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30618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i5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74798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i6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24301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i7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687647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i8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59407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BC2C5A1-3905-A641-9041-496053E36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672" y="127000"/>
            <a:ext cx="1333500" cy="4792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E8CCC5-93BF-2B4F-97B3-E2ACECC6C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39700"/>
            <a:ext cx="1003877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7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0B808D-9313-A541-8FD2-C7B15B0A6E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4606062"/>
              </p:ext>
            </p:extLst>
          </p:nvPr>
        </p:nvGraphicFramePr>
        <p:xfrm>
          <a:off x="0" y="0"/>
          <a:ext cx="870856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1428">
                  <a:extLst>
                    <a:ext uri="{9D8B030D-6E8A-4147-A177-3AD203B41FA5}">
                      <a16:colId xmlns:a16="http://schemas.microsoft.com/office/drawing/2014/main" val="1500086106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1564017397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4051215627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3682100325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526721016"/>
                    </a:ext>
                  </a:extLst>
                </a:gridCol>
                <a:gridCol w="1451428">
                  <a:extLst>
                    <a:ext uri="{9D8B030D-6E8A-4147-A177-3AD203B41FA5}">
                      <a16:colId xmlns:a16="http://schemas.microsoft.com/office/drawing/2014/main" val="1686951016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endParaRPr lang="en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21303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i1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86032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i2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80589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i3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49027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i4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30618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i5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74798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i6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24301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i7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687647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i8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59407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8E45526-C9F5-5548-A9E0-5AC9A9BAC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068" y="130626"/>
            <a:ext cx="1197432" cy="4789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E21856-D9FB-444B-974F-0A66E67E6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900" y="158749"/>
            <a:ext cx="6604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85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8ABD8C-60D6-814C-9BC3-F257A855AE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9763553"/>
              </p:ext>
            </p:extLst>
          </p:nvPr>
        </p:nvGraphicFramePr>
        <p:xfrm>
          <a:off x="0" y="0"/>
          <a:ext cx="10947398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3914">
                  <a:extLst>
                    <a:ext uri="{9D8B030D-6E8A-4147-A177-3AD203B41FA5}">
                      <a16:colId xmlns:a16="http://schemas.microsoft.com/office/drawing/2014/main" val="1500086106"/>
                    </a:ext>
                  </a:extLst>
                </a:gridCol>
                <a:gridCol w="1563914">
                  <a:extLst>
                    <a:ext uri="{9D8B030D-6E8A-4147-A177-3AD203B41FA5}">
                      <a16:colId xmlns:a16="http://schemas.microsoft.com/office/drawing/2014/main" val="1564017397"/>
                    </a:ext>
                  </a:extLst>
                </a:gridCol>
                <a:gridCol w="1563914">
                  <a:extLst>
                    <a:ext uri="{9D8B030D-6E8A-4147-A177-3AD203B41FA5}">
                      <a16:colId xmlns:a16="http://schemas.microsoft.com/office/drawing/2014/main" val="4051215627"/>
                    </a:ext>
                  </a:extLst>
                </a:gridCol>
                <a:gridCol w="1563914">
                  <a:extLst>
                    <a:ext uri="{9D8B030D-6E8A-4147-A177-3AD203B41FA5}">
                      <a16:colId xmlns:a16="http://schemas.microsoft.com/office/drawing/2014/main" val="3682100325"/>
                    </a:ext>
                  </a:extLst>
                </a:gridCol>
                <a:gridCol w="1563914">
                  <a:extLst>
                    <a:ext uri="{9D8B030D-6E8A-4147-A177-3AD203B41FA5}">
                      <a16:colId xmlns:a16="http://schemas.microsoft.com/office/drawing/2014/main" val="526721016"/>
                    </a:ext>
                  </a:extLst>
                </a:gridCol>
                <a:gridCol w="1563914">
                  <a:extLst>
                    <a:ext uri="{9D8B030D-6E8A-4147-A177-3AD203B41FA5}">
                      <a16:colId xmlns:a16="http://schemas.microsoft.com/office/drawing/2014/main" val="1686951016"/>
                    </a:ext>
                  </a:extLst>
                </a:gridCol>
                <a:gridCol w="1563914">
                  <a:extLst>
                    <a:ext uri="{9D8B030D-6E8A-4147-A177-3AD203B41FA5}">
                      <a16:colId xmlns:a16="http://schemas.microsoft.com/office/drawing/2014/main" val="1815734136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endParaRPr lang="en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21303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i1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86032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i2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80589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i3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49027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i4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30618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i5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74798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i6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24301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i7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687647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i8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59407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239E9D6-2852-F14E-B8F6-1B0C219B6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439" y="304800"/>
            <a:ext cx="1322960" cy="30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1E5F0F-9335-E842-93B2-5848523A9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724" y="171450"/>
            <a:ext cx="615778" cy="438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A50873-C9A7-1C4D-9E8F-0C6426BB5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968" y="171450"/>
            <a:ext cx="12192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08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A16AEE2-FACE-6A48-995C-16EEE2370C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592605"/>
              </p:ext>
            </p:extLst>
          </p:nvPr>
        </p:nvGraphicFramePr>
        <p:xfrm>
          <a:off x="0" y="0"/>
          <a:ext cx="10426703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9529">
                  <a:extLst>
                    <a:ext uri="{9D8B030D-6E8A-4147-A177-3AD203B41FA5}">
                      <a16:colId xmlns:a16="http://schemas.microsoft.com/office/drawing/2014/main" val="1500086106"/>
                    </a:ext>
                  </a:extLst>
                </a:gridCol>
                <a:gridCol w="1489529">
                  <a:extLst>
                    <a:ext uri="{9D8B030D-6E8A-4147-A177-3AD203B41FA5}">
                      <a16:colId xmlns:a16="http://schemas.microsoft.com/office/drawing/2014/main" val="1564017397"/>
                    </a:ext>
                  </a:extLst>
                </a:gridCol>
                <a:gridCol w="1489529">
                  <a:extLst>
                    <a:ext uri="{9D8B030D-6E8A-4147-A177-3AD203B41FA5}">
                      <a16:colId xmlns:a16="http://schemas.microsoft.com/office/drawing/2014/main" val="4051215627"/>
                    </a:ext>
                  </a:extLst>
                </a:gridCol>
                <a:gridCol w="1489529">
                  <a:extLst>
                    <a:ext uri="{9D8B030D-6E8A-4147-A177-3AD203B41FA5}">
                      <a16:colId xmlns:a16="http://schemas.microsoft.com/office/drawing/2014/main" val="3682100325"/>
                    </a:ext>
                  </a:extLst>
                </a:gridCol>
                <a:gridCol w="1489529">
                  <a:extLst>
                    <a:ext uri="{9D8B030D-6E8A-4147-A177-3AD203B41FA5}">
                      <a16:colId xmlns:a16="http://schemas.microsoft.com/office/drawing/2014/main" val="1815734136"/>
                    </a:ext>
                  </a:extLst>
                </a:gridCol>
                <a:gridCol w="1489529">
                  <a:extLst>
                    <a:ext uri="{9D8B030D-6E8A-4147-A177-3AD203B41FA5}">
                      <a16:colId xmlns:a16="http://schemas.microsoft.com/office/drawing/2014/main" val="3782546184"/>
                    </a:ext>
                  </a:extLst>
                </a:gridCol>
                <a:gridCol w="1489529">
                  <a:extLst>
                    <a:ext uri="{9D8B030D-6E8A-4147-A177-3AD203B41FA5}">
                      <a16:colId xmlns:a16="http://schemas.microsoft.com/office/drawing/2014/main" val="281554031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endParaRPr lang="en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U</a:t>
                      </a:r>
                      <a:r>
                        <a:rPr lang="en-RO" sz="3000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21303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i1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86032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i2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80589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i3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49027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i4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30618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i5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74798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i6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24301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i7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687647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i8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30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59407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3E43DD8-15C0-B34F-856B-7A9D475B9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241300"/>
            <a:ext cx="1295400" cy="298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26515B-3958-EF4D-B769-073CE6047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550" y="213995"/>
            <a:ext cx="882650" cy="3530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32556B-E2CB-D841-9823-84CE978F9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0650" y="539750"/>
            <a:ext cx="1346203" cy="15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3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8430-6199-CB4B-8725-5AA2643F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F818C-EF30-4E44-A43A-0E4DB2D69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The formula U</a:t>
            </a:r>
            <a:r>
              <a:rPr lang="en-GB" baseline="-25000" dirty="0"/>
              <a:t>2</a:t>
            </a:r>
            <a:r>
              <a:rPr lang="en-GB" dirty="0"/>
              <a:t> is consistent as i1, i5, i6 are its models</a:t>
            </a:r>
          </a:p>
          <a:p>
            <a:r>
              <a:rPr lang="en-GB" dirty="0"/>
              <a:t>The formula U</a:t>
            </a:r>
            <a:r>
              <a:rPr lang="en-GB" baseline="-25000" dirty="0"/>
              <a:t>2</a:t>
            </a:r>
            <a:r>
              <a:rPr lang="en-GB" dirty="0"/>
              <a:t> is not a tautology as not all interpretations are models of U</a:t>
            </a:r>
            <a:r>
              <a:rPr lang="en-GB" baseline="-25000" dirty="0"/>
              <a:t>2</a:t>
            </a:r>
            <a:r>
              <a:rPr lang="en-GB" dirty="0"/>
              <a:t> ( for </a:t>
            </a:r>
            <a:r>
              <a:rPr lang="en-GB" dirty="0" err="1"/>
              <a:t>eg.</a:t>
            </a:r>
            <a:r>
              <a:rPr lang="en-GB" dirty="0"/>
              <a:t> i2, i3 )</a:t>
            </a:r>
          </a:p>
          <a:p>
            <a:r>
              <a:rPr lang="en-GB" dirty="0"/>
              <a:t>The formula U</a:t>
            </a:r>
            <a:r>
              <a:rPr lang="en-GB" baseline="-25000" dirty="0"/>
              <a:t>2 </a:t>
            </a:r>
            <a:r>
              <a:rPr lang="en-GB" dirty="0"/>
              <a:t>is contingent as it is consistent but not a tautology</a:t>
            </a:r>
          </a:p>
          <a:p>
            <a:r>
              <a:rPr lang="en-GB" dirty="0"/>
              <a:t>Models of U</a:t>
            </a:r>
            <a:r>
              <a:rPr lang="en-GB" baseline="-25000" dirty="0"/>
              <a:t>2</a:t>
            </a:r>
            <a:r>
              <a:rPr lang="en-GB" dirty="0"/>
              <a:t> : </a:t>
            </a:r>
            <a:r>
              <a:rPr lang="en-GB" dirty="0">
                <a:solidFill>
                  <a:srgbClr val="FF0000"/>
                </a:solidFill>
              </a:rPr>
              <a:t>i1, i5, i6 </a:t>
            </a:r>
            <a:r>
              <a:rPr lang="en-GB" dirty="0"/>
              <a:t>: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{p, q, r} -&gt; {T, F}</a:t>
            </a:r>
          </a:p>
          <a:p>
            <a:endParaRPr lang="en-GB" dirty="0"/>
          </a:p>
          <a:p>
            <a:pPr lvl="1" fontAlgn="base"/>
            <a:r>
              <a:rPr lang="en-GB" dirty="0"/>
              <a:t>i1(p) = T, i1(q) = T, i1(r) = T, </a:t>
            </a:r>
            <a:r>
              <a:rPr lang="en-GB" dirty="0">
                <a:highlight>
                  <a:srgbClr val="FFFF00"/>
                </a:highlight>
              </a:rPr>
              <a:t>i1(U2) = T</a:t>
            </a:r>
            <a:r>
              <a:rPr lang="en-US" dirty="0">
                <a:highlight>
                  <a:srgbClr val="FFFF00"/>
                </a:highlight>
              </a:rPr>
              <a:t> </a:t>
            </a:r>
            <a:endParaRPr lang="en-US" sz="5000" dirty="0">
              <a:highlight>
                <a:srgbClr val="FFFF00"/>
              </a:highlight>
            </a:endParaRPr>
          </a:p>
          <a:p>
            <a:pPr lvl="1" fontAlgn="base"/>
            <a:r>
              <a:rPr lang="en-GB" dirty="0"/>
              <a:t>i5(p) = F, i5(q) = T, i5(r) = T, </a:t>
            </a:r>
            <a:r>
              <a:rPr lang="en-GB" dirty="0">
                <a:highlight>
                  <a:srgbClr val="FFFF00"/>
                </a:highlight>
              </a:rPr>
              <a:t>i5(U2) = T</a:t>
            </a:r>
            <a:r>
              <a:rPr lang="en-US" dirty="0">
                <a:highlight>
                  <a:srgbClr val="FFFF00"/>
                </a:highlight>
              </a:rPr>
              <a:t> </a:t>
            </a:r>
            <a:endParaRPr lang="en-US" sz="5000" dirty="0">
              <a:highlight>
                <a:srgbClr val="FFFF00"/>
              </a:highlight>
            </a:endParaRPr>
          </a:p>
          <a:p>
            <a:pPr lvl="1" fontAlgn="base"/>
            <a:r>
              <a:rPr lang="en-GB" dirty="0"/>
              <a:t>i6(p) = F, i6(q) = T, i6(r) = F, </a:t>
            </a:r>
            <a:r>
              <a:rPr lang="en-GB" dirty="0">
                <a:highlight>
                  <a:srgbClr val="FFFF00"/>
                </a:highlight>
              </a:rPr>
              <a:t>i6(U2) = T</a:t>
            </a:r>
            <a:r>
              <a:rPr lang="en-US" dirty="0">
                <a:highlight>
                  <a:srgbClr val="FFFF00"/>
                </a:highlight>
              </a:rPr>
              <a:t> </a:t>
            </a:r>
          </a:p>
          <a:p>
            <a:pPr lvl="1" fontAlgn="base"/>
            <a:endParaRPr lang="en-US" sz="5000" dirty="0">
              <a:highlight>
                <a:srgbClr val="FFFF00"/>
              </a:highlight>
            </a:endParaRPr>
          </a:p>
          <a:p>
            <a:pPr fontAlgn="base"/>
            <a:r>
              <a:rPr lang="en-GB" dirty="0"/>
              <a:t>Anti-models of U</a:t>
            </a:r>
            <a:r>
              <a:rPr lang="en-GB" baseline="-25000" dirty="0"/>
              <a:t>2 </a:t>
            </a:r>
            <a:r>
              <a:rPr lang="en-GB" dirty="0"/>
              <a:t>: </a:t>
            </a:r>
            <a:r>
              <a:rPr lang="en-GB" dirty="0">
                <a:solidFill>
                  <a:srgbClr val="FF0000"/>
                </a:solidFill>
              </a:rPr>
              <a:t>i2, i3, i4, i7, i8 </a:t>
            </a:r>
            <a:r>
              <a:rPr lang="en-GB" dirty="0"/>
              <a:t>: {p, q, r} -&gt; {T, F}</a:t>
            </a:r>
            <a:r>
              <a:rPr lang="en-US" dirty="0"/>
              <a:t> </a:t>
            </a:r>
          </a:p>
          <a:p>
            <a:pPr lvl="1" fontAlgn="base"/>
            <a:r>
              <a:rPr lang="en-GB" dirty="0"/>
              <a:t>i2(p) =T, i2(q) = T, i2(r) = F, </a:t>
            </a:r>
            <a:r>
              <a:rPr lang="en-GB" dirty="0">
                <a:highlight>
                  <a:srgbClr val="FFFF00"/>
                </a:highlight>
              </a:rPr>
              <a:t>i2(U2)=F</a:t>
            </a:r>
            <a:r>
              <a:rPr lang="en-US" dirty="0">
                <a:highlight>
                  <a:srgbClr val="FFFF00"/>
                </a:highlight>
              </a:rPr>
              <a:t> </a:t>
            </a:r>
          </a:p>
          <a:p>
            <a:pPr lvl="1" fontAlgn="base"/>
            <a:r>
              <a:rPr lang="en-GB" dirty="0"/>
              <a:t>i3(p) =T, i3(q) = F, i3(r) = T, </a:t>
            </a:r>
            <a:r>
              <a:rPr lang="en-GB" dirty="0">
                <a:highlight>
                  <a:srgbClr val="FFFF00"/>
                </a:highlight>
              </a:rPr>
              <a:t>i3(U2)=F</a:t>
            </a:r>
            <a:r>
              <a:rPr lang="en-US" dirty="0">
                <a:highlight>
                  <a:srgbClr val="FFFF00"/>
                </a:highlight>
              </a:rPr>
              <a:t> </a:t>
            </a:r>
          </a:p>
          <a:p>
            <a:pPr lvl="1" fontAlgn="base"/>
            <a:r>
              <a:rPr lang="en-GB" dirty="0"/>
              <a:t>i4(p) =T, i4(q) = F, i4(r) = F, </a:t>
            </a:r>
            <a:r>
              <a:rPr lang="en-GB" dirty="0">
                <a:highlight>
                  <a:srgbClr val="FFFF00"/>
                </a:highlight>
              </a:rPr>
              <a:t>i4(U2)=F</a:t>
            </a:r>
            <a:r>
              <a:rPr lang="en-US" dirty="0">
                <a:highlight>
                  <a:srgbClr val="FFFF00"/>
                </a:highlight>
              </a:rPr>
              <a:t> </a:t>
            </a:r>
          </a:p>
          <a:p>
            <a:pPr lvl="1" fontAlgn="base"/>
            <a:r>
              <a:rPr lang="en-GB" dirty="0"/>
              <a:t>i7(p) =F, i7(q) = F, i7(r) = T, </a:t>
            </a:r>
            <a:r>
              <a:rPr lang="en-GB" dirty="0">
                <a:highlight>
                  <a:srgbClr val="FFFF00"/>
                </a:highlight>
              </a:rPr>
              <a:t>i7(U2)=F</a:t>
            </a:r>
            <a:r>
              <a:rPr lang="en-US" dirty="0">
                <a:highlight>
                  <a:srgbClr val="FFFF00"/>
                </a:highlight>
              </a:rPr>
              <a:t> </a:t>
            </a:r>
          </a:p>
          <a:p>
            <a:pPr lvl="1" fontAlgn="base"/>
            <a:r>
              <a:rPr lang="en-GB" dirty="0"/>
              <a:t>i8(p) =F, i8(q) = F, i8(r) = F, </a:t>
            </a:r>
            <a:r>
              <a:rPr lang="en-GB" dirty="0">
                <a:highlight>
                  <a:srgbClr val="FFFF00"/>
                </a:highlight>
              </a:rPr>
              <a:t>i8(U2)=F</a:t>
            </a:r>
            <a:r>
              <a:rPr lang="en-US" dirty="0">
                <a:highlight>
                  <a:srgbClr val="FFFF00"/>
                </a:highlight>
              </a:rPr>
              <a:t> </a:t>
            </a:r>
          </a:p>
          <a:p>
            <a:pPr fontAlgn="base"/>
            <a:endParaRPr lang="en-RO" dirty="0"/>
          </a:p>
          <a:p>
            <a:endParaRPr lang="en-RO" baseline="-25000" dirty="0"/>
          </a:p>
        </p:txBody>
      </p:sp>
    </p:spTree>
    <p:extLst>
      <p:ext uri="{BB962C8B-B14F-4D97-AF65-F5344CB8AC3E}">
        <p14:creationId xmlns:p14="http://schemas.microsoft.com/office/powerpoint/2010/main" val="2859180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0A1C1B724C384EB82DD5F50928597C" ma:contentTypeVersion="2" ma:contentTypeDescription="Create a new document." ma:contentTypeScope="" ma:versionID="5f94e00b72e7d3d7e2f3eefbbbef4ebc">
  <xsd:schema xmlns:xsd="http://www.w3.org/2001/XMLSchema" xmlns:xs="http://www.w3.org/2001/XMLSchema" xmlns:p="http://schemas.microsoft.com/office/2006/metadata/properties" xmlns:ns2="02a8dec1-6acd-466a-99e7-60870912793c" targetNamespace="http://schemas.microsoft.com/office/2006/metadata/properties" ma:root="true" ma:fieldsID="6039c0d069f040d7a64b2a8486ced038" ns2:_="">
    <xsd:import namespace="02a8dec1-6acd-466a-99e7-6087091279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a8dec1-6acd-466a-99e7-6087091279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97B916-035C-47C7-9D97-558A876145EC}"/>
</file>

<file path=customXml/itemProps2.xml><?xml version="1.0" encoding="utf-8"?>
<ds:datastoreItem xmlns:ds="http://schemas.openxmlformats.org/officeDocument/2006/customXml" ds:itemID="{0DCBD865-3921-4F71-9283-AC8F66750D2F}"/>
</file>

<file path=customXml/itemProps3.xml><?xml version="1.0" encoding="utf-8"?>
<ds:datastoreItem xmlns:ds="http://schemas.openxmlformats.org/officeDocument/2006/customXml" ds:itemID="{18FC79FC-AC3E-4D19-B2FA-D75256D5A6F4}"/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596</Words>
  <Application>Microsoft Macintosh PowerPoint</Application>
  <PresentationFormat>Widescreen</PresentationFormat>
  <Paragraphs>297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Homework </vt:lpstr>
      <vt:lpstr>Exercise 2.2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</dc:title>
  <dc:creator>CATALIN-ALEXANDRU CAMPEAN</dc:creator>
  <cp:lastModifiedBy>CATALIN-ALEXANDRU CAMPEAN</cp:lastModifiedBy>
  <cp:revision>10</cp:revision>
  <dcterms:created xsi:type="dcterms:W3CDTF">2020-10-26T16:27:01Z</dcterms:created>
  <dcterms:modified xsi:type="dcterms:W3CDTF">2020-10-27T06:59:10Z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0x010100F60A1C1B724C384EB82DD5F50928597C</vt:lpwstr>
  </property>
</Properties>
</file>