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224A-D4B6-471E-86E0-D50C5A971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802298"/>
            <a:ext cx="9845177" cy="2541431"/>
          </a:xfrm>
        </p:spPr>
        <p:txBody>
          <a:bodyPr/>
          <a:lstStyle/>
          <a:p>
            <a:r>
              <a:rPr lang="en-US" dirty="0"/>
              <a:t>Resolution predicate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2BB9F-1579-457E-8E86-1F8806E15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Campean</a:t>
            </a:r>
            <a:r>
              <a:rPr lang="en-US" dirty="0"/>
              <a:t> </a:t>
            </a:r>
            <a:r>
              <a:rPr lang="en-US" dirty="0" err="1"/>
              <a:t>tudor</a:t>
            </a:r>
            <a:r>
              <a:rPr lang="en-US" dirty="0"/>
              <a:t> ALEXANDRU</a:t>
            </a:r>
          </a:p>
        </p:txBody>
      </p:sp>
    </p:spTree>
    <p:extLst>
      <p:ext uri="{BB962C8B-B14F-4D97-AF65-F5344CB8AC3E}">
        <p14:creationId xmlns:p14="http://schemas.microsoft.com/office/powerpoint/2010/main" val="376158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(l1) = P(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</a:rPr>
              <a:t>x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</a:rPr>
              <a:t>,g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(f(a)),f(b)  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2) = </a:t>
            </a:r>
            <a:r>
              <a:rPr lang="pl-PL" sz="3200" dirty="0">
                <a:solidFill>
                  <a:srgbClr val="202122"/>
                </a:solidFill>
                <a:latin typeface="Nimbus Roman No9 L"/>
              </a:rPr>
              <a:t>= P(</a:t>
            </a:r>
            <a:r>
              <a:rPr lang="en-US" sz="3200" dirty="0">
                <a:solidFill>
                  <a:srgbClr val="FF0000"/>
                </a:solidFill>
                <a:latin typeface="Nimbus Roman No9 L"/>
              </a:rPr>
              <a:t>f</a:t>
            </a:r>
            <a:r>
              <a:rPr lang="pl-PL" sz="3200" dirty="0">
                <a:solidFill>
                  <a:srgbClr val="FF0000"/>
                </a:solidFill>
                <a:latin typeface="Nimbus Roman No9 L"/>
              </a:rPr>
              <a:t>(y)</a:t>
            </a:r>
            <a:r>
              <a:rPr lang="pl-PL" sz="3200" dirty="0">
                <a:solidFill>
                  <a:srgbClr val="202122"/>
                </a:solidFill>
                <a:latin typeface="Nimbus Roman No9 L"/>
              </a:rPr>
              <a:t>,z,z)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First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[x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f(y)] // the unifier for x and f(y)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[x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f(y)]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=P(f(y),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g(f(a))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,f(b))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P(f(y),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z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,z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391626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=P(f(y),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g(f(a))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,f(b))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P(f(y),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z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,z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Second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[z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g(f(a))] // the unifier for z and g(f(a))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[x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f(y), z  g(f(a))]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=P(f(y),</a:t>
            </a:r>
            <a:r>
              <a:rPr lang="en-US" sz="2400" dirty="0">
                <a:latin typeface="Nimbus Roman No9 L"/>
                <a:sym typeface="Wingdings" panose="05000000000000000000" pitchFamily="2" charset="2"/>
              </a:rPr>
              <a:t>g(f(a)),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f(b)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P(f(y)</a:t>
            </a:r>
            <a:r>
              <a:rPr lang="en-US" sz="2400" dirty="0">
                <a:latin typeface="Nimbus Roman No9 L"/>
                <a:sym typeface="Wingdings" panose="05000000000000000000" pitchFamily="2" charset="2"/>
              </a:rPr>
              <a:t>,g(f(a)),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g(f(a))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403126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=P(f(y),</a:t>
            </a:r>
            <a:r>
              <a:rPr lang="en-US" sz="3200" dirty="0">
                <a:latin typeface="Nimbus Roman No9 L"/>
                <a:sym typeface="Wingdings" panose="05000000000000000000" pitchFamily="2" charset="2"/>
              </a:rPr>
              <a:t>g(f(a)),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f(b)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r>
              <a:rPr lang="en-US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P(f(y)</a:t>
            </a:r>
            <a:r>
              <a:rPr lang="en-US" sz="3200" dirty="0">
                <a:latin typeface="Nimbus Roman No9 L"/>
                <a:sym typeface="Wingdings" panose="05000000000000000000" pitchFamily="2" charset="2"/>
              </a:rPr>
              <a:t>,g(f(a)),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g(f(a))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Third iteration:</a:t>
            </a: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latin typeface="Nimbus Roman No9 L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The terms f(b) and g(f(a)) are not unifiable since none of them is a variable, therefore we can conclude that the literals l1 and l2 are not unifiable!</a:t>
            </a:r>
          </a:p>
        </p:txBody>
      </p:sp>
    </p:spTree>
    <p:extLst>
      <p:ext uri="{BB962C8B-B14F-4D97-AF65-F5344CB8AC3E}">
        <p14:creationId xmlns:p14="http://schemas.microsoft.com/office/powerpoint/2010/main" val="169343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= p(</a:t>
            </a:r>
            <a:r>
              <a:rPr lang="en-US" dirty="0" err="1"/>
              <a:t>a,x,f</a:t>
            </a:r>
            <a:r>
              <a:rPr lang="en-US" dirty="0"/>
              <a:t>(g(y))) 		l2 = P(</a:t>
            </a:r>
            <a:r>
              <a:rPr lang="en-US" dirty="0" err="1"/>
              <a:t>z,h</a:t>
            </a:r>
            <a:r>
              <a:rPr lang="en-US" dirty="0"/>
              <a:t>(</a:t>
            </a:r>
            <a:r>
              <a:rPr lang="en-US" dirty="0" err="1"/>
              <a:t>z,u</a:t>
            </a:r>
            <a:r>
              <a:rPr lang="en-US" dirty="0"/>
              <a:t>),f(b))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 = </a:t>
            </a:r>
            <a:r>
              <a:rPr lang="el-GR" sz="3600" b="0" i="0" dirty="0">
                <a:solidFill>
                  <a:srgbClr val="202122"/>
                </a:solidFill>
                <a:effectLst/>
                <a:latin typeface="Nimbus Roman No9 L"/>
              </a:rPr>
              <a:t>ε</a:t>
            </a:r>
            <a:endParaRPr lang="en-US" sz="3600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(l1) = </a:t>
            </a:r>
            <a:r>
              <a:rPr lang="es-ES" sz="3600" dirty="0">
                <a:solidFill>
                  <a:srgbClr val="202122"/>
                </a:solidFill>
                <a:latin typeface="Nimbus Roman No9 L"/>
              </a:rPr>
              <a:t>P(</a:t>
            </a:r>
            <a:r>
              <a:rPr lang="es-ES" sz="3600" dirty="0" err="1">
                <a:solidFill>
                  <a:srgbClr val="FF0000"/>
                </a:solidFill>
                <a:latin typeface="Nimbus Roman No9 L"/>
              </a:rPr>
              <a:t>a</a:t>
            </a:r>
            <a:r>
              <a:rPr lang="es-ES" sz="3600" dirty="0" err="1">
                <a:solidFill>
                  <a:srgbClr val="202122"/>
                </a:solidFill>
                <a:latin typeface="Nimbus Roman No9 L"/>
              </a:rPr>
              <a:t>,x,f</a:t>
            </a:r>
            <a:r>
              <a:rPr lang="es-ES" sz="3600" dirty="0">
                <a:solidFill>
                  <a:srgbClr val="202122"/>
                </a:solidFill>
                <a:latin typeface="Nimbus Roman No9 L"/>
              </a:rPr>
              <a:t>(g(y))) </a:t>
            </a: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2) = </a:t>
            </a:r>
            <a:r>
              <a:rPr lang="pl-PL" sz="3600" dirty="0">
                <a:solidFill>
                  <a:srgbClr val="202122"/>
                </a:solidFill>
                <a:latin typeface="Nimbus Roman No9 L"/>
              </a:rPr>
              <a:t>P(</a:t>
            </a:r>
            <a:r>
              <a:rPr lang="pl-PL" sz="3600" dirty="0">
                <a:solidFill>
                  <a:srgbClr val="FF0000"/>
                </a:solidFill>
                <a:latin typeface="Nimbus Roman No9 L"/>
              </a:rPr>
              <a:t>z</a:t>
            </a:r>
            <a:r>
              <a:rPr lang="pl-PL" sz="3600" dirty="0">
                <a:solidFill>
                  <a:srgbClr val="202122"/>
                </a:solidFill>
                <a:latin typeface="Nimbus Roman No9 L"/>
              </a:rPr>
              <a:t>,h(z,u),f(b))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8392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(l1) = </a:t>
            </a:r>
            <a:r>
              <a:rPr lang="es-ES" sz="3200" dirty="0">
                <a:solidFill>
                  <a:srgbClr val="202122"/>
                </a:solidFill>
                <a:latin typeface="Nimbus Roman No9 L"/>
              </a:rPr>
              <a:t>P(</a:t>
            </a:r>
            <a:r>
              <a:rPr lang="es-ES" sz="3200" dirty="0" err="1">
                <a:solidFill>
                  <a:srgbClr val="FF0000"/>
                </a:solidFill>
                <a:latin typeface="Nimbus Roman No9 L"/>
              </a:rPr>
              <a:t>a</a:t>
            </a:r>
            <a:r>
              <a:rPr lang="es-ES" sz="3200" dirty="0" err="1">
                <a:solidFill>
                  <a:srgbClr val="202122"/>
                </a:solidFill>
                <a:latin typeface="Nimbus Roman No9 L"/>
              </a:rPr>
              <a:t>,x,f</a:t>
            </a:r>
            <a:r>
              <a:rPr lang="es-ES" sz="3200" dirty="0">
                <a:solidFill>
                  <a:srgbClr val="202122"/>
                </a:solidFill>
                <a:latin typeface="Nimbus Roman No9 L"/>
              </a:rPr>
              <a:t>(g(y))) 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2) = </a:t>
            </a:r>
            <a:r>
              <a:rPr lang="pl-PL" sz="3200" dirty="0">
                <a:solidFill>
                  <a:srgbClr val="202122"/>
                </a:solidFill>
                <a:latin typeface="Nimbus Roman No9 L"/>
              </a:rPr>
              <a:t>P(</a:t>
            </a:r>
            <a:r>
              <a:rPr lang="pl-PL" sz="3200" dirty="0">
                <a:solidFill>
                  <a:srgbClr val="FF0000"/>
                </a:solidFill>
                <a:latin typeface="Nimbus Roman No9 L"/>
              </a:rPr>
              <a:t>z</a:t>
            </a:r>
            <a:r>
              <a:rPr lang="pl-PL" sz="3200" dirty="0">
                <a:solidFill>
                  <a:srgbClr val="202122"/>
                </a:solidFill>
                <a:latin typeface="Nimbus Roman No9 L"/>
              </a:rPr>
              <a:t>,h(z,u),f(b))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First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[z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a] // the unifier for z and a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[z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a]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x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(g(y)))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h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,f(b))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9817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x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(g(y)))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h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a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,u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,f(b))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Second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[x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h(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)] // the unifier for x and h(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[z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a, x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  h(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)]</a:t>
            </a:r>
            <a:endParaRPr lang="en-US" sz="2400" b="0" i="0" dirty="0">
              <a:solidFill>
                <a:srgbClr val="202122"/>
              </a:solidFill>
              <a:effectLst/>
              <a:latin typeface="Nimbus Roman No9 L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a,h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f(g(y))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a,h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f(b)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latin typeface="Nimbus Roman No9 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a,h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f(g(y))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a,h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a,u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f(b)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Third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b is a constant and g(y) is a function, therefore the terms can’t be unifiable. We conclude that the literals l1 and l2 are not unifiable!</a:t>
            </a:r>
          </a:p>
        </p:txBody>
      </p:sp>
    </p:spTree>
    <p:extLst>
      <p:ext uri="{BB962C8B-B14F-4D97-AF65-F5344CB8AC3E}">
        <p14:creationId xmlns:p14="http://schemas.microsoft.com/office/powerpoint/2010/main" val="346197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A03A-9114-4A7C-A662-7C11FE4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333500"/>
            <a:ext cx="9011543" cy="231058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Are the literals from the following pairs unifiable? If yes, find their most general unifier.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X, y, z ∈ Var    </a:t>
            </a:r>
            <a:r>
              <a:rPr lang="en-US" sz="2700" dirty="0" err="1"/>
              <a:t>a,b</a:t>
            </a:r>
            <a:r>
              <a:rPr lang="en-US" sz="2700" dirty="0"/>
              <a:t> ∈ Const    </a:t>
            </a:r>
            <a:r>
              <a:rPr lang="en-US" sz="2700" dirty="0" err="1"/>
              <a:t>f,g</a:t>
            </a:r>
            <a:r>
              <a:rPr lang="en-US" sz="2700" dirty="0"/>
              <a:t> ∈ f1     h ∈ f2     p ∈ 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6EDF-5CB1-4103-95C5-DDCD5A979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A03A-9114-4A7C-A662-7C11FE4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333500"/>
            <a:ext cx="9011543" cy="2310580"/>
          </a:xfrm>
        </p:spPr>
        <p:txBody>
          <a:bodyPr>
            <a:normAutofit/>
          </a:bodyPr>
          <a:lstStyle/>
          <a:p>
            <a:endParaRPr lang="en-US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6EDF-5CB1-4103-95C5-DDCD5A979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B282-9272-4B7F-B5D9-64F997C8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552450"/>
            <a:ext cx="9458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A03A-9114-4A7C-A662-7C11FE4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333500"/>
            <a:ext cx="9011543" cy="2310580"/>
          </a:xfrm>
        </p:spPr>
        <p:txBody>
          <a:bodyPr>
            <a:normAutofit/>
          </a:bodyPr>
          <a:lstStyle/>
          <a:p>
            <a:endParaRPr lang="en-US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6EDF-5CB1-4103-95C5-DDCD5A979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BB7B1-78AD-4D2D-89E5-25703688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4299"/>
            <a:ext cx="9480461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= p(a, x, f(g(y))) 			l2 = P(Y,F(Z),F(Z))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 = </a:t>
            </a:r>
            <a:r>
              <a:rPr lang="el-GR" sz="3600" b="0" i="0" dirty="0">
                <a:solidFill>
                  <a:srgbClr val="202122"/>
                </a:solidFill>
                <a:effectLst/>
                <a:latin typeface="Nimbus Roman No9 L"/>
              </a:rPr>
              <a:t>ε</a:t>
            </a:r>
            <a:endParaRPr lang="en-US" sz="3600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(l1) = P(</a:t>
            </a:r>
            <a:r>
              <a:rPr lang="en-US" sz="3600" dirty="0" err="1">
                <a:solidFill>
                  <a:srgbClr val="FF0000"/>
                </a:solidFill>
                <a:latin typeface="Nimbus Roman No9 L"/>
              </a:rPr>
              <a:t>a</a:t>
            </a:r>
            <a:r>
              <a:rPr lang="en-US" sz="3600" dirty="0" err="1">
                <a:latin typeface="Nimbus Roman No9 L"/>
              </a:rPr>
              <a:t>,x,f</a:t>
            </a:r>
            <a:r>
              <a:rPr lang="en-US" sz="3600" dirty="0">
                <a:latin typeface="Nimbus Roman No9 L"/>
              </a:rPr>
              <a:t>(g(y)))</a:t>
            </a: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2) = P(</a:t>
            </a:r>
            <a:r>
              <a:rPr lang="en-US" sz="3600" dirty="0" err="1">
                <a:solidFill>
                  <a:srgbClr val="FF0000"/>
                </a:solidFill>
                <a:latin typeface="Nimbus Roman No9 L"/>
              </a:rPr>
              <a:t>y</a:t>
            </a:r>
            <a:r>
              <a:rPr lang="en-US" sz="3600" dirty="0" err="1">
                <a:solidFill>
                  <a:srgbClr val="202122"/>
                </a:solidFill>
                <a:latin typeface="Nimbus Roman No9 L"/>
              </a:rPr>
              <a:t>,f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(z),f(z))</a:t>
            </a: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69422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(l1) = P(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</a:rPr>
              <a:t>a</a:t>
            </a:r>
            <a:r>
              <a:rPr lang="en-US" sz="3200" dirty="0" err="1">
                <a:latin typeface="Nimbus Roman No9 L"/>
              </a:rPr>
              <a:t>,x,f</a:t>
            </a:r>
            <a:r>
              <a:rPr lang="en-US" sz="3200" dirty="0">
                <a:latin typeface="Nimbus Roman No9 L"/>
              </a:rPr>
              <a:t>(g(y)))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2) = P(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</a:rPr>
              <a:t>y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</a:rPr>
              <a:t>,f</a:t>
            </a:r>
            <a:r>
              <a:rPr lang="en-US" sz="3200" dirty="0">
                <a:solidFill>
                  <a:srgbClr val="202122"/>
                </a:solidFill>
                <a:latin typeface="Nimbus Roman No9 L"/>
              </a:rPr>
              <a:t>(z),f(z))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First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[y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a] // the unifier for y and a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[y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a]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x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(g(a)))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24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(z)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,f(z))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2733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x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(g(y)))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3200" dirty="0" err="1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(z)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,f(z))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sz="3200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Second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[x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f(z)] // the unifier for x and f(z)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[y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a]</a:t>
            </a: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[x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f(z)] </a:t>
            </a:r>
          </a:p>
          <a:p>
            <a:pPr lvl="1"/>
            <a:r>
              <a:rPr lang="en-US" sz="22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= [ y  a, x  f(z)]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2400" dirty="0" err="1">
                <a:latin typeface="Nimbus Roman No9 L"/>
                <a:sym typeface="Wingdings" panose="05000000000000000000" pitchFamily="2" charset="2"/>
              </a:rPr>
              <a:t>f</a:t>
            </a:r>
            <a:r>
              <a:rPr lang="en-US" sz="2400" dirty="0">
                <a:latin typeface="Nimbus Roman No9 L"/>
                <a:sym typeface="Wingdings" panose="05000000000000000000" pitchFamily="2" charset="2"/>
              </a:rPr>
              <a:t>(z),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f(g(a))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</a:t>
            </a:r>
            <a:r>
              <a:rPr lang="en-US" sz="2400" dirty="0" err="1"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2400" dirty="0">
                <a:latin typeface="Nimbus Roman No9 L"/>
                <a:sym typeface="Wingdings" panose="05000000000000000000" pitchFamily="2" charset="2"/>
              </a:rPr>
              <a:t>(z),</a:t>
            </a:r>
            <a:r>
              <a:rPr lang="en-US" sz="24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f(z)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763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</a:t>
            </a:r>
            <a:r>
              <a:rPr lang="en-US" sz="3200" dirty="0" err="1">
                <a:latin typeface="Nimbus Roman No9 L"/>
                <a:sym typeface="Wingdings" panose="05000000000000000000" pitchFamily="2" charset="2"/>
              </a:rPr>
              <a:t>f</a:t>
            </a:r>
            <a:r>
              <a:rPr lang="en-US" sz="3200" dirty="0">
                <a:latin typeface="Nimbus Roman No9 L"/>
                <a:sym typeface="Wingdings" panose="05000000000000000000" pitchFamily="2" charset="2"/>
              </a:rPr>
              <a:t>(z),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f(g(y))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		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P(</a:t>
            </a:r>
            <a:r>
              <a:rPr lang="en-US" sz="32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</a:t>
            </a:r>
            <a:r>
              <a:rPr lang="en-US" sz="3200" dirty="0" err="1">
                <a:latin typeface="Nimbus Roman No9 L"/>
                <a:sym typeface="Wingdings" panose="05000000000000000000" pitchFamily="2" charset="2"/>
              </a:rPr>
              <a:t>,f</a:t>
            </a:r>
            <a:r>
              <a:rPr lang="en-US" sz="3200" dirty="0">
                <a:latin typeface="Nimbus Roman No9 L"/>
                <a:sym typeface="Wingdings" panose="05000000000000000000" pitchFamily="2" charset="2"/>
              </a:rPr>
              <a:t>(z),</a:t>
            </a:r>
            <a:r>
              <a:rPr lang="en-US" sz="3200" dirty="0">
                <a:solidFill>
                  <a:srgbClr val="FF0000"/>
                </a:solidFill>
                <a:latin typeface="Nimbus Roman No9 L"/>
                <a:sym typeface="Wingdings" panose="05000000000000000000" pitchFamily="2" charset="2"/>
              </a:rPr>
              <a:t>f(z)</a:t>
            </a:r>
            <a:r>
              <a:rPr lang="en-US" sz="32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)</a:t>
            </a:r>
            <a:br>
              <a:rPr lang="en-US" sz="3200" dirty="0">
                <a:solidFill>
                  <a:srgbClr val="202122"/>
                </a:solidFill>
                <a:latin typeface="Nimbus Roman No9 L"/>
              </a:rPr>
            </a:br>
            <a:endParaRPr lang="en-US" sz="3200" dirty="0">
              <a:solidFill>
                <a:srgbClr val="202122"/>
              </a:solidFill>
              <a:latin typeface="Nimbus Roman No9 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6021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Nimbus Roman No9 L"/>
              </a:rPr>
              <a:t>Third iteration: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lambda:= [z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g(a)] // the unifier for z and g(a)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⊖:= ⊖lambda = [y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 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a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,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 f(z)][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zg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(a)] </a:t>
            </a:r>
          </a:p>
          <a:p>
            <a:pPr lvl="1"/>
            <a:r>
              <a:rPr lang="en-US" sz="22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= [ y  a, x  f(g(a)),z  g(a)] = </a:t>
            </a:r>
            <a:r>
              <a:rPr lang="en-US" sz="2200" b="0" i="0" dirty="0" err="1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mgu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Nimbus Roman No9 L"/>
                <a:sym typeface="Wingdings" panose="05000000000000000000" pitchFamily="2" charset="2"/>
              </a:rPr>
              <a:t>(l1,l2)</a:t>
            </a: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Nimbus Roman No9 L"/>
              </a:rPr>
              <a:t>Since we got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(l2) =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(l1) = P(</a:t>
            </a:r>
            <a:r>
              <a:rPr lang="en-US" sz="2400" dirty="0" err="1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a,f</a:t>
            </a:r>
            <a:r>
              <a:rPr lang="en-US" sz="2400" dirty="0">
                <a:solidFill>
                  <a:srgbClr val="202122"/>
                </a:solidFill>
                <a:latin typeface="Nimbus Roman No9 L"/>
                <a:sym typeface="Wingdings" panose="05000000000000000000" pitchFamily="2" charset="2"/>
              </a:rPr>
              <a:t>(g(a)),f(g(a))) it’s the common instance of l1 and l2</a:t>
            </a: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latin typeface="Nimbus Roman No9 L"/>
            </a:endParaRPr>
          </a:p>
          <a:p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332713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6F0F-DB5E-41FC-BE57-6FB4FC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= p(</a:t>
            </a:r>
            <a:r>
              <a:rPr lang="en-US" dirty="0" err="1"/>
              <a:t>x,g</a:t>
            </a:r>
            <a:r>
              <a:rPr lang="en-US" dirty="0"/>
              <a:t>(f(a)),f(b) 		l2 = P(F(y),</a:t>
            </a:r>
            <a:r>
              <a:rPr lang="en-US" dirty="0" err="1"/>
              <a:t>z,z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9237-7904-49D8-AE6D-F5D416CC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 =  </a:t>
            </a:r>
            <a:r>
              <a:rPr lang="el-GR" sz="3600" b="0" i="0" dirty="0">
                <a:solidFill>
                  <a:srgbClr val="202122"/>
                </a:solidFill>
                <a:effectLst/>
                <a:latin typeface="Nimbus Roman No9 L"/>
              </a:rPr>
              <a:t>ε</a:t>
            </a:r>
            <a:endParaRPr lang="en-US" sz="3600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(l1) = P(</a:t>
            </a:r>
            <a:r>
              <a:rPr lang="en-US" sz="3600" dirty="0" err="1">
                <a:solidFill>
                  <a:srgbClr val="FF0000"/>
                </a:solidFill>
                <a:latin typeface="Nimbus Roman No9 L"/>
              </a:rPr>
              <a:t>x</a:t>
            </a:r>
            <a:r>
              <a:rPr lang="en-US" sz="3600" dirty="0" err="1">
                <a:solidFill>
                  <a:srgbClr val="202122"/>
                </a:solidFill>
                <a:latin typeface="Nimbus Roman No9 L"/>
              </a:rPr>
              <a:t>,g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(f(a)),f(b) </a:t>
            </a: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Nimbus Roman No9 L"/>
              </a:rPr>
              <a:t>⊖(l</a:t>
            </a:r>
            <a:r>
              <a:rPr lang="en-US" sz="3600" dirty="0">
                <a:solidFill>
                  <a:srgbClr val="202122"/>
                </a:solidFill>
                <a:latin typeface="Nimbus Roman No9 L"/>
              </a:rPr>
              <a:t>2) = </a:t>
            </a:r>
            <a:r>
              <a:rPr lang="pl-PL" sz="3600" dirty="0">
                <a:solidFill>
                  <a:srgbClr val="202122"/>
                </a:solidFill>
                <a:latin typeface="Nimbus Roman No9 L"/>
              </a:rPr>
              <a:t>P(</a:t>
            </a:r>
            <a:r>
              <a:rPr lang="en-US" sz="3600" dirty="0">
                <a:solidFill>
                  <a:srgbClr val="FF0000"/>
                </a:solidFill>
                <a:latin typeface="Nimbus Roman No9 L"/>
              </a:rPr>
              <a:t>f</a:t>
            </a:r>
            <a:r>
              <a:rPr lang="pl-PL" sz="3600" dirty="0">
                <a:solidFill>
                  <a:srgbClr val="FF0000"/>
                </a:solidFill>
                <a:latin typeface="Nimbus Roman No9 L"/>
              </a:rPr>
              <a:t>(y)</a:t>
            </a:r>
            <a:r>
              <a:rPr lang="pl-PL" sz="3600" dirty="0">
                <a:solidFill>
                  <a:srgbClr val="202122"/>
                </a:solidFill>
                <a:latin typeface="Nimbus Roman No9 L"/>
              </a:rPr>
              <a:t>,z,z)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1046654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F32981-C5B0-4A4F-BBAC-FA8F2E7FBF80}"/>
</file>

<file path=customXml/itemProps2.xml><?xml version="1.0" encoding="utf-8"?>
<ds:datastoreItem xmlns:ds="http://schemas.openxmlformats.org/officeDocument/2006/customXml" ds:itemID="{50B5243E-38C8-47BE-AACE-133D0D8727C2}"/>
</file>

<file path=customXml/itemProps3.xml><?xml version="1.0" encoding="utf-8"?>
<ds:datastoreItem xmlns:ds="http://schemas.openxmlformats.org/officeDocument/2006/customXml" ds:itemID="{EBC48524-80D9-47E7-B571-7360387C4153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167</TotalTime>
  <Words>1259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Nimbus Roman No9 L</vt:lpstr>
      <vt:lpstr>Gallery</vt:lpstr>
      <vt:lpstr>Resolution predicate </vt:lpstr>
      <vt:lpstr>Exercise 2  Are the literals from the following pairs unifiable? If yes, find their most general unifier.  X, y, z ∈ Var    a,b ∈ Const    f,g ∈ f1     h ∈ f2     p ∈ p3</vt:lpstr>
      <vt:lpstr>PowerPoint Presentation</vt:lpstr>
      <vt:lpstr>PowerPoint Presentation</vt:lpstr>
      <vt:lpstr>L1 = p(a, x, f(g(y)))    l2 = P(Y,F(Z),F(Z))</vt:lpstr>
      <vt:lpstr>⊖(l1) = P(a,x,f(g(y)))  ⊖(l2) = P(y,f(z),f(z))</vt:lpstr>
      <vt:lpstr>⊖(l1) =P(a,x,f(g(y)))  ⊖(l2) = P(a,f(z),f(z)) </vt:lpstr>
      <vt:lpstr>⊖(l1) =P(a,f(z),f(g(y)))  ⊖(l2) = P(a,f(z),f(z)) </vt:lpstr>
      <vt:lpstr>L1 = p(x,g(f(a)),f(b)   l2 = P(F(y),z,z)</vt:lpstr>
      <vt:lpstr>⊖(l1) = P(x,g(f(a)),f(b)    ⊖(l2) = = P(f(y),z,z)</vt:lpstr>
      <vt:lpstr>⊖(l1) =P(f(y),g(f(a)),f(b))  ⊖(l2) = P(f(y),z,z) </vt:lpstr>
      <vt:lpstr>⊖(l1) =P(f(y),g(f(a)),f(b)) ⊖(l2) = P(f(y),g(f(a)),g(f(a)))  </vt:lpstr>
      <vt:lpstr>L1 = p(a,x,f(g(y)))   l2 = P(z,h(z,u),f(b))</vt:lpstr>
      <vt:lpstr>⊖(l1) = P(a,x,f(g(y)))  ⊖(l2) = P(z,h(z,u),f(b))</vt:lpstr>
      <vt:lpstr>⊖(l1) =P(a,x,f(g(y)))  ⊖(l2) = P(a,h(a,u),f(b)) </vt:lpstr>
      <vt:lpstr>⊖(l1) =P(a,h(a,u),f(g(y)))  ⊖(l2) = P(a,h(a,u),f(b))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predicate </dc:title>
  <dc:creator>Tudor</dc:creator>
  <cp:lastModifiedBy>Tudor</cp:lastModifiedBy>
  <cp:revision>3</cp:revision>
  <dcterms:created xsi:type="dcterms:W3CDTF">2020-12-14T06:30:32Z</dcterms:created>
  <dcterms:modified xsi:type="dcterms:W3CDTF">2020-12-15T07:30:07Z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