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D29BC3E-E4D3-41E7-AF8A-A3402BE1A1A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47EA648-BF44-4C4C-B9EB-1AB0F632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4DE1-151D-4406-9C03-1883986D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9" y="1449147"/>
            <a:ext cx="11582400" cy="2971051"/>
          </a:xfrm>
        </p:spPr>
        <p:txBody>
          <a:bodyPr/>
          <a:lstStyle/>
          <a:p>
            <a:r>
              <a:rPr lang="en-US" dirty="0"/>
              <a:t>Individual Homework</a:t>
            </a:r>
            <a:br>
              <a:rPr lang="en-US" dirty="0"/>
            </a:br>
            <a:r>
              <a:rPr lang="en-US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BDE76-D69D-490E-B11C-70CA49937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Cantor Dan-</a:t>
            </a:r>
            <a:r>
              <a:rPr lang="en-US" dirty="0" err="1"/>
              <a:t>Alexandru</a:t>
            </a:r>
            <a:r>
              <a:rPr lang="en-US" dirty="0"/>
              <a:t>, group 912</a:t>
            </a:r>
          </a:p>
        </p:txBody>
      </p:sp>
    </p:spTree>
    <p:extLst>
      <p:ext uri="{BB962C8B-B14F-4D97-AF65-F5344CB8AC3E}">
        <p14:creationId xmlns:p14="http://schemas.microsoft.com/office/powerpoint/2010/main" val="188235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0CE3-930A-49FC-9442-936DDF52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3, Seminar 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B55978-020B-42ED-9CF9-02C79BFC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41" y="4214327"/>
            <a:ext cx="1619250" cy="200025"/>
          </a:xfrm>
          <a:prstGeom prst="rect">
            <a:avLst/>
          </a:prstGeom>
          <a:solidFill>
            <a:srgbClr val="00C0B6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D674A-9933-4A9A-AD7F-E872A59369BC}"/>
              </a:ext>
            </a:extLst>
          </p:cNvPr>
          <p:cNvSpPr txBox="1"/>
          <p:nvPr/>
        </p:nvSpPr>
        <p:spPr>
          <a:xfrm>
            <a:off x="901959" y="3735651"/>
            <a:ext cx="7308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</a:rPr>
              <a:t>Using the truth table method, check whether the following expression holds: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9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79E8-4D29-4D0F-9475-E680354AB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43699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366D4-295B-4F85-94FF-3850E8A1EF71}"/>
              </a:ext>
            </a:extLst>
          </p:cNvPr>
          <p:cNvSpPr txBox="1"/>
          <p:nvPr/>
        </p:nvSpPr>
        <p:spPr>
          <a:xfrm>
            <a:off x="510074" y="1001486"/>
            <a:ext cx="11408228" cy="369332"/>
          </a:xfrm>
          <a:prstGeom prst="rect">
            <a:avLst/>
          </a:prstGeom>
          <a:solidFill>
            <a:srgbClr val="00C0B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 </a:t>
            </a:r>
            <a:r>
              <a:rPr lang="en-US" b="1" i="0" dirty="0">
                <a:effectLst/>
                <a:latin typeface="WordVisi_MSFontService"/>
              </a:rPr>
              <a:t>|= V (V is a logical consequence of U) if and only if all the models of U are also models of V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0E90A1-A21E-4C81-A980-66276950B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6689"/>
              </p:ext>
            </p:extLst>
          </p:nvPr>
        </p:nvGraphicFramePr>
        <p:xfrm>
          <a:off x="2032000" y="196996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9729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72300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278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0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0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8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74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0D63-AD77-45EA-8B65-63B250D74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3 - Solution</a:t>
            </a:r>
          </a:p>
        </p:txBody>
      </p:sp>
    </p:spTree>
    <p:extLst>
      <p:ext uri="{BB962C8B-B14F-4D97-AF65-F5344CB8AC3E}">
        <p14:creationId xmlns:p14="http://schemas.microsoft.com/office/powerpoint/2010/main" val="8973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3E6C2C58-5051-48FF-B11E-E8C0BCC827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3419" y="1706562"/>
            <a:ext cx="8213725" cy="3444875"/>
            <a:chOff x="1237" y="1075"/>
            <a:chExt cx="5174" cy="217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83F2B98-9CFC-4A54-8367-7FF5342C9C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1075"/>
              <a:ext cx="5142" cy="2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CB3862-AFD1-4F97-8FFE-4F7C41E9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089"/>
              <a:ext cx="342" cy="231"/>
            </a:xfrm>
            <a:prstGeom prst="rect">
              <a:avLst/>
            </a:prstGeom>
            <a:solidFill>
              <a:srgbClr val="00C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125DE2-3A24-4F52-8F85-99A0D535E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089"/>
              <a:ext cx="337" cy="231"/>
            </a:xfrm>
            <a:prstGeom prst="rect">
              <a:avLst/>
            </a:prstGeom>
            <a:solidFill>
              <a:srgbClr val="00C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104743-F9DC-4C5B-B7FD-CD86855E2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089"/>
              <a:ext cx="318" cy="231"/>
            </a:xfrm>
            <a:prstGeom prst="rect">
              <a:avLst/>
            </a:prstGeom>
            <a:solidFill>
              <a:srgbClr val="00C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F3C84-82A1-4FBD-BEA6-7A3A6E7E8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1089"/>
              <a:ext cx="266" cy="231"/>
            </a:xfrm>
            <a:prstGeom prst="rect">
              <a:avLst/>
            </a:prstGeom>
            <a:solidFill>
              <a:srgbClr val="00C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3FC578-0C54-45ED-A150-7963E328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089"/>
              <a:ext cx="901" cy="231"/>
            </a:xfrm>
            <a:prstGeom prst="rect">
              <a:avLst/>
            </a:prstGeom>
            <a:solidFill>
              <a:srgbClr val="00C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40B83-D121-4B08-8C32-843D63751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1089"/>
              <a:ext cx="518" cy="231"/>
            </a:xfrm>
            <a:prstGeom prst="rect">
              <a:avLst/>
            </a:prstGeom>
            <a:solidFill>
              <a:srgbClr val="00C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2F1B81-9DB7-462C-BFC3-B5A2922DE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89"/>
              <a:ext cx="540" cy="231"/>
            </a:xfrm>
            <a:prstGeom prst="rect">
              <a:avLst/>
            </a:prstGeom>
            <a:solidFill>
              <a:srgbClr val="00C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E35B3F-2D05-4629-901C-E077A1F85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089"/>
              <a:ext cx="1898" cy="231"/>
            </a:xfrm>
            <a:prstGeom prst="rect">
              <a:avLst/>
            </a:prstGeom>
            <a:solidFill>
              <a:srgbClr val="00C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F3119F-4DF0-4BFF-B79A-79FFCA45C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320"/>
              <a:ext cx="342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59E9DC-B580-44CB-9698-2FC5E4464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320"/>
              <a:ext cx="337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8CC496-1A4F-4F82-91C2-BFED6C3FC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320"/>
              <a:ext cx="318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FD1BB-3EE0-4E0E-A132-679E70DDC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1320"/>
              <a:ext cx="266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C468E3-A91A-448D-BB33-BAC0F687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320"/>
              <a:ext cx="901" cy="233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354CD5-A9AE-44D8-A364-76896AEE0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1320"/>
              <a:ext cx="518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9A6BB1-0FED-4500-AF61-84336726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320"/>
              <a:ext cx="540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FFF88A-BB47-4DBF-A3F1-30FEA79D9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320"/>
              <a:ext cx="1898" cy="233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2B12C9-9D73-4ED3-AE23-FF64B8EB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553"/>
              <a:ext cx="342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774BAD-F648-4162-94E7-CAF7E59CD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553"/>
              <a:ext cx="337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FDF3CD-4125-4853-B1BA-135075BB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553"/>
              <a:ext cx="318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3140CC-EEF8-4FC9-A85E-820762DA2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1553"/>
              <a:ext cx="266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BFE8D8-BA4E-49A3-8412-EEDCED9AB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553"/>
              <a:ext cx="901" cy="234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8B8CA8-B579-47C9-ACC2-8D8C2CB98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1553"/>
              <a:ext cx="518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36F1FA-C384-4C80-BA1E-EF4A6297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553"/>
              <a:ext cx="540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8DAE4E-A43C-4530-A13F-09E70F1D2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553"/>
              <a:ext cx="1898" cy="234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A402E9-CB34-4F08-A251-93E4D5177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1787"/>
              <a:ext cx="342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C92C10-7F62-46CC-BB37-3BE5C1F1D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787"/>
              <a:ext cx="337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F6C3B2-28B8-462E-82C4-536EEAFE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787"/>
              <a:ext cx="318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A69EC2-054F-46D7-B0BD-ACA5443DC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1787"/>
              <a:ext cx="266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DE0219-FB4A-41AE-A370-F085DE17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787"/>
              <a:ext cx="901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8170B8-3251-405A-992B-384EC8CEE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1787"/>
              <a:ext cx="518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9FE8ED-1DF4-47A0-BB19-8DEF27A6E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787"/>
              <a:ext cx="540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0B8108-02DD-4285-96AC-18CBC08B9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787"/>
              <a:ext cx="1898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7F1C43-CF38-4F13-A6B9-B1166EA5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2021"/>
              <a:ext cx="342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0F1DCA5-EE5E-4841-B308-C3C0D89F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2021"/>
              <a:ext cx="337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A57884-A585-4C9F-83E5-4358E79B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021"/>
              <a:ext cx="318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688691-FB1F-4915-86BC-B1AF2A63D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2021"/>
              <a:ext cx="266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31C4A3-C781-4394-9C92-E59776C40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021"/>
              <a:ext cx="901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468F1C-0F3F-46A4-AB1C-9ED07CAC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021"/>
              <a:ext cx="518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89E8767-11A3-4A7D-918E-1E1E247DF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021"/>
              <a:ext cx="540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6888DA-5EC2-49E6-A90B-71A89DC6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2021"/>
              <a:ext cx="1898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6F527C-1D5B-4CC4-9EF2-4153CB32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2255"/>
              <a:ext cx="342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B5B22F-9829-45D3-A340-C3412CE71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2255"/>
              <a:ext cx="337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82C8D6-FB78-4307-8CE0-A0EB9977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55"/>
              <a:ext cx="318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6C8983-F6A9-4E58-AC37-09144532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2255"/>
              <a:ext cx="266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1DF96B-10D5-40C2-B0AE-9BA879DC3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255"/>
              <a:ext cx="901" cy="233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AFC0A8-C255-4D92-A9B5-4A6877959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255"/>
              <a:ext cx="518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EE1DD1-2DB7-414D-9A1F-BA22C9526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255"/>
              <a:ext cx="540" cy="233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117DE5-51EA-47FA-A07C-F11CDB7FE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2255"/>
              <a:ext cx="1898" cy="233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48276C-1A4B-4B4E-9D9B-D81848B9C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2488"/>
              <a:ext cx="342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088D5B-0F82-4885-B1D4-B8F3CDE4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2488"/>
              <a:ext cx="337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44CBA9-F9E3-44B8-A372-0CE74874F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488"/>
              <a:ext cx="318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6778BF-12C1-4A58-95F7-68F0D3A1F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2488"/>
              <a:ext cx="266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892441-95AB-4AAA-9333-FC9CCCE17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488"/>
              <a:ext cx="901" cy="234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117EC7-BC98-4C9F-83B0-218AA271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488"/>
              <a:ext cx="518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7762DD-FD94-472A-95B0-BFAF73974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488"/>
              <a:ext cx="540" cy="234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F948E74-8DC1-4F91-A0B7-901960B64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2488"/>
              <a:ext cx="1898" cy="234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4F35051-766C-4AC1-BA18-78DE2F2EE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2722"/>
              <a:ext cx="342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4C76CC-935B-49F0-BD97-3EF8F9288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2722"/>
              <a:ext cx="337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0B5E13D-3204-44BE-B32C-298470BA0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722"/>
              <a:ext cx="318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6351FA-D0D9-49EB-A2A2-8E69A1ADF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2722"/>
              <a:ext cx="266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9B7DA28-BE97-4182-969F-E6F95131B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722"/>
              <a:ext cx="901" cy="234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5009B0-4D37-468B-A666-238871935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722"/>
              <a:ext cx="518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1038F9-B87B-41AF-9255-D74AD0820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722"/>
              <a:ext cx="540" cy="234"/>
            </a:xfrm>
            <a:prstGeom prst="rect">
              <a:avLst/>
            </a:prstGeom>
            <a:solidFill>
              <a:srgbClr val="CBE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62CE07-D24C-48DC-BE01-1C43F2D05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2722"/>
              <a:ext cx="1898" cy="234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33EB94A-45FA-4D68-8E8F-5D44CB85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2956"/>
              <a:ext cx="342" cy="233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BB39025-CB78-4797-A225-BB382EC9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2956"/>
              <a:ext cx="337" cy="233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5E0476-6A8C-47D6-9318-E10547A8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956"/>
              <a:ext cx="318" cy="233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5FD1BC-3BD0-46C1-BC54-8BAF097C9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2956"/>
              <a:ext cx="266" cy="233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07C2CCB-4F00-4C10-85DF-606D4E98E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956"/>
              <a:ext cx="901" cy="233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10F9A3-9A9E-4296-9375-D2A61E6D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956"/>
              <a:ext cx="518" cy="233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1C07034-9A97-495B-96D3-8F6CB1A08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956"/>
              <a:ext cx="540" cy="233"/>
            </a:xfrm>
            <a:prstGeom prst="rect">
              <a:avLst/>
            </a:prstGeom>
            <a:solidFill>
              <a:srgbClr val="E7F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DF349C-0844-4378-9F9E-287D3993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2956"/>
              <a:ext cx="1898" cy="233"/>
            </a:xfrm>
            <a:prstGeom prst="rect">
              <a:avLst/>
            </a:prstGeom>
            <a:solidFill>
              <a:srgbClr val="A9F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4A75EECF-0F67-4916-9753-D535C9BA7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1085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4B47367E-7D34-4B73-8D1B-201F48E28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085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9">
              <a:extLst>
                <a:ext uri="{FF2B5EF4-FFF2-40B4-BE49-F238E27FC236}">
                  <a16:creationId xmlns:a16="http://schemas.microsoft.com/office/drawing/2014/main" id="{E53A2996-CE39-4240-99BC-ED06CD7DF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085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80">
              <a:extLst>
                <a:ext uri="{FF2B5EF4-FFF2-40B4-BE49-F238E27FC236}">
                  <a16:creationId xmlns:a16="http://schemas.microsoft.com/office/drawing/2014/main" id="{979AA1EA-036E-432C-BF23-973CC1B6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" y="1085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1">
              <a:extLst>
                <a:ext uri="{FF2B5EF4-FFF2-40B4-BE49-F238E27FC236}">
                  <a16:creationId xmlns:a16="http://schemas.microsoft.com/office/drawing/2014/main" id="{EAD68815-EEFE-4544-933D-1A5777FF6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1085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82">
              <a:extLst>
                <a:ext uri="{FF2B5EF4-FFF2-40B4-BE49-F238E27FC236}">
                  <a16:creationId xmlns:a16="http://schemas.microsoft.com/office/drawing/2014/main" id="{A82071BF-0B7D-49E0-9A88-3A41C685A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5" y="1085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3">
              <a:extLst>
                <a:ext uri="{FF2B5EF4-FFF2-40B4-BE49-F238E27FC236}">
                  <a16:creationId xmlns:a16="http://schemas.microsoft.com/office/drawing/2014/main" id="{FB107CF2-90E0-4ADB-A2FA-3E63DBBAD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1085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4">
              <a:extLst>
                <a:ext uri="{FF2B5EF4-FFF2-40B4-BE49-F238E27FC236}">
                  <a16:creationId xmlns:a16="http://schemas.microsoft.com/office/drawing/2014/main" id="{4A387FD8-A878-40BD-8E39-60E8C524A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320"/>
              <a:ext cx="513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5">
              <a:extLst>
                <a:ext uri="{FF2B5EF4-FFF2-40B4-BE49-F238E27FC236}">
                  <a16:creationId xmlns:a16="http://schemas.microsoft.com/office/drawing/2014/main" id="{BF655EE5-1227-46BD-9121-8F0A03A4A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553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AC1FA424-6031-40BF-89D2-C08997EC4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787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7">
              <a:extLst>
                <a:ext uri="{FF2B5EF4-FFF2-40B4-BE49-F238E27FC236}">
                  <a16:creationId xmlns:a16="http://schemas.microsoft.com/office/drawing/2014/main" id="{F158005D-9674-42D5-B564-3B97AABA7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7" y="2018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8">
              <a:extLst>
                <a:ext uri="{FF2B5EF4-FFF2-40B4-BE49-F238E27FC236}">
                  <a16:creationId xmlns:a16="http://schemas.microsoft.com/office/drawing/2014/main" id="{41D979C8-2B04-48BD-87E7-7A1E944BF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255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9">
              <a:extLst>
                <a:ext uri="{FF2B5EF4-FFF2-40B4-BE49-F238E27FC236}">
                  <a16:creationId xmlns:a16="http://schemas.microsoft.com/office/drawing/2014/main" id="{97D596B5-0BBD-428C-AE5B-955A3F4C0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488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0">
              <a:extLst>
                <a:ext uri="{FF2B5EF4-FFF2-40B4-BE49-F238E27FC236}">
                  <a16:creationId xmlns:a16="http://schemas.microsoft.com/office/drawing/2014/main" id="{D6EB98B7-8AE6-42A5-A665-35805627C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722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1">
              <a:extLst>
                <a:ext uri="{FF2B5EF4-FFF2-40B4-BE49-F238E27FC236}">
                  <a16:creationId xmlns:a16="http://schemas.microsoft.com/office/drawing/2014/main" id="{9F21462B-3AA5-404A-A6FD-8912BD20A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956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92">
              <a:extLst>
                <a:ext uri="{FF2B5EF4-FFF2-40B4-BE49-F238E27FC236}">
                  <a16:creationId xmlns:a16="http://schemas.microsoft.com/office/drawing/2014/main" id="{42D9C3F2-91BF-4F2E-81A2-DEB7F2D93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1085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3">
              <a:extLst>
                <a:ext uri="{FF2B5EF4-FFF2-40B4-BE49-F238E27FC236}">
                  <a16:creationId xmlns:a16="http://schemas.microsoft.com/office/drawing/2014/main" id="{D806D010-0A4A-4422-ACAD-C2136A532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4" y="1086"/>
              <a:ext cx="0" cy="210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94">
              <a:extLst>
                <a:ext uri="{FF2B5EF4-FFF2-40B4-BE49-F238E27FC236}">
                  <a16:creationId xmlns:a16="http://schemas.microsoft.com/office/drawing/2014/main" id="{AA017DAD-8A07-4DCA-BBA6-F5291F00D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089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Line 95">
              <a:extLst>
                <a:ext uri="{FF2B5EF4-FFF2-40B4-BE49-F238E27FC236}">
                  <a16:creationId xmlns:a16="http://schemas.microsoft.com/office/drawing/2014/main" id="{3B488489-16DD-4743-AD93-E438A5CE2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3189"/>
              <a:ext cx="513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82D4CAE-D9CB-4F8C-801F-961D3AF5B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120"/>
              <a:ext cx="16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F8583E-CF38-4944-9AB8-A44BAAFC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1120"/>
              <a:ext cx="16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q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8D5F8E8-2DA6-44B0-B0FF-71D2147BC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120"/>
              <a:ext cx="11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D496F94-9408-4910-862F-FB430BE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1120"/>
              <a:ext cx="46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U = p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46969C0-CF46-4404-904B-F88E068CD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1120"/>
              <a:ext cx="2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i="0" dirty="0">
                  <a:effectLst/>
                  <a:latin typeface="Times New Roman" panose="02020603050405020304" pitchFamily="18" charset="0"/>
                </a:rPr>
                <a:t>→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 q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359B4CE-1D83-48EA-8071-F63D9A84F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120"/>
              <a:ext cx="20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q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1E541D-43C0-4887-BDDA-C2B39E2C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120"/>
              <a:ext cx="2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i="0" dirty="0">
                  <a:effectLst/>
                  <a:latin typeface="Times New Roman" panose="02020603050405020304" pitchFamily="18" charset="0"/>
                </a:rPr>
                <a:t>→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 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4F4C103-8B93-4B51-B7D8-10CC99024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120"/>
              <a:ext cx="20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p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29FA45E-3EC0-49CE-BD2C-D681ABAF0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120"/>
              <a:ext cx="2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i="0" dirty="0">
                  <a:effectLst/>
                  <a:latin typeface="Times New Roman" panose="02020603050405020304" pitchFamily="18" charset="0"/>
                </a:rPr>
                <a:t>→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 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DCCDF2F-6760-47A1-BC19-1F2D223D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120"/>
              <a:ext cx="52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V = (q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7CEA9AE-5EEC-4997-95D3-79F7D90B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120"/>
              <a:ext cx="9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i="0" dirty="0">
                  <a:effectLst/>
                  <a:latin typeface="Times New Roman" panose="02020603050405020304" pitchFamily="18" charset="0"/>
                </a:rPr>
                <a:t>→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 r) </a:t>
              </a:r>
              <a:r>
                <a:rPr lang="en-US" b="1" i="0" dirty="0">
                  <a:effectLst/>
                  <a:latin typeface="Times New Roman" panose="02020603050405020304" pitchFamily="18" charset="0"/>
                </a:rPr>
                <a:t>→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 (p </a:t>
              </a:r>
              <a:r>
                <a:rPr lang="en-US" b="1" i="0" dirty="0">
                  <a:effectLst/>
                  <a:latin typeface="Times New Roman" panose="02020603050405020304" pitchFamily="18" charset="0"/>
                </a:rPr>
                <a:t>→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 r)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D1E4EA8-7EFA-461B-914E-B14989853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346"/>
              <a:ext cx="1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i1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2343D82-2178-46EB-ADD4-61BE12422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1346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40CD73-8355-4BEB-8E8D-9FDA27386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1346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1CEEDF3-2ABA-410B-BDCD-39EC01232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346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6E822EA-2F22-4BBD-9B4E-CAED390DD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1346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3378C91-00C9-4247-8857-C3B4DB80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1346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1FFA17D-367C-4E93-998C-16058737E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346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1852022-3168-442B-84A1-B0FB31C9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1346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055EC34-7B85-4774-9BDD-AC03FBFE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579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i2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75EB95A-6E8D-4078-B047-F2257E32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1579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C2A36D-114C-4C44-9A65-C404D3F35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1579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98BA9F-4BA8-4A19-96A6-21600F82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1579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68FF5A-0A79-472D-97A5-761CDF0DF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1579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D0E114-E17D-40A7-B536-1C0C17599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579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17B70AC-0B9C-4BAB-B4FD-78EC1559D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79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0145614-D3B8-4EE4-8D0C-A711BA10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1579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61F045C-F2EF-4ABD-8321-8E369443E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814"/>
              <a:ext cx="1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i3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18E730C-FE30-4D2B-89F0-EA60938C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1814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7B96D44-140F-482E-B0D5-C1E80324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814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11A4004-5FAB-406E-9BC1-C4C7BE745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14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1A9AE73-F589-4BFF-AAF3-5B25C241D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814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7D2868E-0292-4396-A193-FD185B62A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1814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C53AEEE-C417-4240-BD93-E96752BA8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14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1820DF6-50D8-4AF1-9972-89C968C1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1814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DB9CA3F-4F9B-4CAC-9758-1246D8C61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047"/>
              <a:ext cx="1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i4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4AEB6FA-4E15-486E-BCB7-A2F9461F5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2047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DB04F9D-C979-44E3-BA02-0E45915A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047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C3AA667-3AF4-461B-A44E-0609ED2FF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047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EF25BF1-9311-471B-B600-CD5377FC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047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879AB76-A807-48AA-850F-9AC1055E2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047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0F27EFE-F470-4A54-8F05-41FAFCF3C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2047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2A5BF7-742B-484C-B57C-9BDC8BEDF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" y="2047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DADA36A-426F-4ED0-B108-5F6774041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281"/>
              <a:ext cx="1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i5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A66D939-3414-443C-B663-70B938AC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281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649E071-F3CA-473C-8B16-79AD8B46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81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5AEA096-9BEB-457E-99BB-AAF5F04C9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281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B2C8B34-8F4D-4336-BB1F-C03A97655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281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03AE919-A7EE-475B-8AC7-7AC3E5551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281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D08E8F6-0945-4EE7-BB51-D9DDB440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281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5863FE8-84B2-4907-882A-5892F4DC4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281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3DC3874-F16D-4F4E-9925-636A4DB4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515"/>
              <a:ext cx="1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i6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EEA2F02-309D-4100-9894-16B29E14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515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085D43A-DC5A-4F4D-9D30-BEA57636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515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FFBC84C-78F6-438E-935D-4D0E62E19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515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60EA0A1-706C-4E67-869D-424F1B0A8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515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A42E2DD-E411-481C-ADA3-303552D6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2515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30EC431-AE31-43A2-9A3E-45662C4A2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515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590E120-1BDC-4F42-9F41-5BCA0581B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515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136E9B-3A74-430B-9419-AE623260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748"/>
              <a:ext cx="1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i7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306DBD2-F5EA-45B5-B248-86283704E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748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CEEE797-5D48-46D5-9A4E-6FED87FE8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748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24313F9-440D-4489-BA8F-545E1E5E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748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57ECA9A-66AD-46B0-A417-31DF02182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748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B87983E-0CCD-4D84-9976-30CE5CCA5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748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E61473E-6DBB-490B-B46F-637393976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748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0F05622-7891-4092-8AED-1F1D3045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748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A1378F2-E2A2-4CC0-801C-2E541C40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982"/>
              <a:ext cx="1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i8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4C8A6E8-8324-49E0-939E-CE02E6074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982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1FEBB0C-13CC-4C96-A7E7-B6469286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982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A635EC2-752D-46A6-A014-C736446A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982"/>
              <a:ext cx="1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299D9DB-C416-4D79-B414-B9706FD8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982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F1821D-BA48-40AE-BEC3-F0ACA274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982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8336C67-69AA-4E64-A1A4-D5E2819C0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82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AD67035-E2FA-434D-9BCF-FE5B996E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982"/>
              <a:ext cx="1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798E980-C65F-4A70-A547-578E659C479F}"/>
              </a:ext>
            </a:extLst>
          </p:cNvPr>
          <p:cNvSpPr/>
          <p:nvPr/>
        </p:nvSpPr>
        <p:spPr>
          <a:xfrm>
            <a:off x="2886269" y="2096278"/>
            <a:ext cx="1461796" cy="297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3732F1F-00E4-4017-B86C-F64C6C55F616}"/>
              </a:ext>
            </a:extLst>
          </p:cNvPr>
          <p:cNvSpPr/>
          <p:nvPr/>
        </p:nvSpPr>
        <p:spPr>
          <a:xfrm>
            <a:off x="4354285" y="2096277"/>
            <a:ext cx="1461796" cy="29726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190EB68-28A1-4E37-A24D-40ED0F43D05D}"/>
              </a:ext>
            </a:extLst>
          </p:cNvPr>
          <p:cNvSpPr/>
          <p:nvPr/>
        </p:nvSpPr>
        <p:spPr>
          <a:xfrm>
            <a:off x="5815592" y="2081050"/>
            <a:ext cx="1635721" cy="29848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DA1366-1E4E-4FFE-B4FE-3D2C1F7D3B94}"/>
              </a:ext>
            </a:extLst>
          </p:cNvPr>
          <p:cNvSpPr/>
          <p:nvPr/>
        </p:nvSpPr>
        <p:spPr>
          <a:xfrm>
            <a:off x="7463907" y="2069776"/>
            <a:ext cx="2997200" cy="29848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77" grpId="0" animBg="1"/>
      <p:bldP spid="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2A11-8051-4FB5-A8EE-CB666509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E176-4759-4D2D-A12F-D71B2BBF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models of U (i1, i2, i5, i6, i7, i8) are also models of V!</a:t>
            </a:r>
          </a:p>
          <a:p>
            <a:r>
              <a:rPr lang="en-US" dirty="0"/>
              <a:t>So, the expression 				holds</a:t>
            </a:r>
          </a:p>
          <a:p>
            <a:pPr marL="0" indent="0">
              <a:buNone/>
            </a:pPr>
            <a:r>
              <a:rPr lang="en-US" dirty="0"/>
              <a:t>(In the same file with this power point a notebook solution of this exercise will be posted too)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AEC69A0-0EAE-46B9-8B91-37834BC4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51" y="3940529"/>
            <a:ext cx="1619250" cy="200025"/>
          </a:xfrm>
          <a:prstGeom prst="rect">
            <a:avLst/>
          </a:prstGeom>
          <a:solidFill>
            <a:srgbClr val="00C0B6"/>
          </a:solidFill>
        </p:spPr>
      </p:pic>
    </p:spTree>
    <p:extLst>
      <p:ext uri="{BB962C8B-B14F-4D97-AF65-F5344CB8AC3E}">
        <p14:creationId xmlns:p14="http://schemas.microsoft.com/office/powerpoint/2010/main" val="106300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D82D01-B40E-404B-A8B3-2806BC863D20}"/>
</file>

<file path=customXml/itemProps2.xml><?xml version="1.0" encoding="utf-8"?>
<ds:datastoreItem xmlns:ds="http://schemas.openxmlformats.org/officeDocument/2006/customXml" ds:itemID="{D12B3089-206D-4D15-B557-CE1315341302}"/>
</file>

<file path=customXml/itemProps3.xml><?xml version="1.0" encoding="utf-8"?>
<ds:datastoreItem xmlns:ds="http://schemas.openxmlformats.org/officeDocument/2006/customXml" ds:itemID="{7F4A68C1-C3CD-4D88-B0D4-9FDC6EF3F726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</TotalTime>
  <Words>222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 2</vt:lpstr>
      <vt:lpstr>WordVisi_MSFontService</vt:lpstr>
      <vt:lpstr>Quotable</vt:lpstr>
      <vt:lpstr>Individual Homework Propositional logic</vt:lpstr>
      <vt:lpstr>Exercise 3, Seminar 5</vt:lpstr>
      <vt:lpstr>Theoretical results</vt:lpstr>
      <vt:lpstr>PowerPoint Presentation</vt:lpstr>
      <vt:lpstr>Exercise 3 - Solution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Propositional logic</dc:title>
  <dc:creator>Cantor Dan</dc:creator>
  <cp:lastModifiedBy>Cantor Dan</cp:lastModifiedBy>
  <cp:revision>5</cp:revision>
  <dcterms:created xsi:type="dcterms:W3CDTF">2020-12-21T10:00:17Z</dcterms:created>
  <dcterms:modified xsi:type="dcterms:W3CDTF">2020-12-21T10:53:10Z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