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40371-BF11-4EA4-BBF8-861A957A5764}" v="2426" dt="2020-12-14T22:18:29.589"/>
    <p1510:client id="{818366B7-3848-90FC-FC46-D2F76EE9021A}" v="127" dt="2020-12-14T22:43:35.206"/>
    <p1510:client id="{DDBAB133-E466-3964-A157-30B5AE1C2525}" v="76" dt="2020-12-15T08:04:51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8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1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1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7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5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0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65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178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B8C7A-5141-4F40-9545-CF074DD99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600">
                <a:cs typeface="Calibri Light"/>
              </a:rPr>
              <a:t>Individual homework</a:t>
            </a:r>
            <a:br>
              <a:rPr lang="en-US" sz="5600">
                <a:cs typeface="Calibri Light"/>
              </a:rPr>
            </a:br>
            <a:r>
              <a:rPr lang="en-US" sz="5600">
                <a:cs typeface="Calibri Light"/>
              </a:rPr>
              <a:t>Predicate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3738D-303A-4214-95DB-4AF7F47C5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EA016"/>
                </a:solidFill>
                <a:cs typeface="Calibri" panose="020F0502020204030204"/>
              </a:rPr>
              <a:t>Ceontea Vlad - Călin - 912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rgbClr val="374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33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1637D-B08D-4428-A963-A97C3B96C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0" r="35403" b="-1"/>
          <a:stretch/>
        </p:blipFill>
        <p:spPr>
          <a:xfrm>
            <a:off x="8199519" y="640080"/>
            <a:ext cx="3357629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2F00D2-5686-466C-8C7F-4FF57D6B0535}"/>
              </a:ext>
            </a:extLst>
          </p:cNvPr>
          <p:cNvSpPr txBox="1"/>
          <p:nvPr/>
        </p:nvSpPr>
        <p:spPr>
          <a:xfrm>
            <a:off x="466725" y="558800"/>
            <a:ext cx="11277600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(¬U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2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 )</a:t>
            </a:r>
            <a:r>
              <a:rPr lang="en-US" sz="2200" baseline="30000" dirty="0">
                <a:solidFill>
                  <a:srgbClr val="404040"/>
                </a:solidFill>
                <a:ea typeface="+mn-lt"/>
                <a:cs typeface="+mn-lt"/>
              </a:rPr>
              <a:t>s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 = (∀z)(P(a) ∧ Q(b) ∧  (¬P(z) ∨ ¬Q(z))  - The </a:t>
            </a:r>
            <a:r>
              <a:rPr lang="en-US" sz="2200" err="1">
                <a:solidFill>
                  <a:srgbClr val="404040"/>
                </a:solidFill>
                <a:ea typeface="+mn-lt"/>
                <a:cs typeface="+mn-lt"/>
              </a:rPr>
              <a:t>Skolem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 form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(¬U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2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 )</a:t>
            </a:r>
            <a:r>
              <a:rPr lang="en-US" sz="2200" baseline="30000" dirty="0">
                <a:solidFill>
                  <a:srgbClr val="404040"/>
                </a:solidFill>
                <a:cs typeface="Calibri"/>
              </a:rPr>
              <a:t>c</a:t>
            </a:r>
            <a:r>
              <a:rPr lang="en-US" sz="2200">
                <a:solidFill>
                  <a:srgbClr val="404040"/>
                </a:solidFill>
                <a:cs typeface="Calibri"/>
              </a:rPr>
              <a:t> = P(a) ∧ Q(b) ∧  (¬P(z) ∨ ¬Q(z)) - The clausal normal form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We have the set of clauses: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S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2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 = {C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1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' =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P(a), C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2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' = Q(b), C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' = ¬P(z) ∨ ¬Q(z)}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The resolvents: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C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4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' = Res </a:t>
            </a:r>
            <a:r>
              <a:rPr lang="en-US" sz="2200" baseline="30000" err="1">
                <a:solidFill>
                  <a:srgbClr val="404040"/>
                </a:solidFill>
                <a:cs typeface="Calibri"/>
              </a:rPr>
              <a:t>Pr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[z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← 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a] 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(C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1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', C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3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') = ¬Q(a)</a:t>
            </a:r>
          </a:p>
          <a:p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C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5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' = Res </a:t>
            </a:r>
            <a:r>
              <a:rPr lang="en-US" sz="2200" baseline="30000" dirty="0">
                <a:solidFill>
                  <a:srgbClr val="404040"/>
                </a:solidFill>
                <a:ea typeface="+mn-lt"/>
                <a:cs typeface="+mn-lt"/>
              </a:rPr>
              <a:t>Pr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[z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← 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Calibri"/>
              </a:rPr>
              <a:t>b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] 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(C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2'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, C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') = ¬P(b)</a:t>
            </a:r>
            <a:endParaRPr lang="en-US"/>
          </a:p>
          <a:p>
            <a:endParaRPr lang="en-US" sz="2200" dirty="0">
              <a:solidFill>
                <a:srgbClr val="404040"/>
              </a:solidFill>
              <a:ea typeface="+mn-lt"/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¬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Q(a) </a:t>
            </a:r>
            <a:r>
              <a:rPr lang="ro-RO" sz="2200" err="1">
                <a:solidFill>
                  <a:srgbClr val="404040"/>
                </a:solidFill>
                <a:ea typeface="+mn-lt"/>
                <a:cs typeface="+mn-lt"/>
              </a:rPr>
              <a:t>and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 Q(b) are </a:t>
            </a:r>
            <a:r>
              <a:rPr lang="ro-RO" sz="2200" err="1">
                <a:solidFill>
                  <a:srgbClr val="404040"/>
                </a:solidFill>
                <a:ea typeface="+mn-lt"/>
                <a:cs typeface="+mn-lt"/>
              </a:rPr>
              <a:t>not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ro-RO" sz="2200" err="1">
                <a:solidFill>
                  <a:srgbClr val="404040"/>
                </a:solidFill>
                <a:ea typeface="+mn-lt"/>
                <a:cs typeface="+mn-lt"/>
              </a:rPr>
              <a:t>unifiable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ro-RO" sz="2200" err="1">
                <a:solidFill>
                  <a:srgbClr val="404040"/>
                </a:solidFill>
                <a:ea typeface="+mn-lt"/>
                <a:cs typeface="+mn-lt"/>
              </a:rPr>
              <a:t>because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 a </a:t>
            </a:r>
            <a:r>
              <a:rPr lang="ro-RO" sz="2200" err="1">
                <a:solidFill>
                  <a:srgbClr val="404040"/>
                </a:solidFill>
                <a:ea typeface="+mn-lt"/>
                <a:cs typeface="+mn-lt"/>
              </a:rPr>
              <a:t>and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 b are </a:t>
            </a:r>
            <a:r>
              <a:rPr lang="ro-RO" sz="2200" err="1">
                <a:solidFill>
                  <a:srgbClr val="404040"/>
                </a:solidFill>
                <a:ea typeface="+mn-lt"/>
                <a:cs typeface="+mn-lt"/>
              </a:rPr>
              <a:t>constants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, </a:t>
            </a:r>
            <a:r>
              <a:rPr lang="ro-RO" sz="2200" err="1">
                <a:solidFill>
                  <a:srgbClr val="404040"/>
                </a:solidFill>
                <a:ea typeface="+mn-lt"/>
                <a:cs typeface="+mn-lt"/>
              </a:rPr>
              <a:t>so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ro-RO" sz="2200" err="1">
                <a:solidFill>
                  <a:srgbClr val="404040"/>
                </a:solidFill>
                <a:ea typeface="+mn-lt"/>
                <a:cs typeface="+mn-lt"/>
              </a:rPr>
              <a:t>the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ro-RO" sz="2200" err="1">
                <a:solidFill>
                  <a:srgbClr val="404040"/>
                </a:solidFill>
                <a:ea typeface="+mn-lt"/>
                <a:cs typeface="+mn-lt"/>
              </a:rPr>
              <a:t>clauses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C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2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' and C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4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' do not </a:t>
            </a:r>
            <a:r>
              <a:rPr lang="ro-RO" sz="2200" dirty="0">
                <a:solidFill>
                  <a:srgbClr val="404040"/>
                </a:solidFill>
                <a:ea typeface="+mn-lt"/>
                <a:cs typeface="+mn-lt"/>
              </a:rPr>
              <a:t>resolve.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P</a:t>
            </a:r>
            <a:r>
              <a:rPr lang="ro-RO" sz="2200" dirty="0">
                <a:solidFill>
                  <a:srgbClr val="404040"/>
                </a:solidFill>
                <a:cs typeface="Calibri"/>
              </a:rPr>
              <a:t>(a) and 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¬</a:t>
            </a:r>
            <a:r>
              <a:rPr lang="ro-RO" sz="2200">
                <a:solidFill>
                  <a:srgbClr val="404040"/>
                </a:solidFill>
                <a:cs typeface="Calibri"/>
              </a:rPr>
              <a:t>P(b) are not unifiable because a and b are constants, so the clauses </a:t>
            </a:r>
            <a:r>
              <a:rPr lang="en-US" sz="2200">
                <a:solidFill>
                  <a:srgbClr val="404040"/>
                </a:solidFill>
                <a:cs typeface="Calibri"/>
              </a:rPr>
              <a:t>C</a:t>
            </a:r>
            <a:r>
              <a:rPr lang="en-US" sz="2200" baseline="-25000">
                <a:solidFill>
                  <a:srgbClr val="404040"/>
                </a:solidFill>
                <a:cs typeface="Calibri"/>
              </a:rPr>
              <a:t>1</a:t>
            </a:r>
            <a:r>
              <a:rPr lang="en-US" sz="2200">
                <a:solidFill>
                  <a:srgbClr val="404040"/>
                </a:solidFill>
                <a:cs typeface="Calibri"/>
              </a:rPr>
              <a:t>' and C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5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' do not </a:t>
            </a:r>
            <a:r>
              <a:rPr lang="ro-RO" sz="2200" dirty="0">
                <a:solidFill>
                  <a:srgbClr val="404040"/>
                </a:solidFill>
                <a:cs typeface="Calibri"/>
              </a:rPr>
              <a:t>resolve.</a:t>
            </a:r>
            <a:endParaRPr lang="ro-RO" dirty="0"/>
          </a:p>
          <a:p>
            <a:r>
              <a:rPr lang="ro-RO" sz="2200" dirty="0">
                <a:solidFill>
                  <a:srgbClr val="404040"/>
                </a:solidFill>
                <a:cs typeface="Calibri"/>
              </a:rPr>
              <a:t>We </a:t>
            </a:r>
            <a:r>
              <a:rPr lang="ro-RO" sz="2200" err="1">
                <a:solidFill>
                  <a:srgbClr val="404040"/>
                </a:solidFill>
                <a:cs typeface="Calibri"/>
              </a:rPr>
              <a:t>proved</a:t>
            </a:r>
            <a:r>
              <a:rPr lang="ro-RO" sz="2200" dirty="0">
                <a:solidFill>
                  <a:srgbClr val="404040"/>
                </a:solidFill>
                <a:cs typeface="Calibri"/>
              </a:rPr>
              <a:t> </a:t>
            </a:r>
            <a:r>
              <a:rPr lang="ro-RO" sz="2200" err="1">
                <a:solidFill>
                  <a:srgbClr val="404040"/>
                </a:solidFill>
                <a:cs typeface="Calibri"/>
              </a:rPr>
              <a:t>that</a:t>
            </a:r>
            <a:r>
              <a:rPr lang="ro-RO" sz="2200" dirty="0">
                <a:solidFill>
                  <a:srgbClr val="404040"/>
                </a:solidFill>
                <a:cs typeface="Calibri"/>
              </a:rPr>
              <a:t> 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(¬U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2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)</a:t>
            </a:r>
            <a:r>
              <a:rPr lang="en-US" sz="2200" baseline="30000" dirty="0">
                <a:solidFill>
                  <a:srgbClr val="404040"/>
                </a:solidFill>
                <a:cs typeface="Calibri"/>
              </a:rPr>
              <a:t>C  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⊬</a:t>
            </a:r>
            <a:r>
              <a:rPr lang="en-US" sz="2200" baseline="30000" err="1">
                <a:solidFill>
                  <a:srgbClr val="404040"/>
                </a:solidFill>
                <a:cs typeface="Calibri"/>
              </a:rPr>
              <a:t>Pr</a:t>
            </a:r>
            <a:r>
              <a:rPr lang="en-US" sz="2200" baseline="-25000" err="1">
                <a:solidFill>
                  <a:srgbClr val="404040"/>
                </a:solidFill>
                <a:cs typeface="Calibri"/>
              </a:rPr>
              <a:t>Res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 </a:t>
            </a:r>
            <a:r>
              <a:rPr lang="ro-RO" sz="2200" dirty="0">
                <a:solidFill>
                  <a:srgbClr val="404040"/>
                </a:solidFill>
                <a:cs typeface="Calibri"/>
              </a:rPr>
              <a:t>◻ </a:t>
            </a:r>
            <a:r>
              <a:rPr lang="ro-RO" sz="2200" err="1">
                <a:solidFill>
                  <a:srgbClr val="404040"/>
                </a:solidFill>
                <a:cs typeface="Calibri"/>
              </a:rPr>
              <a:t>and</a:t>
            </a:r>
            <a:r>
              <a:rPr lang="ro-RO" sz="2200" dirty="0">
                <a:solidFill>
                  <a:srgbClr val="404040"/>
                </a:solidFill>
                <a:cs typeface="Calibri"/>
              </a:rPr>
              <a:t> </a:t>
            </a:r>
            <a:r>
              <a:rPr lang="ro-RO" sz="2200" err="1">
                <a:solidFill>
                  <a:srgbClr val="404040"/>
                </a:solidFill>
                <a:cs typeface="Calibri"/>
              </a:rPr>
              <a:t>thus</a:t>
            </a:r>
            <a:r>
              <a:rPr lang="ro-RO" sz="2200" dirty="0">
                <a:solidFill>
                  <a:srgbClr val="404040"/>
                </a:solidFill>
                <a:cs typeface="Calibri"/>
              </a:rPr>
              <a:t> 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⊬ U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2</a:t>
            </a:r>
            <a:endParaRPr lang="ro-RO" sz="22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10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636F-0494-4BB6-9363-52C1626F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D5F3C-1464-46B3-903B-ECF007C4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So, because </a:t>
            </a:r>
            <a:r>
              <a:rPr lang="en-US" sz="2800" dirty="0">
                <a:ea typeface="+mn-lt"/>
                <a:cs typeface="+mn-lt"/>
              </a:rPr>
              <a:t>⊢ U</a:t>
            </a:r>
            <a:r>
              <a:rPr lang="en-US" sz="2800" baseline="-25000" dirty="0">
                <a:ea typeface="+mn-lt"/>
                <a:cs typeface="+mn-lt"/>
              </a:rPr>
              <a:t>1</a:t>
            </a:r>
            <a:r>
              <a:rPr lang="en-US" sz="2800" baseline="-25000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and </a:t>
            </a:r>
            <a:r>
              <a:rPr lang="en-US" sz="2800" baseline="-25000" dirty="0">
                <a:cs typeface="Calibri"/>
              </a:rPr>
              <a:t> </a:t>
            </a:r>
            <a:r>
              <a:rPr lang="en-US" sz="2800" dirty="0">
                <a:ea typeface="+mn-lt"/>
                <a:cs typeface="+mn-lt"/>
              </a:rPr>
              <a:t>⊬ U</a:t>
            </a:r>
            <a:r>
              <a:rPr lang="en-US" sz="2800" baseline="-25000" dirty="0">
                <a:ea typeface="+mn-lt"/>
                <a:cs typeface="+mn-lt"/>
              </a:rPr>
              <a:t>2 </a:t>
            </a:r>
            <a:r>
              <a:rPr lang="en-US" sz="2800" dirty="0">
                <a:ea typeface="+mn-lt"/>
                <a:cs typeface="+mn-lt"/>
              </a:rPr>
              <a:t>, we can conclude that '∃' is not distributive over '∧', but only semi-distributive.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7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BC9A-0659-4FAA-824D-E5E973A1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4.2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10A0-F53A-4DFF-A6CF-4FC95260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Using a refinement of predicate resolution prove: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2. the semi-distributivity of ‘∃’ over ‘∧’: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 ⊢ (∃x)(P(x)∧Q(x)) → (∃x)P(x)∧(∃x)Q(x)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⊬ (∃x)P(x)∧(∃x)Q(x) → (∃x)(P(x)∧Q(x))</a:t>
            </a:r>
          </a:p>
          <a:p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80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550-7270-4CAB-99B1-C9E33597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6292"/>
          </a:xfrm>
        </p:spPr>
        <p:txBody>
          <a:bodyPr/>
          <a:lstStyle/>
          <a:p>
            <a:r>
              <a:rPr lang="en-US">
                <a:cs typeface="Calibri Light"/>
              </a:rPr>
              <a:t>Theoretical Results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CBED53-FF96-4A26-B46F-559DAE4B9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11" y="1873793"/>
            <a:ext cx="10733978" cy="4359687"/>
          </a:xfrm>
        </p:spPr>
      </p:pic>
    </p:spTree>
    <p:extLst>
      <p:ext uri="{BB962C8B-B14F-4D97-AF65-F5344CB8AC3E}">
        <p14:creationId xmlns:p14="http://schemas.microsoft.com/office/powerpoint/2010/main" val="38401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89B8723-97D5-42D4-AF4A-C36C35860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9" r="114" b="185"/>
          <a:stretch/>
        </p:blipFill>
        <p:spPr>
          <a:xfrm>
            <a:off x="1412071" y="465851"/>
            <a:ext cx="9431939" cy="58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65A3912-FAA8-42F3-A54A-F5053280B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8" b="3219"/>
          <a:stretch/>
        </p:blipFill>
        <p:spPr>
          <a:xfrm>
            <a:off x="997906" y="909698"/>
            <a:ext cx="10342364" cy="51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62E3-E26B-46F7-A1BE-EF48119D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2DA3-2A19-43D2-9B82-400575A9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>
                <a:cs typeface="Calibri"/>
              </a:rPr>
              <a:t>We consider the following formulas:</a:t>
            </a:r>
          </a:p>
          <a:p>
            <a:r>
              <a:rPr lang="en-US" sz="2400">
                <a:cs typeface="Calibri"/>
              </a:rPr>
              <a:t>U</a:t>
            </a:r>
            <a:r>
              <a:rPr lang="en-US" sz="2400" baseline="-25000">
                <a:cs typeface="Calibri"/>
              </a:rPr>
              <a:t>1</a:t>
            </a:r>
            <a:r>
              <a:rPr lang="en-US" sz="2400">
                <a:cs typeface="Calibri"/>
              </a:rPr>
              <a:t> =  (∃x)(P(x)∧Q(x)) → (∃x)P(x)∧(∃x)Q(x) and</a:t>
            </a:r>
          </a:p>
          <a:p>
            <a:r>
              <a:rPr lang="en-US" sz="2400">
                <a:cs typeface="Calibri"/>
              </a:rPr>
              <a:t> U</a:t>
            </a:r>
            <a:r>
              <a:rPr lang="en-US" sz="2400" baseline="-25000">
                <a:cs typeface="Calibri"/>
              </a:rPr>
              <a:t>2</a:t>
            </a:r>
            <a:r>
              <a:rPr lang="en-US" sz="2400">
                <a:cs typeface="Calibri"/>
              </a:rPr>
              <a:t> = (∃x)P(x)∧(∃x)Q(x) → (∃x)(P(x)∧Q(x))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⊢ U</a:t>
            </a:r>
            <a:r>
              <a:rPr lang="en-US" sz="2400" baseline="-25000">
                <a:ea typeface="+mn-lt"/>
                <a:cs typeface="+mn-lt"/>
              </a:rPr>
              <a:t>1 </a:t>
            </a:r>
            <a:r>
              <a:rPr lang="en-US" sz="2400">
                <a:ea typeface="+mn-lt"/>
                <a:cs typeface="+mn-lt"/>
              </a:rPr>
              <a:t>if and only if (¬U</a:t>
            </a:r>
            <a:r>
              <a:rPr lang="en-US" sz="2400" baseline="-25000">
                <a:ea typeface="+mn-lt"/>
                <a:cs typeface="+mn-lt"/>
              </a:rPr>
              <a:t>1</a:t>
            </a:r>
            <a:r>
              <a:rPr lang="en-US" sz="2400">
                <a:ea typeface="+mn-lt"/>
                <a:cs typeface="+mn-lt"/>
              </a:rPr>
              <a:t>)</a:t>
            </a:r>
            <a:r>
              <a:rPr lang="en-US" sz="2400" baseline="30000">
                <a:ea typeface="+mn-lt"/>
                <a:cs typeface="+mn-lt"/>
              </a:rPr>
              <a:t>C  </a:t>
            </a:r>
            <a:r>
              <a:rPr lang="en-US" sz="2400">
                <a:ea typeface="+mn-lt"/>
                <a:cs typeface="+mn-lt"/>
              </a:rPr>
              <a:t>⊢</a:t>
            </a:r>
            <a:r>
              <a:rPr lang="en-US" sz="2400" baseline="30000">
                <a:ea typeface="+mn-lt"/>
                <a:cs typeface="+mn-lt"/>
              </a:rPr>
              <a:t>Pr</a:t>
            </a:r>
            <a:r>
              <a:rPr lang="en-US" sz="2400" baseline="-25000">
                <a:ea typeface="+mn-lt"/>
                <a:cs typeface="+mn-lt"/>
              </a:rPr>
              <a:t>Res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ro-RO" sz="2400" dirty="0">
                <a:ea typeface="+mn-lt"/>
                <a:cs typeface="+mn-lt"/>
              </a:rPr>
              <a:t>◻</a:t>
            </a:r>
            <a:endParaRPr lang="en-US" sz="2400" dirty="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⊬</a:t>
            </a:r>
            <a:r>
              <a:rPr lang="en-US" sz="2400">
                <a:cs typeface="Calibri"/>
              </a:rPr>
              <a:t> U</a:t>
            </a:r>
            <a:r>
              <a:rPr lang="en-US" sz="2400" baseline="-25000">
                <a:cs typeface="Calibri"/>
              </a:rPr>
              <a:t>2 </a:t>
            </a:r>
            <a:r>
              <a:rPr lang="en-US" sz="2400">
                <a:cs typeface="Calibri"/>
              </a:rPr>
              <a:t>if and only if (¬U</a:t>
            </a:r>
            <a:r>
              <a:rPr lang="en-US" sz="2400" baseline="-25000">
                <a:cs typeface="Calibri"/>
              </a:rPr>
              <a:t>2</a:t>
            </a:r>
            <a:r>
              <a:rPr lang="en-US" sz="2400">
                <a:cs typeface="Calibri"/>
              </a:rPr>
              <a:t>)</a:t>
            </a:r>
            <a:r>
              <a:rPr lang="en-US" sz="2400" baseline="30000">
                <a:cs typeface="Calibri"/>
              </a:rPr>
              <a:t>C  </a:t>
            </a:r>
            <a:r>
              <a:rPr lang="en-US" sz="2400">
                <a:ea typeface="+mn-lt"/>
                <a:cs typeface="+mn-lt"/>
              </a:rPr>
              <a:t>⊬</a:t>
            </a:r>
            <a:r>
              <a:rPr lang="en-US" sz="2400" baseline="30000">
                <a:cs typeface="Calibri"/>
              </a:rPr>
              <a:t>Pr</a:t>
            </a:r>
            <a:r>
              <a:rPr lang="en-US" sz="2400" baseline="-25000">
                <a:cs typeface="Calibri"/>
              </a:rPr>
              <a:t>Res</a:t>
            </a:r>
            <a:r>
              <a:rPr lang="en-US" sz="2400" dirty="0">
                <a:cs typeface="Calibri"/>
              </a:rPr>
              <a:t> </a:t>
            </a:r>
            <a:r>
              <a:rPr lang="ro-RO" sz="2400" dirty="0">
                <a:cs typeface="Calibri"/>
              </a:rPr>
              <a:t>◻</a:t>
            </a:r>
          </a:p>
          <a:p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81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2F87E-4F40-4C61-A25E-A6CD79350339}"/>
              </a:ext>
            </a:extLst>
          </p:cNvPr>
          <p:cNvSpPr txBox="1"/>
          <p:nvPr/>
        </p:nvSpPr>
        <p:spPr>
          <a:xfrm>
            <a:off x="496866" y="235907"/>
            <a:ext cx="115949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CEB27-ADCF-4C17-8C91-65AD0D983B26}"/>
              </a:ext>
            </a:extLst>
          </p:cNvPr>
          <p:cNvSpPr txBox="1"/>
          <p:nvPr/>
        </p:nvSpPr>
        <p:spPr>
          <a:xfrm>
            <a:off x="498475" y="685800"/>
            <a:ext cx="11277600" cy="5691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¬U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1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 =  ¬((∃x)(P(x) ∧ Q(x)) → (∃x)P(x) ∧ (∃x)Q(x))</a:t>
            </a:r>
            <a:endParaRPr lang="en-US" sz="220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                                                                                         We replace 'A → B' with '¬A ∨ B'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 ≡ ¬(¬(∃x)(P(x) ∧ Q(x)) ∨ (∃x)P(x) ∧ (∃x)Q(x))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≡ (∃x)(P(x) ∧ Q(x)) ∧ ¬((∃x)P(x) ∧ (∃x)Q(x))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≡ (∃x)(P(x) ∧ Q(x)) ∧ (¬(∃x)P(x) ∨ ¬(∃x)Q(x))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                                                                                         We apply infinitary </a:t>
            </a:r>
            <a:r>
              <a:rPr lang="en-US" sz="2200" err="1">
                <a:solidFill>
                  <a:srgbClr val="404040"/>
                </a:solidFill>
                <a:cs typeface="Calibri"/>
              </a:rPr>
              <a:t>DeMorgan's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 law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≡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(∃x)(P(x) ∧ Q(x)) ∧  ((∀x) ¬P(x) ∨ (∀x) ¬Q(x))</a:t>
            </a:r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                                                                                        We replace the bound variables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   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≡ 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(∃x)(P(x) ∧ Q(x)) ∧  ((∀y) ¬P(y) ∨ (∀z) ¬Q(z))</a:t>
            </a:r>
            <a:endParaRPr lang="en-US" sz="2200" dirty="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                                                                                       We extract the quantifiers, '∃' being the first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≡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(∃x)(∀y)(∀z)(P(x) ∧ Q(x) ∧  (¬P(y) ∨ ¬Q(z))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(¬U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1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 )</a:t>
            </a:r>
            <a:r>
              <a:rPr lang="en-US" sz="2200" baseline="30000" dirty="0">
                <a:solidFill>
                  <a:srgbClr val="404040"/>
                </a:solidFill>
                <a:cs typeface="Calibri"/>
              </a:rPr>
              <a:t>p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 =  (∃x)(∀y)(∀z)(P(x) ∧ Q(x) ∧  (¬P(y) ∨ ¬Q(z)) - The </a:t>
            </a:r>
            <a:r>
              <a:rPr lang="en-US" sz="2200" err="1">
                <a:solidFill>
                  <a:srgbClr val="404040"/>
                </a:solidFill>
                <a:cs typeface="Calibri"/>
              </a:rPr>
              <a:t>prenex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 form</a:t>
            </a:r>
            <a:endParaRPr lang="en-US" sz="2200"/>
          </a:p>
          <a:p>
            <a:r>
              <a:rPr lang="en-US" sz="2200" dirty="0">
                <a:solidFill>
                  <a:srgbClr val="000000"/>
                </a:solidFill>
                <a:cs typeface="Calibri"/>
              </a:rPr>
              <a:t>                                                            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[x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← a],  a - </a:t>
            </a:r>
            <a:r>
              <a:rPr lang="en-US" sz="2200" err="1">
                <a:solidFill>
                  <a:srgbClr val="404040"/>
                </a:solidFill>
                <a:ea typeface="+mn-lt"/>
                <a:cs typeface="+mn-lt"/>
              </a:rPr>
              <a:t>Skolem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 constant</a:t>
            </a:r>
          </a:p>
        </p:txBody>
      </p:sp>
    </p:spTree>
    <p:extLst>
      <p:ext uri="{BB962C8B-B14F-4D97-AF65-F5344CB8AC3E}">
        <p14:creationId xmlns:p14="http://schemas.microsoft.com/office/powerpoint/2010/main" val="8834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6DAB1D-51F2-4D31-86A5-191B88C7556B}"/>
              </a:ext>
            </a:extLst>
          </p:cNvPr>
          <p:cNvSpPr txBox="1"/>
          <p:nvPr/>
        </p:nvSpPr>
        <p:spPr>
          <a:xfrm>
            <a:off x="450850" y="431800"/>
            <a:ext cx="11658600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(¬U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1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 )</a:t>
            </a:r>
            <a:r>
              <a:rPr lang="en-US" sz="2200" baseline="30000" dirty="0">
                <a:solidFill>
                  <a:srgbClr val="404040"/>
                </a:solidFill>
                <a:ea typeface="+mn-lt"/>
                <a:cs typeface="+mn-lt"/>
              </a:rPr>
              <a:t>s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 = (∀y)(∀z)(P(a) ∧ Q(a) ∧  (¬P(y) ∨ ¬Q(z)) - The Skolem form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(¬U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1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 )</a:t>
            </a:r>
            <a:r>
              <a:rPr lang="en-US" sz="2200" baseline="30000" dirty="0">
                <a:solidFill>
                  <a:srgbClr val="404040"/>
                </a:solidFill>
                <a:cs typeface="Calibri"/>
              </a:rPr>
              <a:t>c</a:t>
            </a:r>
            <a:r>
              <a:rPr lang="en-US" sz="2200">
                <a:solidFill>
                  <a:srgbClr val="404040"/>
                </a:solidFill>
                <a:cs typeface="Calibri"/>
              </a:rPr>
              <a:t> = P(a) ∧ Q(a) ∧  (¬P(y) ∨ ¬Q(z)) - The clausal normal form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>
                <a:solidFill>
                  <a:srgbClr val="404040"/>
                </a:solidFill>
                <a:cs typeface="Calibri"/>
              </a:rPr>
              <a:t>We have the set of clauses:</a:t>
            </a:r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>
                <a:solidFill>
                  <a:srgbClr val="404040"/>
                </a:solidFill>
                <a:cs typeface="Calibri"/>
              </a:rPr>
              <a:t>S</a:t>
            </a:r>
            <a:r>
              <a:rPr lang="en-US" sz="2200" baseline="-25000">
                <a:solidFill>
                  <a:srgbClr val="404040"/>
                </a:solidFill>
                <a:cs typeface="Calibri"/>
              </a:rPr>
              <a:t>1</a:t>
            </a:r>
            <a:r>
              <a:rPr lang="en-US" sz="2200">
                <a:solidFill>
                  <a:srgbClr val="404040"/>
                </a:solidFill>
                <a:cs typeface="Calibri"/>
              </a:rPr>
              <a:t> = {C</a:t>
            </a:r>
            <a:r>
              <a:rPr lang="en-US" sz="2200" baseline="-25000">
                <a:solidFill>
                  <a:srgbClr val="404040"/>
                </a:solidFill>
                <a:cs typeface="Calibri"/>
              </a:rPr>
              <a:t>1</a:t>
            </a:r>
            <a:r>
              <a:rPr lang="en-US" sz="2200">
                <a:solidFill>
                  <a:srgbClr val="404040"/>
                </a:solidFill>
                <a:cs typeface="Calibri"/>
              </a:rPr>
              <a:t> = 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P(a), C</a:t>
            </a:r>
            <a:r>
              <a:rPr lang="en-US" sz="2200" baseline="-25000">
                <a:solidFill>
                  <a:srgbClr val="404040"/>
                </a:solidFill>
                <a:ea typeface="+mn-lt"/>
                <a:cs typeface="+mn-lt"/>
              </a:rPr>
              <a:t>2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 = Q(a), C</a:t>
            </a:r>
            <a:r>
              <a:rPr lang="en-US" sz="2200" baseline="-25000">
                <a:solidFill>
                  <a:srgbClr val="404040"/>
                </a:solidFill>
                <a:ea typeface="+mn-lt"/>
                <a:cs typeface="+mn-lt"/>
              </a:rPr>
              <a:t>3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 = ¬P(y) ∨ ¬Q(z)}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>
                <a:solidFill>
                  <a:srgbClr val="404040"/>
                </a:solidFill>
                <a:cs typeface="Calibri"/>
              </a:rPr>
              <a:t>The resolvents:</a:t>
            </a:r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>
                <a:solidFill>
                  <a:srgbClr val="404040"/>
                </a:solidFill>
                <a:cs typeface="Calibri"/>
              </a:rPr>
              <a:t>C</a:t>
            </a:r>
            <a:r>
              <a:rPr lang="en-US" sz="2200" baseline="-25000">
                <a:solidFill>
                  <a:srgbClr val="404040"/>
                </a:solidFill>
                <a:cs typeface="Calibri"/>
              </a:rPr>
              <a:t>4</a:t>
            </a:r>
            <a:r>
              <a:rPr lang="en-US" sz="2200">
                <a:solidFill>
                  <a:srgbClr val="404040"/>
                </a:solidFill>
                <a:cs typeface="Calibri"/>
              </a:rPr>
              <a:t> = Res </a:t>
            </a:r>
            <a:r>
              <a:rPr lang="en-US" sz="2200" baseline="30000" dirty="0">
                <a:solidFill>
                  <a:srgbClr val="404040"/>
                </a:solidFill>
                <a:cs typeface="Calibri"/>
              </a:rPr>
              <a:t>Pr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[y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← 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a] 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(C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1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, C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3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) = ¬Q(z)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C</a:t>
            </a:r>
            <a:r>
              <a:rPr lang="en-US" sz="2200" baseline="-25000">
                <a:solidFill>
                  <a:srgbClr val="404040"/>
                </a:solidFill>
                <a:ea typeface="+mn-lt"/>
                <a:cs typeface="+mn-lt"/>
              </a:rPr>
              <a:t>5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 = Res </a:t>
            </a:r>
            <a:r>
              <a:rPr lang="en-US" sz="2200" baseline="30000">
                <a:solidFill>
                  <a:srgbClr val="404040"/>
                </a:solidFill>
                <a:ea typeface="+mn-lt"/>
                <a:cs typeface="+mn-lt"/>
              </a:rPr>
              <a:t>Pr</a:t>
            </a:r>
            <a:r>
              <a:rPr lang="en-US" sz="2200" baseline="-25000">
                <a:solidFill>
                  <a:srgbClr val="404040"/>
                </a:solidFill>
                <a:ea typeface="+mn-lt"/>
                <a:cs typeface="+mn-lt"/>
              </a:rPr>
              <a:t>[z</a:t>
            </a:r>
            <a:r>
              <a:rPr lang="en-US" sz="2200" baseline="-25000">
                <a:solidFill>
                  <a:srgbClr val="404040"/>
                </a:solidFill>
                <a:cs typeface="Calibri"/>
              </a:rPr>
              <a:t>← </a:t>
            </a:r>
            <a:r>
              <a:rPr lang="en-US" sz="2200" baseline="-25000">
                <a:solidFill>
                  <a:srgbClr val="404040"/>
                </a:solidFill>
                <a:ea typeface="+mn-lt"/>
                <a:cs typeface="+mn-lt"/>
              </a:rPr>
              <a:t>a] 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(C</a:t>
            </a:r>
            <a:r>
              <a:rPr lang="en-US" sz="2200" baseline="-25000">
                <a:solidFill>
                  <a:srgbClr val="404040"/>
                </a:solidFill>
                <a:ea typeface="+mn-lt"/>
                <a:cs typeface="+mn-lt"/>
              </a:rPr>
              <a:t>2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, C</a:t>
            </a:r>
            <a:r>
              <a:rPr lang="en-US" sz="2200" baseline="-25000">
                <a:solidFill>
                  <a:srgbClr val="404040"/>
                </a:solidFill>
                <a:ea typeface="+mn-lt"/>
                <a:cs typeface="+mn-lt"/>
              </a:rPr>
              <a:t>4</a:t>
            </a:r>
            <a:r>
              <a:rPr lang="en-US" sz="2200">
                <a:solidFill>
                  <a:srgbClr val="404040"/>
                </a:solidFill>
                <a:ea typeface="+mn-lt"/>
                <a:cs typeface="+mn-lt"/>
              </a:rPr>
              <a:t>) = </a:t>
            </a:r>
            <a:r>
              <a:rPr lang="ro-RO" sz="2200">
                <a:solidFill>
                  <a:srgbClr val="404040"/>
                </a:solidFill>
                <a:ea typeface="+mn-lt"/>
                <a:cs typeface="+mn-lt"/>
              </a:rPr>
              <a:t>◻</a:t>
            </a:r>
            <a:endParaRPr lang="en-US" sz="2200">
              <a:solidFill>
                <a:srgbClr val="404040"/>
              </a:solidFill>
              <a:ea typeface="+mn-lt"/>
              <a:cs typeface="+mn-lt"/>
            </a:endParaRPr>
          </a:p>
          <a:p>
            <a:endParaRPr lang="ro-RO" sz="2200" dirty="0">
              <a:solidFill>
                <a:srgbClr val="404040"/>
              </a:solidFill>
              <a:cs typeface="Calibri"/>
            </a:endParaRPr>
          </a:p>
          <a:p>
            <a:r>
              <a:rPr lang="ro-RO" sz="2200">
                <a:solidFill>
                  <a:srgbClr val="404040"/>
                </a:solidFill>
                <a:cs typeface="Calibri"/>
              </a:rPr>
              <a:t>We proved that </a:t>
            </a:r>
            <a:r>
              <a:rPr lang="en-US" sz="2200">
                <a:solidFill>
                  <a:srgbClr val="404040"/>
                </a:solidFill>
                <a:cs typeface="Calibri"/>
              </a:rPr>
              <a:t>(¬U</a:t>
            </a:r>
            <a:r>
              <a:rPr lang="en-US" sz="2200" baseline="-25000">
                <a:solidFill>
                  <a:srgbClr val="404040"/>
                </a:solidFill>
                <a:cs typeface="Calibri"/>
              </a:rPr>
              <a:t>1</a:t>
            </a:r>
            <a:r>
              <a:rPr lang="en-US" sz="2200">
                <a:solidFill>
                  <a:srgbClr val="404040"/>
                </a:solidFill>
                <a:cs typeface="Calibri"/>
              </a:rPr>
              <a:t>)</a:t>
            </a:r>
            <a:r>
              <a:rPr lang="en-US" sz="2200" baseline="30000">
                <a:solidFill>
                  <a:srgbClr val="404040"/>
                </a:solidFill>
                <a:cs typeface="Calibri"/>
              </a:rPr>
              <a:t>C  </a:t>
            </a:r>
            <a:r>
              <a:rPr lang="en-US" sz="2200">
                <a:solidFill>
                  <a:srgbClr val="404040"/>
                </a:solidFill>
                <a:cs typeface="Calibri"/>
              </a:rPr>
              <a:t>⊢</a:t>
            </a:r>
            <a:r>
              <a:rPr lang="en-US" sz="2200" baseline="30000">
                <a:solidFill>
                  <a:srgbClr val="404040"/>
                </a:solidFill>
                <a:cs typeface="Calibri"/>
              </a:rPr>
              <a:t>Pr</a:t>
            </a:r>
            <a:r>
              <a:rPr lang="en-US" sz="2200" baseline="-25000">
                <a:solidFill>
                  <a:srgbClr val="404040"/>
                </a:solidFill>
                <a:cs typeface="Calibri"/>
              </a:rPr>
              <a:t>Res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 </a:t>
            </a:r>
            <a:r>
              <a:rPr lang="ro-RO" sz="2200">
                <a:solidFill>
                  <a:srgbClr val="404040"/>
                </a:solidFill>
                <a:cs typeface="Calibri"/>
              </a:rPr>
              <a:t>◻ and thus </a:t>
            </a:r>
            <a:r>
              <a:rPr lang="en-US" sz="2200">
                <a:solidFill>
                  <a:srgbClr val="404040"/>
                </a:solidFill>
                <a:cs typeface="Calibri"/>
              </a:rPr>
              <a:t>⊢ U</a:t>
            </a:r>
            <a:r>
              <a:rPr lang="en-US" sz="2200" baseline="-25000">
                <a:solidFill>
                  <a:srgbClr val="404040"/>
                </a:solidFill>
                <a:cs typeface="Calibri"/>
              </a:rPr>
              <a:t>1</a:t>
            </a:r>
            <a:endParaRPr lang="ro-RO" sz="22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86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B6C33-6E53-4B64-BA62-9DEAF3D5F63B}"/>
              </a:ext>
            </a:extLst>
          </p:cNvPr>
          <p:cNvSpPr txBox="1"/>
          <p:nvPr/>
        </p:nvSpPr>
        <p:spPr>
          <a:xfrm>
            <a:off x="355600" y="471487"/>
            <a:ext cx="11349038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¬U</a:t>
            </a:r>
            <a:r>
              <a:rPr lang="en-US" sz="2200" baseline="-25000" dirty="0">
                <a:solidFill>
                  <a:srgbClr val="404040"/>
                </a:solidFill>
                <a:ea typeface="+mn-lt"/>
                <a:cs typeface="+mn-lt"/>
              </a:rPr>
              <a:t>2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 =  ¬((∃x)P(x) ∧ (∃x)Q(x) → (∃x)(P(x) ∧ Q(x)))</a:t>
            </a:r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                                                                                         We replace 'A → B' with '¬A ∨ B'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 ≡ ¬(¬((∃x)P(x) ∧ (∃x)Q(x)) ∨ (∃x)(P(x) ∧ Q(x)))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≡ (∃x)P(x) ∧ (∃x)Q(x) ∧ ¬(∃x)(P(x) ∧ Q(x))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                                                                                     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We apply infinitary </a:t>
            </a:r>
            <a:r>
              <a:rPr lang="en-US" sz="2200" dirty="0" err="1">
                <a:solidFill>
                  <a:srgbClr val="404040"/>
                </a:solidFill>
                <a:ea typeface="+mn-lt"/>
                <a:cs typeface="+mn-lt"/>
              </a:rPr>
              <a:t>DeMorgan's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 law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≡ (∃x)P(x) ∧ (∃x)Q(x) ∧ (∀x)¬(P(x) ∧ Q(x))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≡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(∃x)P(x) ∧ (∃x)Q(x) ∧  (∀x)(¬P(x) ∨ ¬Q(x))</a:t>
            </a:r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                                                                                        We replace the bound variables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   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≡ (∃x)P(x) ∧ (∃y)Q(y) 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∧  ((∀z) ¬P(z) ∨ ¬Q(z))</a:t>
            </a:r>
            <a:endParaRPr lang="en-US" sz="2200" dirty="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                                                                                       We extract the quantifiers, '∃' being the first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≡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(∃x)(∃y)(∀z)(P(x) ∧ Q(y) ∧  (¬P(z) ∨ ¬Q(z))</a:t>
            </a:r>
          </a:p>
          <a:p>
            <a:endParaRPr lang="en-US" sz="2200" dirty="0">
              <a:solidFill>
                <a:srgbClr val="404040"/>
              </a:solidFill>
              <a:cs typeface="Calibri"/>
            </a:endParaRP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(¬U</a:t>
            </a:r>
            <a:r>
              <a:rPr lang="en-US" sz="2200" baseline="-25000" dirty="0">
                <a:solidFill>
                  <a:srgbClr val="404040"/>
                </a:solidFill>
                <a:cs typeface="Calibri"/>
              </a:rPr>
              <a:t>2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 )</a:t>
            </a:r>
            <a:r>
              <a:rPr lang="en-US" sz="2200" baseline="30000" dirty="0">
                <a:solidFill>
                  <a:srgbClr val="404040"/>
                </a:solidFill>
                <a:cs typeface="Calibri"/>
              </a:rPr>
              <a:t>p</a:t>
            </a:r>
            <a:r>
              <a:rPr lang="en-US" sz="2200" dirty="0">
                <a:solidFill>
                  <a:srgbClr val="404040"/>
                </a:solidFill>
                <a:cs typeface="Calibri"/>
              </a:rPr>
              <a:t> =  (∃x)(∃y)(∀z)(P(x) ∧ Q(y) ∧  (¬P(z) ∨ ¬Q(z)) - The prenex form</a:t>
            </a:r>
          </a:p>
          <a:p>
            <a:r>
              <a:rPr lang="en-US" sz="2200" dirty="0">
                <a:solidFill>
                  <a:srgbClr val="404040"/>
                </a:solidFill>
                <a:cs typeface="Calibri"/>
              </a:rPr>
              <a:t>                                                            [x 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← a], [y ← b],  a, b - </a:t>
            </a:r>
            <a:r>
              <a:rPr lang="en-US" sz="2200" dirty="0" err="1">
                <a:solidFill>
                  <a:srgbClr val="404040"/>
                </a:solidFill>
                <a:ea typeface="+mn-lt"/>
                <a:cs typeface="+mn-lt"/>
              </a:rPr>
              <a:t>Skolem</a:t>
            </a:r>
            <a:r>
              <a:rPr lang="en-US" sz="2200" dirty="0">
                <a:solidFill>
                  <a:srgbClr val="404040"/>
                </a:solidFill>
                <a:ea typeface="+mn-lt"/>
                <a:cs typeface="+mn-lt"/>
              </a:rPr>
              <a:t> constants</a:t>
            </a:r>
          </a:p>
        </p:txBody>
      </p:sp>
    </p:spTree>
    <p:extLst>
      <p:ext uri="{BB962C8B-B14F-4D97-AF65-F5344CB8AC3E}">
        <p14:creationId xmlns:p14="http://schemas.microsoft.com/office/powerpoint/2010/main" val="61526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BD8CB2-6073-46CF-8F2C-5F2B9A59E1DE}"/>
</file>

<file path=customXml/itemProps2.xml><?xml version="1.0" encoding="utf-8"?>
<ds:datastoreItem xmlns:ds="http://schemas.openxmlformats.org/officeDocument/2006/customXml" ds:itemID="{B264DAB2-2DF9-41A5-A7B8-B4E78A99CBE2}"/>
</file>

<file path=customXml/itemProps3.xml><?xml version="1.0" encoding="utf-8"?>
<ds:datastoreItem xmlns:ds="http://schemas.openxmlformats.org/officeDocument/2006/customXml" ds:itemID="{BEDD4A93-B7A3-4A21-9989-E60C6E665E2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Individual homework Predicate Resolution</vt:lpstr>
      <vt:lpstr>Exercise 4.2</vt:lpstr>
      <vt:lpstr>Theoretical Results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417</cp:revision>
  <dcterms:created xsi:type="dcterms:W3CDTF">2020-12-14T18:16:41Z</dcterms:created>
  <dcterms:modified xsi:type="dcterms:W3CDTF">2020-12-15T08:09:24Z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