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t Applicable" initials="NA" lastIdx="1" clrIdx="0">
    <p:extLst>
      <p:ext uri="{19B8F6BF-5375-455C-9EA6-DF929625EA0E}">
        <p15:presenceInfo xmlns:p15="http://schemas.microsoft.com/office/powerpoint/2012/main" userId="933c3e0fde2ee0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3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9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82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3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2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2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58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6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401-9446-44D9-AACF-CE8253A3554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6CF0-9188-4CA4-877B-3412C8978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8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102BD-5680-4D33-B36A-4630991998E1}"/>
                  </a:ext>
                </a:extLst>
              </p:cNvPr>
              <p:cNvSpPr txBox="1"/>
              <p:nvPr/>
            </p:nvSpPr>
            <p:spPr>
              <a:xfrm>
                <a:off x="838379" y="2275422"/>
                <a:ext cx="607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= (p → q) /\ (p /\ q → r) → (p → r)    (apply U → V </a:t>
                </a:r>
                <a:r>
                  <a:rPr lang="en-US" b="1" dirty="0"/>
                  <a:t>≡</a:t>
                </a:r>
                <a:r>
                  <a:rPr lang="en-GB" dirty="0"/>
                  <a:t> ¬U \/ V)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102BD-5680-4D33-B36A-46309919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79" y="2275422"/>
                <a:ext cx="6071149" cy="369332"/>
              </a:xfrm>
              <a:prstGeom prst="rect">
                <a:avLst/>
              </a:prstGeom>
              <a:blipFill>
                <a:blip r:embed="rId2"/>
                <a:stretch>
                  <a:fillRect t="-8197" r="-30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F71853-EFFB-47DA-B3D3-1FD6F625DC9E}"/>
              </a:ext>
            </a:extLst>
          </p:cNvPr>
          <p:cNvSpPr txBox="1"/>
          <p:nvPr/>
        </p:nvSpPr>
        <p:spPr>
          <a:xfrm>
            <a:off x="3429000" y="198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95281-C4CC-424F-8A8B-05AFEA554A5E}"/>
              </a:ext>
            </a:extLst>
          </p:cNvPr>
          <p:cNvSpPr txBox="1"/>
          <p:nvPr/>
        </p:nvSpPr>
        <p:spPr>
          <a:xfrm>
            <a:off x="1592149" y="198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4B810-313F-442D-A085-484C843B10C7}"/>
              </a:ext>
            </a:extLst>
          </p:cNvPr>
          <p:cNvSpPr txBox="1"/>
          <p:nvPr/>
        </p:nvSpPr>
        <p:spPr>
          <a:xfrm>
            <a:off x="2949290" y="198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9E5A2-38C8-42D6-9FA6-947F75BB757B}"/>
              </a:ext>
            </a:extLst>
          </p:cNvPr>
          <p:cNvSpPr txBox="1"/>
          <p:nvPr/>
        </p:nvSpPr>
        <p:spPr>
          <a:xfrm>
            <a:off x="4004745" y="19842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43C49-765E-4732-AF85-1B60B20C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9" y="195369"/>
            <a:ext cx="9383434" cy="109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10EB8B-F137-47D6-8C75-B5D6D1D5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9" y="1290897"/>
            <a:ext cx="3972479" cy="390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EBE173-B1E0-42CB-8C5E-02F2B54EBB44}"/>
              </a:ext>
            </a:extLst>
          </p:cNvPr>
          <p:cNvSpPr txBox="1"/>
          <p:nvPr/>
        </p:nvSpPr>
        <p:spPr>
          <a:xfrm>
            <a:off x="838378" y="2751262"/>
            <a:ext cx="618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≡ ¬((¬p \/ q) /\ ¬(p /\ q)  \/ r) \/ ¬p \/ r  (apply De Morgan’s Law)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0363B-1893-4BB8-8364-5AC5A0DAD640}"/>
              </a:ext>
            </a:extLst>
          </p:cNvPr>
          <p:cNvSpPr txBox="1"/>
          <p:nvPr/>
        </p:nvSpPr>
        <p:spPr>
          <a:xfrm>
            <a:off x="838378" y="3227102"/>
            <a:ext cx="500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≡ (p /\ ¬q) \/ (p /\ q /\ ¬r) \/ ¬p \/ r  (negate p /\ ¬r)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AEE4B-E1EB-4042-BD44-D39BE4278776}"/>
              </a:ext>
            </a:extLst>
          </p:cNvPr>
          <p:cNvSpPr txBox="1"/>
          <p:nvPr/>
        </p:nvSpPr>
        <p:spPr>
          <a:xfrm>
            <a:off x="838378" y="3774949"/>
            <a:ext cx="620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≡ (p /\ ¬q) \/ (¬p \/ r) /\ q \/ ¬p \/ r (apply distributivity over </a:t>
            </a:r>
          </a:p>
          <a:p>
            <a:r>
              <a:rPr lang="en-GB" dirty="0"/>
              <a:t>						the second </a:t>
            </a:r>
            <a:r>
              <a:rPr lang="en-GB" dirty="0" err="1"/>
              <a:t>parantheses</a:t>
            </a:r>
            <a:r>
              <a:rPr lang="en-GB" dirty="0"/>
              <a:t> and the q)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59353E-D2E5-400B-9C96-4DE2F2778B72}"/>
              </a:ext>
            </a:extLst>
          </p:cNvPr>
          <p:cNvSpPr txBox="1"/>
          <p:nvPr/>
        </p:nvSpPr>
        <p:spPr>
          <a:xfrm>
            <a:off x="838378" y="4634419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≡ (p /\ ¬q) \/ (¬p /\ q) \/ (r /\ q) \/ ¬p \/ 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EDBD0-678F-4441-A55E-56B29D3C78A4}"/>
              </a:ext>
            </a:extLst>
          </p:cNvPr>
          <p:cNvSpPr txBox="1"/>
          <p:nvPr/>
        </p:nvSpPr>
        <p:spPr>
          <a:xfrm>
            <a:off x="402336" y="46344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DNF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6F36C6-51A1-404E-B996-07A3AF1A7FA8}"/>
              </a:ext>
            </a:extLst>
          </p:cNvPr>
          <p:cNvCxnSpPr/>
          <p:nvPr/>
        </p:nvCxnSpPr>
        <p:spPr>
          <a:xfrm flipH="1" flipV="1">
            <a:off x="1467612" y="5131903"/>
            <a:ext cx="566928" cy="48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8FA8FC-25B4-4A44-BB32-06978993750A}"/>
              </a:ext>
            </a:extLst>
          </p:cNvPr>
          <p:cNvCxnSpPr>
            <a:cxnSpLocks/>
          </p:cNvCxnSpPr>
          <p:nvPr/>
        </p:nvCxnSpPr>
        <p:spPr>
          <a:xfrm flipV="1">
            <a:off x="2034540" y="5110259"/>
            <a:ext cx="538447" cy="50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C4243D0-B716-4D07-85BB-4E63198E9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771" y="5374219"/>
            <a:ext cx="2449897" cy="12281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DD49F4-0208-42E8-AAA8-E2F5605A578F}"/>
              </a:ext>
            </a:extLst>
          </p:cNvPr>
          <p:cNvSpPr txBox="1"/>
          <p:nvPr/>
        </p:nvSpPr>
        <p:spPr>
          <a:xfrm>
            <a:off x="340339" y="5656850"/>
            <a:ext cx="275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These two are opposites </a:t>
            </a:r>
          </a:p>
          <a:p>
            <a:pPr algn="ctr"/>
            <a:r>
              <a:rPr lang="en-GB" dirty="0"/>
              <a:t>in a clause, so according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D796B1-8423-4878-96A4-9BA9431B5077}"/>
                  </a:ext>
                </a:extLst>
              </p:cNvPr>
              <p:cNvSpPr txBox="1"/>
              <p:nvPr/>
            </p:nvSpPr>
            <p:spPr>
              <a:xfrm>
                <a:off x="5611306" y="5933849"/>
                <a:ext cx="243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valid (tautology).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D796B1-8423-4878-96A4-9BA9431B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06" y="5933849"/>
                <a:ext cx="2430281" cy="369332"/>
              </a:xfrm>
              <a:prstGeom prst="rect">
                <a:avLst/>
              </a:prstGeom>
              <a:blipFill>
                <a:blip r:embed="rId6"/>
                <a:stretch>
                  <a:fillRect l="-2005" t="-8197" r="-125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F2D4345-8BC3-4DA1-9BE2-13994809D404}"/>
              </a:ext>
            </a:extLst>
          </p:cNvPr>
          <p:cNvCxnSpPr>
            <a:cxnSpLocks/>
          </p:cNvCxnSpPr>
          <p:nvPr/>
        </p:nvCxnSpPr>
        <p:spPr>
          <a:xfrm flipV="1">
            <a:off x="6163056" y="2460088"/>
            <a:ext cx="1517904" cy="9689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43D06D-CE23-4A1A-A1FF-335F342E8B5F}"/>
              </a:ext>
            </a:extLst>
          </p:cNvPr>
          <p:cNvSpPr txBox="1"/>
          <p:nvPr/>
        </p:nvSpPr>
        <p:spPr>
          <a:xfrm>
            <a:off x="7713874" y="2210303"/>
            <a:ext cx="439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apply distributivity with U = (p \/ r),      V = (p \/ ¬p)  and Z = (¬q \/ ¬p), then:</a:t>
            </a:r>
          </a:p>
          <a:p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274B9D8-4B36-487A-BF03-85254FAFB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571" y="1582021"/>
            <a:ext cx="3767328" cy="4124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3D80384-0206-451A-B34B-50D46273B085}"/>
              </a:ext>
            </a:extLst>
          </p:cNvPr>
          <p:cNvSpPr txBox="1"/>
          <p:nvPr/>
        </p:nvSpPr>
        <p:spPr>
          <a:xfrm>
            <a:off x="7713874" y="3262696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≡ (p \/ ¬p) /\ (¬q \/ ¬p) \/ (p \/ r) /\ </a:t>
            </a:r>
          </a:p>
          <a:p>
            <a:r>
              <a:rPr lang="en-GB" dirty="0"/>
              <a:t>(q \/ r) /\ (¬r \/ r)</a:t>
            </a:r>
          </a:p>
          <a:p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134A8A-9375-46C9-B135-0E31D1AC932A}"/>
              </a:ext>
            </a:extLst>
          </p:cNvPr>
          <p:cNvSpPr txBox="1"/>
          <p:nvPr/>
        </p:nvSpPr>
        <p:spPr>
          <a:xfrm>
            <a:off x="7713874" y="4165125"/>
            <a:ext cx="3876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≡ (p \/ ¬p \/ p \/ r) /\ (¬q \/ ¬p \/ p \/ r)</a:t>
            </a:r>
          </a:p>
          <a:p>
            <a:r>
              <a:rPr lang="en-GB" dirty="0"/>
              <a:t>/\ (q \/ r) /\ (¬r \/ r)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A4B4C8-CCB2-424E-84EB-3FABC5369E41}"/>
                  </a:ext>
                </a:extLst>
              </p:cNvPr>
              <p:cNvSpPr txBox="1"/>
              <p:nvPr/>
            </p:nvSpPr>
            <p:spPr>
              <a:xfrm>
                <a:off x="8423876" y="4848186"/>
                <a:ext cx="2456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,which is the CNF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A4B4C8-CCB2-424E-84EB-3FABC5369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76" y="4848186"/>
                <a:ext cx="2456378" cy="369332"/>
              </a:xfrm>
              <a:prstGeom prst="rect">
                <a:avLst/>
              </a:prstGeom>
              <a:blipFill>
                <a:blip r:embed="rId8"/>
                <a:stretch>
                  <a:fillRect l="-223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F0E7FD3-02D4-4D3D-835F-DADB5C259A70}"/>
              </a:ext>
            </a:extLst>
          </p:cNvPr>
          <p:cNvSpPr txBox="1"/>
          <p:nvPr/>
        </p:nvSpPr>
        <p:spPr>
          <a:xfrm>
            <a:off x="8321527" y="5416025"/>
            <a:ext cx="353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Acum</a:t>
            </a:r>
            <a:r>
              <a:rPr lang="en-GB" dirty="0"/>
              <a:t> ca am </a:t>
            </a:r>
            <a:r>
              <a:rPr lang="en-GB" dirty="0" err="1"/>
              <a:t>rezolvat</a:t>
            </a:r>
            <a:r>
              <a:rPr lang="en-GB" dirty="0"/>
              <a:t> </a:t>
            </a:r>
            <a:r>
              <a:rPr lang="en-GB" dirty="0" err="1"/>
              <a:t>exercitiul</a:t>
            </a:r>
            <a:r>
              <a:rPr lang="en-GB" dirty="0"/>
              <a:t> la seminar, </a:t>
            </a:r>
            <a:r>
              <a:rPr lang="en-GB" dirty="0" err="1"/>
              <a:t>inteleg</a:t>
            </a:r>
            <a:r>
              <a:rPr lang="en-GB" dirty="0"/>
              <a:t> </a:t>
            </a:r>
          </a:p>
          <a:p>
            <a:r>
              <a:rPr lang="en-GB" dirty="0"/>
              <a:t>cum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abordare</a:t>
            </a:r>
            <a:r>
              <a:rPr lang="en-GB" dirty="0"/>
              <a:t> e </a:t>
            </a:r>
            <a:r>
              <a:rPr lang="en-GB" dirty="0" err="1"/>
              <a:t>gresita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tot am </a:t>
            </a:r>
            <a:r>
              <a:rPr lang="en-GB" dirty="0" err="1"/>
              <a:t>zis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uploadez</a:t>
            </a:r>
            <a:r>
              <a:rPr lang="en-GB" dirty="0"/>
              <a:t> </a:t>
            </a:r>
            <a:r>
              <a:rPr lang="en-GB" dirty="0" err="1"/>
              <a:t>asa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9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2" grpId="0"/>
      <p:bldP spid="32" grpId="0"/>
      <p:bldP spid="33" grpId="0"/>
      <p:bldP spid="39" grpId="0"/>
      <p:bldP spid="43" grpId="0"/>
      <p:bldP spid="45" grpId="0"/>
      <p:bldP spid="4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5105AC-5EFF-4A69-8839-6BE750849CCF}"/>
</file>

<file path=customXml/itemProps2.xml><?xml version="1.0" encoding="utf-8"?>
<ds:datastoreItem xmlns:ds="http://schemas.openxmlformats.org/officeDocument/2006/customXml" ds:itemID="{9E10A068-21EF-41E9-8FBB-A1A939C23FD1}"/>
</file>

<file path=customXml/itemProps3.xml><?xml version="1.0" encoding="utf-8"?>
<ds:datastoreItem xmlns:ds="http://schemas.openxmlformats.org/officeDocument/2006/customXml" ds:itemID="{AA1FAFA1-4071-4094-9B09-47D08960B37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299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 Applicable</dc:creator>
  <cp:lastModifiedBy>Not Applicable</cp:lastModifiedBy>
  <cp:revision>9</cp:revision>
  <dcterms:created xsi:type="dcterms:W3CDTF">2020-10-26T20:05:39Z</dcterms:created>
  <dcterms:modified xsi:type="dcterms:W3CDTF">2020-10-27T07:53:26Z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