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59C4B-208A-4431-9B9C-99AF32B38964}" v="1" dt="2021-01-25T10:29:58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ULIA MARIA CHEREJI" userId="S::iulia.chereji@stud.ubbcluj.ro::0eea9577-b8ef-4e24-958c-e32abef52e67" providerId="AD" clId="Web-{86559C4B-208A-4431-9B9C-99AF32B38964}"/>
    <pc:docChg chg="sldOrd">
      <pc:chgData name="IULIA MARIA CHEREJI" userId="S::iulia.chereji@stud.ubbcluj.ro::0eea9577-b8ef-4e24-958c-e32abef52e67" providerId="AD" clId="Web-{86559C4B-208A-4431-9B9C-99AF32B38964}" dt="2021-01-25T10:29:58.658" v="0"/>
      <pc:docMkLst>
        <pc:docMk/>
      </pc:docMkLst>
      <pc:sldChg chg="ord">
        <pc:chgData name="IULIA MARIA CHEREJI" userId="S::iulia.chereji@stud.ubbcluj.ro::0eea9577-b8ef-4e24-958c-e32abef52e67" providerId="AD" clId="Web-{86559C4B-208A-4431-9B9C-99AF32B38964}" dt="2021-01-25T10:29:58.658" v="0"/>
        <pc:sldMkLst>
          <pc:docMk/>
          <pc:sldMk cId="1815784997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E675-B755-496F-A43A-A0BB8E6A6DE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00F3-E130-448E-A325-4BC0D2E27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E675-B755-496F-A43A-A0BB8E6A6DE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00F3-E130-448E-A325-4BC0D2E27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5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E675-B755-496F-A43A-A0BB8E6A6DE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00F3-E130-448E-A325-4BC0D2E27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07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E675-B755-496F-A43A-A0BB8E6A6DE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00F3-E130-448E-A325-4BC0D2E272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4588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E675-B755-496F-A43A-A0BB8E6A6DE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00F3-E130-448E-A325-4BC0D2E27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31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E675-B755-496F-A43A-A0BB8E6A6DE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00F3-E130-448E-A325-4BC0D2E27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33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E675-B755-496F-A43A-A0BB8E6A6DE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00F3-E130-448E-A325-4BC0D2E27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60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E675-B755-496F-A43A-A0BB8E6A6DE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00F3-E130-448E-A325-4BC0D2E27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49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E675-B755-496F-A43A-A0BB8E6A6DE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00F3-E130-448E-A325-4BC0D2E27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6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E675-B755-496F-A43A-A0BB8E6A6DE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00F3-E130-448E-A325-4BC0D2E27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4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E675-B755-496F-A43A-A0BB8E6A6DE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00F3-E130-448E-A325-4BC0D2E27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5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E675-B755-496F-A43A-A0BB8E6A6DE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00F3-E130-448E-A325-4BC0D2E27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2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E675-B755-496F-A43A-A0BB8E6A6DE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00F3-E130-448E-A325-4BC0D2E27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0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E675-B755-496F-A43A-A0BB8E6A6DE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00F3-E130-448E-A325-4BC0D2E27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E675-B755-496F-A43A-A0BB8E6A6DE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00F3-E130-448E-A325-4BC0D2E27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1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E675-B755-496F-A43A-A0BB8E6A6DE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00F3-E130-448E-A325-4BC0D2E27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2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E675-B755-496F-A43A-A0BB8E6A6DE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00F3-E130-448E-A325-4BC0D2E27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9E675-B755-496F-A43A-A0BB8E6A6DE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00F3-E130-448E-A325-4BC0D2E27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58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606670"/>
            <a:ext cx="9001462" cy="968986"/>
          </a:xfrm>
        </p:spPr>
        <p:txBody>
          <a:bodyPr/>
          <a:lstStyle/>
          <a:p>
            <a:r>
              <a:rPr lang="en-US" dirty="0"/>
              <a:t>Individual homework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7654" y="2110275"/>
            <a:ext cx="9570962" cy="2743080"/>
          </a:xfrm>
        </p:spPr>
        <p:txBody>
          <a:bodyPr/>
          <a:lstStyle/>
          <a:p>
            <a:r>
              <a:rPr lang="en-US" dirty="0"/>
              <a:t>Resolution method – exercise 1.2</a:t>
            </a:r>
          </a:p>
          <a:p>
            <a:r>
              <a:rPr lang="en-GB" dirty="0">
                <a:effectLst/>
              </a:rPr>
              <a:t>Using general resolution prove that the following formula is a theorem:</a:t>
            </a:r>
          </a:p>
          <a:p>
            <a:r>
              <a:rPr lang="en-GB" dirty="0">
                <a:effectLst/>
              </a:rPr>
              <a:t>U</a:t>
            </a:r>
            <a:r>
              <a:rPr lang="en-GB" baseline="-25000" dirty="0">
                <a:effectLst/>
              </a:rPr>
              <a:t>2 </a:t>
            </a:r>
            <a:r>
              <a:rPr lang="en-GB" dirty="0">
                <a:effectLst/>
              </a:rPr>
              <a:t>= (B </a:t>
            </a:r>
            <a:r>
              <a:rPr lang="en-US" dirty="0"/>
              <a:t>→ A) ∧ (C → A) → (B ∧ C → A)</a:t>
            </a:r>
            <a:endParaRPr lang="en-GB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57654" y="166467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68031" y="5884137"/>
            <a:ext cx="2477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Cojocariu Robert</a:t>
            </a:r>
          </a:p>
          <a:p>
            <a:r>
              <a:rPr lang="en-US" dirty="0"/>
              <a:t>Group 912</a:t>
            </a:r>
          </a:p>
        </p:txBody>
      </p:sp>
    </p:spTree>
    <p:extLst>
      <p:ext uri="{BB962C8B-B14F-4D97-AF65-F5344CB8AC3E}">
        <p14:creationId xmlns:p14="http://schemas.microsoft.com/office/powerpoint/2010/main" val="12156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3269"/>
            <a:ext cx="10353761" cy="1326321"/>
          </a:xfrm>
        </p:spPr>
        <p:txBody>
          <a:bodyPr/>
          <a:lstStyle/>
          <a:p>
            <a:r>
              <a:rPr lang="en-US" dirty="0"/>
              <a:t>Theoretical 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3795" y="1318846"/>
            <a:ext cx="10353762" cy="50379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Resolution method – formal system:</a:t>
            </a:r>
          </a:p>
          <a:p>
            <a:pPr marL="0" indent="0">
              <a:buNone/>
            </a:pPr>
            <a:r>
              <a:rPr lang="en-US" dirty="0"/>
              <a:t>Res = (</a:t>
            </a:r>
            <a:r>
              <a:rPr lang="ro-RO" dirty="0">
                <a:effectLst/>
              </a:rPr>
              <a:t>Σ</a:t>
            </a:r>
            <a:r>
              <a:rPr lang="ro-RO" baseline="-25000" dirty="0">
                <a:effectLst/>
              </a:rPr>
              <a:t>Res</a:t>
            </a:r>
            <a:r>
              <a:rPr lang="ro-RO" dirty="0">
                <a:effectLst/>
              </a:rPr>
              <a:t>,</a:t>
            </a:r>
            <a:r>
              <a:rPr lang="en-US" dirty="0">
                <a:effectLst/>
              </a:rPr>
              <a:t> </a:t>
            </a:r>
            <a:r>
              <a:rPr lang="ro-RO" dirty="0">
                <a:effectLst/>
              </a:rPr>
              <a:t>F</a:t>
            </a:r>
            <a:r>
              <a:rPr lang="ro-RO" baseline="-25000" dirty="0">
                <a:effectLst/>
              </a:rPr>
              <a:t>Res</a:t>
            </a:r>
            <a:r>
              <a:rPr lang="ro-RO" dirty="0">
                <a:effectLst/>
              </a:rPr>
              <a:t>,</a:t>
            </a:r>
            <a:r>
              <a:rPr lang="en-US" dirty="0">
                <a:effectLst/>
              </a:rPr>
              <a:t> </a:t>
            </a:r>
            <a:r>
              <a:rPr lang="ro-RO" dirty="0">
                <a:effectLst/>
              </a:rPr>
              <a:t>A</a:t>
            </a:r>
            <a:r>
              <a:rPr lang="ro-RO" baseline="-25000" dirty="0">
                <a:effectLst/>
              </a:rPr>
              <a:t>Res</a:t>
            </a:r>
            <a:r>
              <a:rPr lang="ro-RO" dirty="0">
                <a:effectLst/>
              </a:rPr>
              <a:t>,</a:t>
            </a:r>
            <a:r>
              <a:rPr lang="en-US" dirty="0">
                <a:effectLst/>
              </a:rPr>
              <a:t> </a:t>
            </a:r>
            <a:r>
              <a:rPr lang="ro-RO" dirty="0">
                <a:effectLst/>
              </a:rPr>
              <a:t>R</a:t>
            </a:r>
            <a:r>
              <a:rPr lang="ro-RO" baseline="-25000" dirty="0">
                <a:effectLst/>
              </a:rPr>
              <a:t>res</a:t>
            </a:r>
            <a:r>
              <a:rPr lang="en-US" dirty="0">
                <a:effectLst/>
              </a:rPr>
              <a:t>), where:</a:t>
            </a:r>
          </a:p>
          <a:p>
            <a:r>
              <a:rPr lang="ro-RO" dirty="0">
                <a:effectLst/>
              </a:rPr>
              <a:t>Σ</a:t>
            </a:r>
            <a:r>
              <a:rPr lang="ro-RO" baseline="-25000" dirty="0">
                <a:effectLst/>
              </a:rPr>
              <a:t>res</a:t>
            </a:r>
            <a:r>
              <a:rPr lang="en-US" dirty="0">
                <a:effectLst/>
              </a:rPr>
              <a:t> = </a:t>
            </a:r>
            <a:r>
              <a:rPr lang="ro-RO" dirty="0">
                <a:effectLst/>
              </a:rPr>
              <a:t>Σ</a:t>
            </a:r>
            <a:r>
              <a:rPr lang="en-US" dirty="0">
                <a:effectLst/>
              </a:rPr>
              <a:t>p – {</a:t>
            </a:r>
            <a:r>
              <a:rPr lang="en-US" dirty="0"/>
              <a:t>→, ↔, ∧} – the alphabet;</a:t>
            </a:r>
          </a:p>
          <a:p>
            <a:r>
              <a:rPr lang="ro-RO" dirty="0">
                <a:effectLst/>
              </a:rPr>
              <a:t>F</a:t>
            </a:r>
            <a:r>
              <a:rPr lang="ro-RO" baseline="-25000" dirty="0">
                <a:effectLst/>
              </a:rPr>
              <a:t>res</a:t>
            </a:r>
            <a:r>
              <a:rPr lang="en-US" baseline="-25000" dirty="0">
                <a:effectLst/>
              </a:rPr>
              <a:t> </a:t>
            </a:r>
            <a:r>
              <a:rPr lang="en-US" dirty="0">
                <a:effectLst/>
              </a:rPr>
              <a:t>∪ {</a:t>
            </a:r>
            <a:r>
              <a:rPr lang="en-GB" dirty="0">
                <a:effectLst/>
              </a:rPr>
              <a:t>□</a:t>
            </a:r>
            <a:r>
              <a:rPr lang="en-US" dirty="0">
                <a:effectLst/>
              </a:rPr>
              <a:t>}</a:t>
            </a:r>
          </a:p>
          <a:p>
            <a:pPr marL="457200" lvl="1" indent="0">
              <a:buNone/>
            </a:pPr>
            <a:r>
              <a:rPr lang="ro-RO" dirty="0">
                <a:effectLst/>
              </a:rPr>
              <a:t>F</a:t>
            </a:r>
            <a:r>
              <a:rPr lang="ro-RO" baseline="-25000" dirty="0">
                <a:effectLst/>
              </a:rPr>
              <a:t>res</a:t>
            </a:r>
            <a:r>
              <a:rPr lang="en-US" dirty="0">
                <a:effectLst/>
              </a:rPr>
              <a:t> – the set of all clauses built using the alphabet </a:t>
            </a:r>
            <a:r>
              <a:rPr lang="ro-RO" dirty="0">
                <a:effectLst/>
              </a:rPr>
              <a:t>Σ</a:t>
            </a:r>
            <a:r>
              <a:rPr lang="ro-RO" baseline="-25000" dirty="0">
                <a:effectLst/>
              </a:rPr>
              <a:t>res</a:t>
            </a:r>
            <a:r>
              <a:rPr lang="en-US" dirty="0">
                <a:effectLst/>
              </a:rPr>
              <a:t>;</a:t>
            </a:r>
          </a:p>
          <a:p>
            <a:pPr marL="457200" lvl="1" indent="0">
              <a:buNone/>
            </a:pPr>
            <a:r>
              <a:rPr lang="en-GB" dirty="0">
                <a:effectLst/>
              </a:rPr>
              <a:t>□ is the empty clause, does not contain any literal, it symbolizes inconsistency;</a:t>
            </a:r>
          </a:p>
          <a:p>
            <a:r>
              <a:rPr lang="ro-RO" dirty="0">
                <a:effectLst/>
              </a:rPr>
              <a:t>A</a:t>
            </a:r>
            <a:r>
              <a:rPr lang="ro-RO" baseline="-25000" dirty="0">
                <a:effectLst/>
              </a:rPr>
              <a:t>res</a:t>
            </a:r>
            <a:r>
              <a:rPr lang="en-US" baseline="-25000" dirty="0">
                <a:effectLst/>
              </a:rPr>
              <a:t> </a:t>
            </a:r>
            <a:r>
              <a:rPr lang="en-US" dirty="0">
                <a:effectLst/>
              </a:rPr>
              <a:t>= ∅ is the set of axioms;</a:t>
            </a:r>
          </a:p>
          <a:p>
            <a:r>
              <a:rPr lang="ro-RO" dirty="0">
                <a:effectLst/>
              </a:rPr>
              <a:t>R</a:t>
            </a:r>
            <a:r>
              <a:rPr lang="ro-RO" baseline="-25000" dirty="0">
                <a:effectLst/>
              </a:rPr>
              <a:t>res</a:t>
            </a:r>
            <a:r>
              <a:rPr lang="en-US" baseline="-25000" dirty="0">
                <a:effectLst/>
              </a:rPr>
              <a:t> </a:t>
            </a:r>
            <a:r>
              <a:rPr lang="en-US" dirty="0">
                <a:effectLst/>
              </a:rPr>
              <a:t>is the set of inference rules containing the </a:t>
            </a:r>
            <a:r>
              <a:rPr lang="en-US" b="1" i="1" dirty="0">
                <a:effectLst/>
              </a:rPr>
              <a:t>resolution rule</a:t>
            </a:r>
            <a:r>
              <a:rPr lang="en-US" i="1" dirty="0">
                <a:effectLst/>
              </a:rPr>
              <a:t> (res):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	f </a:t>
            </a:r>
            <a:r>
              <a:rPr lang="en-US" dirty="0"/>
              <a:t>∨ l, g ∨ ¬l |-</a:t>
            </a:r>
            <a:r>
              <a:rPr lang="en-US" baseline="-25000" dirty="0"/>
              <a:t>res</a:t>
            </a:r>
            <a:r>
              <a:rPr lang="en-US" dirty="0"/>
              <a:t> f ∨ g, where l is a literal and f, g ∈ </a:t>
            </a:r>
            <a:r>
              <a:rPr lang="ro-RO" dirty="0">
                <a:effectLst/>
              </a:rPr>
              <a:t>F</a:t>
            </a:r>
            <a:r>
              <a:rPr lang="ro-RO" baseline="-25000" dirty="0">
                <a:effectLst/>
              </a:rPr>
              <a:t>res</a:t>
            </a:r>
            <a:endParaRPr lang="en-US" dirty="0">
              <a:effectLst/>
            </a:endParaRPr>
          </a:p>
          <a:p>
            <a:endParaRPr lang="en-GB" dirty="0">
              <a:effectLst/>
            </a:endParaRPr>
          </a:p>
          <a:p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172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3269"/>
            <a:ext cx="10353761" cy="1326321"/>
          </a:xfrm>
        </p:spPr>
        <p:txBody>
          <a:bodyPr/>
          <a:lstStyle/>
          <a:p>
            <a:r>
              <a:rPr lang="en-US" dirty="0"/>
              <a:t>Theoretical 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3795" y="1620253"/>
            <a:ext cx="10353762" cy="3256546"/>
          </a:xfrm>
        </p:spPr>
        <p:txBody>
          <a:bodyPr/>
          <a:lstStyle/>
          <a:p>
            <a:pPr marL="0" indent="0">
              <a:buNone/>
            </a:pPr>
            <a:r>
              <a:rPr lang="en-GB" u="sng" dirty="0">
                <a:effectLst/>
              </a:rPr>
              <a:t>Definitions</a:t>
            </a:r>
          </a:p>
          <a:p>
            <a:pPr marL="0" indent="0">
              <a:buNone/>
            </a:pPr>
            <a:r>
              <a:rPr lang="en-GB" dirty="0">
                <a:effectLst/>
              </a:rPr>
              <a:t>Let l be a literal and </a:t>
            </a:r>
            <a:r>
              <a:rPr lang="en-US" dirty="0"/>
              <a:t>f, g ∈ </a:t>
            </a:r>
            <a:r>
              <a:rPr lang="ro-RO" dirty="0">
                <a:effectLst/>
              </a:rPr>
              <a:t>F</a:t>
            </a:r>
            <a:r>
              <a:rPr lang="ro-RO" baseline="-25000" dirty="0">
                <a:effectLst/>
              </a:rPr>
              <a:t>res</a:t>
            </a:r>
            <a:r>
              <a:rPr lang="en-US" dirty="0">
                <a:effectLst/>
              </a:rPr>
              <a:t>.</a:t>
            </a:r>
          </a:p>
          <a:p>
            <a:r>
              <a:rPr lang="en-US" dirty="0">
                <a:effectLst/>
              </a:rPr>
              <a:t>The clauses C</a:t>
            </a:r>
            <a:r>
              <a:rPr lang="en-US" baseline="-25000" dirty="0">
                <a:effectLst/>
              </a:rPr>
              <a:t>1</a:t>
            </a:r>
            <a:r>
              <a:rPr lang="en-US" dirty="0">
                <a:effectLst/>
              </a:rPr>
              <a:t> = f </a:t>
            </a:r>
            <a:r>
              <a:rPr lang="en-US" dirty="0"/>
              <a:t>∨ l and </a:t>
            </a:r>
            <a:r>
              <a:rPr lang="en-US" dirty="0">
                <a:effectLst/>
              </a:rPr>
              <a:t>C</a:t>
            </a:r>
            <a:r>
              <a:rPr lang="en-US" baseline="-25000" dirty="0">
                <a:effectLst/>
              </a:rPr>
              <a:t>2</a:t>
            </a:r>
            <a:r>
              <a:rPr lang="en-US" dirty="0">
                <a:effectLst/>
              </a:rPr>
              <a:t> </a:t>
            </a:r>
            <a:r>
              <a:rPr lang="en-US" baseline="-25000" dirty="0">
                <a:effectLst/>
              </a:rPr>
              <a:t>=</a:t>
            </a:r>
            <a:r>
              <a:rPr lang="en-US" dirty="0">
                <a:effectLst/>
              </a:rPr>
              <a:t> g </a:t>
            </a:r>
            <a:r>
              <a:rPr lang="en-US" dirty="0"/>
              <a:t>∨ ¬l are called </a:t>
            </a:r>
            <a:r>
              <a:rPr lang="en-US" b="1" i="1" dirty="0"/>
              <a:t>clashing clauses</a:t>
            </a:r>
            <a:r>
              <a:rPr lang="en-US" dirty="0"/>
              <a:t> and they </a:t>
            </a:r>
            <a:r>
              <a:rPr lang="en-US" b="1" i="1" dirty="0"/>
              <a:t>resolve upon the literal </a:t>
            </a:r>
            <a:r>
              <a:rPr lang="en-US" dirty="0"/>
              <a:t>l</a:t>
            </a:r>
          </a:p>
          <a:p>
            <a:r>
              <a:rPr lang="en-US" u="sng" dirty="0">
                <a:effectLst/>
              </a:rPr>
              <a:t>Notation</a:t>
            </a:r>
            <a:r>
              <a:rPr lang="en-US" dirty="0">
                <a:effectLst/>
              </a:rPr>
              <a:t> : C = </a:t>
            </a:r>
            <a:r>
              <a:rPr lang="en-US" dirty="0" err="1">
                <a:effectLst/>
              </a:rPr>
              <a:t>Res</a:t>
            </a:r>
            <a:r>
              <a:rPr lang="en-US" baseline="-25000" dirty="0" err="1">
                <a:effectLst/>
              </a:rPr>
              <a:t>l</a:t>
            </a:r>
            <a:r>
              <a:rPr lang="en-US" dirty="0">
                <a:effectLst/>
              </a:rPr>
              <a:t>(C</a:t>
            </a:r>
            <a:r>
              <a:rPr lang="en-US" baseline="-25000" dirty="0">
                <a:effectLst/>
              </a:rPr>
              <a:t>1</a:t>
            </a:r>
            <a:r>
              <a:rPr lang="en-US" dirty="0">
                <a:effectLst/>
              </a:rPr>
              <a:t>, C</a:t>
            </a:r>
            <a:r>
              <a:rPr lang="en-US" baseline="-25000" dirty="0">
                <a:effectLst/>
              </a:rPr>
              <a:t>2</a:t>
            </a:r>
            <a:r>
              <a:rPr lang="en-US" dirty="0">
                <a:effectLst/>
              </a:rPr>
              <a:t>) = f </a:t>
            </a:r>
            <a:r>
              <a:rPr lang="en-US" dirty="0"/>
              <a:t>∨ g, where C is called the </a:t>
            </a:r>
            <a:r>
              <a:rPr lang="en-US" b="1" i="1" dirty="0" err="1"/>
              <a:t>resolvent</a:t>
            </a:r>
            <a:r>
              <a:rPr lang="en-US" dirty="0"/>
              <a:t> of the </a:t>
            </a:r>
            <a:r>
              <a:rPr lang="en-US" b="1" i="1" dirty="0"/>
              <a:t>parent clauses</a:t>
            </a:r>
            <a:r>
              <a:rPr lang="en-US" dirty="0"/>
              <a:t> </a:t>
            </a:r>
            <a:r>
              <a:rPr lang="en-US" dirty="0">
                <a:effectLst/>
              </a:rPr>
              <a:t>C</a:t>
            </a:r>
            <a:r>
              <a:rPr lang="en-US" baseline="-25000" dirty="0">
                <a:effectLst/>
              </a:rPr>
              <a:t>1</a:t>
            </a:r>
            <a:r>
              <a:rPr lang="en-US" dirty="0">
                <a:effectLst/>
              </a:rPr>
              <a:t> and C</a:t>
            </a:r>
            <a:r>
              <a:rPr lang="en-US" baseline="-25000" dirty="0">
                <a:effectLst/>
              </a:rPr>
              <a:t>2</a:t>
            </a:r>
          </a:p>
          <a:p>
            <a:r>
              <a:rPr lang="en-US" dirty="0">
                <a:effectLst/>
              </a:rPr>
              <a:t>If C</a:t>
            </a:r>
            <a:r>
              <a:rPr lang="en-US" baseline="-25000" dirty="0">
                <a:effectLst/>
              </a:rPr>
              <a:t>1 </a:t>
            </a:r>
            <a:r>
              <a:rPr lang="en-US" dirty="0">
                <a:effectLst/>
              </a:rPr>
              <a:t>= l and C</a:t>
            </a:r>
            <a:r>
              <a:rPr lang="en-US" baseline="-25000" dirty="0">
                <a:effectLst/>
              </a:rPr>
              <a:t>2 </a:t>
            </a:r>
            <a:r>
              <a:rPr lang="en-US" dirty="0">
                <a:effectLst/>
              </a:rPr>
              <a:t>= </a:t>
            </a:r>
            <a:r>
              <a:rPr lang="en-US" dirty="0"/>
              <a:t>¬l, then </a:t>
            </a:r>
            <a:r>
              <a:rPr lang="en-US" dirty="0" err="1">
                <a:effectLst/>
              </a:rPr>
              <a:t>Res</a:t>
            </a:r>
            <a:r>
              <a:rPr lang="en-US" baseline="-25000" dirty="0" err="1">
                <a:effectLst/>
              </a:rPr>
              <a:t>l</a:t>
            </a:r>
            <a:r>
              <a:rPr lang="en-US" dirty="0">
                <a:effectLst/>
              </a:rPr>
              <a:t>(C</a:t>
            </a:r>
            <a:r>
              <a:rPr lang="en-US" baseline="-25000" dirty="0">
                <a:effectLst/>
              </a:rPr>
              <a:t>1</a:t>
            </a:r>
            <a:r>
              <a:rPr lang="en-US" dirty="0">
                <a:effectLst/>
              </a:rPr>
              <a:t>, C</a:t>
            </a:r>
            <a:r>
              <a:rPr lang="en-US" baseline="-25000" dirty="0">
                <a:effectLst/>
              </a:rPr>
              <a:t>2</a:t>
            </a:r>
            <a:r>
              <a:rPr lang="en-US" dirty="0">
                <a:effectLst/>
              </a:rPr>
              <a:t>) = </a:t>
            </a:r>
            <a:r>
              <a:rPr lang="en-GB" dirty="0">
                <a:effectLst/>
              </a:rPr>
              <a:t>□ (empty clause) which is inconsistent</a:t>
            </a:r>
          </a:p>
        </p:txBody>
      </p:sp>
    </p:spTree>
    <p:extLst>
      <p:ext uri="{BB962C8B-B14F-4D97-AF65-F5344CB8AC3E}">
        <p14:creationId xmlns:p14="http://schemas.microsoft.com/office/powerpoint/2010/main" val="114194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3269"/>
            <a:ext cx="10353761" cy="1326321"/>
          </a:xfrm>
        </p:spPr>
        <p:txBody>
          <a:bodyPr/>
          <a:lstStyle/>
          <a:p>
            <a:r>
              <a:rPr lang="en-US" dirty="0"/>
              <a:t>Theoretical 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3794" y="2426677"/>
            <a:ext cx="10353762" cy="2444262"/>
          </a:xfrm>
        </p:spPr>
        <p:txBody>
          <a:bodyPr/>
          <a:lstStyle/>
          <a:p>
            <a:pPr marL="0" indent="0">
              <a:buNone/>
            </a:pPr>
            <a:r>
              <a:rPr lang="en-GB" b="1" u="sng" dirty="0">
                <a:effectLst/>
              </a:rPr>
              <a:t>Theorem</a:t>
            </a:r>
          </a:p>
          <a:p>
            <a:pPr marL="0" indent="0">
              <a:buNone/>
            </a:pPr>
            <a:r>
              <a:rPr lang="en-GB" dirty="0">
                <a:effectLst/>
              </a:rPr>
              <a:t>A proposition formula U is a </a:t>
            </a:r>
            <a:r>
              <a:rPr lang="en-GB" b="1" dirty="0">
                <a:effectLst/>
              </a:rPr>
              <a:t>theorem</a:t>
            </a:r>
            <a:r>
              <a:rPr lang="en-GB" dirty="0">
                <a:effectLst/>
              </a:rPr>
              <a:t> (tautology) </a:t>
            </a:r>
            <a:r>
              <a:rPr lang="en-GB" i="1" dirty="0">
                <a:effectLst/>
              </a:rPr>
              <a:t>if and only if </a:t>
            </a:r>
            <a:r>
              <a:rPr lang="en-GB" dirty="0">
                <a:effectLst/>
              </a:rPr>
              <a:t>the empty clause can be derived from the conjunctive normal form of </a:t>
            </a:r>
            <a:r>
              <a:rPr lang="en-US" dirty="0"/>
              <a:t>¬U, using the resolution algorithm.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	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	U is a theorem (tautology) </a:t>
            </a:r>
            <a:r>
              <a:rPr lang="en-US" i="1" dirty="0">
                <a:effectLst/>
              </a:rPr>
              <a:t>if and only if </a:t>
            </a:r>
            <a:r>
              <a:rPr lang="en-US" dirty="0">
                <a:effectLst/>
              </a:rPr>
              <a:t>CNF(</a:t>
            </a:r>
            <a:r>
              <a:rPr lang="en-US" dirty="0"/>
              <a:t>¬U)|-</a:t>
            </a:r>
            <a:r>
              <a:rPr lang="en-US" baseline="-25000" dirty="0"/>
              <a:t>Res</a:t>
            </a:r>
            <a:r>
              <a:rPr lang="en-GB" dirty="0">
                <a:effectLst/>
              </a:rPr>
              <a:t> □.</a:t>
            </a:r>
          </a:p>
          <a:p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650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56674"/>
            <a:ext cx="10353761" cy="588385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845059"/>
            <a:ext cx="10353762" cy="58926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Initial formula:  </a:t>
            </a:r>
            <a:r>
              <a:rPr lang="en-GB" dirty="0">
                <a:effectLst/>
              </a:rPr>
              <a:t>U</a:t>
            </a:r>
            <a:r>
              <a:rPr lang="en-GB" baseline="-25000" dirty="0">
                <a:effectLst/>
              </a:rPr>
              <a:t>2 </a:t>
            </a:r>
            <a:r>
              <a:rPr lang="en-GB" dirty="0">
                <a:effectLst/>
              </a:rPr>
              <a:t>= (B </a:t>
            </a:r>
            <a:r>
              <a:rPr lang="en-US" dirty="0"/>
              <a:t>→ A) ∧ (C → A) → (B ∧ C → A)</a:t>
            </a:r>
            <a:endParaRPr lang="en-GB" dirty="0">
              <a:effectLst/>
            </a:endParaRPr>
          </a:p>
          <a:p>
            <a:pPr marL="0" indent="0">
              <a:buNone/>
            </a:pPr>
            <a:r>
              <a:rPr lang="en-US" dirty="0"/>
              <a:t>We will work with ¬</a:t>
            </a:r>
            <a:r>
              <a:rPr lang="en-GB" dirty="0">
                <a:effectLst/>
              </a:rPr>
              <a:t>U</a:t>
            </a:r>
            <a:r>
              <a:rPr lang="en-GB" baseline="-25000" dirty="0">
                <a:effectLst/>
              </a:rPr>
              <a:t>2 </a:t>
            </a:r>
            <a:r>
              <a:rPr lang="en-GB" dirty="0">
                <a:effectLst/>
              </a:rPr>
              <a:t>=</a:t>
            </a:r>
            <a:r>
              <a:rPr lang="en-US" dirty="0"/>
              <a:t> ¬(</a:t>
            </a:r>
            <a:r>
              <a:rPr lang="en-GB" dirty="0">
                <a:effectLst/>
              </a:rPr>
              <a:t> (B </a:t>
            </a:r>
            <a:r>
              <a:rPr lang="en-US" dirty="0">
                <a:solidFill>
                  <a:srgbClr val="FFFF00"/>
                </a:solidFill>
              </a:rPr>
              <a:t>→</a:t>
            </a:r>
            <a:r>
              <a:rPr lang="en-US" baseline="-25000" dirty="0">
                <a:solidFill>
                  <a:srgbClr val="FFFF00"/>
                </a:solidFill>
              </a:rPr>
              <a:t>1</a:t>
            </a:r>
            <a:r>
              <a:rPr lang="en-US" dirty="0"/>
              <a:t> A) ∧ (C </a:t>
            </a:r>
            <a:r>
              <a:rPr lang="en-US" dirty="0">
                <a:solidFill>
                  <a:srgbClr val="FFFF00"/>
                </a:solidFill>
              </a:rPr>
              <a:t>→</a:t>
            </a:r>
            <a:r>
              <a:rPr lang="en-US" baseline="-25000" dirty="0">
                <a:solidFill>
                  <a:srgbClr val="FFFF00"/>
                </a:solidFill>
              </a:rPr>
              <a:t>2</a:t>
            </a:r>
            <a:r>
              <a:rPr lang="en-US" dirty="0"/>
              <a:t> A) →</a:t>
            </a:r>
            <a:r>
              <a:rPr lang="en-US" baseline="-25000" dirty="0"/>
              <a:t>3</a:t>
            </a:r>
            <a:r>
              <a:rPr lang="en-US" dirty="0"/>
              <a:t> (B ∧ C </a:t>
            </a:r>
            <a:r>
              <a:rPr lang="en-US" dirty="0">
                <a:solidFill>
                  <a:srgbClr val="FFFF00"/>
                </a:solidFill>
              </a:rPr>
              <a:t>→</a:t>
            </a:r>
            <a:r>
              <a:rPr lang="en-US" baseline="-25000" dirty="0">
                <a:solidFill>
                  <a:srgbClr val="FFFF00"/>
                </a:solidFill>
              </a:rPr>
              <a:t>4</a:t>
            </a:r>
            <a:r>
              <a:rPr lang="en-US" dirty="0"/>
              <a:t> A) )</a:t>
            </a:r>
          </a:p>
          <a:p>
            <a:pPr marL="457200" indent="-457200">
              <a:buAutoNum type="arabicPeriod"/>
            </a:pPr>
            <a:r>
              <a:rPr lang="en-US" dirty="0">
                <a:effectLst/>
              </a:rPr>
              <a:t>We need to apply the normalization algorithm to obtain the CNF of </a:t>
            </a:r>
            <a:r>
              <a:rPr lang="en-US" dirty="0"/>
              <a:t>¬</a:t>
            </a:r>
            <a:r>
              <a:rPr lang="en-GB" dirty="0">
                <a:effectLst/>
              </a:rPr>
              <a:t>U</a:t>
            </a:r>
            <a:r>
              <a:rPr lang="en-GB" baseline="-25000" dirty="0">
                <a:effectLst/>
              </a:rPr>
              <a:t>2 </a:t>
            </a:r>
          </a:p>
          <a:p>
            <a:pPr marL="0" indent="0">
              <a:buNone/>
            </a:pPr>
            <a:r>
              <a:rPr lang="en-GB" dirty="0">
                <a:effectLst/>
              </a:rPr>
              <a:t>1.1 We replace implications 1, 2 and 4, using X</a:t>
            </a:r>
            <a:r>
              <a:rPr lang="en-US" dirty="0"/>
              <a:t> → Y </a:t>
            </a:r>
            <a:r>
              <a:rPr lang="en-US" b="1" dirty="0"/>
              <a:t>≡ </a:t>
            </a:r>
            <a:r>
              <a:rPr lang="en-US" dirty="0"/>
              <a:t>¬X ∨ Y: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	</a:t>
            </a:r>
            <a:r>
              <a:rPr lang="en-US" dirty="0"/>
              <a:t>¬</a:t>
            </a:r>
            <a:r>
              <a:rPr lang="en-GB" dirty="0">
                <a:effectLst/>
              </a:rPr>
              <a:t>U</a:t>
            </a:r>
            <a:r>
              <a:rPr lang="en-GB" baseline="-25000" dirty="0">
                <a:effectLst/>
              </a:rPr>
              <a:t>2 </a:t>
            </a:r>
            <a:r>
              <a:rPr lang="en-GB" dirty="0">
                <a:effectLst/>
              </a:rPr>
              <a:t>=</a:t>
            </a:r>
            <a:r>
              <a:rPr lang="en-US" dirty="0"/>
              <a:t> ¬(</a:t>
            </a:r>
            <a:r>
              <a:rPr lang="en-GB" dirty="0">
                <a:effectLst/>
              </a:rPr>
              <a:t> (</a:t>
            </a:r>
            <a:r>
              <a:rPr lang="en-US" dirty="0">
                <a:solidFill>
                  <a:srgbClr val="FFFF00"/>
                </a:solidFill>
              </a:rPr>
              <a:t>¬B ∨ A</a:t>
            </a:r>
            <a:r>
              <a:rPr lang="en-US" dirty="0"/>
              <a:t>) ∧ </a:t>
            </a:r>
            <a:r>
              <a:rPr lang="en-US" dirty="0">
                <a:solidFill>
                  <a:srgbClr val="FFFF00"/>
                </a:solidFill>
              </a:rPr>
              <a:t>(¬C ∨ A</a:t>
            </a:r>
            <a:r>
              <a:rPr lang="en-US" dirty="0"/>
              <a:t>) </a:t>
            </a:r>
            <a:r>
              <a:rPr lang="en-US" dirty="0">
                <a:solidFill>
                  <a:srgbClr val="00B0F0"/>
                </a:solidFill>
              </a:rPr>
              <a:t>→</a:t>
            </a:r>
            <a:r>
              <a:rPr lang="en-US" baseline="-25000" dirty="0">
                <a:solidFill>
                  <a:srgbClr val="00B0F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(¬B ∨ ¬C ∨ A</a:t>
            </a:r>
            <a:r>
              <a:rPr lang="en-US" dirty="0"/>
              <a:t>) )</a:t>
            </a:r>
          </a:p>
          <a:p>
            <a:pPr marL="0" indent="0">
              <a:buNone/>
            </a:pPr>
            <a:r>
              <a:rPr lang="en-US" dirty="0"/>
              <a:t>1.2 We replace implication 3, using the same transformation:</a:t>
            </a:r>
          </a:p>
          <a:p>
            <a:pPr marL="0" indent="0">
              <a:buNone/>
            </a:pPr>
            <a:r>
              <a:rPr lang="en-US" dirty="0"/>
              <a:t>	¬</a:t>
            </a:r>
            <a:r>
              <a:rPr lang="en-GB" dirty="0">
                <a:effectLst/>
              </a:rPr>
              <a:t>U</a:t>
            </a:r>
            <a:r>
              <a:rPr lang="en-GB" baseline="-25000" dirty="0">
                <a:effectLst/>
              </a:rPr>
              <a:t>2 </a:t>
            </a:r>
            <a:r>
              <a:rPr lang="en-GB" dirty="0">
                <a:effectLst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¬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¬</a:t>
            </a:r>
            <a:r>
              <a:rPr lang="en-GB" dirty="0">
                <a:solidFill>
                  <a:srgbClr val="00B0F0"/>
                </a:solidFill>
                <a:effectLst/>
              </a:rPr>
              <a:t>( (</a:t>
            </a:r>
            <a:r>
              <a:rPr lang="en-US" dirty="0">
                <a:solidFill>
                  <a:srgbClr val="00B0F0"/>
                </a:solidFill>
              </a:rPr>
              <a:t>¬B ∨ A) ∧ (¬C ∨ A) ) ∨ (¬B ∨ ¬C ∨ A)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1.3 We apply de Morgan’s law, by pushing the outermost negation in:</a:t>
            </a:r>
          </a:p>
          <a:p>
            <a:pPr marL="0" indent="0">
              <a:buNone/>
            </a:pPr>
            <a:r>
              <a:rPr lang="en-US" dirty="0"/>
              <a:t>	¬</a:t>
            </a:r>
            <a:r>
              <a:rPr lang="en-GB" dirty="0">
                <a:effectLst/>
              </a:rPr>
              <a:t>U</a:t>
            </a:r>
            <a:r>
              <a:rPr lang="en-GB" baseline="-25000" dirty="0">
                <a:effectLst/>
              </a:rPr>
              <a:t>2 </a:t>
            </a:r>
            <a:r>
              <a:rPr lang="en-GB" dirty="0">
                <a:effectLst/>
              </a:rPr>
              <a:t>=</a:t>
            </a:r>
            <a:r>
              <a:rPr lang="en-US" dirty="0"/>
              <a:t> </a:t>
            </a:r>
            <a:r>
              <a:rPr lang="en-GB" dirty="0">
                <a:solidFill>
                  <a:srgbClr val="92D050"/>
                </a:solidFill>
                <a:effectLst/>
              </a:rPr>
              <a:t>(</a:t>
            </a:r>
            <a:r>
              <a:rPr lang="en-US" dirty="0">
                <a:solidFill>
                  <a:srgbClr val="92D050"/>
                </a:solidFill>
              </a:rPr>
              <a:t>¬B ∨ A) ∧ (¬C ∨ A) ∧ B ∧ C ∧ ¬A </a:t>
            </a:r>
            <a:r>
              <a:rPr lang="en-US" dirty="0"/>
              <a:t>– CNF with 5 clauses</a:t>
            </a:r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66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192505"/>
            <a:ext cx="10353761" cy="7860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823410"/>
            <a:ext cx="10353762" cy="13956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the end, we obtained that </a:t>
            </a:r>
            <a:r>
              <a:rPr lang="en-US" dirty="0">
                <a:effectLst/>
              </a:rPr>
              <a:t>CNF(</a:t>
            </a:r>
            <a:r>
              <a:rPr lang="en-US" dirty="0"/>
              <a:t>¬U</a:t>
            </a:r>
            <a:r>
              <a:rPr lang="en-US" baseline="-25000" dirty="0"/>
              <a:t>2</a:t>
            </a:r>
            <a:r>
              <a:rPr lang="en-US" dirty="0"/>
              <a:t>)|-</a:t>
            </a:r>
            <a:r>
              <a:rPr lang="en-US" baseline="-25000" dirty="0"/>
              <a:t>Res</a:t>
            </a:r>
            <a:r>
              <a:rPr lang="en-GB" dirty="0">
                <a:effectLst/>
              </a:rPr>
              <a:t> □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Since the empty clause can be derived from the conjunctive normal form of ¬U</a:t>
            </a:r>
            <a:r>
              <a:rPr lang="en-US" baseline="-25000" dirty="0"/>
              <a:t>2</a:t>
            </a:r>
            <a:r>
              <a:rPr lang="en-US" dirty="0"/>
              <a:t>, it results that the initial formula U</a:t>
            </a:r>
            <a:r>
              <a:rPr lang="en-US" baseline="-25000" dirty="0"/>
              <a:t>2 </a:t>
            </a:r>
            <a:r>
              <a:rPr lang="en-US" dirty="0"/>
              <a:t>is a theorem (tautology)</a:t>
            </a:r>
          </a:p>
        </p:txBody>
      </p:sp>
    </p:spTree>
    <p:extLst>
      <p:ext uri="{BB962C8B-B14F-4D97-AF65-F5344CB8AC3E}">
        <p14:creationId xmlns:p14="http://schemas.microsoft.com/office/powerpoint/2010/main" val="1815784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56674"/>
            <a:ext cx="10353761" cy="588385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845059"/>
            <a:ext cx="10353762" cy="5892625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CNF(¬U</a:t>
            </a:r>
            <a:r>
              <a:rPr lang="en-US" baseline="-25000" dirty="0"/>
              <a:t>2</a:t>
            </a:r>
            <a:r>
              <a:rPr lang="en-US" dirty="0"/>
              <a:t>) = </a:t>
            </a:r>
            <a:r>
              <a:rPr lang="en-GB" dirty="0">
                <a:effectLst/>
              </a:rPr>
              <a:t>(</a:t>
            </a:r>
            <a:r>
              <a:rPr lang="en-US" dirty="0"/>
              <a:t>¬B ∨ A) ∧ (¬C ∨ A) ∧ B ∧ C ∧ ¬A </a:t>
            </a:r>
          </a:p>
          <a:p>
            <a:pPr marL="0" indent="0">
              <a:buNone/>
            </a:pPr>
            <a:r>
              <a:rPr lang="en-US" dirty="0"/>
              <a:t>2. Now we need to apply the resolution algorithm</a:t>
            </a:r>
          </a:p>
          <a:p>
            <a:pPr marL="0" indent="0">
              <a:buNone/>
            </a:pPr>
            <a:r>
              <a:rPr lang="en-US" dirty="0"/>
              <a:t>Let us take the set S = {¬B ∨ A, ¬C ∨ A, B, C, ¬A) containing the clauses of CNF(¬U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and denote the clauses as follows: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baseline="-25000" dirty="0"/>
              <a:t>1 </a:t>
            </a:r>
            <a:r>
              <a:rPr lang="en-US" dirty="0"/>
              <a:t>= ¬B ∨ A , 	C</a:t>
            </a:r>
            <a:r>
              <a:rPr lang="en-US" baseline="-25000" dirty="0"/>
              <a:t>2 </a:t>
            </a:r>
            <a:r>
              <a:rPr lang="en-US" dirty="0"/>
              <a:t>= ¬C ∨ A,	 C</a:t>
            </a:r>
            <a:r>
              <a:rPr lang="en-US" baseline="-25000" dirty="0"/>
              <a:t>3 </a:t>
            </a:r>
            <a:r>
              <a:rPr lang="en-US" dirty="0"/>
              <a:t>= B,		C</a:t>
            </a:r>
            <a:r>
              <a:rPr lang="en-US" baseline="-25000" dirty="0"/>
              <a:t>4 </a:t>
            </a:r>
            <a:r>
              <a:rPr lang="en-US" dirty="0"/>
              <a:t>= C, 		C</a:t>
            </a:r>
            <a:r>
              <a:rPr lang="en-US" baseline="-25000" dirty="0"/>
              <a:t>5 </a:t>
            </a:r>
            <a:r>
              <a:rPr lang="en-US" dirty="0"/>
              <a:t>= ¬A</a:t>
            </a:r>
          </a:p>
          <a:p>
            <a:pPr marL="0" indent="0">
              <a:buNone/>
            </a:pPr>
            <a:r>
              <a:rPr lang="en-US" dirty="0"/>
              <a:t>The process of deriving the empty clause is symbolized by the binary tree: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baseline="-25000" dirty="0"/>
              <a:t>1 </a:t>
            </a:r>
            <a:r>
              <a:rPr lang="en-US" dirty="0"/>
              <a:t>= ¬B ∨ </a:t>
            </a:r>
            <a:r>
              <a:rPr lang="en-US" u="sng" dirty="0"/>
              <a:t>A</a:t>
            </a:r>
            <a:r>
              <a:rPr lang="en-US" dirty="0"/>
              <a:t>			C</a:t>
            </a:r>
            <a:r>
              <a:rPr lang="en-US" baseline="-25000" dirty="0"/>
              <a:t>5 </a:t>
            </a:r>
            <a:r>
              <a:rPr lang="en-US" dirty="0"/>
              <a:t>= </a:t>
            </a:r>
            <a:r>
              <a:rPr lang="en-US" u="sng" dirty="0"/>
              <a:t>¬A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dirty="0"/>
              <a:t>		C</a:t>
            </a:r>
            <a:r>
              <a:rPr lang="en-US" baseline="-25000" dirty="0"/>
              <a:t>6</a:t>
            </a:r>
            <a:r>
              <a:rPr lang="en-US" dirty="0"/>
              <a:t> = </a:t>
            </a:r>
            <a:r>
              <a:rPr lang="en-US" dirty="0" err="1"/>
              <a:t>Res</a:t>
            </a:r>
            <a:r>
              <a:rPr lang="en-US" baseline="-25000" dirty="0" err="1"/>
              <a:t>A</a:t>
            </a:r>
            <a:r>
              <a:rPr lang="en-US" dirty="0"/>
              <a:t>(C</a:t>
            </a:r>
            <a:r>
              <a:rPr lang="en-US" baseline="-25000" dirty="0"/>
              <a:t>1 </a:t>
            </a:r>
            <a:r>
              <a:rPr lang="en-US" dirty="0"/>
              <a:t>, C</a:t>
            </a:r>
            <a:r>
              <a:rPr lang="en-US" baseline="-25000" dirty="0"/>
              <a:t>5</a:t>
            </a:r>
            <a:r>
              <a:rPr lang="en-US" dirty="0"/>
              <a:t>) = </a:t>
            </a:r>
            <a:r>
              <a:rPr lang="en-US" u="sng" dirty="0"/>
              <a:t>¬B</a:t>
            </a:r>
            <a:r>
              <a:rPr lang="en-US" dirty="0"/>
              <a:t> 			 C</a:t>
            </a:r>
            <a:r>
              <a:rPr lang="en-US" baseline="-25000" dirty="0"/>
              <a:t>3 </a:t>
            </a:r>
            <a:r>
              <a:rPr lang="en-US" dirty="0"/>
              <a:t>= </a:t>
            </a:r>
            <a:r>
              <a:rPr lang="en-US" u="sng" dirty="0"/>
              <a:t>B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dirty="0"/>
              <a:t>				 C</a:t>
            </a:r>
            <a:r>
              <a:rPr lang="en-US" baseline="-25000" dirty="0"/>
              <a:t>7</a:t>
            </a:r>
            <a:r>
              <a:rPr lang="en-US" dirty="0"/>
              <a:t> = </a:t>
            </a:r>
            <a:r>
              <a:rPr lang="en-US" dirty="0" err="1"/>
              <a:t>Res</a:t>
            </a:r>
            <a:r>
              <a:rPr lang="en-US" baseline="-25000" dirty="0" err="1"/>
              <a:t>B</a:t>
            </a:r>
            <a:r>
              <a:rPr lang="en-US" dirty="0"/>
              <a:t>(C</a:t>
            </a:r>
            <a:r>
              <a:rPr lang="en-US" baseline="-25000" dirty="0"/>
              <a:t>3 </a:t>
            </a:r>
            <a:r>
              <a:rPr lang="en-US" dirty="0"/>
              <a:t>, C</a:t>
            </a:r>
            <a:r>
              <a:rPr lang="en-US" baseline="-25000" dirty="0"/>
              <a:t>6</a:t>
            </a:r>
            <a:r>
              <a:rPr lang="en-US" dirty="0"/>
              <a:t>) = </a:t>
            </a:r>
            <a:r>
              <a:rPr lang="en-GB" dirty="0">
                <a:effectLst/>
              </a:rPr>
              <a:t>□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16505" y="4267200"/>
            <a:ext cx="1171074" cy="51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459705" y="4283242"/>
            <a:ext cx="705853" cy="54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283242" y="5390147"/>
            <a:ext cx="898358" cy="43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753726" y="5277853"/>
            <a:ext cx="962527" cy="465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6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0A1C1B724C384EB82DD5F50928597C" ma:contentTypeVersion="2" ma:contentTypeDescription="Create a new document." ma:contentTypeScope="" ma:versionID="5f94e00b72e7d3d7e2f3eefbbbef4ebc">
  <xsd:schema xmlns:xsd="http://www.w3.org/2001/XMLSchema" xmlns:xs="http://www.w3.org/2001/XMLSchema" xmlns:p="http://schemas.microsoft.com/office/2006/metadata/properties" xmlns:ns2="02a8dec1-6acd-466a-99e7-60870912793c" targetNamespace="http://schemas.microsoft.com/office/2006/metadata/properties" ma:root="true" ma:fieldsID="6039c0d069f040d7a64b2a8486ced038" ns2:_="">
    <xsd:import namespace="02a8dec1-6acd-466a-99e7-6087091279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a8dec1-6acd-466a-99e7-6087091279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628E2C-D0A3-4C4F-ACFB-ABAA7A19514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159C89D-AA7A-44FD-8500-7441A63B69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62C951-C544-41CC-816C-79626EBBE4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a8dec1-6acd-466a-99e7-6087091279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81</TotalTime>
  <Words>388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Damask</vt:lpstr>
      <vt:lpstr>Individual homework</vt:lpstr>
      <vt:lpstr>Theoretical results</vt:lpstr>
      <vt:lpstr>Theoretical results</vt:lpstr>
      <vt:lpstr>Theoretical results</vt:lpstr>
      <vt:lpstr>Solution</vt:lpstr>
      <vt:lpstr>CONCLUSION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homework</dc:title>
  <dc:creator>Robert Cojocariu</dc:creator>
  <cp:lastModifiedBy>Robert Cojocariu</cp:lastModifiedBy>
  <cp:revision>10</cp:revision>
  <dcterms:created xsi:type="dcterms:W3CDTF">2020-11-21T10:36:34Z</dcterms:created>
  <dcterms:modified xsi:type="dcterms:W3CDTF">2021-01-25T10:29:59Z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0x010100F60A1C1B724C384EB82DD5F50928597C</vt:lpwstr>
  </property>
</Properties>
</file>