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2" r:id="rId6"/>
    <p:sldId id="257" r:id="rId7"/>
    <p:sldId id="263" r:id="rId8"/>
    <p:sldId id="264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1BB40F-A944-45E7-8C56-3FD792AAD45F}">
          <p14:sldIdLst>
            <p14:sldId id="256"/>
            <p14:sldId id="262"/>
            <p14:sldId id="257"/>
            <p14:sldId id="263"/>
            <p14:sldId id="264"/>
            <p14:sldId id="261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4EEE6-976D-4AB4-9530-15C321091B0F}" v="38" dt="2020-11-17T06:04:12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N CONSTANTIN" userId="S::marian.constantin@stud.ubbcluj.ro::67da33b3-ede0-41fb-a26b-6e398badaf8f" providerId="AD" clId="Web-{4F74EEE6-976D-4AB4-9530-15C321091B0F}"/>
    <pc:docChg chg="modSld">
      <pc:chgData name="MARIAN CONSTANTIN" userId="S::marian.constantin@stud.ubbcluj.ro::67da33b3-ede0-41fb-a26b-6e398badaf8f" providerId="AD" clId="Web-{4F74EEE6-976D-4AB4-9530-15C321091B0F}" dt="2020-11-17T06:04:11.628" v="36" actId="20577"/>
      <pc:docMkLst>
        <pc:docMk/>
      </pc:docMkLst>
      <pc:sldChg chg="modSp">
        <pc:chgData name="MARIAN CONSTANTIN" userId="S::marian.constantin@stud.ubbcluj.ro::67da33b3-ede0-41fb-a26b-6e398badaf8f" providerId="AD" clId="Web-{4F74EEE6-976D-4AB4-9530-15C321091B0F}" dt="2020-11-17T06:04:10.565" v="33" actId="20577"/>
        <pc:sldMkLst>
          <pc:docMk/>
          <pc:sldMk cId="334692984" sldId="256"/>
        </pc:sldMkLst>
        <pc:spChg chg="mod">
          <ac:chgData name="MARIAN CONSTANTIN" userId="S::marian.constantin@stud.ubbcluj.ro::67da33b3-ede0-41fb-a26b-6e398badaf8f" providerId="AD" clId="Web-{4F74EEE6-976D-4AB4-9530-15C321091B0F}" dt="2020-11-17T06:04:10.565" v="33" actId="20577"/>
          <ac:spMkLst>
            <pc:docMk/>
            <pc:sldMk cId="334692984" sldId="256"/>
            <ac:spMk id="2" creationId="{41A94335-7CEF-48F8-8653-7C59C36BD3B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4335-7CEF-48F8-8653-7C59C36BD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Computational logic homework – semantic tableaux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86616-2D97-4547-9A20-B374C7E45C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Constantin Marian – Group 912</a:t>
            </a:r>
          </a:p>
        </p:txBody>
      </p:sp>
    </p:spTree>
    <p:extLst>
      <p:ext uri="{BB962C8B-B14F-4D97-AF65-F5344CB8AC3E}">
        <p14:creationId xmlns:p14="http://schemas.microsoft.com/office/powerpoint/2010/main" val="33469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1F3D-3E48-4A32-9A91-8082E20E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371600"/>
            <a:ext cx="9692640" cy="825477"/>
          </a:xfrm>
        </p:spPr>
        <p:txBody>
          <a:bodyPr/>
          <a:lstStyle/>
          <a:p>
            <a:r>
              <a:rPr lang="en-US" b="1" dirty="0"/>
              <a:t>Exercise 7.2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4657D83-0E5B-45F7-A918-E1E5856C15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2926080"/>
                <a:ext cx="8595360" cy="4351337"/>
              </a:xfrm>
            </p:spPr>
            <p:txBody>
              <a:bodyPr>
                <a:normAutofit/>
              </a:bodyPr>
              <a:lstStyle/>
              <a:p>
                <a:pPr marL="0" marR="0" indent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 dirty="0">
                    <a:effectLst/>
                    <a:latin typeface="+mj-lt"/>
                    <a:ea typeface="Times New Roman" panose="02020603050405020304" pitchFamily="18" charset="0"/>
                  </a:rPr>
                  <a:t>Using the semantic tableaux method check whether the following logical consequences hold.</a:t>
                </a:r>
              </a:p>
              <a:p>
                <a:pPr marL="0" marR="0" indent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)), (∀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smtClean="0"/>
                        <m:t>⊧</m:t>
                      </m:r>
                      <m:r>
                        <m:rPr>
                          <m:nor/>
                        </m:rPr>
                        <a:rPr lang="en-US" sz="2400" b="0" i="0" smtClean="0"/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effectLst/>
                  <a:latin typeface="+mj-lt"/>
                  <a:ea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2400" dirty="0">
                  <a:effectLst/>
                  <a:latin typeface="+mj-lt"/>
                  <a:ea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000" dirty="0">
                  <a:effectLst/>
                  <a:latin typeface="+mj-lt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4657D83-0E5B-45F7-A918-E1E5856C15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2926080"/>
                <a:ext cx="8595360" cy="4351337"/>
              </a:xfrm>
              <a:blipFill>
                <a:blip r:embed="rId2"/>
                <a:stretch>
                  <a:fillRect l="-1064" t="-1261" r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34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1F3D-3E48-4A32-9A91-8082E20E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25477"/>
          </a:xfrm>
        </p:spPr>
        <p:txBody>
          <a:bodyPr/>
          <a:lstStyle/>
          <a:p>
            <a:r>
              <a:rPr lang="en-US" b="1" dirty="0"/>
              <a:t>Theoretical results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593A5CA-B54D-4517-B023-46CA96E11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41" y="1913389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A8ABE1-BB82-468A-8CD0-6052F87D576E}"/>
              </a:ext>
            </a:extLst>
          </p:cNvPr>
          <p:cNvSpPr txBox="1"/>
          <p:nvPr/>
        </p:nvSpPr>
        <p:spPr>
          <a:xfrm>
            <a:off x="1340140" y="1288059"/>
            <a:ext cx="6360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Construction of a semantic tableau</a:t>
            </a:r>
          </a:p>
        </p:txBody>
      </p:sp>
    </p:spTree>
    <p:extLst>
      <p:ext uri="{BB962C8B-B14F-4D97-AF65-F5344CB8AC3E}">
        <p14:creationId xmlns:p14="http://schemas.microsoft.com/office/powerpoint/2010/main" val="86082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1F3D-3E48-4A32-9A91-8082E20E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25477"/>
          </a:xfrm>
        </p:spPr>
        <p:txBody>
          <a:bodyPr>
            <a:normAutofit/>
          </a:bodyPr>
          <a:lstStyle/>
          <a:p>
            <a:r>
              <a:rPr lang="en-US" sz="2800" dirty="0"/>
              <a:t>Definitions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74EFCBC1-F5E2-4224-AB4B-9DD0C6EA6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65"/>
          <a:stretch/>
        </p:blipFill>
        <p:spPr bwMode="auto">
          <a:xfrm>
            <a:off x="1261872" y="1476739"/>
            <a:ext cx="8077200" cy="287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3F2A04-78CE-49EF-B845-E05AF1598D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570" b="28992"/>
          <a:stretch/>
        </p:blipFill>
        <p:spPr>
          <a:xfrm>
            <a:off x="1261872" y="4632850"/>
            <a:ext cx="7815842" cy="176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0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1F3D-3E48-4A32-9A91-8082E20E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25477"/>
          </a:xfrm>
        </p:spPr>
        <p:txBody>
          <a:bodyPr>
            <a:normAutofit/>
          </a:bodyPr>
          <a:lstStyle/>
          <a:p>
            <a:r>
              <a:rPr lang="en-US" sz="2800" dirty="0"/>
              <a:t>Decomposition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CA316E-F5FF-4361-9F14-8C53578188F0}"/>
              </a:ext>
            </a:extLst>
          </p:cNvPr>
          <p:cNvSpPr txBox="1"/>
          <p:nvPr/>
        </p:nvSpPr>
        <p:spPr>
          <a:xfrm>
            <a:off x="577496" y="1479498"/>
            <a:ext cx="307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0" i="1" dirty="0">
                <a:solidFill>
                  <a:srgbClr val="222222"/>
                </a:solidFill>
                <a:effectLst/>
                <a:latin typeface="Open Sans"/>
              </a:rPr>
              <a:t>α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Open Sans"/>
              </a:rPr>
              <a:t> - </a:t>
            </a:r>
            <a:r>
              <a:rPr lang="en-US" sz="1400" dirty="0"/>
              <a:t>rules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19EE9E-0CA8-4105-87D1-1BD1A2625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3" t="17516" r="5857" b="52402"/>
          <a:stretch/>
        </p:blipFill>
        <p:spPr bwMode="auto">
          <a:xfrm>
            <a:off x="577496" y="2067872"/>
            <a:ext cx="6741227" cy="148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30337D-2AF6-4B60-9E82-C9F80CABCA50}"/>
              </a:ext>
            </a:extLst>
          </p:cNvPr>
          <p:cNvSpPr txBox="1"/>
          <p:nvPr/>
        </p:nvSpPr>
        <p:spPr>
          <a:xfrm>
            <a:off x="577496" y="4274558"/>
            <a:ext cx="114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0" i="1" dirty="0">
                <a:solidFill>
                  <a:srgbClr val="222222"/>
                </a:solidFill>
                <a:effectLst/>
                <a:latin typeface="+mj-lt"/>
              </a:rPr>
              <a:t>β</a:t>
            </a:r>
            <a:r>
              <a:rPr lang="en-US" sz="1400" dirty="0">
                <a:solidFill>
                  <a:srgbClr val="222222"/>
                </a:solidFill>
                <a:latin typeface="+mj-lt"/>
              </a:rPr>
              <a:t> - rules</a:t>
            </a:r>
            <a:endParaRPr lang="en-US" sz="1400" dirty="0">
              <a:latin typeface="+mj-lt"/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2753C6EC-127C-4F5A-9624-5DD0BF483A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9" t="67096" r="5752" b="13901"/>
          <a:stretch/>
        </p:blipFill>
        <p:spPr bwMode="auto">
          <a:xfrm>
            <a:off x="577496" y="4854960"/>
            <a:ext cx="7004816" cy="96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10B08C70-AB01-4F5B-989C-9B4C9DF60F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673" r="68848" b="46055"/>
          <a:stretch/>
        </p:blipFill>
        <p:spPr bwMode="auto">
          <a:xfrm>
            <a:off x="8688432" y="1996580"/>
            <a:ext cx="2365696" cy="234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>
            <a:extLst>
              <a:ext uri="{FF2B5EF4-FFF2-40B4-BE49-F238E27FC236}">
                <a16:creationId xmlns:a16="http://schemas.microsoft.com/office/drawing/2014/main" id="{78158738-5420-4FB4-9FA3-390FD9A5D2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" t="61800" r="69569" b="23359"/>
          <a:stretch/>
        </p:blipFill>
        <p:spPr bwMode="auto">
          <a:xfrm>
            <a:off x="8501148" y="5084613"/>
            <a:ext cx="2365696" cy="73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3EF7A1-833E-41F2-A41B-3A4C50F3B3A3}"/>
              </a:ext>
            </a:extLst>
          </p:cNvPr>
          <p:cNvSpPr txBox="1"/>
          <p:nvPr/>
        </p:nvSpPr>
        <p:spPr>
          <a:xfrm>
            <a:off x="8635536" y="1488970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i="1" dirty="0"/>
              <a:t>γ</a:t>
            </a:r>
            <a:r>
              <a:rPr lang="en-US" sz="1400" dirty="0"/>
              <a:t> -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0FB727-00C7-4C0F-B104-7E40B1451F29}"/>
              </a:ext>
            </a:extLst>
          </p:cNvPr>
          <p:cNvSpPr txBox="1"/>
          <p:nvPr/>
        </p:nvSpPr>
        <p:spPr>
          <a:xfrm>
            <a:off x="8534704" y="4537853"/>
            <a:ext cx="114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𝛿 </a:t>
            </a:r>
            <a:r>
              <a:rPr lang="en-US" sz="1400" dirty="0"/>
              <a:t>- rules</a:t>
            </a:r>
          </a:p>
        </p:txBody>
      </p:sp>
    </p:spTree>
    <p:extLst>
      <p:ext uri="{BB962C8B-B14F-4D97-AF65-F5344CB8AC3E}">
        <p14:creationId xmlns:p14="http://schemas.microsoft.com/office/powerpoint/2010/main" val="77235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1F3D-3E48-4A32-9A91-8082E20E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371600"/>
            <a:ext cx="9692640" cy="825477"/>
          </a:xfrm>
        </p:spPr>
        <p:txBody>
          <a:bodyPr/>
          <a:lstStyle/>
          <a:p>
            <a:r>
              <a:rPr lang="en-US" b="1" dirty="0"/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C843F3-DB87-4D9A-895A-B0A9B01D36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2926080"/>
                <a:ext cx="8595360" cy="43513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 apply Theorem 2 and we build the semantic tableau associated to the formula U obtained as the conjunction of all the premises and the negation of the conclusion.</a:t>
                </a:r>
              </a:p>
              <a:p>
                <a:pPr marL="0" indent="0">
                  <a:buNone/>
                </a:pPr>
                <a:r>
                  <a:rPr lang="en-US" sz="2400" dirty="0"/>
                  <a:t>U</a:t>
                </a:r>
                <a:r>
                  <a:rPr lang="en-US" sz="2000" dirty="0"/>
                  <a:t>1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(∀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)(∀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U</a:t>
                </a:r>
                <a:r>
                  <a:rPr lang="en-US" sz="2000" dirty="0"/>
                  <a:t>2</a:t>
                </a:r>
                <a:r>
                  <a:rPr lang="en-US" sz="2400" dirty="0"/>
                  <a:t>=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V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U</a:t>
                </a:r>
                <a:r>
                  <a:rPr lang="en-US" sz="2300" dirty="0"/>
                  <a:t>=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((∀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)(∀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)))</m:t>
                    </m:r>
                    <m:r>
                      <m:rPr>
                        <m:nor/>
                      </m:rPr>
                      <a:rPr lang="en-US" sz="23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3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^(</m:t>
                    </m:r>
                    <m:r>
                      <m:rPr>
                        <m:nor/>
                      </m:rPr>
                      <a:rPr lang="en-US" sz="230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sz="23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GB" sz="2300" dirty="0">
                  <a:effectLst/>
                  <a:latin typeface="+mj-lt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400" dirty="0">
                  <a:effectLst/>
                  <a:latin typeface="+mj-lt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C843F3-DB87-4D9A-895A-B0A9B01D36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2926080"/>
                <a:ext cx="8595360" cy="4351337"/>
              </a:xfrm>
              <a:blipFill>
                <a:blip r:embed="rId2"/>
                <a:stretch>
                  <a:fillRect l="-1064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45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32CFB1-6D35-41E1-B1B2-BF45F46B5243}"/>
                  </a:ext>
                </a:extLst>
              </p:cNvPr>
              <p:cNvSpPr txBox="1"/>
              <p:nvPr/>
            </p:nvSpPr>
            <p:spPr>
              <a:xfrm>
                <a:off x="2377440" y="154699"/>
                <a:ext cx="60350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(∀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)(∀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^(</m:t>
                    </m:r>
                    <m:r>
                      <m:rPr>
                        <m:nor/>
                      </m:rPr>
                      <a:rPr lang="en-US" sz="1600">
                        <a:latin typeface="+mj-lt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GB" sz="1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(1)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32CFB1-6D35-41E1-B1B2-BF45F46B5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154699"/>
                <a:ext cx="6035040" cy="338554"/>
              </a:xfrm>
              <a:prstGeom prst="rect">
                <a:avLst/>
              </a:prstGeom>
              <a:blipFill>
                <a:blip r:embed="rId2"/>
                <a:stretch>
                  <a:fillRect t="-7143"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EAEF4D-74F9-48DE-9C0F-3F19AE281C8B}"/>
                  </a:ext>
                </a:extLst>
              </p:cNvPr>
              <p:cNvSpPr txBox="1"/>
              <p:nvPr/>
            </p:nvSpPr>
            <p:spPr>
              <a:xfrm>
                <a:off x="2377440" y="2898017"/>
                <a:ext cx="60350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(∀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(5)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EAEF4D-74F9-48DE-9C0F-3F19AE281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2898017"/>
                <a:ext cx="6035040" cy="338554"/>
              </a:xfrm>
              <a:prstGeom prst="rect">
                <a:avLst/>
              </a:prstGeom>
              <a:blipFill>
                <a:blip r:embed="rId3"/>
                <a:stretch>
                  <a:fillRect t="-7143"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3E7C8D-6CA1-4E09-879D-A60A537684CF}"/>
                  </a:ext>
                </a:extLst>
              </p:cNvPr>
              <p:cNvSpPr txBox="1"/>
              <p:nvPr/>
            </p:nvSpPr>
            <p:spPr>
              <a:xfrm>
                <a:off x="2377440" y="4021471"/>
                <a:ext cx="60350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1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3E7C8D-6CA1-4E09-879D-A60A5376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4021471"/>
                <a:ext cx="6035040" cy="338554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FD7460-DA7F-49E9-8EBC-D85ED42E0EBB}"/>
                  </a:ext>
                </a:extLst>
              </p:cNvPr>
              <p:cNvSpPr txBox="1"/>
              <p:nvPr/>
            </p:nvSpPr>
            <p:spPr>
              <a:xfrm>
                <a:off x="2377440" y="1802556"/>
                <a:ext cx="60350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>
                        <a:latin typeface="+mj-lt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(4)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FD7460-DA7F-49E9-8EBC-D85ED42E0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1802556"/>
                <a:ext cx="6035040" cy="338554"/>
              </a:xfrm>
              <a:prstGeom prst="rect">
                <a:avLst/>
              </a:prstGeom>
              <a:blipFill>
                <a:blip r:embed="rId5"/>
                <a:stretch>
                  <a:fillRect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7A2017-DA35-40FE-A44C-5D5943DA5232}"/>
                  </a:ext>
                </a:extLst>
              </p:cNvPr>
              <p:cNvSpPr txBox="1"/>
              <p:nvPr/>
            </p:nvSpPr>
            <p:spPr>
              <a:xfrm>
                <a:off x="2377440" y="2345621"/>
                <a:ext cx="60350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smtClean="0">
                        <a:latin typeface="+mj-lt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7A2017-DA35-40FE-A44C-5D5943DA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2345621"/>
                <a:ext cx="6035040" cy="338554"/>
              </a:xfrm>
              <a:prstGeom prst="rect">
                <a:avLst/>
              </a:prstGeom>
              <a:blipFill>
                <a:blip r:embed="rId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C949CB-6B14-41AA-9C59-7AD8ABC8117C}"/>
                  </a:ext>
                </a:extLst>
              </p:cNvPr>
              <p:cNvSpPr txBox="1"/>
              <p:nvPr/>
            </p:nvSpPr>
            <p:spPr>
              <a:xfrm>
                <a:off x="2377440" y="707095"/>
                <a:ext cx="60350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(∀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)(∀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(2)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C949CB-6B14-41AA-9C59-7AD8ABC81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707095"/>
                <a:ext cx="6035040" cy="338554"/>
              </a:xfrm>
              <a:prstGeom prst="rect">
                <a:avLst/>
              </a:prstGeom>
              <a:blipFill>
                <a:blip r:embed="rId7"/>
                <a:stretch>
                  <a:fillRect t="-7143"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B1AE9C-9506-4F97-AEBC-B1E0F1039DC2}"/>
                  </a:ext>
                </a:extLst>
              </p:cNvPr>
              <p:cNvSpPr txBox="1"/>
              <p:nvPr/>
            </p:nvSpPr>
            <p:spPr>
              <a:xfrm>
                <a:off x="2377440" y="3450413"/>
                <a:ext cx="60350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(∀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)(∀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copy of formula (</a:t>
                </a:r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GB" sz="1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B1AE9C-9506-4F97-AEBC-B1E0F1039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3450413"/>
                <a:ext cx="6035040" cy="338554"/>
              </a:xfrm>
              <a:prstGeom prst="rect">
                <a:avLst/>
              </a:prstGeom>
              <a:blipFill>
                <a:blip r:embed="rId8"/>
                <a:stretch>
                  <a:fillRect t="-7143"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D3D9FB-7912-4D7A-98F2-2970EC9D0268}"/>
                  </a:ext>
                </a:extLst>
              </p:cNvPr>
              <p:cNvSpPr txBox="1"/>
              <p:nvPr/>
            </p:nvSpPr>
            <p:spPr>
              <a:xfrm>
                <a:off x="2377440" y="4545874"/>
                <a:ext cx="60350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sz="1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copy of formula (3)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D3D9FB-7912-4D7A-98F2-2970EC9D0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4545874"/>
                <a:ext cx="6035040" cy="338554"/>
              </a:xfrm>
              <a:prstGeom prst="rect">
                <a:avLst/>
              </a:prstGeom>
              <a:blipFill>
                <a:blip r:embed="rId9"/>
                <a:stretch>
                  <a:fillRect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1441BC-E736-4CBA-8B37-2618EE1F05AF}"/>
                  </a:ext>
                </a:extLst>
              </p:cNvPr>
              <p:cNvSpPr txBox="1"/>
              <p:nvPr/>
            </p:nvSpPr>
            <p:spPr>
              <a:xfrm>
                <a:off x="2377440" y="1250160"/>
                <a:ext cx="60350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sz="1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(3)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1441BC-E736-4CBA-8B37-2618EE1F0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1250160"/>
                <a:ext cx="6035040" cy="338554"/>
              </a:xfrm>
              <a:prstGeom prst="rect">
                <a:avLst/>
              </a:prstGeom>
              <a:blipFill>
                <a:blip r:embed="rId10"/>
                <a:stretch>
                  <a:fillRect t="-7143"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3F98C8-2989-4813-AB33-0E32C8D976B6}"/>
                  </a:ext>
                </a:extLst>
              </p:cNvPr>
              <p:cNvSpPr txBox="1"/>
              <p:nvPr/>
            </p:nvSpPr>
            <p:spPr>
              <a:xfrm>
                <a:off x="2377440" y="5641335"/>
                <a:ext cx="60350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(∀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copy of formula (</a:t>
                </a:r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GB" sz="1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3F98C8-2989-4813-AB33-0E32C8D97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5641335"/>
                <a:ext cx="6035040" cy="338554"/>
              </a:xfrm>
              <a:prstGeom prst="rect">
                <a:avLst/>
              </a:prstGeom>
              <a:blipFill>
                <a:blip r:embed="rId11"/>
                <a:stretch>
                  <a:fillRect t="-7143"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5E7EB6-FF47-423D-B824-0581DCB6576F}"/>
                  </a:ext>
                </a:extLst>
              </p:cNvPr>
              <p:cNvSpPr txBox="1"/>
              <p:nvPr/>
            </p:nvSpPr>
            <p:spPr>
              <a:xfrm>
                <a:off x="2377440" y="5088939"/>
                <a:ext cx="60350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GB" sz="1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(6)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5E7EB6-FF47-423D-B824-0581DCB65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5088939"/>
                <a:ext cx="6035040" cy="338554"/>
              </a:xfrm>
              <a:prstGeom prst="rect">
                <a:avLst/>
              </a:prstGeom>
              <a:blipFill>
                <a:blip r:embed="rId12"/>
                <a:stretch>
                  <a:fillRect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9A4F23B-375A-4879-94B5-F2FB8B69144C}"/>
                  </a:ext>
                </a:extLst>
              </p:cNvPr>
              <p:cNvSpPr txBox="1"/>
              <p:nvPr/>
            </p:nvSpPr>
            <p:spPr>
              <a:xfrm>
                <a:off x="999173" y="6193731"/>
                <a:ext cx="60350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9A4F23B-375A-4879-94B5-F2FB8B691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73" y="6193731"/>
                <a:ext cx="6035040" cy="338554"/>
              </a:xfrm>
              <a:prstGeom prst="rect">
                <a:avLst/>
              </a:prstGeom>
              <a:blipFill>
                <a:blip r:embed="rId1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278CBF-F575-4E98-90FC-E3C922C9EC5C}"/>
                  </a:ext>
                </a:extLst>
              </p:cNvPr>
              <p:cNvSpPr txBox="1"/>
              <p:nvPr/>
            </p:nvSpPr>
            <p:spPr>
              <a:xfrm>
                <a:off x="3865240" y="6193731"/>
                <a:ext cx="60350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278CBF-F575-4E98-90FC-E3C922C9E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240" y="6193731"/>
                <a:ext cx="6035040" cy="338554"/>
              </a:xfrm>
              <a:prstGeom prst="rect">
                <a:avLst/>
              </a:prstGeom>
              <a:blipFill>
                <a:blip r:embed="rId1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05F74596-7515-45EB-8FAF-47327B3427DA}"/>
              </a:ext>
            </a:extLst>
          </p:cNvPr>
          <p:cNvSpPr txBox="1"/>
          <p:nvPr/>
        </p:nvSpPr>
        <p:spPr>
          <a:xfrm>
            <a:off x="5394960" y="445483"/>
            <a:ext cx="5964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</a:t>
            </a:r>
            <a:r>
              <a:rPr lang="en-US" sz="1400" i="1" dirty="0">
                <a:solidFill>
                  <a:srgbClr val="222222"/>
                </a:solidFill>
                <a:latin typeface="+mj-lt"/>
              </a:rPr>
              <a:t> </a:t>
            </a:r>
            <a:r>
              <a:rPr lang="el-GR" sz="1400" b="0" i="1" dirty="0">
                <a:solidFill>
                  <a:srgbClr val="222222"/>
                </a:solidFill>
                <a:effectLst/>
                <a:latin typeface="Open Sans"/>
              </a:rPr>
              <a:t>α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rule on (1)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5A326A-C480-4F4F-B8F4-8D6EDD6149F0}"/>
              </a:ext>
            </a:extLst>
          </p:cNvPr>
          <p:cNvSpPr txBox="1"/>
          <p:nvPr/>
        </p:nvSpPr>
        <p:spPr>
          <a:xfrm>
            <a:off x="5394960" y="2084832"/>
            <a:ext cx="5964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</a:t>
            </a:r>
            <a:r>
              <a:rPr lang="en-US" sz="1400" i="1" dirty="0">
                <a:solidFill>
                  <a:srgbClr val="222222"/>
                </a:solidFill>
                <a:latin typeface="+mj-lt"/>
              </a:rPr>
              <a:t> </a:t>
            </a:r>
            <a:r>
              <a:rPr lang="en-US" sz="1400" i="1" dirty="0"/>
              <a:t>𝛿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rule on (4), c is a new constant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1949F0-0426-4055-9A43-E1C37E9B2CB9}"/>
              </a:ext>
            </a:extLst>
          </p:cNvPr>
          <p:cNvSpPr txBox="1"/>
          <p:nvPr/>
        </p:nvSpPr>
        <p:spPr>
          <a:xfrm>
            <a:off x="5394960" y="2633472"/>
            <a:ext cx="5964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</a:t>
            </a:r>
            <a:r>
              <a:rPr lang="en-US" sz="1400" i="1" dirty="0">
                <a:solidFill>
                  <a:srgbClr val="222222"/>
                </a:solidFill>
                <a:latin typeface="+mj-lt"/>
              </a:rPr>
              <a:t> </a:t>
            </a:r>
            <a:r>
              <a:rPr lang="el-GR" sz="1400" i="1" dirty="0"/>
              <a:t>γ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rule on (2), c is used for instantiation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AF9AD0-79EE-4928-ACA7-C2F82BC3C9D7}"/>
              </a:ext>
            </a:extLst>
          </p:cNvPr>
          <p:cNvSpPr txBox="1"/>
          <p:nvPr/>
        </p:nvSpPr>
        <p:spPr>
          <a:xfrm>
            <a:off x="5394960" y="3730752"/>
            <a:ext cx="5964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</a:t>
            </a:r>
            <a:r>
              <a:rPr lang="en-US" sz="1400" i="1" dirty="0">
                <a:solidFill>
                  <a:srgbClr val="222222"/>
                </a:solidFill>
                <a:latin typeface="+mj-lt"/>
              </a:rPr>
              <a:t> </a:t>
            </a:r>
            <a:r>
              <a:rPr lang="el-GR" sz="1400" i="1" dirty="0"/>
              <a:t>γ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rule on (3), c is used for instantiation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CB23B3-C848-44D5-A598-D989682F5DE6}"/>
              </a:ext>
            </a:extLst>
          </p:cNvPr>
          <p:cNvSpPr txBox="1"/>
          <p:nvPr/>
        </p:nvSpPr>
        <p:spPr>
          <a:xfrm>
            <a:off x="5394960" y="4828032"/>
            <a:ext cx="5964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</a:t>
            </a:r>
            <a:r>
              <a:rPr lang="en-US" sz="1400" i="1" dirty="0">
                <a:solidFill>
                  <a:srgbClr val="222222"/>
                </a:solidFill>
                <a:latin typeface="+mj-lt"/>
              </a:rPr>
              <a:t> </a:t>
            </a:r>
            <a:r>
              <a:rPr lang="el-GR" sz="1400" i="1" dirty="0"/>
              <a:t>γ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rule on (5), c is used for instantiation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FB8725-1727-4480-984A-F0F4A15D9D6C}"/>
              </a:ext>
            </a:extLst>
          </p:cNvPr>
          <p:cNvSpPr txBox="1"/>
          <p:nvPr/>
        </p:nvSpPr>
        <p:spPr>
          <a:xfrm>
            <a:off x="6785228" y="5925312"/>
            <a:ext cx="5964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</a:t>
            </a:r>
            <a:r>
              <a:rPr lang="en-US" sz="1400" i="1" dirty="0">
                <a:solidFill>
                  <a:srgbClr val="222222"/>
                </a:solidFill>
                <a:latin typeface="+mj-lt"/>
              </a:rPr>
              <a:t> </a:t>
            </a:r>
            <a:r>
              <a:rPr lang="el-GR" sz="1400" i="1" dirty="0">
                <a:solidFill>
                  <a:srgbClr val="222222"/>
                </a:solidFill>
              </a:rPr>
              <a:t>β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rule on (6)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04FAD0-D5F3-4FF6-AA20-978E7FA7D5AF}"/>
              </a:ext>
            </a:extLst>
          </p:cNvPr>
          <p:cNvCxnSpPr>
            <a:cxnSpLocks/>
          </p:cNvCxnSpPr>
          <p:nvPr/>
        </p:nvCxnSpPr>
        <p:spPr>
          <a:xfrm>
            <a:off x="5394960" y="474591"/>
            <a:ext cx="0" cy="232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BCD4E9-8901-4A36-A8C6-76431ADD9118}"/>
              </a:ext>
            </a:extLst>
          </p:cNvPr>
          <p:cNvCxnSpPr>
            <a:cxnSpLocks/>
          </p:cNvCxnSpPr>
          <p:nvPr/>
        </p:nvCxnSpPr>
        <p:spPr>
          <a:xfrm>
            <a:off x="5394960" y="1045648"/>
            <a:ext cx="0" cy="228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3A626D-DC30-49F8-BAE2-82B640276F34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>
            <a:off x="5394960" y="1588714"/>
            <a:ext cx="0" cy="228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2F1E9C8-C915-415B-BB37-145D87580CA4}"/>
              </a:ext>
            </a:extLst>
          </p:cNvPr>
          <p:cNvCxnSpPr>
            <a:cxnSpLocks/>
          </p:cNvCxnSpPr>
          <p:nvPr/>
        </p:nvCxnSpPr>
        <p:spPr>
          <a:xfrm flipH="1">
            <a:off x="5394960" y="2141110"/>
            <a:ext cx="1" cy="228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B72AC7B-1599-4EBD-9EEF-3E9347AB0A8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394960" y="2684175"/>
            <a:ext cx="0" cy="228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A82E1BC-0FDD-4572-8DAE-6A7EC591DBE3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5394960" y="3236571"/>
            <a:ext cx="0" cy="1828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B79713B-F1A7-4C4A-BCCE-0460980B2475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394960" y="3788967"/>
            <a:ext cx="0" cy="228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02A98F7-765F-4470-A2A0-7F9379152B85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5394960" y="4360024"/>
            <a:ext cx="0" cy="228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C8DE654-C2AF-4758-92DF-3129A64A0EF5}"/>
              </a:ext>
            </a:extLst>
          </p:cNvPr>
          <p:cNvCxnSpPr>
            <a:cxnSpLocks/>
          </p:cNvCxnSpPr>
          <p:nvPr/>
        </p:nvCxnSpPr>
        <p:spPr>
          <a:xfrm flipV="1">
            <a:off x="5394960" y="4884428"/>
            <a:ext cx="0" cy="228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91B0ADF-6A9D-4D18-A0C3-18DA764EB5C2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V="1">
            <a:off x="5394960" y="5427493"/>
            <a:ext cx="0" cy="228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E0F0198-D8B3-4F13-AB02-93367F79D98B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3865240" y="5979889"/>
            <a:ext cx="1529720" cy="2532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B993276-3A25-42EC-B7F6-B941C4503111}"/>
              </a:ext>
            </a:extLst>
          </p:cNvPr>
          <p:cNvCxnSpPr>
            <a:cxnSpLocks/>
            <a:endCxn id="25" idx="2"/>
          </p:cNvCxnSpPr>
          <p:nvPr/>
        </p:nvCxnSpPr>
        <p:spPr>
          <a:xfrm flipH="1" flipV="1">
            <a:off x="5394960" y="5979889"/>
            <a:ext cx="1487800" cy="2138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6">
            <a:extLst>
              <a:ext uri="{FF2B5EF4-FFF2-40B4-BE49-F238E27FC236}">
                <a16:creationId xmlns:a16="http://schemas.microsoft.com/office/drawing/2014/main" id="{251DD2AD-CEF6-4C48-BB40-9E4276AF7F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7" t="64381" r="53787" b="27959"/>
          <a:stretch/>
        </p:blipFill>
        <p:spPr bwMode="auto">
          <a:xfrm>
            <a:off x="3904726" y="6462150"/>
            <a:ext cx="2239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6">
            <a:extLst>
              <a:ext uri="{FF2B5EF4-FFF2-40B4-BE49-F238E27FC236}">
                <a16:creationId xmlns:a16="http://schemas.microsoft.com/office/drawing/2014/main" id="{DC767EA8-26A1-435F-BD94-671806327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7" t="64381" r="53787" b="27959"/>
          <a:stretch/>
        </p:blipFill>
        <p:spPr bwMode="auto">
          <a:xfrm>
            <a:off x="6790536" y="6471964"/>
            <a:ext cx="2239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A66B962E-DECF-4BD2-850F-1D0637379133}"/>
              </a:ext>
            </a:extLst>
          </p:cNvPr>
          <p:cNvSpPr txBox="1"/>
          <p:nvPr/>
        </p:nvSpPr>
        <p:spPr>
          <a:xfrm>
            <a:off x="4128659" y="6417754"/>
            <a:ext cx="1399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closed branch</a:t>
            </a: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A114B3B-6D82-4ABB-91F3-4FEFBF3DAE12}"/>
              </a:ext>
            </a:extLst>
          </p:cNvPr>
          <p:cNvSpPr txBox="1"/>
          <p:nvPr/>
        </p:nvSpPr>
        <p:spPr>
          <a:xfrm>
            <a:off x="7012889" y="6438350"/>
            <a:ext cx="1399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closed branch</a:t>
            </a: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44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  <p:bldP spid="17" grpId="0"/>
      <p:bldP spid="19" grpId="0"/>
      <p:bldP spid="21" grpId="0"/>
      <p:bldP spid="23" grpId="0"/>
      <p:bldP spid="25" grpId="0"/>
      <p:bldP spid="27" grpId="0"/>
      <p:bldP spid="29" grpId="0"/>
      <p:bldP spid="31" grpId="0"/>
      <p:bldP spid="35" grpId="0"/>
      <p:bldP spid="41" grpId="0"/>
      <p:bldP spid="43" grpId="0"/>
      <p:bldP spid="45" grpId="0"/>
      <p:bldP spid="47" grpId="0"/>
      <p:bldP spid="49" grpId="0"/>
      <p:bldP spid="98" grpId="0"/>
      <p:bldP spid="1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1F3D-3E48-4A32-9A91-8082E20E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371600"/>
            <a:ext cx="9692640" cy="825477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C843F3-DB87-4D9A-895A-B0A9B01D36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2926080"/>
                <a:ext cx="8595360" cy="43513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>
                    <a:effectLst/>
                    <a:latin typeface="+mj-lt"/>
                    <a:ea typeface="Times New Roman" panose="02020603050405020304" pitchFamily="18" charset="0"/>
                  </a:rPr>
                  <a:t>The semantic tableau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2400" dirty="0">
                    <a:effectLst/>
                    <a:latin typeface="+mj-lt"/>
                    <a:ea typeface="Times New Roman" panose="02020603050405020304" pitchFamily="18" charset="0"/>
                  </a:rPr>
                  <a:t>U</a:t>
                </a:r>
                <a:r>
                  <a:rPr lang="en-GB" sz="2000" dirty="0">
                    <a:effectLst/>
                    <a:latin typeface="+mj-lt"/>
                    <a:ea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</m:oMath>
                </a14:m>
                <a:r>
                  <a:rPr lang="en-GB" sz="2400" dirty="0">
                    <a:effectLst/>
                    <a:latin typeface="+mj-lt"/>
                    <a:ea typeface="Times New Roman" panose="02020603050405020304" pitchFamily="18" charset="0"/>
                  </a:rPr>
                  <a:t>U</a:t>
                </a:r>
                <a:r>
                  <a:rPr lang="en-GB" sz="2000" dirty="0">
                    <a:effectLst/>
                    <a:latin typeface="+mj-lt"/>
                    <a:ea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  <m:r>
                      <m:rPr>
                        <m:nor/>
                      </m:rPr>
                      <a:rPr lang="en-US" sz="240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GB" sz="2400" dirty="0">
                    <a:effectLst/>
                    <a:latin typeface="+mj-lt"/>
                    <a:ea typeface="Times New Roman" panose="02020603050405020304" pitchFamily="18" charset="0"/>
                  </a:rPr>
                  <a:t>V is closed, with two closed branches containing pairs of opposite literals: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400" dirty="0">
                    <a:effectLst/>
                    <a:latin typeface="+mj-lt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effectLst/>
                    <a:latin typeface="+mj-lt"/>
                    <a:ea typeface="Times New Roman" panose="02020603050405020304" pitchFamily="18" charset="0"/>
                  </a:rPr>
                  <a:t>) and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effectLst/>
                    <a:latin typeface="+mj-lt"/>
                    <a:ea typeface="Times New Roman" panose="02020603050405020304" pitchFamily="18" charset="0"/>
                  </a:rPr>
                  <a:t>). Therefore, </a:t>
                </a:r>
                <a:r>
                  <a:rPr lang="en-GB" sz="2400" dirty="0">
                    <a:ea typeface="Times New Roman" panose="02020603050405020304" pitchFamily="18" charset="0"/>
                  </a:rPr>
                  <a:t>U</a:t>
                </a:r>
                <a:r>
                  <a:rPr lang="en-GB" sz="2000" dirty="0">
                    <a:ea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</m:oMath>
                </a14:m>
                <a:r>
                  <a:rPr lang="en-GB" sz="2400" dirty="0">
                    <a:ea typeface="Times New Roman" panose="02020603050405020304" pitchFamily="18" charset="0"/>
                  </a:rPr>
                  <a:t>U</a:t>
                </a:r>
                <a:r>
                  <a:rPr lang="en-GB" sz="2000" dirty="0">
                    <a:ea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  <m:r>
                      <m:rPr>
                        <m:nor/>
                      </m:rPr>
                      <a:rPr lang="en-US" sz="240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GB" sz="2400" dirty="0">
                    <a:ea typeface="Times New Roman" panose="02020603050405020304" pitchFamily="18" charset="0"/>
                  </a:rPr>
                  <a:t>V </a:t>
                </a:r>
                <a:r>
                  <a:rPr lang="en-GB" sz="2400" dirty="0">
                    <a:effectLst/>
                    <a:latin typeface="+mj-lt"/>
                    <a:ea typeface="Times New Roman" panose="02020603050405020304" pitchFamily="18" charset="0"/>
                  </a:rPr>
                  <a:t>is inconsistent and according to Theorem 2 we have proved by contradiction that the following logical consequence holds: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)), (∀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smtClean="0"/>
                        <m:t>⊧</m:t>
                      </m:r>
                      <m:r>
                        <m:rPr>
                          <m:nor/>
                        </m:rPr>
                        <a:rPr lang="en-US" sz="2400" b="0" i="0" smtClean="0"/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effectLst/>
                  <a:latin typeface="+mj-lt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400" dirty="0">
                  <a:effectLst/>
                  <a:latin typeface="+mj-lt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400" dirty="0">
                  <a:effectLst/>
                  <a:latin typeface="+mj-lt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C843F3-DB87-4D9A-895A-B0A9B01D36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2926080"/>
                <a:ext cx="8595360" cy="4351337"/>
              </a:xfrm>
              <a:blipFill>
                <a:blip r:embed="rId2"/>
                <a:stretch>
                  <a:fillRect l="-1064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5598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3BE7A1-E51D-4389-AACB-88FF0F5BA2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6FE29B-9E9D-4D68-982F-EA6F5B93583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051EE31-2FED-43CE-B841-2AFFCF535C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a8dec1-6acd-466a-99e7-6087091279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377</TotalTime>
  <Words>572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Open Sans</vt:lpstr>
      <vt:lpstr>Arial</vt:lpstr>
      <vt:lpstr>Cambria Math</vt:lpstr>
      <vt:lpstr>Century Schoolbook</vt:lpstr>
      <vt:lpstr>Wingdings 2</vt:lpstr>
      <vt:lpstr>View</vt:lpstr>
      <vt:lpstr>Computational logic homework – semantic tableaux method</vt:lpstr>
      <vt:lpstr>Exercise 7.2</vt:lpstr>
      <vt:lpstr>Theoretical results</vt:lpstr>
      <vt:lpstr>Definitions</vt:lpstr>
      <vt:lpstr>Decomposition rules</vt:lpstr>
      <vt:lpstr>Solution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logic homework</dc:title>
  <dc:creator>Admin</dc:creator>
  <cp:lastModifiedBy>Admin</cp:lastModifiedBy>
  <cp:revision>32</cp:revision>
  <dcterms:created xsi:type="dcterms:W3CDTF">2020-11-16T14:45:01Z</dcterms:created>
  <dcterms:modified xsi:type="dcterms:W3CDTF">2020-11-24T07:44:13Z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