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4AB1EDB-75C1-4982-863B-B159566017BA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8C4025-9008-497F-972E-80E90868DC57}" v="6" dt="2021-01-05T07:45:16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NTINA-ANDREEA CREȚ" userId="S::valentina.cret@stud.ubbcluj.ro::44a2d475-a6fe-489e-a7aa-8cd2d6d895c9" providerId="AD" clId="Web-{798C4025-9008-497F-972E-80E90868DC57}"/>
    <pc:docChg chg="modSld">
      <pc:chgData name="VALENTINA-ANDREEA CREȚ" userId="S::valentina.cret@stud.ubbcluj.ro::44a2d475-a6fe-489e-a7aa-8cd2d6d895c9" providerId="AD" clId="Web-{798C4025-9008-497F-972E-80E90868DC57}" dt="2021-01-05T07:45:16.144" v="5"/>
      <pc:docMkLst>
        <pc:docMk/>
      </pc:docMkLst>
      <pc:sldChg chg="modSp">
        <pc:chgData name="VALENTINA-ANDREEA CREȚ" userId="S::valentina.cret@stud.ubbcluj.ro::44a2d475-a6fe-489e-a7aa-8cd2d6d895c9" providerId="AD" clId="Web-{798C4025-9008-497F-972E-80E90868DC57}" dt="2021-01-05T07:45:16.144" v="5"/>
        <pc:sldMkLst>
          <pc:docMk/>
          <pc:sldMk cId="3755322143" sldId="264"/>
        </pc:sldMkLst>
        <pc:graphicFrameChg chg="modGraphic">
          <ac:chgData name="VALENTINA-ANDREEA CREȚ" userId="S::valentina.cret@stud.ubbcluj.ro::44a2d475-a6fe-489e-a7aa-8cd2d6d895c9" providerId="AD" clId="Web-{798C4025-9008-497F-972E-80E90868DC57}" dt="2021-01-05T07:45:16.144" v="5"/>
          <ac:graphicFrameMkLst>
            <pc:docMk/>
            <pc:sldMk cId="3755322143" sldId="264"/>
            <ac:graphicFrameMk id="4" creationId="{00000000-0000-0000-0000-000000000000}"/>
          </ac:graphicFrameMkLst>
        </pc:graphicFrameChg>
        <pc:graphicFrameChg chg="mod modGraphic">
          <ac:chgData name="VALENTINA-ANDREEA CREȚ" userId="S::valentina.cret@stud.ubbcluj.ro::44a2d475-a6fe-489e-a7aa-8cd2d6d895c9" providerId="AD" clId="Web-{798C4025-9008-497F-972E-80E90868DC57}" dt="2021-01-05T07:45:00.315" v="1"/>
          <ac:graphicFrameMkLst>
            <pc:docMk/>
            <pc:sldMk cId="3755322143" sldId="264"/>
            <ac:graphicFrameMk id="6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A19-3658-462D-9271-E911E601D3E4}" type="datetimeFigureOut">
              <a:rPr lang="ro-RO" smtClean="0"/>
              <a:t>04.01.2021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4F6-5F28-47A5-98F3-BD6F3518B26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0121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A19-3658-462D-9271-E911E601D3E4}" type="datetimeFigureOut">
              <a:rPr lang="ro-RO" smtClean="0"/>
              <a:t>04.01.2021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4F6-5F28-47A5-98F3-BD6F3518B26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4939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A19-3658-462D-9271-E911E601D3E4}" type="datetimeFigureOut">
              <a:rPr lang="ro-RO" smtClean="0"/>
              <a:t>04.01.2021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4F6-5F28-47A5-98F3-BD6F3518B26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251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A19-3658-462D-9271-E911E601D3E4}" type="datetimeFigureOut">
              <a:rPr lang="ro-RO" smtClean="0"/>
              <a:t>04.01.2021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4F6-5F28-47A5-98F3-BD6F3518B266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843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A19-3658-462D-9271-E911E601D3E4}" type="datetimeFigureOut">
              <a:rPr lang="ro-RO" smtClean="0"/>
              <a:t>04.01.2021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4F6-5F28-47A5-98F3-BD6F3518B26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5186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A19-3658-462D-9271-E911E601D3E4}" type="datetimeFigureOut">
              <a:rPr lang="ro-RO" smtClean="0"/>
              <a:t>04.01.2021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4F6-5F28-47A5-98F3-BD6F3518B26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9494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A19-3658-462D-9271-E911E601D3E4}" type="datetimeFigureOut">
              <a:rPr lang="ro-RO" smtClean="0"/>
              <a:t>04.01.2021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4F6-5F28-47A5-98F3-BD6F3518B26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49836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A19-3658-462D-9271-E911E601D3E4}" type="datetimeFigureOut">
              <a:rPr lang="ro-RO" smtClean="0"/>
              <a:t>04.01.2021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4F6-5F28-47A5-98F3-BD6F3518B26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56240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A19-3658-462D-9271-E911E601D3E4}" type="datetimeFigureOut">
              <a:rPr lang="ro-RO" smtClean="0"/>
              <a:t>04.01.2021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4F6-5F28-47A5-98F3-BD6F3518B26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9053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A19-3658-462D-9271-E911E601D3E4}" type="datetimeFigureOut">
              <a:rPr lang="ro-RO" smtClean="0"/>
              <a:t>04.01.2021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4F6-5F28-47A5-98F3-BD6F3518B26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0181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A19-3658-462D-9271-E911E601D3E4}" type="datetimeFigureOut">
              <a:rPr lang="ro-RO" smtClean="0"/>
              <a:t>04.01.2021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4F6-5F28-47A5-98F3-BD6F3518B26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3344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A19-3658-462D-9271-E911E601D3E4}" type="datetimeFigureOut">
              <a:rPr lang="ro-RO" smtClean="0"/>
              <a:t>04.01.2021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4F6-5F28-47A5-98F3-BD6F3518B26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0531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A19-3658-462D-9271-E911E601D3E4}" type="datetimeFigureOut">
              <a:rPr lang="ro-RO" smtClean="0"/>
              <a:t>04.01.2021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4F6-5F28-47A5-98F3-BD6F3518B26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4717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A19-3658-462D-9271-E911E601D3E4}" type="datetimeFigureOut">
              <a:rPr lang="ro-RO" smtClean="0"/>
              <a:t>04.01.2021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4F6-5F28-47A5-98F3-BD6F3518B26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91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A19-3658-462D-9271-E911E601D3E4}" type="datetimeFigureOut">
              <a:rPr lang="ro-RO" smtClean="0"/>
              <a:t>04.01.2021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4F6-5F28-47A5-98F3-BD6F3518B26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7189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A19-3658-462D-9271-E911E601D3E4}" type="datetimeFigureOut">
              <a:rPr lang="ro-RO" smtClean="0"/>
              <a:t>04.01.2021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4F6-5F28-47A5-98F3-BD6F3518B26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061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A19-3658-462D-9271-E911E601D3E4}" type="datetimeFigureOut">
              <a:rPr lang="ro-RO" smtClean="0"/>
              <a:t>04.01.2021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4F6-5F28-47A5-98F3-BD6F3518B26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2504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272A19-3658-462D-9271-E911E601D3E4}" type="datetimeFigureOut">
              <a:rPr lang="ro-RO" smtClean="0"/>
              <a:t>04.01.2021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7964F6-5F28-47A5-98F3-BD6F3518B26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75268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201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Homework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17523"/>
            <a:ext cx="9144000" cy="585592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Functions</a:t>
            </a:r>
            <a:endParaRPr lang="ro-R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56772" y="3316265"/>
            <a:ext cx="84112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6.2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Using Quine’s method, simplify the following Boolean functions given in DCF (disjunction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p:sp>
        <p:nvSpPr>
          <p:cNvPr id="5" name="TextBox 4"/>
          <p:cNvSpPr txBox="1"/>
          <p:nvPr/>
        </p:nvSpPr>
        <p:spPr>
          <a:xfrm>
            <a:off x="7014575" y="5373666"/>
            <a:ext cx="4346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</a:t>
            </a:r>
            <a:r>
              <a:rPr lang="ro-M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 Valentina Andreea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912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99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54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706052"/>
            <a:ext cx="676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Quine’s method</a:t>
            </a:r>
            <a:endParaRPr lang="ro-RO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4" y="2967948"/>
            <a:ext cx="9442749" cy="205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99"/>
          <a:stretch/>
        </p:blipFill>
        <p:spPr>
          <a:xfrm>
            <a:off x="318582" y="688157"/>
            <a:ext cx="11167785" cy="57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5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74"/>
          <a:stretch/>
        </p:blipFill>
        <p:spPr>
          <a:xfrm>
            <a:off x="569624" y="261158"/>
            <a:ext cx="11016000" cy="6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6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2"/>
          <a:stretch/>
        </p:blipFill>
        <p:spPr>
          <a:xfrm>
            <a:off x="839244" y="302662"/>
            <a:ext cx="10171134" cy="61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7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487" y="1343896"/>
            <a:ext cx="10538254" cy="4437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m</a:t>
            </a:r>
            <a:r>
              <a:rPr lang="en-US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3487" y="1787611"/>
            <a:ext cx="9739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o-RO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13487" y="2262104"/>
            <a:ext cx="804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x̅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x̅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x̅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x̅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x̅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x̅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x̅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x̅̅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3487" y="3015048"/>
            <a:ext cx="8781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{(0,0,1), (0,1,0), (1,0,0), (1,0,1) , (1,1,0) , (1,1,1)}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Sorted in ascending order, with respect to the number of “1” values in each triple</a:t>
            </a:r>
          </a:p>
        </p:txBody>
      </p:sp>
    </p:spTree>
    <p:extLst>
      <p:ext uri="{BB962C8B-B14F-4D97-AF65-F5344CB8AC3E}">
        <p14:creationId xmlns:p14="http://schemas.microsoft.com/office/powerpoint/2010/main" val="215957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12994"/>
              </p:ext>
            </p:extLst>
          </p:nvPr>
        </p:nvGraphicFramePr>
        <p:xfrm>
          <a:off x="1960608" y="414867"/>
          <a:ext cx="7908323" cy="29451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1664">
                  <a:extLst>
                    <a:ext uri="{9D8B030D-6E8A-4147-A177-3AD203B41FA5}">
                      <a16:colId xmlns:a16="http://schemas.microsoft.com/office/drawing/2014/main" val="1102542017"/>
                    </a:ext>
                  </a:extLst>
                </a:gridCol>
                <a:gridCol w="988539">
                  <a:extLst>
                    <a:ext uri="{9D8B030D-6E8A-4147-A177-3AD203B41FA5}">
                      <a16:colId xmlns:a16="http://schemas.microsoft.com/office/drawing/2014/main" val="4236019091"/>
                    </a:ext>
                  </a:extLst>
                </a:gridCol>
                <a:gridCol w="1013254">
                  <a:extLst>
                    <a:ext uri="{9D8B030D-6E8A-4147-A177-3AD203B41FA5}">
                      <a16:colId xmlns:a16="http://schemas.microsoft.com/office/drawing/2014/main" val="2465048305"/>
                    </a:ext>
                  </a:extLst>
                </a:gridCol>
                <a:gridCol w="1037967">
                  <a:extLst>
                    <a:ext uri="{9D8B030D-6E8A-4147-A177-3AD203B41FA5}">
                      <a16:colId xmlns:a16="http://schemas.microsoft.com/office/drawing/2014/main" val="2482622003"/>
                    </a:ext>
                  </a:extLst>
                </a:gridCol>
                <a:gridCol w="3286899">
                  <a:extLst>
                    <a:ext uri="{9D8B030D-6E8A-4147-A177-3AD203B41FA5}">
                      <a16:colId xmlns:a16="http://schemas.microsoft.com/office/drawing/2014/main" val="3055316516"/>
                    </a:ext>
                  </a:extLst>
                </a:gridCol>
              </a:tblGrid>
              <a:tr h="473781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</a:t>
                      </a:r>
                      <a:endParaRPr lang="ro-RO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o-RO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o-RO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o-RO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Reprezentation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factorization</a:t>
                      </a:r>
                      <a:endParaRPr lang="ro-RO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407617"/>
                  </a:ext>
                </a:extLst>
              </a:tr>
              <a:tr h="1152438">
                <a:tc>
                  <a:txBody>
                    <a:bodyPr/>
                    <a:lstStyle/>
                    <a:p>
                      <a:pPr algn="ctr"/>
                      <a:r>
                        <a:rPr lang="ro-RO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o-RO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o-RO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25631"/>
                  </a:ext>
                </a:extLst>
              </a:tr>
              <a:tr h="793902">
                <a:tc>
                  <a:txBody>
                    <a:bodyPr/>
                    <a:lstStyle/>
                    <a:p>
                      <a:pPr algn="ctr"/>
                      <a:r>
                        <a:rPr lang="ro-RO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o-RO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o-RO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o-RO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083162"/>
                  </a:ext>
                </a:extLst>
              </a:tr>
              <a:tr h="5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o-RO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o-RO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o-RO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o-RO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0421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79659"/>
              </p:ext>
            </p:extLst>
          </p:nvPr>
        </p:nvGraphicFramePr>
        <p:xfrm>
          <a:off x="1955131" y="3418973"/>
          <a:ext cx="7908323" cy="3170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1664">
                  <a:extLst>
                    <a:ext uri="{9D8B030D-6E8A-4147-A177-3AD203B41FA5}">
                      <a16:colId xmlns:a16="http://schemas.microsoft.com/office/drawing/2014/main" val="3334360532"/>
                    </a:ext>
                  </a:extLst>
                </a:gridCol>
                <a:gridCol w="988539">
                  <a:extLst>
                    <a:ext uri="{9D8B030D-6E8A-4147-A177-3AD203B41FA5}">
                      <a16:colId xmlns:a16="http://schemas.microsoft.com/office/drawing/2014/main" val="2783824661"/>
                    </a:ext>
                  </a:extLst>
                </a:gridCol>
                <a:gridCol w="1013254">
                  <a:extLst>
                    <a:ext uri="{9D8B030D-6E8A-4147-A177-3AD203B41FA5}">
                      <a16:colId xmlns:a16="http://schemas.microsoft.com/office/drawing/2014/main" val="1920691565"/>
                    </a:ext>
                  </a:extLst>
                </a:gridCol>
                <a:gridCol w="1037967">
                  <a:extLst>
                    <a:ext uri="{9D8B030D-6E8A-4147-A177-3AD203B41FA5}">
                      <a16:colId xmlns:a16="http://schemas.microsoft.com/office/drawing/2014/main" val="1785213835"/>
                    </a:ext>
                  </a:extLst>
                </a:gridCol>
                <a:gridCol w="3286899">
                  <a:extLst>
                    <a:ext uri="{9D8B030D-6E8A-4147-A177-3AD203B41FA5}">
                      <a16:colId xmlns:a16="http://schemas.microsoft.com/office/drawing/2014/main" val="159767959"/>
                    </a:ext>
                  </a:extLst>
                </a:gridCol>
              </a:tblGrid>
              <a:tr h="1547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o-RO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459677"/>
                  </a:ext>
                </a:extLst>
              </a:tr>
              <a:tr h="948743">
                <a:tc>
                  <a:txBody>
                    <a:bodyPr/>
                    <a:lstStyle/>
                    <a:p>
                      <a:pPr algn="ctr"/>
                      <a:endParaRPr lang="ro-RO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258384"/>
                  </a:ext>
                </a:extLst>
              </a:tr>
              <a:tr h="674108">
                <a:tc>
                  <a:txBody>
                    <a:bodyPr/>
                    <a:lstStyle/>
                    <a:p>
                      <a:pPr algn="ctr"/>
                      <a:endParaRPr lang="ro-RO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08029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84173" y="3517557"/>
            <a:ext cx="140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</a:t>
            </a:r>
          </a:p>
          <a:p>
            <a:endParaRPr lang="ro-RO" dirty="0"/>
          </a:p>
        </p:txBody>
      </p:sp>
      <p:sp>
        <p:nvSpPr>
          <p:cNvPr id="3" name="TextBox 2"/>
          <p:cNvSpPr txBox="1"/>
          <p:nvPr/>
        </p:nvSpPr>
        <p:spPr>
          <a:xfrm>
            <a:off x="3929448" y="3374338"/>
            <a:ext cx="2586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		 0	         1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9443" y="3769746"/>
            <a:ext cx="2586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	 	 1	         0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9444" y="4553328"/>
            <a:ext cx="2586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 	 -	   	  0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9443" y="4146741"/>
            <a:ext cx="2586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	 0	  	  -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9444" y="5049806"/>
            <a:ext cx="2586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	 -	   	  1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29444" y="5481279"/>
            <a:ext cx="2586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	 1	  	  -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9445" y="6081444"/>
            <a:ext cx="2586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	 -	   	  -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0886" y="3374338"/>
            <a:ext cx="2957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x̅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3018" y="3958532"/>
            <a:ext cx="1631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factorization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421" y="5859756"/>
            <a:ext cx="1474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factorization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80881" y="3700424"/>
            <a:ext cx="2331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x̅̅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0876" y="4090387"/>
            <a:ext cx="2224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x̅̅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80876" y="4491372"/>
            <a:ext cx="2059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x̅̅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80876" y="5040705"/>
            <a:ext cx="233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80876" y="5449916"/>
            <a:ext cx="1968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76761" y="6096833"/>
            <a:ext cx="303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ro-RO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56723"/>
              </p:ext>
            </p:extLst>
          </p:nvPr>
        </p:nvGraphicFramePr>
        <p:xfrm>
          <a:off x="1960606" y="6712972"/>
          <a:ext cx="7908323" cy="365760"/>
        </p:xfrm>
        <a:graphic>
          <a:graphicData uri="http://schemas.openxmlformats.org/drawingml/2006/table">
            <a:tbl>
              <a:tblPr/>
              <a:tblGrid>
                <a:gridCol w="7908323">
                  <a:extLst>
                    <a:ext uri="{9D8B030D-6E8A-4147-A177-3AD203B41FA5}">
                      <a16:colId xmlns:a16="http://schemas.microsoft.com/office/drawing/2014/main" val="777881784"/>
                    </a:ext>
                  </a:extLst>
                </a:gridCol>
              </a:tblGrid>
              <a:tr h="347187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6788057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606165"/>
              </p:ext>
            </p:extLst>
          </p:nvPr>
        </p:nvGraphicFramePr>
        <p:xfrm>
          <a:off x="1955348" y="6648846"/>
          <a:ext cx="7908323" cy="601802"/>
        </p:xfrm>
        <a:graphic>
          <a:graphicData uri="http://schemas.openxmlformats.org/drawingml/2006/table">
            <a:tbl>
              <a:tblPr/>
              <a:tblGrid>
                <a:gridCol w="7908323">
                  <a:extLst>
                    <a:ext uri="{9D8B030D-6E8A-4147-A177-3AD203B41FA5}">
                      <a16:colId xmlns:a16="http://schemas.microsoft.com/office/drawing/2014/main" val="1374949337"/>
                    </a:ext>
                  </a:extLst>
                </a:gridCol>
              </a:tblGrid>
              <a:tr h="60180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391137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9012190" y="3300314"/>
            <a:ext cx="963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max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08072" y="3649592"/>
            <a:ext cx="963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max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08072" y="6079512"/>
            <a:ext cx="963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max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84605" y="1073493"/>
            <a:ext cx="52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✓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94449" y="1342049"/>
            <a:ext cx="52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✓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94449" y="1603736"/>
            <a:ext cx="52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✓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4784" y="1985857"/>
            <a:ext cx="52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✓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09318" y="2286171"/>
            <a:ext cx="52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✓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24784" y="2766852"/>
            <a:ext cx="52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✓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29909" y="4133877"/>
            <a:ext cx="52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✓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09318" y="4553328"/>
            <a:ext cx="52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✓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09318" y="5065488"/>
            <a:ext cx="52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✓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29909" y="5499473"/>
            <a:ext cx="52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✓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76074" y="5084594"/>
            <a:ext cx="154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1955348" y="5859756"/>
            <a:ext cx="7908323" cy="11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55348" y="5977916"/>
            <a:ext cx="156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75532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9" grpId="0"/>
      <p:bldP spid="12" grpId="0"/>
      <p:bldP spid="13" grpId="0"/>
      <p:bldP spid="14" grpId="0"/>
      <p:bldP spid="5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7265" y="140043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M(f) = {max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064358"/>
              </p:ext>
            </p:extLst>
          </p:nvPr>
        </p:nvGraphicFramePr>
        <p:xfrm>
          <a:off x="667265" y="851471"/>
          <a:ext cx="6724824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7124">
                  <a:extLst>
                    <a:ext uri="{9D8B030D-6E8A-4147-A177-3AD203B41FA5}">
                      <a16:colId xmlns:a16="http://schemas.microsoft.com/office/drawing/2014/main" val="3889699417"/>
                    </a:ext>
                  </a:extLst>
                </a:gridCol>
                <a:gridCol w="1581665">
                  <a:extLst>
                    <a:ext uri="{9D8B030D-6E8A-4147-A177-3AD203B41FA5}">
                      <a16:colId xmlns:a16="http://schemas.microsoft.com/office/drawing/2014/main" val="3529834930"/>
                    </a:ext>
                  </a:extLst>
                </a:gridCol>
                <a:gridCol w="1532238">
                  <a:extLst>
                    <a:ext uri="{9D8B030D-6E8A-4147-A177-3AD203B41FA5}">
                      <a16:colId xmlns:a16="http://schemas.microsoft.com/office/drawing/2014/main" val="3700578933"/>
                    </a:ext>
                  </a:extLst>
                </a:gridCol>
                <a:gridCol w="1493797">
                  <a:extLst>
                    <a:ext uri="{9D8B030D-6E8A-4147-A177-3AD203B41FA5}">
                      <a16:colId xmlns:a16="http://schemas.microsoft.com/office/drawing/2014/main" val="3750701696"/>
                    </a:ext>
                  </a:extLst>
                </a:gridCol>
              </a:tblGrid>
              <a:tr h="6148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Maximal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monoms</a:t>
                      </a:r>
                      <a:r>
                        <a:rPr lang="en-US" baseline="0" dirty="0"/>
                        <a:t>/ </a:t>
                      </a:r>
                      <a:r>
                        <a:rPr lang="en-US" baseline="0" dirty="0" err="1"/>
                        <a:t>minterms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  <a:r>
                        <a:rPr lang="en-US" baseline="-25000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  <a:r>
                        <a:rPr lang="en-US" baseline="-25000" dirty="0"/>
                        <a:t>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  <a:r>
                        <a:rPr lang="en-US" baseline="-25000" dirty="0"/>
                        <a:t>3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4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79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14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4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5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8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6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2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7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43123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76519" y="851471"/>
            <a:ext cx="3682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x̅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x̅̅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93989" y="149780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ro-RO" dirty="0"/>
          </a:p>
        </p:txBody>
      </p:sp>
      <p:sp>
        <p:nvSpPr>
          <p:cNvPr id="9" name="TextBox 8"/>
          <p:cNvSpPr txBox="1"/>
          <p:nvPr/>
        </p:nvSpPr>
        <p:spPr>
          <a:xfrm>
            <a:off x="4934465" y="18671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ro-RO" dirty="0"/>
          </a:p>
        </p:txBody>
      </p:sp>
      <p:sp>
        <p:nvSpPr>
          <p:cNvPr id="10" name="TextBox 9"/>
          <p:cNvSpPr txBox="1"/>
          <p:nvPr/>
        </p:nvSpPr>
        <p:spPr>
          <a:xfrm>
            <a:off x="6474941" y="226950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ro-RO" dirty="0"/>
          </a:p>
        </p:txBody>
      </p:sp>
      <p:sp>
        <p:nvSpPr>
          <p:cNvPr id="11" name="TextBox 10"/>
          <p:cNvSpPr txBox="1"/>
          <p:nvPr/>
        </p:nvSpPr>
        <p:spPr>
          <a:xfrm>
            <a:off x="6474941" y="262371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ro-RO" dirty="0"/>
          </a:p>
        </p:txBody>
      </p:sp>
      <p:sp>
        <p:nvSpPr>
          <p:cNvPr id="12" name="TextBox 11"/>
          <p:cNvSpPr txBox="1"/>
          <p:nvPr/>
        </p:nvSpPr>
        <p:spPr>
          <a:xfrm>
            <a:off x="6474941" y="299304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ro-RO" dirty="0"/>
          </a:p>
        </p:txBody>
      </p:sp>
      <p:sp>
        <p:nvSpPr>
          <p:cNvPr id="13" name="TextBox 12"/>
          <p:cNvSpPr txBox="1"/>
          <p:nvPr/>
        </p:nvSpPr>
        <p:spPr>
          <a:xfrm>
            <a:off x="6474941" y="336237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ro-RO" dirty="0"/>
          </a:p>
        </p:txBody>
      </p:sp>
      <p:sp>
        <p:nvSpPr>
          <p:cNvPr id="14" name="TextBox 13"/>
          <p:cNvSpPr txBox="1"/>
          <p:nvPr/>
        </p:nvSpPr>
        <p:spPr>
          <a:xfrm>
            <a:off x="3392615" y="260719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ro-RO" dirty="0"/>
          </a:p>
        </p:txBody>
      </p:sp>
      <p:sp>
        <p:nvSpPr>
          <p:cNvPr id="15" name="TextBox 14"/>
          <p:cNvSpPr txBox="1"/>
          <p:nvPr/>
        </p:nvSpPr>
        <p:spPr>
          <a:xfrm>
            <a:off x="4934465" y="297652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ro-RO" dirty="0"/>
          </a:p>
        </p:txBody>
      </p:sp>
      <p:sp>
        <p:nvSpPr>
          <p:cNvPr id="16" name="TextBox 15"/>
          <p:cNvSpPr txBox="1"/>
          <p:nvPr/>
        </p:nvSpPr>
        <p:spPr>
          <a:xfrm>
            <a:off x="3292389" y="1359302"/>
            <a:ext cx="50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Օ</a:t>
            </a:r>
            <a:endParaRPr lang="ro-R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37547" y="1696952"/>
            <a:ext cx="477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Օ</a:t>
            </a:r>
            <a:endParaRPr lang="ro-R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88257" y="3201104"/>
            <a:ext cx="456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Օ</a:t>
            </a:r>
            <a:endParaRPr lang="ro-R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7265" y="4028303"/>
            <a:ext cx="6351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C(f) = {max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M(f) = C(f)   =&gt;  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simplification case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46573" y="4059080"/>
            <a:ext cx="4942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unique simplified form of f</a:t>
            </a:r>
            <a:r>
              <a:rPr lang="en-US" baseline="-25000" dirty="0"/>
              <a:t>2</a:t>
            </a:r>
            <a:r>
              <a:rPr lang="en-US" dirty="0"/>
              <a:t>, obtained as the disjunction of all central </a:t>
            </a:r>
            <a:r>
              <a:rPr lang="en-US" dirty="0" err="1"/>
              <a:t>monoms</a:t>
            </a:r>
            <a:r>
              <a:rPr lang="en-US" dirty="0"/>
              <a:t>.</a:t>
            </a:r>
            <a:endParaRPr lang="ro-RO" dirty="0"/>
          </a:p>
        </p:txBody>
      </p:sp>
      <p:sp>
        <p:nvSpPr>
          <p:cNvPr id="28" name="TextBox 27"/>
          <p:cNvSpPr txBox="1"/>
          <p:nvPr/>
        </p:nvSpPr>
        <p:spPr>
          <a:xfrm>
            <a:off x="693351" y="5047901"/>
            <a:ext cx="519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max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x̅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x̅̅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74092" y="2113730"/>
            <a:ext cx="456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Օ</a:t>
            </a:r>
            <a:endParaRPr lang="ro-R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76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6" grpId="0"/>
      <p:bldP spid="27" grpId="0"/>
      <p:bldP spid="28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696276"/>
            <a:ext cx="10353762" cy="1818059"/>
          </a:xfrm>
        </p:spPr>
        <p:txBody>
          <a:bodyPr/>
          <a:lstStyle/>
          <a:p>
            <a:pPr marL="36900" indent="0" algn="ctr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simplified form (using Quine’s method) of the Boolean function given is:</a:t>
            </a:r>
          </a:p>
          <a:p>
            <a:pPr marL="3690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max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x̅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x̅̅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038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D8973-560E-4269-9CA9-BB1D83221A2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20C2CA0-BB1E-4102-8DCE-C5471CB7B8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08DDB1-411D-4D5C-9FE7-0B17092B09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a8dec1-6acd-466a-99e7-6087091279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417</TotalTime>
  <Words>426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Slate</vt:lpstr>
      <vt:lpstr>Individual Homework</vt:lpstr>
      <vt:lpstr>THEORETICAL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Homework</dc:title>
  <dc:creator>Andreea</dc:creator>
  <cp:lastModifiedBy>Andreea</cp:lastModifiedBy>
  <cp:revision>37</cp:revision>
  <dcterms:created xsi:type="dcterms:W3CDTF">2020-12-29T09:24:37Z</dcterms:created>
  <dcterms:modified xsi:type="dcterms:W3CDTF">2021-01-05T07:45:19Z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