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ilip-Daniel Crisan, group 9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Filip-Daniel Crisan, group 912</a:t>
            </a:r>
          </a:p>
        </p:txBody>
      </p:sp>
      <p:sp>
        <p:nvSpPr>
          <p:cNvPr id="152" name="Individual homewor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Individual homework</a:t>
            </a:r>
          </a:p>
        </p:txBody>
      </p:sp>
      <p:sp>
        <p:nvSpPr>
          <p:cNvPr id="153" name="Propositional Logi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Propositional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oretic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Theoretical results</a:t>
            </a:r>
          </a:p>
        </p:txBody>
      </p:sp>
      <p:sp>
        <p:nvSpPr>
          <p:cNvPr id="156" name="Theorem of deduction:                                                                                        if U1, U2, …, Un-1, Un |- V then U1, U2, …, Un-1 |- Un → V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 of deduction:                                                                                        if U1, U2, …, Un-1, Un |- V then U1, U2, …, Un-1 |- Un → V</a:t>
            </a:r>
          </a:p>
          <a:p>
            <a:pPr/>
            <a:r>
              <a:t>The reverse of the theorem of deduction:                                                              if U1, U2, …, Un-1 |- Un → V then U1, U2, …, Un-1, Un |- V</a:t>
            </a:r>
          </a:p>
          <a:p>
            <a:pPr/>
            <a:r>
              <a:t>We apply them n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G_0483 copy 1.jpeg" descr="IMG_0483 copy 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015" y="874132"/>
            <a:ext cx="20986888" cy="3674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G_0483 copy 2.jpeg" descr="IMG_0483 copy 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8015" y="7100740"/>
            <a:ext cx="20986888" cy="3299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G_0483 copy 3.jpeg" descr="IMG_0483 copy 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790700"/>
            <a:ext cx="23469600" cy="184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G_0483 copy 4.jpeg" descr="IMG_0483 copy 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739" y="5293586"/>
            <a:ext cx="188595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G_0483 copy 5.jpeg" descr="IMG_0483 copy 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558" y="8478973"/>
            <a:ext cx="17602201" cy="138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G_0483 copy 6.jpeg" descr="IMG_0483 copy 6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819" y="11524660"/>
            <a:ext cx="1393190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1" grpId="1"/>
      <p:bldP build="whole" bldLvl="1" animBg="1" rev="0" advAuto="0" spid="164" grpId="4"/>
      <p:bldP build="whole" bldLvl="1" animBg="1" rev="0" advAuto="0" spid="16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G_0483 copy 7.jpeg" descr="IMG_0483 copy 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430" y="444621"/>
            <a:ext cx="16303295" cy="2680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2 copy 1.jpeg" descr="2 copy 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610" y="3382356"/>
            <a:ext cx="5933449" cy="1130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2 copy 2.jpeg" descr="2 copy 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544" y="4770983"/>
            <a:ext cx="11935104" cy="1130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2 copy 3.jpeg" descr="2 copy 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6168" y="6159610"/>
            <a:ext cx="4284998" cy="113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2 copy 4.jpeg" descr="2 copy 4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3272" y="7548238"/>
            <a:ext cx="2928442" cy="1130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2 copy 5.jpeg" descr="2 copy 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1175" y="8936865"/>
            <a:ext cx="6155787" cy="1130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2 copy 6.jpeg" descr="2 copy 6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02398" y="10325492"/>
            <a:ext cx="4313341" cy="113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2 copy 7.jpeg" descr="2 copy 7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7715" y="11714119"/>
            <a:ext cx="1971145" cy="113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7"/>
      <p:bldP build="whole" bldLvl="1" animBg="1" rev="0" advAuto="0" spid="170" grpId="5"/>
      <p:bldP build="whole" bldLvl="1" animBg="1" rev="0" advAuto="0" spid="167" grpId="2"/>
      <p:bldP build="whole" bldLvl="1" animBg="1" rev="0" advAuto="0" spid="169" grpId="4"/>
      <p:bldP build="whole" bldLvl="1" animBg="1" rev="0" advAuto="0" spid="171" grpId="6"/>
      <p:bldP build="whole" bldLvl="1" animBg="1" rev="0" advAuto="0" spid="168" grpId="3"/>
      <p:bldP build="whole" bldLvl="1" animBg="1" rev="0" advAuto="0" spid="173" grpId="8"/>
      <p:bldP build="whole" bldLvl="1" animBg="1" rev="0" advAuto="0" spid="1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G_0483 copy 14.jpeg" descr="IMG_0483 copy 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041" y="1916824"/>
            <a:ext cx="20431912" cy="2570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G_0484 copy 1.jpeg" descr="IMG_0484 copy 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39" y="6384755"/>
            <a:ext cx="20340716" cy="4457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G_0484 copy 2.jpeg" descr="IMG_0484 copy 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730" y="1117149"/>
            <a:ext cx="17945101" cy="17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G_0484 copy 3.jpeg" descr="IMG_0484 copy 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964" y="4581729"/>
            <a:ext cx="153289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G_0484 copy 5.jpeg" descr="IMG_0484 copy 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5176" y="10761589"/>
            <a:ext cx="23009581" cy="267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G_0484 copy 4.jpeg" descr="IMG_0484 copy 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2756" y="7665309"/>
            <a:ext cx="193675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3"/>
      <p:bldP build="whole" bldLvl="1" animBg="1" rev="0" advAuto="0" spid="178" grpId="1"/>
      <p:bldP build="whole" bldLvl="1" animBg="1" rev="0" advAuto="0" spid="179" grpId="2"/>
      <p:bldP build="whole" bldLvl="1" animBg="1" rev="0" advAuto="0" spid="180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G_0497.jpeg" descr="IMG_049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997893"/>
            <a:ext cx="24384001" cy="9717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C90F8E-A918-41B0-9858-F6CF2FEB192F}"/>
</file>

<file path=customXml/itemProps2.xml><?xml version="1.0" encoding="utf-8"?>
<ds:datastoreItem xmlns:ds="http://schemas.openxmlformats.org/officeDocument/2006/customXml" ds:itemID="{CA8033E5-C501-4C6E-9B17-93F7B653D47C}"/>
</file>

<file path=customXml/itemProps3.xml><?xml version="1.0" encoding="utf-8"?>
<ds:datastoreItem xmlns:ds="http://schemas.openxmlformats.org/officeDocument/2006/customXml" ds:itemID="{21A18555-3533-4068-B98F-10367615BB96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