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4" r:id="rId7"/>
    <p:sldId id="263" r:id="rId8"/>
    <p:sldId id="265" r:id="rId9"/>
    <p:sldId id="258" r:id="rId10"/>
    <p:sldId id="259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63B7C6"/>
    <a:srgbClr val="1B6872"/>
    <a:srgbClr val="0C4360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3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17-Nov-20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17-Nov-20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Semantic Tableaux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2230" y="5461631"/>
            <a:ext cx="7077456" cy="86868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Cr</a:t>
            </a:r>
            <a:r>
              <a:rPr lang="ro-RO" dirty="0"/>
              <a:t>îșmariu Ioana-Teodora</a:t>
            </a:r>
          </a:p>
          <a:p>
            <a:pPr marL="0" indent="0" algn="r">
              <a:buNone/>
            </a:pPr>
            <a:r>
              <a:rPr lang="ro-RO" dirty="0"/>
              <a:t>Group 912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FE562-77F5-49A0-BA68-C357BBD3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503" y="2242500"/>
            <a:ext cx="7010729" cy="38573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spc="0" dirty="0">
                <a:solidFill>
                  <a:schemeClr val="bg1"/>
                </a:solidFill>
              </a:rPr>
              <a:t>A semantic tableaux is a binary tree associated to a formula U having formulas in its nodes and its nodes and is built as follows: 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1800" spc="0" dirty="0">
                <a:solidFill>
                  <a:schemeClr val="bg1"/>
                </a:solidFill>
              </a:rPr>
              <a:t>The root of the tree is labeled with the initial formula.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1800" spc="0" dirty="0">
                <a:solidFill>
                  <a:schemeClr val="bg1"/>
                </a:solidFill>
              </a:rPr>
              <a:t>Every branch of the tree which contains a formula will be extended with a subtree according to the decomposition rule specific to its class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1800" spc="0" dirty="0">
                <a:solidFill>
                  <a:schemeClr val="bg1"/>
                </a:solidFill>
              </a:rPr>
              <a:t>The extension of a branch stops in the following cases:</a:t>
            </a:r>
          </a:p>
          <a:p>
            <a:pPr>
              <a:spcBef>
                <a:spcPts val="0"/>
              </a:spcBef>
            </a:pPr>
            <a:r>
              <a:rPr lang="en-US" sz="1800" spc="0" dirty="0">
                <a:solidFill>
                  <a:schemeClr val="bg1"/>
                </a:solidFill>
              </a:rPr>
              <a:t>    a) if that branch contains a formula and its negation, the branch is marked as closed using the symbol ⊗.</a:t>
            </a:r>
          </a:p>
          <a:p>
            <a:pPr>
              <a:spcBef>
                <a:spcPts val="0"/>
              </a:spcBef>
            </a:pPr>
            <a:r>
              <a:rPr lang="en-US" sz="1800" spc="0" dirty="0">
                <a:solidFill>
                  <a:schemeClr val="bg1"/>
                </a:solidFill>
              </a:rPr>
              <a:t>    b) if all the formulas on that branch are already decomposed or if by decomposing the formulas which are not yet decomposed, no new formulas are obtained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39C1C-A979-408E-96B9-1536CA66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8AC41B-A67A-49B6-93B9-2706A0B9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18" y="1169633"/>
            <a:ext cx="7781544" cy="859055"/>
          </a:xfrm>
        </p:spPr>
        <p:txBody>
          <a:bodyPr/>
          <a:lstStyle/>
          <a:p>
            <a:r>
              <a:rPr lang="ro-RO" dirty="0"/>
              <a:t>Theoretical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8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4A06B-4371-46DB-9D8A-A5C7EB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28A01-1E52-4AD6-AF6B-DB1FFFE6E8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182" y="1311444"/>
            <a:ext cx="6688238" cy="518619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 branch of a semantic tableau is called closed if it contains a formula and its negation, otherwise the branch is called open.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 branch is called complete if it is closed or all the formulas on that branch are already decomposed.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 semantic tableau is called closed if all its branches are closed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If a semantic tableau has at least one open branch, the tableau is called open.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 semantic tableau is called complete if all its branches are complete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Remarks: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 closed branch symbolizes inconsistency among the formulas on that branch.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An inconsistent formula has associated a closed semantic tableau.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set of formulas belonging to a complete and open branch is consistent, meaning it has a model.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 consistent formula has associated a complete and open semantic tableau.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6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D54F-8D72-4E41-9709-03DB0F17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31A2C-7BA6-4254-B4A7-7E3CBAA5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EAA2F-FC43-416C-9FEC-1655930136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522" y="2221832"/>
            <a:ext cx="6718300" cy="4093243"/>
          </a:xfrm>
        </p:spPr>
        <p:txBody>
          <a:bodyPr/>
          <a:lstStyle/>
          <a:p>
            <a:r>
              <a:rPr lang="en-US" dirty="0"/>
              <a:t>According to Church’s theorem (1936), the problem of validity of a first order formula is </a:t>
            </a:r>
            <a:r>
              <a:rPr lang="en-US" u="sng" dirty="0"/>
              <a:t>undecidable</a:t>
            </a:r>
            <a:r>
              <a:rPr lang="en-US" dirty="0"/>
              <a:t>, but is </a:t>
            </a:r>
            <a:r>
              <a:rPr lang="en-US" u="sng" dirty="0"/>
              <a:t>semi-decidable</a:t>
            </a:r>
            <a:r>
              <a:rPr lang="en-US" dirty="0"/>
              <a:t>.</a:t>
            </a:r>
          </a:p>
          <a:p>
            <a:r>
              <a:rPr lang="en-US" dirty="0"/>
              <a:t>If the semantic tableaux associated with the predicate formula ¬U is finite then we can decide whether the formula U is a tautology (closed tableau for ¬U) or not (complete and open tableau for ¬U)</a:t>
            </a:r>
          </a:p>
          <a:p>
            <a:r>
              <a:rPr lang="en-US" dirty="0"/>
              <a:t>If the semantic tableaux of the predicate formula ¬U is infinite then we cannot decide upon the validity of U.</a:t>
            </a:r>
          </a:p>
        </p:txBody>
      </p:sp>
    </p:spTree>
    <p:extLst>
      <p:ext uri="{BB962C8B-B14F-4D97-AF65-F5344CB8AC3E}">
        <p14:creationId xmlns:p14="http://schemas.microsoft.com/office/powerpoint/2010/main" val="70515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214C-E355-4938-8FF5-04E087C5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rules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1E0E7-ED00-4AB6-A949-C37AA33B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A7CA2B-B374-46CC-A5B4-E12ACAC2A8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464" b="13000"/>
          <a:stretch/>
        </p:blipFill>
        <p:spPr>
          <a:xfrm>
            <a:off x="316068" y="2202630"/>
            <a:ext cx="5287564" cy="330925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AA844E-4019-4738-B172-F9EB19AC8D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7" b="22552"/>
          <a:stretch/>
        </p:blipFill>
        <p:spPr>
          <a:xfrm>
            <a:off x="6274697" y="2270932"/>
            <a:ext cx="5383567" cy="33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4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FEBA-B9EC-4F7F-9BBE-478707C2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05ABD-71C5-40B1-9DC9-965CE446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33E47-02FB-4365-9825-5E35FA5473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Exercise 6.2: U2 = (∃x)(∀y)P(</a:t>
            </a:r>
            <a:r>
              <a:rPr lang="en-US" dirty="0" err="1"/>
              <a:t>x,y</a:t>
            </a:r>
            <a:r>
              <a:rPr lang="en-US" dirty="0"/>
              <a:t>)↔(∀y)(∃x)P(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pPr marL="0" indent="0" algn="ctr">
              <a:buNone/>
            </a:pPr>
            <a:r>
              <a:rPr lang="en-US" dirty="0"/>
              <a:t>U2  ≡ (∃x)(∀y)P(</a:t>
            </a:r>
            <a:r>
              <a:rPr lang="en-US" dirty="0" err="1"/>
              <a:t>x,y</a:t>
            </a:r>
            <a:r>
              <a:rPr lang="en-US" dirty="0"/>
              <a:t>)→(∀y)( ∃x)P(</a:t>
            </a:r>
            <a:r>
              <a:rPr lang="en-US" dirty="0" err="1"/>
              <a:t>x,y</a:t>
            </a:r>
            <a:r>
              <a:rPr lang="en-US" dirty="0"/>
              <a:t>)  ∧ (∀y)(∃x)P(</a:t>
            </a:r>
            <a:r>
              <a:rPr lang="en-US" dirty="0" err="1"/>
              <a:t>x,y</a:t>
            </a:r>
            <a:r>
              <a:rPr lang="en-US" dirty="0"/>
              <a:t>)→ (∃x)(∀y)P(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/>
              <a:t>For simplicity we will denote by </a:t>
            </a:r>
            <a:r>
              <a:rPr lang="en-US" dirty="0" err="1"/>
              <a:t>Ua</a:t>
            </a:r>
            <a:r>
              <a:rPr lang="en-US" dirty="0"/>
              <a:t> ,</a:t>
            </a:r>
            <a:r>
              <a:rPr lang="en-US" dirty="0" err="1"/>
              <a:t>Ub</a:t>
            </a:r>
            <a:r>
              <a:rPr lang="en-US" dirty="0"/>
              <a:t>  the left and right hand side of the </a:t>
            </a:r>
            <a:r>
              <a:rPr lang="en-US" dirty="0" err="1"/>
              <a:t>conjuction</a:t>
            </a:r>
            <a:r>
              <a:rPr lang="en-US" dirty="0"/>
              <a:t> respectively</a:t>
            </a:r>
          </a:p>
          <a:p>
            <a:pPr marL="0" indent="0" algn="ctr">
              <a:buNone/>
            </a:pPr>
            <a:r>
              <a:rPr lang="en-US" dirty="0" err="1"/>
              <a:t>Ua</a:t>
            </a:r>
            <a:r>
              <a:rPr lang="en-US" dirty="0"/>
              <a:t> = (∃x)(∀y)P(</a:t>
            </a:r>
            <a:r>
              <a:rPr lang="en-US" dirty="0" err="1"/>
              <a:t>x,y</a:t>
            </a:r>
            <a:r>
              <a:rPr lang="en-US" dirty="0"/>
              <a:t>)→(∀y)(∃x)P(</a:t>
            </a:r>
            <a:r>
              <a:rPr lang="en-US" dirty="0" err="1"/>
              <a:t>x,y</a:t>
            </a:r>
            <a:r>
              <a:rPr lang="en-US" dirty="0"/>
              <a:t>)  </a:t>
            </a:r>
          </a:p>
          <a:p>
            <a:pPr marL="0" indent="0" algn="ctr">
              <a:buNone/>
            </a:pPr>
            <a:r>
              <a:rPr lang="en-US" dirty="0" err="1"/>
              <a:t>Ub</a:t>
            </a:r>
            <a:r>
              <a:rPr lang="en-US" dirty="0"/>
              <a:t> = (∀y)(∃x)P(</a:t>
            </a:r>
            <a:r>
              <a:rPr lang="en-US" dirty="0" err="1"/>
              <a:t>x,y</a:t>
            </a:r>
            <a:r>
              <a:rPr lang="en-US" dirty="0"/>
              <a:t>)→ (∃x)(∀y)P(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/>
              <a:t>In order to prove the validity of the formula U2, we need to prove the validity of both </a:t>
            </a:r>
            <a:r>
              <a:rPr lang="en-US" dirty="0" err="1"/>
              <a:t>Ua</a:t>
            </a:r>
            <a:r>
              <a:rPr lang="en-US" dirty="0"/>
              <a:t> and </a:t>
            </a:r>
            <a:r>
              <a:rPr lang="en-US" dirty="0" err="1"/>
              <a:t>Ub</a:t>
            </a:r>
            <a:r>
              <a:rPr lang="en-US" dirty="0"/>
              <a:t>. As such, we build the semantic tableaux for ¬</a:t>
            </a:r>
            <a:r>
              <a:rPr lang="en-US" dirty="0" err="1"/>
              <a:t>Ua</a:t>
            </a:r>
            <a:r>
              <a:rPr lang="en-US" dirty="0"/>
              <a:t> and ¬</a:t>
            </a:r>
            <a:r>
              <a:rPr lang="en-US" dirty="0" err="1"/>
              <a:t>Ub</a:t>
            </a:r>
            <a:r>
              <a:rPr lang="en-US" dirty="0"/>
              <a:t>  respectively  and show that they are closed ( in other words, </a:t>
            </a:r>
            <a:r>
              <a:rPr lang="es-ES" dirty="0" err="1"/>
              <a:t>Ua</a:t>
            </a:r>
            <a:r>
              <a:rPr lang="es-ES" dirty="0"/>
              <a:t> = (∃x)(∀y)P(</a:t>
            </a:r>
            <a:r>
              <a:rPr lang="es-ES" dirty="0" err="1"/>
              <a:t>x,y</a:t>
            </a:r>
            <a:r>
              <a:rPr lang="es-ES" dirty="0"/>
              <a:t>)→(∀y)( ∃x)P(</a:t>
            </a:r>
            <a:r>
              <a:rPr lang="es-ES" dirty="0" err="1"/>
              <a:t>x,y</a:t>
            </a:r>
            <a:r>
              <a:rPr lang="es-ES" dirty="0"/>
              <a:t>) </a:t>
            </a:r>
            <a:r>
              <a:rPr lang="en-US" dirty="0"/>
              <a:t>and ¬</a:t>
            </a:r>
            <a:r>
              <a:rPr lang="en-US" dirty="0" err="1"/>
              <a:t>Ub</a:t>
            </a:r>
            <a:r>
              <a:rPr lang="en-US" dirty="0"/>
              <a:t>  are inconsistent according to the Theorem of Soundness and Completeness for the Semantic Tableaux Method).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9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08987-393C-4CD0-BB97-E72BB761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71A5A-FD6C-43AD-9CD6-F8ADB214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8" y="1444649"/>
            <a:ext cx="1926503" cy="3249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3006B-FD04-46FA-8A18-762099FA8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43" y="1444649"/>
            <a:ext cx="1140051" cy="14997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BBD0-2BA5-43E7-9AAF-EBE815CD6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r>
              <a:rPr lang="es-ES" dirty="0"/>
              <a:t>(∃x)(∀y)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A39CD-E475-4FD4-AC6A-F9FA4F0B8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957" y="1444649"/>
            <a:ext cx="7628137" cy="5775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2000" dirty="0"/>
              <a:t>  ¬</a:t>
            </a:r>
            <a:r>
              <a:rPr lang="es-ES" sz="2000" dirty="0" err="1"/>
              <a:t>Ua</a:t>
            </a:r>
            <a:r>
              <a:rPr lang="es-ES" sz="2000" dirty="0"/>
              <a:t> = ¬((∃x)(∀y)P(</a:t>
            </a:r>
            <a:r>
              <a:rPr lang="es-ES" sz="2000" dirty="0" err="1"/>
              <a:t>x,y</a:t>
            </a:r>
            <a:r>
              <a:rPr lang="es-ES" sz="2000" dirty="0"/>
              <a:t>)→(∀y)(∃x)P(</a:t>
            </a:r>
            <a:r>
              <a:rPr lang="es-ES" sz="2000" dirty="0" err="1"/>
              <a:t>x,y</a:t>
            </a:r>
            <a:r>
              <a:rPr lang="es-ES" sz="2000" dirty="0"/>
              <a:t>))  (1)</a:t>
            </a:r>
          </a:p>
          <a:p>
            <a:pPr marL="0" indent="0">
              <a:buNone/>
            </a:pPr>
            <a:r>
              <a:rPr lang="es-ES" sz="2000" dirty="0"/>
              <a:t>                                        |  </a:t>
            </a:r>
            <a:r>
              <a:rPr lang="el-GR" sz="2000" dirty="0"/>
              <a:t>α</a:t>
            </a:r>
            <a:r>
              <a:rPr lang="en-US" sz="2000" dirty="0"/>
              <a:t>-rule for (1)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                                (∃x)(∀y)P(</a:t>
            </a:r>
            <a:r>
              <a:rPr lang="es-ES" sz="2000" dirty="0" err="1"/>
              <a:t>x,y</a:t>
            </a:r>
            <a:r>
              <a:rPr lang="es-ES" sz="2000" dirty="0"/>
              <a:t>) (2)</a:t>
            </a:r>
          </a:p>
          <a:p>
            <a:pPr marL="0" indent="0">
              <a:buNone/>
            </a:pPr>
            <a:r>
              <a:rPr lang="es-ES" sz="2000" dirty="0"/>
              <a:t>                                        |</a:t>
            </a:r>
          </a:p>
          <a:p>
            <a:pPr marL="0" indent="0">
              <a:buNone/>
            </a:pPr>
            <a:r>
              <a:rPr lang="en-US" sz="2000" dirty="0"/>
              <a:t>                              ¬(</a:t>
            </a:r>
            <a:r>
              <a:rPr lang="es-ES" sz="2000" dirty="0"/>
              <a:t>(∀y)(∃x)P(</a:t>
            </a:r>
            <a:r>
              <a:rPr lang="es-ES" sz="2000" dirty="0" err="1"/>
              <a:t>x,y</a:t>
            </a:r>
            <a:r>
              <a:rPr lang="es-ES" sz="2000" dirty="0"/>
              <a:t>)) (3)</a:t>
            </a:r>
          </a:p>
          <a:p>
            <a:pPr marL="0" indent="0">
              <a:buNone/>
            </a:pPr>
            <a:r>
              <a:rPr lang="es-ES" sz="2000" dirty="0"/>
              <a:t>                                        | </a:t>
            </a:r>
            <a:r>
              <a:rPr lang="el-GR" sz="2000" dirty="0"/>
              <a:t>δ</a:t>
            </a:r>
            <a:r>
              <a:rPr lang="en-US" sz="2000" dirty="0"/>
              <a:t>-rule for (3), c0 - a new constant</a:t>
            </a:r>
          </a:p>
          <a:p>
            <a:pPr marL="0" indent="0">
              <a:buNone/>
            </a:pPr>
            <a:r>
              <a:rPr lang="en-US" sz="2000" dirty="0"/>
              <a:t>                              </a:t>
            </a:r>
            <a:r>
              <a:rPr lang="es-ES" sz="2000" dirty="0"/>
              <a:t>¬((∃x)P(x,c0)) (4)</a:t>
            </a:r>
          </a:p>
          <a:p>
            <a:pPr marL="0" indent="0">
              <a:buNone/>
            </a:pPr>
            <a:r>
              <a:rPr lang="es-ES" sz="2000" dirty="0"/>
              <a:t>                                        | </a:t>
            </a:r>
            <a:r>
              <a:rPr lang="el-GR" sz="2000" dirty="0"/>
              <a:t>δ</a:t>
            </a:r>
            <a:r>
              <a:rPr lang="en-US" sz="2000" dirty="0"/>
              <a:t>-rule for (2), c1 – a new constant</a:t>
            </a:r>
          </a:p>
          <a:p>
            <a:pPr marL="0" indent="0">
              <a:buNone/>
            </a:pPr>
            <a:r>
              <a:rPr lang="en-US" sz="2000" dirty="0"/>
              <a:t>                                 </a:t>
            </a:r>
            <a:r>
              <a:rPr lang="es-ES" sz="2000" dirty="0"/>
              <a:t>(∀y)P(c1,y) (5)</a:t>
            </a:r>
          </a:p>
          <a:p>
            <a:pPr marL="0" indent="0">
              <a:buNone/>
            </a:pPr>
            <a:r>
              <a:rPr lang="es-ES" sz="2000" dirty="0"/>
              <a:t>                                        | </a:t>
            </a:r>
            <a:r>
              <a:rPr lang="el-GR" sz="2000" dirty="0"/>
              <a:t>γ</a:t>
            </a:r>
            <a:r>
              <a:rPr lang="en-US" sz="2000" dirty="0"/>
              <a:t>-rule for (5), c0 used for instantiation</a:t>
            </a:r>
            <a:endParaRPr lang="es-ES" sz="2000" dirty="0"/>
          </a:p>
          <a:p>
            <a:pPr marL="0" indent="0">
              <a:buNone/>
            </a:pPr>
            <a:r>
              <a:rPr lang="en-US" sz="2000" dirty="0"/>
              <a:t>                                  P(c1,c0)</a:t>
            </a:r>
          </a:p>
          <a:p>
            <a:pPr marL="0" indent="0">
              <a:buNone/>
            </a:pPr>
            <a:r>
              <a:rPr lang="en-US" sz="2000" dirty="0"/>
              <a:t>                                        | </a:t>
            </a:r>
          </a:p>
          <a:p>
            <a:pPr marL="0" indent="0">
              <a:buNone/>
            </a:pPr>
            <a:r>
              <a:rPr lang="en-US" sz="2000" dirty="0"/>
              <a:t>                               (∀y)P(c1,y) (copy of formula (5))</a:t>
            </a:r>
          </a:p>
          <a:p>
            <a:pPr marL="0" indent="0">
              <a:buNone/>
            </a:pPr>
            <a:r>
              <a:rPr lang="en-US" sz="2000" dirty="0"/>
              <a:t>                                        |  γ-rule for (4), c1 used for instantiation</a:t>
            </a:r>
          </a:p>
          <a:p>
            <a:pPr marL="0" indent="0">
              <a:buNone/>
            </a:pPr>
            <a:r>
              <a:rPr lang="en-US" sz="2000" dirty="0"/>
              <a:t>                                 ¬P(c1,c0)</a:t>
            </a:r>
          </a:p>
          <a:p>
            <a:pPr marL="0" indent="0">
              <a:buNone/>
            </a:pPr>
            <a:r>
              <a:rPr lang="en-US" sz="2000" dirty="0"/>
              <a:t>                                        | </a:t>
            </a:r>
          </a:p>
          <a:p>
            <a:pPr marL="0" indent="0">
              <a:buNone/>
            </a:pPr>
            <a:r>
              <a:rPr lang="en-US" sz="2000" dirty="0"/>
              <a:t>                               ¬((∃x)P(x,c0)) (copy of formula (4))</a:t>
            </a:r>
          </a:p>
          <a:p>
            <a:pPr marL="0" indent="0">
              <a:buNone/>
            </a:pPr>
            <a:r>
              <a:rPr lang="en-US" sz="2000" dirty="0"/>
              <a:t>                                      ⊗ closed branch</a:t>
            </a:r>
          </a:p>
          <a:p>
            <a:pPr marL="0" indent="0">
              <a:buNone/>
            </a:pPr>
            <a:r>
              <a:rPr lang="en-US" sz="1600" dirty="0"/>
              <a:t>  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75536-74AD-4957-ACE4-F62FFFE2283D}"/>
              </a:ext>
            </a:extLst>
          </p:cNvPr>
          <p:cNvSpPr txBox="1"/>
          <p:nvPr/>
        </p:nvSpPr>
        <p:spPr>
          <a:xfrm>
            <a:off x="0" y="649606"/>
            <a:ext cx="824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/>
                </a:solidFill>
              </a:rPr>
              <a:t>Ua</a:t>
            </a:r>
            <a:r>
              <a:rPr lang="es-ES" sz="2400" dirty="0">
                <a:solidFill>
                  <a:schemeClr val="bg1"/>
                </a:solidFill>
              </a:rPr>
              <a:t> = (∃x)(∀y)P(</a:t>
            </a:r>
            <a:r>
              <a:rPr lang="es-ES" sz="2400" dirty="0" err="1">
                <a:solidFill>
                  <a:schemeClr val="bg1"/>
                </a:solidFill>
              </a:rPr>
              <a:t>x,y</a:t>
            </a:r>
            <a:r>
              <a:rPr lang="es-ES" sz="2400" dirty="0">
                <a:solidFill>
                  <a:schemeClr val="bg1"/>
                </a:solidFill>
              </a:rPr>
              <a:t>)→(∀y)(∃x)P(</a:t>
            </a:r>
            <a:r>
              <a:rPr lang="es-ES" sz="2400" dirty="0" err="1">
                <a:solidFill>
                  <a:schemeClr val="bg1"/>
                </a:solidFill>
              </a:rPr>
              <a:t>x,y</a:t>
            </a:r>
            <a:r>
              <a:rPr lang="es-E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54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557B-7F5D-4401-92C8-98405988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00586"/>
            <a:ext cx="11214100" cy="1920526"/>
          </a:xfrm>
        </p:spPr>
        <p:txBody>
          <a:bodyPr/>
          <a:lstStyle/>
          <a:p>
            <a:pPr algn="ctr"/>
            <a:r>
              <a:rPr lang="en-US" sz="2400" b="0" dirty="0" err="1">
                <a:highlight>
                  <a:srgbClr val="103350"/>
                </a:highlight>
              </a:rPr>
              <a:t>Ub</a:t>
            </a:r>
            <a:r>
              <a:rPr lang="en-US" sz="2400" b="0" dirty="0">
                <a:highlight>
                  <a:srgbClr val="103350"/>
                </a:highlight>
              </a:rPr>
              <a:t> = (∀y)(∃x)P(x, y)→ (∃x)(∀y)P(x, y)</a:t>
            </a:r>
            <a:br>
              <a:rPr lang="en-US" sz="2400" b="0" dirty="0">
                <a:highlight>
                  <a:srgbClr val="103350"/>
                </a:highlight>
              </a:rPr>
            </a:br>
            <a:r>
              <a:rPr lang="en-US" sz="2400" b="0" dirty="0">
                <a:highlight>
                  <a:srgbClr val="103350"/>
                </a:highlight>
              </a:rPr>
              <a:t>¬</a:t>
            </a:r>
            <a:r>
              <a:rPr lang="en-US" sz="2400" b="0" dirty="0" err="1">
                <a:highlight>
                  <a:srgbClr val="103350"/>
                </a:highlight>
              </a:rPr>
              <a:t>Ub</a:t>
            </a:r>
            <a:r>
              <a:rPr lang="en-US" sz="2400" b="0" dirty="0">
                <a:highlight>
                  <a:srgbClr val="103350"/>
                </a:highlight>
              </a:rPr>
              <a:t> = ¬((∀y)(∃x)P(x ,y)→ (∃x)(∀y)P(x, y))</a:t>
            </a:r>
            <a:br>
              <a:rPr lang="en-US" sz="2000" b="0" dirty="0">
                <a:highlight>
                  <a:srgbClr val="103350"/>
                </a:highlight>
              </a:rPr>
            </a:br>
            <a:r>
              <a:rPr lang="en-US" sz="2000" b="0" dirty="0">
                <a:highlight>
                  <a:srgbClr val="103350"/>
                </a:highlight>
              </a:rPr>
              <a:t> </a:t>
            </a:r>
            <a:br>
              <a:rPr lang="es-ES" sz="2000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78704-B631-40AA-8FEF-F13F1A3E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98CE1-913F-48DE-8540-D64E18159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037" y="2020952"/>
            <a:ext cx="5184437" cy="4837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s-ES" dirty="0"/>
              <a:t>¬</a:t>
            </a:r>
            <a:r>
              <a:rPr lang="es-ES" dirty="0" err="1"/>
              <a:t>Ub</a:t>
            </a:r>
            <a:r>
              <a:rPr lang="es-ES" dirty="0"/>
              <a:t> = ¬((∀y)(∃x)P(x ,y)→ (∃x)(∀y)P(x, y)) (1)</a:t>
            </a:r>
          </a:p>
          <a:p>
            <a:pPr marL="0" indent="0">
              <a:buNone/>
            </a:pPr>
            <a:r>
              <a:rPr lang="es-ES" dirty="0"/>
              <a:t>         </a:t>
            </a:r>
            <a:r>
              <a:rPr lang="el-GR" dirty="0"/>
              <a:t>|  α-</a:t>
            </a:r>
            <a:r>
              <a:rPr lang="es-ES" dirty="0"/>
              <a:t>rule </a:t>
            </a:r>
            <a:r>
              <a:rPr lang="es-ES" dirty="0" err="1"/>
              <a:t>for</a:t>
            </a:r>
            <a:r>
              <a:rPr lang="es-ES" dirty="0"/>
              <a:t> (1)</a:t>
            </a:r>
          </a:p>
          <a:p>
            <a:pPr marL="0" indent="0">
              <a:buNone/>
            </a:pPr>
            <a:r>
              <a:rPr lang="es-ES" dirty="0"/>
              <a:t> (∀y)(∃x)P(x ,y) (2)</a:t>
            </a:r>
          </a:p>
          <a:p>
            <a:pPr marL="0" indent="0">
              <a:buNone/>
            </a:pPr>
            <a:r>
              <a:rPr lang="es-ES" dirty="0"/>
              <a:t>         |</a:t>
            </a:r>
          </a:p>
          <a:p>
            <a:pPr marL="0" indent="0">
              <a:buNone/>
            </a:pPr>
            <a:r>
              <a:rPr lang="es-ES" dirty="0"/>
              <a:t>¬((∃x)(∀y)P(x, y)) (3)</a:t>
            </a:r>
          </a:p>
          <a:p>
            <a:pPr marL="0" indent="0">
              <a:buNone/>
            </a:pPr>
            <a:r>
              <a:rPr lang="es-ES" dirty="0"/>
              <a:t>         | </a:t>
            </a:r>
            <a:r>
              <a:rPr lang="en-US" dirty="0"/>
              <a:t>γ-rule for (2), c0 – a new constant</a:t>
            </a:r>
          </a:p>
          <a:p>
            <a:pPr marL="0" indent="0">
              <a:buNone/>
            </a:pPr>
            <a:r>
              <a:rPr lang="es-ES" dirty="0"/>
              <a:t>  (∃x)P(x, c0) (4)</a:t>
            </a:r>
          </a:p>
          <a:p>
            <a:pPr marL="0" indent="0">
              <a:buNone/>
            </a:pPr>
            <a:r>
              <a:rPr lang="es-ES" dirty="0"/>
              <a:t>         | </a:t>
            </a:r>
          </a:p>
          <a:p>
            <a:pPr marL="0" indent="0">
              <a:buNone/>
            </a:pPr>
            <a:r>
              <a:rPr lang="es-ES" dirty="0"/>
              <a:t>(∀y)(∃x)P(x ,y) (5) (</a:t>
            </a:r>
            <a:r>
              <a:rPr lang="es-ES" dirty="0" err="1"/>
              <a:t>copy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formula (2))</a:t>
            </a:r>
          </a:p>
          <a:p>
            <a:pPr marL="0" indent="0">
              <a:buNone/>
            </a:pPr>
            <a:r>
              <a:rPr lang="es-ES" dirty="0"/>
              <a:t>         | </a:t>
            </a:r>
            <a:r>
              <a:rPr lang="en-US" dirty="0"/>
              <a:t>δ-rule for (4), c1 - a new constant</a:t>
            </a:r>
          </a:p>
          <a:p>
            <a:pPr marL="0" indent="0">
              <a:buNone/>
            </a:pPr>
            <a:r>
              <a:rPr lang="en-US" dirty="0"/>
              <a:t>    P(c1,c0)</a:t>
            </a:r>
          </a:p>
          <a:p>
            <a:pPr marL="0" indent="0">
              <a:buNone/>
            </a:pPr>
            <a:r>
              <a:rPr lang="en-US" dirty="0"/>
              <a:t>         | γ-rule for (3), c1 used for instantiation</a:t>
            </a:r>
          </a:p>
          <a:p>
            <a:pPr marL="0" indent="0">
              <a:buNone/>
            </a:pPr>
            <a:r>
              <a:rPr lang="es-ES" dirty="0"/>
              <a:t> ¬((∀y)P(c1, y)) (6)</a:t>
            </a:r>
          </a:p>
          <a:p>
            <a:pPr marL="0" indent="0">
              <a:buNone/>
            </a:pPr>
            <a:r>
              <a:rPr lang="es-ES" dirty="0"/>
              <a:t>         | </a:t>
            </a:r>
          </a:p>
          <a:p>
            <a:pPr marL="0" indent="0">
              <a:buNone/>
            </a:pPr>
            <a:r>
              <a:rPr lang="es-ES" dirty="0"/>
              <a:t>¬((∃x)(∀y)P(x, y)) (7) (</a:t>
            </a:r>
            <a:r>
              <a:rPr lang="es-ES" dirty="0" err="1"/>
              <a:t>copy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formula 3)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/>
              <a:t>       </a:t>
            </a:r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A3115-EECA-406F-A224-CBBA4F483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2310" y="1923009"/>
            <a:ext cx="5273337" cy="4837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  ¬((∃x)(∀y)P(x, y)) (7) (copy of formula 3)</a:t>
            </a:r>
          </a:p>
          <a:p>
            <a:pPr marL="0" indent="0">
              <a:buNone/>
            </a:pPr>
            <a:r>
              <a:rPr lang="en-US" sz="1400" dirty="0"/>
              <a:t>                  | δ-rule for (6), c2 - a new constant</a:t>
            </a:r>
          </a:p>
          <a:p>
            <a:pPr marL="0" indent="0">
              <a:buNone/>
            </a:pPr>
            <a:r>
              <a:rPr lang="en-US" sz="1400" dirty="0"/>
              <a:t>           ¬P(c1, c2) </a:t>
            </a:r>
          </a:p>
          <a:p>
            <a:pPr marL="0" indent="0">
              <a:buNone/>
            </a:pPr>
            <a:r>
              <a:rPr lang="en-US" sz="1400" dirty="0"/>
              <a:t>                  | γ-rule for (5), c2 used for instantiation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000000"/>
                </a:highlight>
              </a:rPr>
              <a:t>          (∃x)P(x, c2) (8)</a:t>
            </a:r>
          </a:p>
          <a:p>
            <a:pPr marL="0" indent="0">
              <a:buNone/>
            </a:pPr>
            <a:r>
              <a:rPr lang="en-US" sz="1400" dirty="0"/>
              <a:t>                  | </a:t>
            </a:r>
          </a:p>
          <a:p>
            <a:pPr marL="0" indent="0">
              <a:buNone/>
            </a:pPr>
            <a:r>
              <a:rPr lang="en-US" sz="1400" dirty="0"/>
              <a:t>     (∀y)(∃x)P(x ,y) (9) (copy of formula (2))</a:t>
            </a:r>
          </a:p>
          <a:p>
            <a:pPr marL="0" indent="0">
              <a:buNone/>
            </a:pPr>
            <a:r>
              <a:rPr lang="en-US" sz="1400" dirty="0"/>
              <a:t>                  | δ-rule for (8), c3 - a new constant</a:t>
            </a:r>
          </a:p>
          <a:p>
            <a:pPr marL="0" indent="0">
              <a:buNone/>
            </a:pPr>
            <a:r>
              <a:rPr lang="en-US" sz="1400" dirty="0"/>
              <a:t>             P(c3,c2)</a:t>
            </a:r>
          </a:p>
          <a:p>
            <a:pPr marL="0" indent="0">
              <a:buNone/>
            </a:pPr>
            <a:r>
              <a:rPr lang="en-US" sz="1400" dirty="0"/>
              <a:t>                  | γ-rule for (7), c3 used for instantiation</a:t>
            </a:r>
          </a:p>
          <a:p>
            <a:pPr marL="0" indent="0">
              <a:buNone/>
            </a:pPr>
            <a:r>
              <a:rPr lang="es-ES" sz="1400" dirty="0">
                <a:highlight>
                  <a:srgbClr val="000000"/>
                </a:highlight>
              </a:rPr>
              <a:t>         ¬((∀y)P(c3 y)) (9)</a:t>
            </a:r>
          </a:p>
          <a:p>
            <a:pPr marL="0" indent="0">
              <a:buNone/>
            </a:pPr>
            <a:r>
              <a:rPr lang="es-ES" sz="1400" dirty="0"/>
              <a:t>                  | </a:t>
            </a:r>
          </a:p>
          <a:p>
            <a:pPr marL="0" indent="0">
              <a:buNone/>
            </a:pPr>
            <a:r>
              <a:rPr lang="en-US" sz="1400" dirty="0"/>
              <a:t>¬((∃x)(∀y)P(x, y)) (10) (copy of formula 3)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                  | </a:t>
            </a:r>
            <a:r>
              <a:rPr lang="en-US" sz="1400" dirty="0"/>
              <a:t>δ-rule for (9), c4 - a new constant</a:t>
            </a:r>
          </a:p>
          <a:p>
            <a:pPr marL="0" indent="0">
              <a:buNone/>
            </a:pPr>
            <a:r>
              <a:rPr lang="en-US" sz="1400" dirty="0"/>
              <a:t>           ¬P(c3, c4) </a:t>
            </a:r>
          </a:p>
          <a:p>
            <a:pPr marL="0" indent="0">
              <a:buNone/>
            </a:pPr>
            <a:r>
              <a:rPr lang="en-US" sz="1400" dirty="0"/>
              <a:t>                 …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58DDF-1BD4-4AF9-9306-7D20A534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45" y="1996306"/>
            <a:ext cx="2515905" cy="42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5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8CA5-F838-40A9-BF6F-4C84F364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E59D3-73F7-498A-B684-59B0C3E2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EA874-C018-459B-A320-15A0A8DFA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889272" cy="4093243"/>
          </a:xfrm>
        </p:spPr>
        <p:txBody>
          <a:bodyPr/>
          <a:lstStyle/>
          <a:p>
            <a:r>
              <a:rPr lang="en-US" dirty="0"/>
              <a:t>The semantic tableaux of </a:t>
            </a:r>
            <a:r>
              <a:rPr lang="en-US" dirty="0" err="1"/>
              <a:t>Ub</a:t>
            </a:r>
            <a:r>
              <a:rPr lang="en-US" dirty="0"/>
              <a:t> is infinite, and as such we cannot decide upon the validity of </a:t>
            </a:r>
            <a:r>
              <a:rPr lang="en-US" dirty="0" err="1"/>
              <a:t>Ub</a:t>
            </a:r>
            <a:r>
              <a:rPr lang="en-US" dirty="0"/>
              <a:t>.</a:t>
            </a:r>
          </a:p>
          <a:p>
            <a:r>
              <a:rPr lang="en-US" dirty="0"/>
              <a:t>An interpretation which falsifies </a:t>
            </a:r>
            <a:r>
              <a:rPr lang="en-US" dirty="0" err="1"/>
              <a:t>Ub</a:t>
            </a:r>
            <a:r>
              <a:rPr lang="en-US" dirty="0"/>
              <a:t> is I = &lt;</a:t>
            </a:r>
            <a:r>
              <a:rPr lang="en-US" dirty="0" err="1"/>
              <a:t>D,m</a:t>
            </a:r>
            <a:r>
              <a:rPr lang="en-US" dirty="0"/>
              <a:t>&gt;, where the domain D=N is the set of all natural numbers and m(P) : </a:t>
            </a:r>
            <a:r>
              <a:rPr lang="en-US" dirty="0" err="1"/>
              <a:t>NxN</a:t>
            </a:r>
            <a:r>
              <a:rPr lang="en-US" dirty="0"/>
              <a:t> -&gt; {T,F}, m(P)(</a:t>
            </a:r>
            <a:r>
              <a:rPr lang="en-US" dirty="0" err="1"/>
              <a:t>x,y</a:t>
            </a:r>
            <a:r>
              <a:rPr lang="en-US" dirty="0"/>
              <a:t>) : “ x is the successor of y”</a:t>
            </a:r>
          </a:p>
          <a:p>
            <a:r>
              <a:rPr lang="en-US" dirty="0"/>
              <a:t>The formula </a:t>
            </a:r>
            <a:r>
              <a:rPr lang="es-ES" dirty="0" err="1"/>
              <a:t>Ub</a:t>
            </a:r>
            <a:r>
              <a:rPr lang="es-ES" dirty="0"/>
              <a:t> = (∀y)(∃x)P(x, y)→ (∃x)(∀y)P(x, y)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evaluated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interpretation</a:t>
            </a:r>
            <a:r>
              <a:rPr lang="es-ES" dirty="0"/>
              <a:t> I as:</a:t>
            </a:r>
          </a:p>
          <a:p>
            <a:r>
              <a:rPr lang="es-ES" dirty="0"/>
              <a:t> (∀y)</a:t>
            </a:r>
            <a:r>
              <a:rPr lang="es-ES" baseline="-25000" dirty="0"/>
              <a:t>y∊ N</a:t>
            </a:r>
            <a:r>
              <a:rPr lang="es-ES" dirty="0"/>
              <a:t>(∃x)</a:t>
            </a:r>
            <a:r>
              <a:rPr lang="es-ES" baseline="-25000" dirty="0" err="1"/>
              <a:t>x∊N</a:t>
            </a:r>
            <a:r>
              <a:rPr lang="es-ES" dirty="0"/>
              <a:t> “x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successor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y” → (∃x) </a:t>
            </a:r>
            <a:r>
              <a:rPr lang="es-ES" baseline="-25000" dirty="0" err="1"/>
              <a:t>x∊N</a:t>
            </a:r>
            <a:r>
              <a:rPr lang="es-ES" dirty="0"/>
              <a:t>(∀y) </a:t>
            </a:r>
            <a:r>
              <a:rPr lang="es-ES" baseline="-25000" dirty="0"/>
              <a:t>y∊ N</a:t>
            </a:r>
            <a:r>
              <a:rPr lang="es-ES" dirty="0"/>
              <a:t> “x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successor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y”</a:t>
            </a:r>
          </a:p>
          <a:p>
            <a:r>
              <a:rPr lang="es-ES" dirty="0"/>
              <a:t>And  can be </a:t>
            </a:r>
            <a:r>
              <a:rPr lang="es-ES" dirty="0" err="1"/>
              <a:t>translated</a:t>
            </a:r>
            <a:r>
              <a:rPr lang="es-ES" dirty="0"/>
              <a:t> as:</a:t>
            </a:r>
          </a:p>
          <a:p>
            <a:r>
              <a:rPr lang="es-ES" dirty="0"/>
              <a:t>“</a:t>
            </a:r>
            <a:r>
              <a:rPr lang="es-ES" dirty="0" err="1"/>
              <a:t>Every</a:t>
            </a:r>
            <a:r>
              <a:rPr lang="es-ES" dirty="0"/>
              <a:t> natural </a:t>
            </a:r>
            <a:r>
              <a:rPr lang="es-ES" dirty="0" err="1"/>
              <a:t>number</a:t>
            </a:r>
            <a:r>
              <a:rPr lang="es-ES" dirty="0"/>
              <a:t> has a </a:t>
            </a:r>
            <a:r>
              <a:rPr lang="es-ES" dirty="0" err="1"/>
              <a:t>successor</a:t>
            </a:r>
            <a:r>
              <a:rPr lang="es-ES" dirty="0"/>
              <a:t> </a:t>
            </a:r>
            <a:r>
              <a:rPr lang="es-ES" dirty="0" err="1"/>
              <a:t>implies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unique</a:t>
            </a:r>
            <a:r>
              <a:rPr lang="es-ES" dirty="0"/>
              <a:t> x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x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successor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natural </a:t>
            </a:r>
            <a:r>
              <a:rPr lang="es-ES" dirty="0" err="1"/>
              <a:t>number</a:t>
            </a:r>
            <a:r>
              <a:rPr lang="es-ES" dirty="0"/>
              <a:t>”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obviously</a:t>
            </a:r>
            <a:r>
              <a:rPr lang="es-ES" dirty="0"/>
              <a:t> false, so </a:t>
            </a:r>
            <a:r>
              <a:rPr lang="es-ES" dirty="0" err="1"/>
              <a:t>Ub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tautology</a:t>
            </a:r>
            <a:r>
              <a:rPr lang="es-ES" dirty="0"/>
              <a:t>.</a:t>
            </a: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found</a:t>
            </a:r>
            <a:r>
              <a:rPr lang="es-ES" dirty="0"/>
              <a:t> </a:t>
            </a:r>
            <a:r>
              <a:rPr lang="es-ES" dirty="0" err="1"/>
              <a:t>thus</a:t>
            </a:r>
            <a:r>
              <a:rPr lang="es-ES" dirty="0"/>
              <a:t> </a:t>
            </a:r>
            <a:r>
              <a:rPr lang="es-ES" dirty="0" err="1"/>
              <a:t>far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Ua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tautology</a:t>
            </a:r>
            <a:r>
              <a:rPr lang="es-ES" dirty="0"/>
              <a:t> (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negation</a:t>
            </a:r>
            <a:r>
              <a:rPr lang="es-ES" dirty="0"/>
              <a:t> has a </a:t>
            </a:r>
            <a:r>
              <a:rPr lang="es-ES" dirty="0" err="1"/>
              <a:t>closed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) and </a:t>
            </a:r>
            <a:r>
              <a:rPr lang="es-ES" dirty="0" err="1"/>
              <a:t>Ub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, so U2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tautology</a:t>
            </a:r>
            <a:r>
              <a:rPr lang="es-ES" dirty="0"/>
              <a:t> </a:t>
            </a:r>
            <a:r>
              <a:rPr lang="es-ES" dirty="0" err="1"/>
              <a:t>either</a:t>
            </a:r>
            <a:r>
              <a:rPr lang="es-ES" dirty="0"/>
              <a:t>.</a:t>
            </a:r>
            <a:br>
              <a:rPr lang="es-E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0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481427-CF11-4681-BCCF-9BA9ACD78E14}"/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1573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Trade Gothic LT Pro</vt:lpstr>
      <vt:lpstr>Trebuchet MS</vt:lpstr>
      <vt:lpstr>Office Theme</vt:lpstr>
      <vt:lpstr>Semantic Tableaux Method</vt:lpstr>
      <vt:lpstr>Theoretical result</vt:lpstr>
      <vt:lpstr>PowerPoint Presentation</vt:lpstr>
      <vt:lpstr>PowerPoint Presentation</vt:lpstr>
      <vt:lpstr>Decomposition rules </vt:lpstr>
      <vt:lpstr>Steps</vt:lpstr>
      <vt:lpstr>PowerPoint Presentation</vt:lpstr>
      <vt:lpstr>Ub = (∀y)(∃x)P(x, y)→ (∃x)(∀y)P(x, y) ¬Ub = ¬((∀y)(∃x)P(x ,y)→ (∃x)(∀y)P(x, y))   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2020-11-13T22:18:51Z</dcterms:created>
  <dcterms:modified xsi:type="dcterms:W3CDTF">2020-11-17T06:13:49Z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