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6E654-2340-4723-A18C-80D77F812929}" v="3" dt="2021-01-22T23:04:03.18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A BURCĂ" userId="S::olivia.burca@stud.ubbcluj.ro::962b322b-5748-4958-8fbf-e31d1d316bc8" providerId="AD" clId="Web-{6256E654-2340-4723-A18C-80D77F812929}"/>
    <pc:docChg chg="modSld">
      <pc:chgData name="OLIVIA BURCĂ" userId="S::olivia.burca@stud.ubbcluj.ro::962b322b-5748-4958-8fbf-e31d1d316bc8" providerId="AD" clId="Web-{6256E654-2340-4723-A18C-80D77F812929}" dt="2021-01-22T23:04:03.180" v="2" actId="1076"/>
      <pc:docMkLst>
        <pc:docMk/>
      </pc:docMkLst>
      <pc:sldChg chg="modSp">
        <pc:chgData name="OLIVIA BURCĂ" userId="S::olivia.burca@stud.ubbcluj.ro::962b322b-5748-4958-8fbf-e31d1d316bc8" providerId="AD" clId="Web-{6256E654-2340-4723-A18C-80D77F812929}" dt="2021-01-22T23:00:54.221" v="0" actId="1076"/>
        <pc:sldMkLst>
          <pc:docMk/>
          <pc:sldMk cId="0" sldId="257"/>
        </pc:sldMkLst>
        <pc:picChg chg="mod">
          <ac:chgData name="OLIVIA BURCĂ" userId="S::olivia.burca@stud.ubbcluj.ro::962b322b-5748-4958-8fbf-e31d1d316bc8" providerId="AD" clId="Web-{6256E654-2340-4723-A18C-80D77F812929}" dt="2021-01-22T23:00:54.221" v="0" actId="1076"/>
          <ac:picMkLst>
            <pc:docMk/>
            <pc:sldMk cId="0" sldId="257"/>
            <ac:picMk id="124" creationId="{00000000-0000-0000-0000-000000000000}"/>
          </ac:picMkLst>
        </pc:picChg>
      </pc:sldChg>
      <pc:sldChg chg="modSp">
        <pc:chgData name="OLIVIA BURCĂ" userId="S::olivia.burca@stud.ubbcluj.ro::962b322b-5748-4958-8fbf-e31d1d316bc8" providerId="AD" clId="Web-{6256E654-2340-4723-A18C-80D77F812929}" dt="2021-01-22T23:01:08.566" v="1" actId="1076"/>
        <pc:sldMkLst>
          <pc:docMk/>
          <pc:sldMk cId="0" sldId="258"/>
        </pc:sldMkLst>
        <pc:picChg chg="mod">
          <ac:chgData name="OLIVIA BURCĂ" userId="S::olivia.burca@stud.ubbcluj.ro::962b322b-5748-4958-8fbf-e31d1d316bc8" providerId="AD" clId="Web-{6256E654-2340-4723-A18C-80D77F812929}" dt="2021-01-22T23:01:08.566" v="1" actId="1076"/>
          <ac:picMkLst>
            <pc:docMk/>
            <pc:sldMk cId="0" sldId="258"/>
            <ac:picMk id="128" creationId="{00000000-0000-0000-0000-000000000000}"/>
          </ac:picMkLst>
        </pc:picChg>
      </pc:sldChg>
      <pc:sldChg chg="modSp">
        <pc:chgData name="OLIVIA BURCĂ" userId="S::olivia.burca@stud.ubbcluj.ro::962b322b-5748-4958-8fbf-e31d1d316bc8" providerId="AD" clId="Web-{6256E654-2340-4723-A18C-80D77F812929}" dt="2021-01-22T23:04:03.180" v="2" actId="1076"/>
        <pc:sldMkLst>
          <pc:docMk/>
          <pc:sldMk cId="0" sldId="265"/>
        </pc:sldMkLst>
        <pc:picChg chg="mod">
          <ac:chgData name="OLIVIA BURCĂ" userId="S::olivia.burca@stud.ubbcluj.ro::962b322b-5748-4958-8fbf-e31d1d316bc8" providerId="AD" clId="Web-{6256E654-2340-4723-A18C-80D77F812929}" dt="2021-01-22T23:04:03.180" v="2" actId="1076"/>
          <ac:picMkLst>
            <pc:docMk/>
            <pc:sldMk cId="0" sldId="265"/>
            <ac:picMk id="15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dividual Homework - Logic Circui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Individual Homework - Logic Circuits</a:t>
            </a:r>
          </a:p>
        </p:txBody>
      </p:sp>
      <p:sp>
        <p:nvSpPr>
          <p:cNvPr id="120" name="Crudu Iulian, group 91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Crudu Iulian, group 912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entral Mono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Central Monoms</a:t>
            </a:r>
          </a:p>
        </p:txBody>
      </p:sp>
      <p:sp>
        <p:nvSpPr>
          <p:cNvPr id="155" name="A maximal monom is a central monom if its corresponding group of minterms contains at least one minterm circled once.…"/>
          <p:cNvSpPr txBox="1">
            <a:spLocks noGrp="1"/>
          </p:cNvSpPr>
          <p:nvPr>
            <p:ph type="body" idx="1"/>
          </p:nvPr>
        </p:nvSpPr>
        <p:spPr>
          <a:xfrm>
            <a:off x="254747" y="2047597"/>
            <a:ext cx="21005801" cy="11398806"/>
          </a:xfrm>
          <a:prstGeom prst="rect">
            <a:avLst/>
          </a:prstGeom>
        </p:spPr>
        <p:txBody>
          <a:bodyPr/>
          <a:lstStyle/>
          <a:p>
            <a:r>
              <a:t>A maximal monom is a central monom if its corresponding group of minterms contains at least one minterm circled once. </a:t>
            </a:r>
          </a:p>
          <a:p>
            <a:endParaRPr/>
          </a:p>
          <a:p>
            <a:r>
              <a:t>C(f) = {max1, max2} = {y, z}</a:t>
            </a:r>
          </a:p>
        </p:txBody>
      </p:sp>
      <p:pic>
        <p:nvPicPr>
          <p:cNvPr id="156" name="IMG_8C4542880732-1.jpeg" descr="IMG_8C4542880732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9" y="2199062"/>
            <a:ext cx="10637085" cy="3890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case of the simplification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8960"/>
            </a:lvl1pPr>
          </a:lstStyle>
          <a:p>
            <a:r>
              <a:t>The case of the simplification algorithm</a:t>
            </a:r>
          </a:p>
        </p:txBody>
      </p:sp>
      <p:sp>
        <p:nvSpPr>
          <p:cNvPr id="159" name="M(f) = C(f) = {max1, max2} = {y, z}. This means that we are in the first case of the simplification algorithm. There is a unique simplified form of f, obtained as the disjunction of all central monom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M(f) = C(f) = {max1, max2} = {y, z}. This means that we are in the first case of the simplification algorithm. There is a unique simplified form of f, obtained as the disjunction of all central monoms:</a:t>
            </a:r>
          </a:p>
          <a:p>
            <a:pPr marL="0" indent="0">
              <a:buSzTx/>
              <a:buNone/>
            </a:pPr>
            <a:r>
              <a:t>f(x,y,z) = max1 ∨ max 2 = y ∨ z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implified equivalent circuit with basic g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6104">
              <a:defRPr sz="7951"/>
            </a:lvl1pPr>
          </a:lstStyle>
          <a:p>
            <a:r>
              <a:t>Simplified equivalent circuit with basic gates</a:t>
            </a:r>
          </a:p>
        </p:txBody>
      </p:sp>
      <p:sp>
        <p:nvSpPr>
          <p:cNvPr id="162" name="f(x, y, z) = y ∨ z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f(x, y, z) = y ∨ z </a:t>
            </a:r>
          </a:p>
        </p:txBody>
      </p:sp>
      <p:pic>
        <p:nvPicPr>
          <p:cNvPr id="163" name="IMG_BACC61A0CCC5-1.jpeg" descr="IMG_BACC61A0CCC5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886" y="5280794"/>
            <a:ext cx="13063281" cy="5225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Statement</a:t>
            </a:r>
          </a:p>
        </p:txBody>
      </p:sp>
      <p:sp>
        <p:nvSpPr>
          <p:cNvPr id="123" name="Write the corresponding Boolean function associated to the following logic circuit, then simplify it and draw a simplified equivalent circuit using only basic gates: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128"/>
            </a:pPr>
            <a:r>
              <a:t>Write the corresponding Boolean function associated to the following logic circuit, then simplify it and draw a simplified equivalent circuit using only basic gates:</a:t>
            </a:r>
          </a:p>
          <a:p>
            <a:pPr marL="546100" indent="-546100" defTabSz="709930">
              <a:spcBef>
                <a:spcPts val="5000"/>
              </a:spcBef>
              <a:defRPr sz="4128"/>
            </a:pPr>
            <a:endParaRPr/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89" y="3402042"/>
            <a:ext cx="18208356" cy="7180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eory -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Theory - 1</a:t>
            </a:r>
          </a:p>
        </p:txBody>
      </p:sp>
      <p:sp>
        <p:nvSpPr>
          <p:cNvPr id="127" name="Binary Boolean algebra provides a concise way to express the operation of a logic circuit  formed by a combination of logic gates so that the output can be determined for various combinations of input valu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549" indent="-336549" defTabSz="437514">
              <a:spcBef>
                <a:spcPts val="3100"/>
              </a:spcBef>
              <a:defRPr sz="2543"/>
            </a:pPr>
            <a:r>
              <a:t>Binary Boolean algebra provides a concise way to express the operation of a logic circuit  formed by a combination of logic gates so that the output can be determined for various combinations of input values.</a:t>
            </a:r>
          </a:p>
          <a:p>
            <a:pPr marL="336549" indent="-336549" defTabSz="437514">
              <a:spcBef>
                <a:spcPts val="3100"/>
              </a:spcBef>
              <a:defRPr sz="2543"/>
            </a:pPr>
            <a:r>
              <a:t>A gate takes the values from its input wires and combines them with the appropriate Boolean operation to produce the label on its output wire </a:t>
            </a:r>
          </a:p>
          <a:p>
            <a:pPr marL="336549" indent="-336549" defTabSz="437514">
              <a:spcBef>
                <a:spcPts val="3100"/>
              </a:spcBef>
              <a:defRPr sz="2543"/>
            </a:pPr>
            <a:endParaRPr/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83" y="3082282"/>
            <a:ext cx="12001500" cy="693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rived G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Derived Gates</a:t>
            </a:r>
          </a:p>
        </p:txBody>
      </p:sp>
      <p:sp>
        <p:nvSpPr>
          <p:cNvPr id="131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 indent="-254000" defTabSz="330200">
              <a:spcBef>
                <a:spcPts val="2300"/>
              </a:spcBef>
              <a:defRPr sz="1920"/>
            </a:pPr>
            <a:endParaRPr/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149600"/>
            <a:ext cx="17408581" cy="9194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e corresponding function associated with the logic circu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r>
              <a:t>The corresponding function associated with the logic circuit</a:t>
            </a:r>
          </a:p>
        </p:txBody>
      </p:sp>
      <p:sp>
        <p:nvSpPr>
          <p:cNvPr id="135" name="f(x,y,z) = ( (x̄∧z) ↓ (y∨z) ) ↑ (ȳz̄∨yz) = !( (x̄∧z) ↓ (y∨z) ) ∨ !(ȳz̄∨yz) =…"/>
          <p:cNvSpPr txBox="1">
            <a:spLocks noGrp="1"/>
          </p:cNvSpPr>
          <p:nvPr>
            <p:ph type="body" idx="1"/>
          </p:nvPr>
        </p:nvSpPr>
        <p:spPr>
          <a:xfrm>
            <a:off x="1864021" y="2958863"/>
            <a:ext cx="21005801" cy="929640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f(x,y,z) = ( (x̄∧z) ↓ (y∨z) ) ↑ (ȳz̄∨yz) = !( (x̄∧z) ↓ (y∨z) ) ∨ !(ȳz̄∨yz) = </a:t>
            </a:r>
          </a:p>
          <a:p>
            <a:r>
              <a:t>= !(!(x̄∧z) ∧ ! (y∨z)) ∨ !(ȳz̄∨yz) = ((x̄∧z) ∨ (y∨z)) ∨ (yz ∧ ȳz̄) = x̄z ∨ y ∨ z ∨ yȳzz̄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74" y="3652558"/>
            <a:ext cx="6634739" cy="2616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implification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Simplification process</a:t>
            </a:r>
          </a:p>
        </p:txBody>
      </p:sp>
      <p:sp>
        <p:nvSpPr>
          <p:cNvPr id="139" name="The simplification process is formalized by the steps below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t>The simplification process is formalized by the steps below.</a:t>
            </a:r>
          </a:p>
          <a:p>
            <a:pPr marL="622300" indent="-622300" defTabSz="808990">
              <a:spcBef>
                <a:spcPts val="5700"/>
              </a:spcBef>
              <a:defRPr sz="4704"/>
            </a:pPr>
            <a:r>
              <a:t> The steps 2, 3, 4 are specific to the applied simplification method. </a:t>
            </a:r>
          </a:p>
          <a:p>
            <a:pPr marL="622300" indent="-622300" defTabSz="808990">
              <a:spcBef>
                <a:spcPts val="5700"/>
              </a:spcBef>
              <a:defRPr sz="4704"/>
            </a:pPr>
            <a:r>
              <a:t>The initial function f is transformed into DCF( f ). </a:t>
            </a:r>
          </a:p>
          <a:p>
            <a:pPr marL="622300" indent="-622300" defTabSz="808990">
              <a:spcBef>
                <a:spcPts val="5700"/>
              </a:spcBef>
              <a:defRPr sz="4704"/>
            </a:pPr>
            <a:r>
              <a:t>Factorization process =&gt; the set of maximal monoms M(f ). </a:t>
            </a:r>
          </a:p>
          <a:p>
            <a:pPr marL="622300" indent="-622300" defTabSz="808990">
              <a:spcBef>
                <a:spcPts val="5700"/>
              </a:spcBef>
              <a:defRPr sz="4704"/>
            </a:pPr>
            <a:r>
              <a:t>From the set of maximal monoms the central monoms are selected =&gt; C (f )</a:t>
            </a:r>
          </a:p>
          <a:p>
            <a:pPr marL="622300" indent="-622300" defTabSz="808990">
              <a:spcBef>
                <a:spcPts val="5700"/>
              </a:spcBef>
              <a:defRPr sz="4704"/>
            </a:pPr>
            <a:r>
              <a:t>The case of the simplification algorithm (presented below) is identified and all simplified forms are obtained.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ransforming the function to DC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r>
              <a:t>Transforming the function to DCF</a:t>
            </a:r>
          </a:p>
        </p:txBody>
      </p:sp>
      <p:sp>
        <p:nvSpPr>
          <p:cNvPr id="142" name="The DCF is built by using the minterms corresponding to the values of 1 of the function. To get the values of 1 of the function we will build the truth table."/>
          <p:cNvSpPr txBox="1">
            <a:spLocks noGrp="1"/>
          </p:cNvSpPr>
          <p:nvPr>
            <p:ph type="body" idx="1"/>
          </p:nvPr>
        </p:nvSpPr>
        <p:spPr>
          <a:xfrm>
            <a:off x="1689100" y="280894"/>
            <a:ext cx="21005801" cy="7894408"/>
          </a:xfrm>
          <a:prstGeom prst="rect">
            <a:avLst/>
          </a:prstGeom>
        </p:spPr>
        <p:txBody>
          <a:bodyPr/>
          <a:lstStyle/>
          <a:p>
            <a:r>
              <a:t>The DCF is built by using the minterms corresponding to the values of 1 of the function. To get the values of 1 of the function we will build the truth table.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56" y="6869190"/>
            <a:ext cx="15886143" cy="4700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(0,0,1) = m1 = x̄ ∧ ȳ ∧ z…"/>
          <p:cNvSpPr txBox="1">
            <a:spLocks noGrp="1"/>
          </p:cNvSpPr>
          <p:nvPr>
            <p:ph type="body" sz="half" idx="1"/>
          </p:nvPr>
        </p:nvSpPr>
        <p:spPr>
          <a:xfrm>
            <a:off x="292191" y="793963"/>
            <a:ext cx="8812869" cy="12128074"/>
          </a:xfrm>
          <a:prstGeom prst="rect">
            <a:avLst/>
          </a:prstGeom>
        </p:spPr>
        <p:txBody>
          <a:bodyPr/>
          <a:lstStyle/>
          <a:p>
            <a:r>
              <a:t>f(0,0,1) = m</a:t>
            </a:r>
            <a:r>
              <a:rPr sz="2000"/>
              <a:t>1</a:t>
            </a:r>
            <a:r>
              <a:t> = x̄ ∧ ȳ ∧ z</a:t>
            </a:r>
          </a:p>
          <a:p>
            <a:r>
              <a:t>f(0,1,0) = m</a:t>
            </a:r>
            <a:r>
              <a:rPr sz="2000"/>
              <a:t>2</a:t>
            </a:r>
            <a:r>
              <a:t> = x̄ ∧ y ∧ z̄</a:t>
            </a:r>
          </a:p>
          <a:p>
            <a:r>
              <a:t>f(0,1,1) = m</a:t>
            </a:r>
            <a:r>
              <a:rPr sz="2000"/>
              <a:t>3</a:t>
            </a:r>
            <a:r>
              <a:t> = x̄ ∧ y ∧ z</a:t>
            </a:r>
          </a:p>
          <a:p>
            <a:r>
              <a:t>f(1,0,1) = m</a:t>
            </a:r>
            <a:r>
              <a:rPr sz="2000"/>
              <a:t>5</a:t>
            </a:r>
            <a:r>
              <a:t> = x ∧ ȳ ∧ z</a:t>
            </a:r>
          </a:p>
          <a:p>
            <a:r>
              <a:t>f(1,1,0) = m</a:t>
            </a:r>
            <a:r>
              <a:rPr sz="2000"/>
              <a:t>6</a:t>
            </a:r>
            <a:r>
              <a:t> = x ∧ y ∧ z̄</a:t>
            </a:r>
          </a:p>
          <a:p>
            <a:r>
              <a:t>f(1,1,1) = m</a:t>
            </a:r>
            <a:r>
              <a:rPr sz="2000"/>
              <a:t>7</a:t>
            </a:r>
            <a:r>
              <a:t> = x ∧ y ∧ z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" y="-5209"/>
            <a:ext cx="8812869" cy="260760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DCF(f) = m1 ∨ m2 ∨ m3 ∨ m5 ∨ m6 ∨ m7  = (x̄ ∧ ȳ ∧ z) ∨ (x̄ ∧ y ∧ z̄) ∨ (x̄ ∧ y ∧ z) ∨ (x ∧ ȳ ∧ z) ∨ (x ∧ y ∧ z̄) ∨ (x ∧ y ∧ z)"/>
          <p:cNvSpPr txBox="1"/>
          <p:nvPr/>
        </p:nvSpPr>
        <p:spPr>
          <a:xfrm>
            <a:off x="10284740" y="641090"/>
            <a:ext cx="13413567" cy="12128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5900"/>
              </a:spcBef>
              <a:defRPr sz="4800" b="0"/>
            </a:pPr>
            <a:r>
              <a:t>DCF(f) = m</a:t>
            </a:r>
            <a:r>
              <a:rPr sz="2000"/>
              <a:t>1</a:t>
            </a:r>
            <a:r>
              <a:t> ∨ m</a:t>
            </a:r>
            <a:r>
              <a:rPr sz="2000"/>
              <a:t>2</a:t>
            </a:r>
            <a:r>
              <a:t> ∨ m</a:t>
            </a:r>
            <a:r>
              <a:rPr sz="2000"/>
              <a:t>3</a:t>
            </a:r>
            <a:r>
              <a:t> ∨ m</a:t>
            </a:r>
            <a:r>
              <a:rPr sz="2000"/>
              <a:t>5</a:t>
            </a:r>
            <a:r>
              <a:t> ∨ m</a:t>
            </a:r>
            <a:r>
              <a:rPr sz="2000"/>
              <a:t>6</a:t>
            </a:r>
            <a:r>
              <a:t> ∨ m</a:t>
            </a:r>
            <a:r>
              <a:rPr sz="2000"/>
              <a:t>7  </a:t>
            </a:r>
            <a:r>
              <a:t>= (x̄ ∧ ȳ ∧ z) ∨ (x̄ ∧ y ∧ z̄) ∨ (x̄ ∧ y ∧ z) ∨ (x ∧ ȳ ∧ z) ∨ (x ∧ y ∧ z̄) ∨ (x ∧ y ∧ z)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Veitch Diagram and Factorization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27379">
              <a:defRPr sz="8512"/>
            </a:lvl1pPr>
          </a:lstStyle>
          <a:p>
            <a:r>
              <a:t>Veitch Diagram and Factorization process</a:t>
            </a:r>
          </a:p>
        </p:txBody>
      </p:sp>
      <p:sp>
        <p:nvSpPr>
          <p:cNvPr id="150" name="max1 = m2 ∨ m3 ∨ m6 ∨ m7 = (x̄ ∧ y ∧ z̄) ∨ (x̄ ∧ y ∧ z̄) ∨ (x ∧ y ∧ z̄) ∨ (x ∧ y ∧ z) = y…"/>
          <p:cNvSpPr txBox="1"/>
          <p:nvPr/>
        </p:nvSpPr>
        <p:spPr>
          <a:xfrm>
            <a:off x="13695702" y="1862486"/>
            <a:ext cx="9889180" cy="10692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5900"/>
              </a:spcBef>
              <a:defRPr sz="4800" b="0"/>
            </a:pPr>
            <a:r>
              <a:t>max1 = m2 ∨ m3 ∨ m6 ∨ m7 = (x̄ ∧ y ∧ z̄) ∨ (x̄ ∧ y ∧ z̄) ∨ (x ∧ y ∧ z̄) ∨ (x ∧ y ∧ z) = y</a:t>
            </a:r>
          </a:p>
          <a:p>
            <a:pPr algn="l">
              <a:spcBef>
                <a:spcPts val="5900"/>
              </a:spcBef>
              <a:defRPr sz="4800" b="0"/>
            </a:pPr>
            <a:r>
              <a:t>max2 = m1 ∨ m3 ∨ m5 ∨ m7 = (x̄ ∧ ȳ ∧ z) ∨ (x̄ ∧ y ∧ z̄) ∨  (x ∧ ȳ ∧ z) ∨ (x ∧ y ∧ z) = z</a:t>
            </a:r>
          </a:p>
          <a:p>
            <a:pPr algn="l">
              <a:spcBef>
                <a:spcPts val="5900"/>
              </a:spcBef>
              <a:defRPr sz="4800" b="0"/>
            </a:pPr>
            <a:r>
              <a:t>M(f) = {max1, max2} = {y,z}</a:t>
            </a:r>
          </a:p>
        </p:txBody>
      </p:sp>
      <p:pic>
        <p:nvPicPr>
          <p:cNvPr id="151" name="IMG_E700F42D470F-1.jpeg" descr="IMG_E700F42D470F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78" y="8047431"/>
            <a:ext cx="11727628" cy="450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G_48046D38FDE8-1.jpeg" descr="IMG_48046D38FDE8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62" y="2176446"/>
            <a:ext cx="11365950" cy="5569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F237EB-EFB1-4083-AE6D-E19D233D63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121FF4-63A9-4018-8051-C5BB48DD26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8dec1-6acd-466a-99e7-608709127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4C8695-FEEE-4C94-ABEA-888470B401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Individual Homework - Logic Circuits</vt:lpstr>
      <vt:lpstr>Problem Statement</vt:lpstr>
      <vt:lpstr>Theory - 1</vt:lpstr>
      <vt:lpstr>Derived Gates</vt:lpstr>
      <vt:lpstr>The corresponding function associated with the logic circuit</vt:lpstr>
      <vt:lpstr>Simplification process</vt:lpstr>
      <vt:lpstr>Transforming the function to DCF</vt:lpstr>
      <vt:lpstr>PowerPoint Presentation</vt:lpstr>
      <vt:lpstr>Veitch Diagram and Factorization process</vt:lpstr>
      <vt:lpstr>Central Monoms</vt:lpstr>
      <vt:lpstr>The case of the simplification algorithm</vt:lpstr>
      <vt:lpstr>Simplified equivalent circuit with basic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- Logic Circuits</dc:title>
  <cp:revision>3</cp:revision>
  <dcterms:modified xsi:type="dcterms:W3CDTF">2021-01-22T23:04:03Z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