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10161"/>
            <a:ext cx="12226405" cy="824992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885441"/>
            <a:ext cx="7768959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861001"/>
            <a:ext cx="7768959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31520"/>
            <a:ext cx="8463619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5364480"/>
            <a:ext cx="8463619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731520"/>
            <a:ext cx="8096243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4358640"/>
            <a:ext cx="722640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364480"/>
            <a:ext cx="8463620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948454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3463867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46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318386"/>
            <a:ext cx="8463620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432938"/>
            <a:ext cx="8463620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731520"/>
            <a:ext cx="8096243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815840"/>
            <a:ext cx="8463621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432938"/>
            <a:ext cx="8463620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948454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3463867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01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731520"/>
            <a:ext cx="8455287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815840"/>
            <a:ext cx="8463621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432938"/>
            <a:ext cx="8463620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731521"/>
            <a:ext cx="1305083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731521"/>
            <a:ext cx="6926701" cy="6301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3241042"/>
            <a:ext cx="8463620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432938"/>
            <a:ext cx="8463620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31520"/>
            <a:ext cx="8463619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4117479" cy="465692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592708"/>
            <a:ext cx="4117480" cy="4656928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31520"/>
            <a:ext cx="8463617" cy="1584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593180"/>
            <a:ext cx="412089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3284696"/>
            <a:ext cx="4120896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593180"/>
            <a:ext cx="412089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3284696"/>
            <a:ext cx="4120896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731520"/>
            <a:ext cx="8463619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798325"/>
            <a:ext cx="3720243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617911"/>
            <a:ext cx="4514716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3332483"/>
            <a:ext cx="3720243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5760720"/>
            <a:ext cx="8463619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731520"/>
            <a:ext cx="8463619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6440806"/>
            <a:ext cx="8463619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10161"/>
            <a:ext cx="12226407" cy="824992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731520"/>
            <a:ext cx="8463617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592708"/>
            <a:ext cx="8463619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7249636"/>
            <a:ext cx="91217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16BA-5679-4AF9-8781-248FFFFC38C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7249636"/>
            <a:ext cx="61639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7249636"/>
            <a:ext cx="68351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62B7E0CC-ADC7-4AFF-9EDD-67F3AD68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9BD2-385B-492C-803C-A8319C54E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ro-RO" dirty="0"/>
              <a:t>ă – Seminar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8E119-2872-4B8D-8960-B5EF7B6DE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Ursu Ianis-Vlad, grupa 217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4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22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F01B12E-AD7F-4018-AC8B-55813B9999F1}"/>
              </a:ext>
            </a:extLst>
          </p:cNvPr>
          <p:cNvSpPr/>
          <p:nvPr/>
        </p:nvSpPr>
        <p:spPr>
          <a:xfrm>
            <a:off x="6528818" y="380100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F01B12E-AD7F-4018-AC8B-55813B9999F1}"/>
              </a:ext>
            </a:extLst>
          </p:cNvPr>
          <p:cNvSpPr/>
          <p:nvPr/>
        </p:nvSpPr>
        <p:spPr>
          <a:xfrm>
            <a:off x="6528818" y="380100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/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(2)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blipFill>
                <a:blip r:embed="rId12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F01B12E-AD7F-4018-AC8B-55813B9999F1}"/>
              </a:ext>
            </a:extLst>
          </p:cNvPr>
          <p:cNvSpPr/>
          <p:nvPr/>
        </p:nvSpPr>
        <p:spPr>
          <a:xfrm>
            <a:off x="6528818" y="380100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/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(2)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blipFill>
                <a:blip r:embed="rId12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AB689F9-24FC-4B35-A50D-890280CB1BB3}"/>
              </a:ext>
            </a:extLst>
          </p:cNvPr>
          <p:cNvSpPr/>
          <p:nvPr/>
        </p:nvSpPr>
        <p:spPr>
          <a:xfrm>
            <a:off x="6522720" y="1638048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FF737-0602-4CBB-B308-9EE46670B021}"/>
              </a:ext>
            </a:extLst>
          </p:cNvPr>
          <p:cNvSpPr txBox="1"/>
          <p:nvPr/>
        </p:nvSpPr>
        <p:spPr>
          <a:xfrm flipH="1">
            <a:off x="8937665" y="573607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96675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F01B12E-AD7F-4018-AC8B-55813B9999F1}"/>
              </a:ext>
            </a:extLst>
          </p:cNvPr>
          <p:cNvSpPr/>
          <p:nvPr/>
        </p:nvSpPr>
        <p:spPr>
          <a:xfrm>
            <a:off x="6528818" y="380100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/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(2)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blipFill>
                <a:blip r:embed="rId12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AB689F9-24FC-4B35-A50D-890280CB1BB3}"/>
              </a:ext>
            </a:extLst>
          </p:cNvPr>
          <p:cNvSpPr/>
          <p:nvPr/>
        </p:nvSpPr>
        <p:spPr>
          <a:xfrm>
            <a:off x="6522720" y="1638048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FF737-0602-4CBB-B308-9EE46670B021}"/>
              </a:ext>
            </a:extLst>
          </p:cNvPr>
          <p:cNvSpPr txBox="1"/>
          <p:nvPr/>
        </p:nvSpPr>
        <p:spPr>
          <a:xfrm flipH="1">
            <a:off x="8937665" y="573607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20B14F-2F11-4815-9267-97325D40DA0D}"/>
                  </a:ext>
                </a:extLst>
              </p:cNvPr>
              <p:cNvSpPr txBox="1"/>
              <p:nvPr/>
            </p:nvSpPr>
            <p:spPr>
              <a:xfrm flipH="1">
                <a:off x="9490149" y="5821840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(5)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20B14F-2F11-4815-9267-97325D40D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90149" y="5821840"/>
                <a:ext cx="2633472" cy="276999"/>
              </a:xfrm>
              <a:prstGeom prst="rect">
                <a:avLst/>
              </a:prstGeom>
              <a:blipFill>
                <a:blip r:embed="rId15"/>
                <a:stretch>
                  <a:fillRect l="-23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7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/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(4)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439BE6-EA1D-4EF2-914E-A1AC185B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4253186"/>
                <a:ext cx="2633472" cy="276999"/>
              </a:xfrm>
              <a:prstGeom prst="rect">
                <a:avLst/>
              </a:prstGeom>
              <a:blipFill>
                <a:blip r:embed="rId9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F01B12E-AD7F-4018-AC8B-55813B9999F1}"/>
              </a:ext>
            </a:extLst>
          </p:cNvPr>
          <p:cNvSpPr/>
          <p:nvPr/>
        </p:nvSpPr>
        <p:spPr>
          <a:xfrm>
            <a:off x="6528818" y="380100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/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(2)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F664D-B432-43A3-801A-534F93C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43564" y="5331392"/>
                <a:ext cx="2633472" cy="276999"/>
              </a:xfrm>
              <a:prstGeom prst="rect">
                <a:avLst/>
              </a:prstGeom>
              <a:blipFill>
                <a:blip r:embed="rId12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AB689F9-24FC-4B35-A50D-890280CB1BB3}"/>
              </a:ext>
            </a:extLst>
          </p:cNvPr>
          <p:cNvSpPr/>
          <p:nvPr/>
        </p:nvSpPr>
        <p:spPr>
          <a:xfrm>
            <a:off x="6522720" y="1638048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FF737-0602-4CBB-B308-9EE46670B021}"/>
              </a:ext>
            </a:extLst>
          </p:cNvPr>
          <p:cNvSpPr txBox="1"/>
          <p:nvPr/>
        </p:nvSpPr>
        <p:spPr>
          <a:xfrm flipH="1">
            <a:off x="8937665" y="573607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F3A7E1-3DE9-4E5F-8ECF-DD5B901359A7}"/>
              </a:ext>
            </a:extLst>
          </p:cNvPr>
          <p:cNvCxnSpPr>
            <a:cxnSpLocks/>
          </p:cNvCxnSpPr>
          <p:nvPr/>
        </p:nvCxnSpPr>
        <p:spPr>
          <a:xfrm>
            <a:off x="8635914" y="5971038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69F6B-FF1E-446C-9CB8-7DB1CD5F8780}"/>
              </a:ext>
            </a:extLst>
          </p:cNvPr>
          <p:cNvCxnSpPr/>
          <p:nvPr/>
        </p:nvCxnSpPr>
        <p:spPr>
          <a:xfrm flipH="1">
            <a:off x="4789934" y="5951759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20B14F-2F11-4815-9267-97325D40DA0D}"/>
                  </a:ext>
                </a:extLst>
              </p:cNvPr>
              <p:cNvSpPr txBox="1"/>
              <p:nvPr/>
            </p:nvSpPr>
            <p:spPr>
              <a:xfrm flipH="1">
                <a:off x="9490149" y="5821840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(5)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20B14F-2F11-4815-9267-97325D40D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90149" y="5821840"/>
                <a:ext cx="2633472" cy="276999"/>
              </a:xfrm>
              <a:prstGeom prst="rect">
                <a:avLst/>
              </a:prstGeom>
              <a:blipFill>
                <a:blip r:embed="rId15"/>
                <a:stretch>
                  <a:fillRect l="-23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/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/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8A153D48-422C-4A66-82E4-AD8787F3BEF5}"/>
              </a:ext>
            </a:extLst>
          </p:cNvPr>
          <p:cNvSpPr/>
          <p:nvPr/>
        </p:nvSpPr>
        <p:spPr>
          <a:xfrm>
            <a:off x="9294282" y="5522363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F3A7E1-3DE9-4E5F-8ECF-DD5B901359A7}"/>
              </a:ext>
            </a:extLst>
          </p:cNvPr>
          <p:cNvCxnSpPr>
            <a:cxnSpLocks/>
          </p:cNvCxnSpPr>
          <p:nvPr/>
        </p:nvCxnSpPr>
        <p:spPr>
          <a:xfrm>
            <a:off x="8635914" y="5971038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69F6B-FF1E-446C-9CB8-7DB1CD5F8780}"/>
              </a:ext>
            </a:extLst>
          </p:cNvPr>
          <p:cNvCxnSpPr/>
          <p:nvPr/>
        </p:nvCxnSpPr>
        <p:spPr>
          <a:xfrm flipH="1">
            <a:off x="4789934" y="5951759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/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/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5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F3A7E1-3DE9-4E5F-8ECF-DD5B901359A7}"/>
              </a:ext>
            </a:extLst>
          </p:cNvPr>
          <p:cNvCxnSpPr>
            <a:cxnSpLocks/>
          </p:cNvCxnSpPr>
          <p:nvPr/>
        </p:nvCxnSpPr>
        <p:spPr>
          <a:xfrm>
            <a:off x="8635914" y="5971038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69F6B-FF1E-446C-9CB8-7DB1CD5F8780}"/>
              </a:ext>
            </a:extLst>
          </p:cNvPr>
          <p:cNvCxnSpPr/>
          <p:nvPr/>
        </p:nvCxnSpPr>
        <p:spPr>
          <a:xfrm flipH="1">
            <a:off x="4789934" y="5951759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/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/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F28656CB-62AE-4080-B293-536CDBA386A0}"/>
              </a:ext>
            </a:extLst>
          </p:cNvPr>
          <p:cNvSpPr/>
          <p:nvPr/>
        </p:nvSpPr>
        <p:spPr>
          <a:xfrm>
            <a:off x="1757499" y="6270007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F3A7E1-3DE9-4E5F-8ECF-DD5B901359A7}"/>
              </a:ext>
            </a:extLst>
          </p:cNvPr>
          <p:cNvCxnSpPr>
            <a:cxnSpLocks/>
          </p:cNvCxnSpPr>
          <p:nvPr/>
        </p:nvCxnSpPr>
        <p:spPr>
          <a:xfrm>
            <a:off x="8635914" y="5971038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69F6B-FF1E-446C-9CB8-7DB1CD5F8780}"/>
              </a:ext>
            </a:extLst>
          </p:cNvPr>
          <p:cNvCxnSpPr/>
          <p:nvPr/>
        </p:nvCxnSpPr>
        <p:spPr>
          <a:xfrm flipH="1">
            <a:off x="4789934" y="5951759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/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/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F28656CB-62AE-4080-B293-536CDBA386A0}"/>
              </a:ext>
            </a:extLst>
          </p:cNvPr>
          <p:cNvSpPr/>
          <p:nvPr/>
        </p:nvSpPr>
        <p:spPr>
          <a:xfrm>
            <a:off x="1757499" y="6270007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9ACE57C9-D2E8-48D4-9E95-06F3BC920AAB}"/>
              </a:ext>
            </a:extLst>
          </p:cNvPr>
          <p:cNvSpPr/>
          <p:nvPr/>
        </p:nvSpPr>
        <p:spPr>
          <a:xfrm>
            <a:off x="4472508" y="6730504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29F33-B91E-4D92-A2D9-FCA46FDA9125}"/>
              </a:ext>
            </a:extLst>
          </p:cNvPr>
          <p:cNvCxnSpPr/>
          <p:nvPr/>
        </p:nvCxnSpPr>
        <p:spPr>
          <a:xfrm>
            <a:off x="4776216" y="419508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/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6C3571-77C0-46A8-AD16-BC5753265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58627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/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A94501E-151C-44AC-9099-6512244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5319019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B02677-5706-4435-AEB2-966CE65AC1F4}"/>
              </a:ext>
            </a:extLst>
          </p:cNvPr>
          <p:cNvCxnSpPr/>
          <p:nvPr/>
        </p:nvCxnSpPr>
        <p:spPr>
          <a:xfrm>
            <a:off x="4765548" y="4897168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FC7055-A5DF-4C12-8071-23205D965E76}"/>
              </a:ext>
            </a:extLst>
          </p:cNvPr>
          <p:cNvCxnSpPr>
            <a:stCxn id="18" idx="1"/>
          </p:cNvCxnSpPr>
          <p:nvPr/>
        </p:nvCxnSpPr>
        <p:spPr>
          <a:xfrm flipH="1">
            <a:off x="2236304" y="5474467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E2F73-55D7-496A-931E-26818EF5AF75}"/>
              </a:ext>
            </a:extLst>
          </p:cNvPr>
          <p:cNvCxnSpPr>
            <a:cxnSpLocks/>
          </p:cNvCxnSpPr>
          <p:nvPr/>
        </p:nvCxnSpPr>
        <p:spPr>
          <a:xfrm>
            <a:off x="6106670" y="5469892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/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FA4302-AB82-4049-AD6A-2E1DF519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" y="5794513"/>
                <a:ext cx="2633472" cy="3108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/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71CBD59-3DE3-470A-A50E-5E9F69AB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2" y="5794513"/>
                <a:ext cx="2633472" cy="3108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F3A7E1-3DE9-4E5F-8ECF-DD5B901359A7}"/>
              </a:ext>
            </a:extLst>
          </p:cNvPr>
          <p:cNvCxnSpPr>
            <a:cxnSpLocks/>
          </p:cNvCxnSpPr>
          <p:nvPr/>
        </p:nvCxnSpPr>
        <p:spPr>
          <a:xfrm>
            <a:off x="8635914" y="5971038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69F6B-FF1E-446C-9CB8-7DB1CD5F8780}"/>
              </a:ext>
            </a:extLst>
          </p:cNvPr>
          <p:cNvCxnSpPr/>
          <p:nvPr/>
        </p:nvCxnSpPr>
        <p:spPr>
          <a:xfrm flipH="1">
            <a:off x="4789934" y="5951759"/>
            <a:ext cx="1212508" cy="32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/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81B807-507C-47D5-B264-209F9B894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70" y="6294811"/>
                <a:ext cx="2633472" cy="3108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/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BC83FE-F98B-435A-BC6E-4316A132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86" y="6299612"/>
                <a:ext cx="2633472" cy="3108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F28656CB-62AE-4080-B293-536CDBA386A0}"/>
              </a:ext>
            </a:extLst>
          </p:cNvPr>
          <p:cNvSpPr/>
          <p:nvPr/>
        </p:nvSpPr>
        <p:spPr>
          <a:xfrm>
            <a:off x="1757499" y="6270007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9ACE57C9-D2E8-48D4-9E95-06F3BC920AAB}"/>
              </a:ext>
            </a:extLst>
          </p:cNvPr>
          <p:cNvSpPr/>
          <p:nvPr/>
        </p:nvSpPr>
        <p:spPr>
          <a:xfrm>
            <a:off x="4472508" y="6730504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88A9345D-1F5C-43D4-A9EA-B994A27587ED}"/>
              </a:ext>
            </a:extLst>
          </p:cNvPr>
          <p:cNvSpPr/>
          <p:nvPr/>
        </p:nvSpPr>
        <p:spPr>
          <a:xfrm>
            <a:off x="9555382" y="6730503"/>
            <a:ext cx="586079" cy="56631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8E52-2203-4E08-AA39-29D0A9A8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87704"/>
            <a:ext cx="8596668" cy="3057297"/>
          </a:xfrm>
        </p:spPr>
        <p:txBody>
          <a:bodyPr>
            <a:normAutofit/>
          </a:bodyPr>
          <a:lstStyle/>
          <a:p>
            <a:r>
              <a:rPr lang="ro-RO" sz="3600" dirty="0"/>
              <a:t>9.1.16.7 </a:t>
            </a:r>
            <a:r>
              <a:rPr lang="en-US" sz="3600" dirty="0" err="1"/>
              <a:t>Folosind</a:t>
            </a:r>
            <a:r>
              <a:rPr lang="en-US" sz="3600" dirty="0"/>
              <a:t> </a:t>
            </a:r>
            <a:r>
              <a:rPr lang="en-US" sz="3600" dirty="0" err="1"/>
              <a:t>metoda</a:t>
            </a:r>
            <a:r>
              <a:rPr lang="en-US" sz="3600" dirty="0"/>
              <a:t> </a:t>
            </a:r>
            <a:r>
              <a:rPr lang="en-US" sz="3600" dirty="0" err="1"/>
              <a:t>tabelelor</a:t>
            </a:r>
            <a:r>
              <a:rPr lang="en-US" sz="3600" dirty="0"/>
              <a:t> </a:t>
            </a:r>
            <a:r>
              <a:rPr lang="en-US" sz="3600" dirty="0" err="1"/>
              <a:t>semantice</a:t>
            </a:r>
            <a:r>
              <a:rPr lang="en-US" sz="3600" dirty="0"/>
              <a:t> (</a:t>
            </a:r>
            <a:r>
              <a:rPr lang="en-US" sz="3600" dirty="0" err="1"/>
              <a:t>construcţia</a:t>
            </a:r>
            <a:r>
              <a:rPr lang="en-US" sz="3600" dirty="0"/>
              <a:t> </a:t>
            </a:r>
            <a:r>
              <a:rPr lang="en-US" sz="3600" dirty="0" err="1"/>
              <a:t>arborelui</a:t>
            </a:r>
            <a:r>
              <a:rPr lang="en-US" sz="3600" dirty="0"/>
              <a:t> </a:t>
            </a:r>
            <a:r>
              <a:rPr lang="en-US" sz="3600" dirty="0" err="1"/>
              <a:t>binar</a:t>
            </a:r>
            <a:r>
              <a:rPr lang="en-US" sz="3600" dirty="0"/>
              <a:t>) </a:t>
            </a:r>
            <a:r>
              <a:rPr lang="en-US" sz="3600" dirty="0" err="1"/>
              <a:t>demonstraţi</a:t>
            </a:r>
            <a:r>
              <a:rPr lang="en-US" sz="3600" dirty="0"/>
              <a:t> </a:t>
            </a:r>
            <a:r>
              <a:rPr lang="ro-RO" sz="3600" dirty="0"/>
              <a:t>că are loc relația </a:t>
            </a:r>
            <a:r>
              <a:rPr lang="en-US" sz="3600" dirty="0"/>
              <a:t>de </a:t>
            </a:r>
            <a:r>
              <a:rPr lang="en-US" sz="3600" dirty="0" err="1"/>
              <a:t>consecinţă</a:t>
            </a:r>
            <a:r>
              <a:rPr lang="en-US" sz="3600" dirty="0"/>
              <a:t> </a:t>
            </a:r>
            <a:r>
              <a:rPr lang="en-US" sz="3600" dirty="0" err="1"/>
              <a:t>logică</a:t>
            </a:r>
            <a:r>
              <a:rPr lang="en-US" sz="3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44156B-572C-4750-A84B-56EE180506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5" y="4726687"/>
                <a:ext cx="8596668" cy="8604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)⊨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( 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44156B-572C-4750-A84B-56EE18050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5" y="4726687"/>
                <a:ext cx="8596668" cy="860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39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CFF-687D-440D-A56F-C5EABAD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8" y="915286"/>
            <a:ext cx="8463620" cy="2191897"/>
          </a:xfrm>
        </p:spPr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8968B9-76D4-49F0-9B29-00FA210142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2798" y="3365599"/>
                <a:ext cx="8463620" cy="2637636"/>
              </a:xfrm>
            </p:spPr>
            <p:txBody>
              <a:bodyPr/>
              <a:lstStyle/>
              <a:p>
                <a:r>
                  <a:rPr lang="en-US" dirty="0"/>
                  <a:t>Deoarece </a:t>
                </a:r>
                <a:r>
                  <a:rPr lang="en-US" dirty="0" err="1"/>
                  <a:t>tabela</a:t>
                </a:r>
                <a:r>
                  <a:rPr lang="en-US" dirty="0"/>
                  <a:t> semantic</a:t>
                </a:r>
                <a:r>
                  <a:rPr lang="ro-RO" dirty="0"/>
                  <a:t>ă a formulei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o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r>
                  <a:rPr lang="ro-RO" dirty="0"/>
                  <a:t>este închisă, rezultă că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8968B9-76D4-49F0-9B29-00FA21014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8" y="3365599"/>
                <a:ext cx="8463620" cy="2637636"/>
              </a:xfrm>
              <a:blipFill>
                <a:blip r:embed="rId2"/>
                <a:stretch>
                  <a:fillRect l="-1080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3C86-76F3-4033-BDB3-4D96BE11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04815"/>
            <a:ext cx="7766936" cy="1646302"/>
          </a:xfrm>
        </p:spPr>
        <p:txBody>
          <a:bodyPr/>
          <a:lstStyle/>
          <a:p>
            <a:pPr algn="l"/>
            <a:r>
              <a:rPr lang="en-US" dirty="0" err="1"/>
              <a:t>Teorem</a:t>
            </a:r>
            <a:r>
              <a:rPr lang="ro-RO" dirty="0"/>
              <a:t>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60CAEAD-CFD0-44DF-A9B1-1C74B3350C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7067" y="3566350"/>
                <a:ext cx="7766936" cy="3570584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o-R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3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3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o-R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err="1"/>
                  <a:t>dac</a:t>
                </a:r>
                <a:r>
                  <a:rPr lang="ro-RO" sz="3600" dirty="0"/>
                  <a:t>ă și numai dacă există o tabelă semantică închisă pentru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…⋀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3600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6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60CAEAD-CFD0-44DF-A9B1-1C74B3350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7067" y="3566350"/>
                <a:ext cx="7766936" cy="3570584"/>
              </a:xfrm>
              <a:blipFill>
                <a:blip r:embed="rId2"/>
                <a:stretch>
                  <a:fillRect l="-2355" t="-2389" r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74D90DDC-CB76-4F5D-B697-82434B821A8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7461" y="1967949"/>
                <a:ext cx="7768959" cy="420933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o-RO" sz="3600" dirty="0"/>
                  <a:t>Așadar, verificăm dacă există o tabelă semantică închisă pentru formula:</a:t>
                </a:r>
              </a:p>
              <a:p>
                <a:pPr algn="ctr"/>
                <a:endParaRPr lang="ro-RO" sz="3600" dirty="0"/>
              </a:p>
              <a:p>
                <a:pPr algn="ctr"/>
                <a:r>
                  <a:rPr lang="ro-RO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36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algn="l"/>
                <a:endParaRPr lang="en-US" sz="3600" dirty="0"/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74D90DDC-CB76-4F5D-B697-82434B82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7461" y="1967949"/>
                <a:ext cx="7768959" cy="4209332"/>
              </a:xfrm>
              <a:blipFill>
                <a:blip r:embed="rId2"/>
                <a:stretch>
                  <a:fillRect l="-235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1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8799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67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/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))⋀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AA4A623-E93B-4F67-A16D-B5203F1A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024128"/>
                <a:ext cx="2633472" cy="310896"/>
              </a:xfrm>
              <a:prstGeom prst="roundRect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DED19-C4D1-4924-BFBF-8EE71B261D5A}"/>
              </a:ext>
            </a:extLst>
          </p:cNvPr>
          <p:cNvSpPr txBox="1"/>
          <p:nvPr/>
        </p:nvSpPr>
        <p:spPr>
          <a:xfrm flipH="1">
            <a:off x="6096000" y="965692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67EEC7-C809-4CA2-B1EC-2041F86FCB51}"/>
              </a:ext>
            </a:extLst>
          </p:cNvPr>
          <p:cNvCxnSpPr>
            <a:stCxn id="2" idx="2"/>
          </p:cNvCxnSpPr>
          <p:nvPr/>
        </p:nvCxnSpPr>
        <p:spPr>
          <a:xfrm>
            <a:off x="4779264" y="1335024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/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CCEB5-3ADE-4765-85F8-9B73359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1393121"/>
                <a:ext cx="2633472" cy="276999"/>
              </a:xfrm>
              <a:prstGeom prst="rect">
                <a:avLst/>
              </a:prstGeom>
              <a:blipFill>
                <a:blip r:embed="rId3"/>
                <a:stretch>
                  <a:fillRect l="-2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/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D0BAC9-8943-437E-A4EA-200A4EA5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1728215"/>
                <a:ext cx="2633472" cy="3108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913385-457E-4045-BC6F-566AEFF1C67F}"/>
              </a:ext>
            </a:extLst>
          </p:cNvPr>
          <p:cNvSpPr txBox="1"/>
          <p:nvPr/>
        </p:nvSpPr>
        <p:spPr>
          <a:xfrm flipH="1">
            <a:off x="6096000" y="1669779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B99EB-D1EE-4A5E-849C-4A4BF73FBD69}"/>
              </a:ext>
            </a:extLst>
          </p:cNvPr>
          <p:cNvCxnSpPr/>
          <p:nvPr/>
        </p:nvCxnSpPr>
        <p:spPr>
          <a:xfrm>
            <a:off x="4774692" y="2039110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/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51276C-60F8-4C7F-B66D-3A855DB9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441446"/>
                <a:ext cx="2633472" cy="310896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A5C6B8-E21F-4E4D-86C5-7277D3376EEE}"/>
              </a:ext>
            </a:extLst>
          </p:cNvPr>
          <p:cNvSpPr txBox="1"/>
          <p:nvPr/>
        </p:nvSpPr>
        <p:spPr>
          <a:xfrm flipH="1">
            <a:off x="6099048" y="2383010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7E83C75-F3A4-48EA-B635-7233F3AB3937}"/>
              </a:ext>
            </a:extLst>
          </p:cNvPr>
          <p:cNvSpPr/>
          <p:nvPr/>
        </p:nvSpPr>
        <p:spPr>
          <a:xfrm>
            <a:off x="6522721" y="936644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E74DB-6997-4DA0-924E-8BD7C51B9B1A}"/>
              </a:ext>
            </a:extLst>
          </p:cNvPr>
          <p:cNvCxnSpPr/>
          <p:nvPr/>
        </p:nvCxnSpPr>
        <p:spPr>
          <a:xfrm>
            <a:off x="4771644" y="2761486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/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regula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(3)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B57EB5-2331-4DAD-A458-D342EA51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5881" y="2818306"/>
                <a:ext cx="2633472" cy="276999"/>
              </a:xfrm>
              <a:prstGeom prst="rect">
                <a:avLst/>
              </a:prstGeom>
              <a:blipFill>
                <a:blip r:embed="rId6"/>
                <a:stretch>
                  <a:fillRect l="-2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/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6A704F-EB8E-4937-80B6-0146FD83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3170962"/>
                <a:ext cx="2633472" cy="3108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91B2A42-E54F-41D4-A883-712419EC5ED8}"/>
              </a:ext>
            </a:extLst>
          </p:cNvPr>
          <p:cNvSpPr/>
          <p:nvPr/>
        </p:nvSpPr>
        <p:spPr>
          <a:xfrm>
            <a:off x="6522720" y="2353962"/>
            <a:ext cx="460247" cy="427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/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B31DF0-2529-450F-9D32-78AC3FCB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3884193"/>
                <a:ext cx="2633472" cy="3108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FE97F-D17C-4F57-B473-F507545375A7}"/>
              </a:ext>
            </a:extLst>
          </p:cNvPr>
          <p:cNvCxnSpPr/>
          <p:nvPr/>
        </p:nvCxnSpPr>
        <p:spPr>
          <a:xfrm>
            <a:off x="4768596" y="3498142"/>
            <a:ext cx="3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AC12E-D753-497E-BE19-3681C888AF2D}"/>
              </a:ext>
            </a:extLst>
          </p:cNvPr>
          <p:cNvSpPr txBox="1"/>
          <p:nvPr/>
        </p:nvSpPr>
        <p:spPr>
          <a:xfrm flipH="1">
            <a:off x="6106670" y="3825757"/>
            <a:ext cx="7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414976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1F6734-7EAB-4E92-8739-8D03C9B4D4BD}"/>
</file>

<file path=customXml/itemProps2.xml><?xml version="1.0" encoding="utf-8"?>
<ds:datastoreItem xmlns:ds="http://schemas.openxmlformats.org/officeDocument/2006/customXml" ds:itemID="{380F0F76-FDC0-4124-9B01-162E8D2E0B56}"/>
</file>

<file path=customXml/itemProps3.xml><?xml version="1.0" encoding="utf-8"?>
<ds:datastoreItem xmlns:ds="http://schemas.openxmlformats.org/officeDocument/2006/customXml" ds:itemID="{C0B8B960-925D-4A5A-8F8D-D579A0168C2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940</Words>
  <Application>Microsoft Office PowerPoint</Application>
  <PresentationFormat>Custom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</vt:lpstr>
      <vt:lpstr>Temă – Seminar 5</vt:lpstr>
      <vt:lpstr>9.1.16.7 Folosind metoda tabelelor semantice (construcţia arborelui binar) demonstraţi că are loc relația de consecinţă logică:</vt:lpstr>
      <vt:lpstr>Teoremă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– Seminar 5</dc:title>
  <dc:creator>Ianis</dc:creator>
  <cp:lastModifiedBy>Ianis</cp:lastModifiedBy>
  <cp:revision>12</cp:revision>
  <dcterms:created xsi:type="dcterms:W3CDTF">2020-10-23T18:21:30Z</dcterms:created>
  <dcterms:modified xsi:type="dcterms:W3CDTF">2020-10-27T09:45:52Z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