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76" r:id="rId3"/>
    <p:sldId id="275" r:id="rId4"/>
    <p:sldId id="274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ana" initials="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3372" autoAdjust="0"/>
  </p:normalViewPr>
  <p:slideViewPr>
    <p:cSldViewPr>
      <p:cViewPr>
        <p:scale>
          <a:sx n="94" d="100"/>
          <a:sy n="94" d="100"/>
        </p:scale>
        <p:origin x="-212" y="-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EDA2-C048-4A51-9FB2-A89970B8839F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1FB5-3438-47A7-B36E-98E292F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ADO.NET provides a bridge between the front end controls and the back end database.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ADO.NET objects encapsulate all the data access operations and the controls interact with these objects to display data, thus hiding the details of movement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BF69-F58B-4D33-9CBF-03B2999713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BF69-F58B-4D33-9CBF-03B2999713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bcluj.ro/wp-content/uploads/Hotarare-CDI-29.04.2020.pdf" TargetMode="External"/><Relationship Id="rId2" Type="http://schemas.openxmlformats.org/officeDocument/2006/relationships/hyperlink" Target="http://www.cs.ubbcluj.ro/~sabi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477/Using-ADO-NET-for-beginners" TargetMode="External"/><Relationship Id="rId2" Type="http://schemas.openxmlformats.org/officeDocument/2006/relationships/hyperlink" Target="http://csharp-station.com/Tutorial/AdoDotNet/Lesson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24656/A-Detailed-Data-Binding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 Helper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Ioana </a:t>
            </a:r>
            <a:r>
              <a:rPr lang="en-US" dirty="0" err="1"/>
              <a:t>Ciuciu</a:t>
            </a:r>
            <a:r>
              <a:rPr lang="en-US" dirty="0"/>
              <a:t>, </a:t>
            </a:r>
          </a:p>
          <a:p>
            <a:r>
              <a:rPr lang="en-US" dirty="0"/>
              <a:t>ioana.ciuciu@ubbcluj.ro</a:t>
            </a:r>
          </a:p>
        </p:txBody>
      </p:sp>
    </p:spTree>
    <p:extLst>
      <p:ext uri="{BB962C8B-B14F-4D97-AF65-F5344CB8AC3E}">
        <p14:creationId xmlns:p14="http://schemas.microsoft.com/office/powerpoint/2010/main" val="403131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BC65-5634-9A89-CF6D-149FC80E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8C12-9BDD-E97A-6243-4D5F9FFA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</a:t>
            </a:r>
            <a:r>
              <a:rPr lang="en-US" b="1" dirty="0"/>
              <a:t>connection string </a:t>
            </a:r>
            <a:r>
              <a:rPr lang="en-US" dirty="0"/>
              <a:t>pointing to your database (SQL Server DB):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Source – the DB server name (check on your computer)</a:t>
            </a:r>
          </a:p>
          <a:p>
            <a:pPr lvl="1"/>
            <a:r>
              <a:rPr lang="en-US" dirty="0"/>
              <a:t>Initial Catalog – the DB name</a:t>
            </a:r>
          </a:p>
          <a:p>
            <a:pPr lvl="1"/>
            <a:r>
              <a:rPr lang="en-US" dirty="0"/>
              <a:t>Integrated Security: true/false depending on the security level you choose for the DB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7FBA3-9C5D-8769-9700-5247752B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193506" cy="5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F56A-DD5B-47D0-3836-4FA7895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to an ADO.NET Database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SqlConnection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B77E-4EE5-C077-052E-DE44AD98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b="1" dirty="0" err="1"/>
              <a:t>SqlConnection</a:t>
            </a:r>
            <a:r>
              <a:rPr lang="en-US" b="1" dirty="0"/>
              <a:t> object </a:t>
            </a:r>
            <a:r>
              <a:rPr lang="en-US" dirty="0"/>
              <a:t>via which you connect to the DB</a:t>
            </a:r>
          </a:p>
          <a:p>
            <a:r>
              <a:rPr lang="en-US" dirty="0"/>
              <a:t>Then, pass the connection string to the </a:t>
            </a:r>
            <a:r>
              <a:rPr lang="en-US" dirty="0" err="1"/>
              <a:t>SqlConnection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3E21B-6F9D-0F5A-5B61-A55745EA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29000"/>
            <a:ext cx="5107781" cy="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D5B-235A-49ED-25CB-3C035417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5257-E355-3E9F-3BAF-0EE1951F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</a:t>
            </a:r>
            <a:r>
              <a:rPr lang="en-US" dirty="0"/>
              <a:t> the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Open a connection when you need it, and</a:t>
            </a:r>
          </a:p>
          <a:p>
            <a:pPr lvl="1"/>
            <a:r>
              <a:rPr lang="en-US" dirty="0"/>
              <a:t>Close it as soon as you have finished with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8F0E-28C3-0F0F-6EEC-F0790349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97" y="2853928"/>
            <a:ext cx="5079206" cy="11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7E-C9D6-7D3C-EB8D-8606690B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SqlCommand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60E6-E46D-BC11-2631-D6CE2839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use a </a:t>
            </a:r>
            <a:r>
              <a:rPr lang="en-US" b="1" dirty="0"/>
              <a:t>command object </a:t>
            </a:r>
            <a:r>
              <a:rPr lang="en-US" dirty="0"/>
              <a:t>to send SQL statements to the database</a:t>
            </a:r>
          </a:p>
          <a:p>
            <a:endParaRPr lang="en-US" dirty="0"/>
          </a:p>
          <a:p>
            <a:r>
              <a:rPr lang="en-US" dirty="0"/>
              <a:t>The connection object is used by command objects so they will know which database to execute the command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command object can be used</a:t>
            </a:r>
          </a:p>
          <a:p>
            <a:pPr lvl="1"/>
            <a:r>
              <a:rPr lang="en-US" dirty="0"/>
              <a:t>Alone, to execute a command directly, OR</a:t>
            </a:r>
          </a:p>
          <a:p>
            <a:pPr lvl="1"/>
            <a:r>
              <a:rPr lang="en-US" dirty="0"/>
              <a:t>Assign a reference to a command object to a </a:t>
            </a:r>
            <a:r>
              <a:rPr lang="en-US" dirty="0" err="1"/>
              <a:t>SqlDataAdapter</a:t>
            </a:r>
            <a:r>
              <a:rPr lang="en-US" dirty="0"/>
              <a:t>, which holds a set of commands that work on a group of data as described further (during lab &amp; seminar)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EC5C3-80AF-8CE7-A688-6A887F53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01" y="3536752"/>
            <a:ext cx="784383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E9B9-39E8-44A4-0D5F-2DACCB3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SqlDataReader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8DD9-64EB-82AE-AB5D-DF0BAF48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data reader object </a:t>
            </a:r>
            <a:r>
              <a:rPr lang="en-US" dirty="0"/>
              <a:t>allows you to obtain the results of a SELECT statement from a command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returned from a data reader is a fast forward-only stream of data (you can only pull the data from a stream in a sequential manner)</a:t>
            </a:r>
          </a:p>
          <a:p>
            <a:pPr lvl="1"/>
            <a:r>
              <a:rPr lang="en-US" dirty="0"/>
              <a:t>If data manipulation is needed then a better alternative is a </a:t>
            </a:r>
            <a:r>
              <a:rPr lang="en-US" dirty="0" err="1"/>
              <a:t>DataSet</a:t>
            </a:r>
            <a:r>
              <a:rPr lang="en-US" dirty="0"/>
              <a:t> object (see further)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042C-6DDD-9B4F-F872-A75C0628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5143500" cy="2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5DE-3604-B920-E729-C4B717A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36D2-9F18-02AF-06F4-87812C6E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DataSet</a:t>
            </a:r>
            <a:r>
              <a:rPr lang="en-US" dirty="0"/>
              <a:t> objects are in-memory representations of data</a:t>
            </a:r>
          </a:p>
          <a:p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objects contain multiple </a:t>
            </a:r>
            <a:r>
              <a:rPr lang="en-US" dirty="0" err="1"/>
              <a:t>DataTable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Contain columns and rows, just like normal database tables</a:t>
            </a:r>
          </a:p>
          <a:p>
            <a:pPr lvl="1"/>
            <a:r>
              <a:rPr lang="en-US" dirty="0"/>
              <a:t>You can even define relations between tables to create parent-child relationships</a:t>
            </a:r>
          </a:p>
          <a:p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is an object that is used by all of the Data Providers (does not have a Data Provider specific prefix)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ADD3-4BD7-880C-D94A-C3791BD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66F3-81B4-7E54-1B36-561395A2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adapter object</a:t>
            </a:r>
          </a:p>
          <a:p>
            <a:pPr lvl="1"/>
            <a:r>
              <a:rPr lang="en-US" dirty="0"/>
              <a:t>Fills a </a:t>
            </a:r>
            <a:r>
              <a:rPr lang="en-US" dirty="0" err="1"/>
              <a:t>DataSet</a:t>
            </a:r>
            <a:r>
              <a:rPr lang="en-US" dirty="0"/>
              <a:t> object when reading the data and</a:t>
            </a:r>
          </a:p>
          <a:p>
            <a:pPr lvl="1"/>
            <a:r>
              <a:rPr lang="en-US" dirty="0"/>
              <a:t>Writes in a single batch when persisting changes back to the database</a:t>
            </a:r>
          </a:p>
          <a:p>
            <a:pPr lvl="1"/>
            <a:endParaRPr lang="en-US" dirty="0"/>
          </a:p>
          <a:p>
            <a:r>
              <a:rPr lang="en-US" dirty="0"/>
              <a:t>A data adapter</a:t>
            </a:r>
          </a:p>
          <a:p>
            <a:pPr lvl="1"/>
            <a:r>
              <a:rPr lang="en-US" dirty="0"/>
              <a:t>Contains a reference to the connection object</a:t>
            </a:r>
          </a:p>
          <a:p>
            <a:pPr lvl="1"/>
            <a:r>
              <a:rPr lang="en-US" dirty="0"/>
              <a:t>It opens and closes the connection automatically when reading from or writing to the database</a:t>
            </a:r>
          </a:p>
          <a:p>
            <a:pPr lvl="1"/>
            <a:endParaRPr lang="en-US" dirty="0"/>
          </a:p>
          <a:p>
            <a:r>
              <a:rPr lang="en-US" dirty="0"/>
              <a:t>The data adapter contains command object references for SELECT, INSERT, UPDATE, and DELETE operations on the data</a:t>
            </a:r>
          </a:p>
          <a:p>
            <a:endParaRPr lang="en-US" dirty="0"/>
          </a:p>
          <a:p>
            <a:r>
              <a:rPr lang="en-US" dirty="0"/>
              <a:t>You will have a data adapter defined for each table in a </a:t>
            </a:r>
            <a:r>
              <a:rPr lang="en-US" dirty="0" err="1"/>
              <a:t>DataSet</a:t>
            </a:r>
            <a:r>
              <a:rPr lang="en-US" dirty="0"/>
              <a:t> and it will take care of all communication with the database for you</a:t>
            </a:r>
          </a:p>
          <a:p>
            <a:endParaRPr lang="en-US" dirty="0"/>
          </a:p>
          <a:p>
            <a:r>
              <a:rPr lang="en-US" dirty="0"/>
              <a:t>All you need to do is ‘tell’ the data adapter when to load from or write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52073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9A8E-4217-072F-357B-D7B12CC7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and </a:t>
            </a:r>
            <a:r>
              <a:rPr lang="en-US" dirty="0" err="1"/>
              <a:t>DataAdapter</a:t>
            </a:r>
            <a:r>
              <a:rPr lang="en-US" dirty="0"/>
              <a:t>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DEDA1-0E1B-B79A-4CAD-E236E226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94" y="2818804"/>
            <a:ext cx="5815013" cy="1735931"/>
          </a:xfrm>
        </p:spPr>
      </p:pic>
    </p:spTree>
    <p:extLst>
      <p:ext uri="{BB962C8B-B14F-4D97-AF65-F5344CB8AC3E}">
        <p14:creationId xmlns:p14="http://schemas.microsoft.com/office/powerpoint/2010/main" val="317642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BF0C-8973-014A-25BF-812A902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  <a:br>
              <a:rPr lang="en-US"/>
            </a:br>
            <a:r>
              <a:rPr lang="en-US"/>
              <a:t>(Work </a:t>
            </a:r>
            <a:r>
              <a:rPr lang="en-US" dirty="0"/>
              <a:t>in </a:t>
            </a:r>
            <a:r>
              <a:rPr lang="en-US"/>
              <a:t>progress version)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6F2D-F9B7-0F13-F8F8-7D6B270FCB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55B5-3D82-9B8B-7594-A58A6371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540"/>
            <a:ext cx="9144000" cy="38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CC-BE7E-66EE-4005-7A6A28C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120-6AD0-644F-30B6-63153D1FC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EDB64-FCAB-41AD-0F80-BEE1F272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1600140"/>
            <a:ext cx="9144000" cy="51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C0FF-A0FC-6E57-1577-A2BAFEC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the lab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0C0-2A6E-4054-4138-25FB66BB6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Lab requirements available here: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hlinkClick r:id="rId2"/>
              </a:rPr>
              <a:t>www.cs.ubbcluj.ro/~sabina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endParaRPr lang="en-US" b="0" i="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2 weeks delay = 1 point penalty</a:t>
            </a:r>
          </a:p>
          <a:p>
            <a:endParaRPr lang="en-US" dirty="0"/>
          </a:p>
          <a:p>
            <a:r>
              <a:rPr lang="en-US" dirty="0"/>
              <a:t>Max 2 lab assignments / lab</a:t>
            </a:r>
          </a:p>
          <a:p>
            <a:endParaRPr lang="en-US" dirty="0"/>
          </a:p>
          <a:p>
            <a:r>
              <a:rPr lang="en-US" dirty="0"/>
              <a:t>Final lab grade: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((GradeLab1-PenaltyLab1) + (GradeLab2-PenaltyLab2) + (GradeLab3-PenaltyLab3))/3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No lab delivery during weeks 13, 14 and during the exams (</a:t>
            </a:r>
            <a:r>
              <a:rPr lang="en-US" dirty="0" err="1"/>
              <a:t>sesiune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During retake session (restante):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 2 labs,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a penalty 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35%, only if the practical exam is retaken (except when the student has 10 p. for the practical exam)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Attendance: 6 labs out of 7 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effectLst/>
                <a:latin typeface="Calibri" panose="020F0502020204030204" pitchFamily="34" charset="0"/>
                <a:hlinkClick r:id="rId3"/>
              </a:rPr>
              <a:t>https://www.cs.ubbcluj.ro/wp-content/uploads/Hotarare-CDI-29.04.2020.pdf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Practical exam: weeks 13, 14 (in order to promote, a grade &gt;= 5 is needed)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CC-BE7E-66EE-4005-7A6A28C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120-6AD0-644F-30B6-63153D1FC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Populate the form from the Toolbox: 2 Label controls, 2 </a:t>
            </a:r>
            <a:r>
              <a:rPr lang="en-US" dirty="0" err="1"/>
              <a:t>DataGridView</a:t>
            </a:r>
            <a:r>
              <a:rPr lang="en-US" dirty="0"/>
              <a:t> controls, one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4712A-B728-965A-BCE9-B000498A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2438400"/>
            <a:ext cx="9144000" cy="45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F1D-31CD-8739-863C-A96126AB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B8C7-8D59-D4D8-0168-3B9C56D512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Customize your controls/GUI (Properties)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BF8D-4778-D7D5-9074-1BD0882E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4571"/>
            <a:ext cx="9144000" cy="3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6BF9-DFDE-4D02-3F19-87C272D9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2738-6E62-9424-4A27-E7361EC0E2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6823F-A919-A403-CD72-0884E661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0970"/>
            <a:ext cx="8267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166E-38AD-0110-1ED6-F28EBF4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FA3-E274-99E0-5358-7432886504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the Designer, go to code (F7)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5B04B-84D6-3693-BBC2-05883EC6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752600"/>
            <a:ext cx="9144000" cy="4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238D-64FA-B53F-F674-DE4D12F1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C703-E0F1-A0C6-4E85-835356D83E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F07D2-C4E0-BDD8-A1A3-F99EBEEA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371600"/>
            <a:ext cx="764286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0A9D-C1AB-B9AA-131C-F3EB01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B156-F044-5103-A87B-4561F58B07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it from the constructor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9F84-A663-1ABF-66F9-0D05074B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7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B536-69AD-8682-3FCB-45327F1B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FA03-2C59-19B2-C5C9-0BF7B286CD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91213-21BB-7F1C-311D-89D978BE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2294475"/>
            <a:ext cx="9144000" cy="27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0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2F5B-13E0-6549-618D-454CF90F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8770-BA11-582D-48D1-DC939B31FB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5248E-B5BC-7063-1B20-B8863E2B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28800"/>
            <a:ext cx="895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08D6-3083-083C-3FD8-79042549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5E29-C99D-FF12-7D42-C59CDD4BCC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140D-0DF4-E85C-3D8E-6102E7C5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11070"/>
            <a:ext cx="8953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4B0E-96A1-A6B1-E7BB-A0AC2C8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A2AC-0647-68AB-E118-83A5C79FD0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1BBF-41BD-26EB-6339-5D798823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6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A534-64BF-4A24-3623-4E369CE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BC95-5FC8-F7BB-63AA-CB9D873027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Visual Studio – installed</a:t>
            </a:r>
          </a:p>
          <a:p>
            <a:endParaRPr lang="en-US" dirty="0"/>
          </a:p>
          <a:p>
            <a:r>
              <a:rPr lang="en-US" dirty="0"/>
              <a:t>For Linux users</a:t>
            </a:r>
          </a:p>
          <a:p>
            <a:pPr lvl="1"/>
            <a:r>
              <a:rPr lang="en-US" dirty="0"/>
              <a:t>Virtual machine, or</a:t>
            </a:r>
          </a:p>
          <a:p>
            <a:pPr lvl="1"/>
            <a:r>
              <a:rPr lang="en-US" dirty="0"/>
              <a:t>Mono Project (</a:t>
            </a:r>
            <a:r>
              <a:rPr lang="en-US" dirty="0">
                <a:hlinkClick r:id="rId2"/>
              </a:rPr>
              <a:t>https://www.mono-project.com/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Helvetica Neue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pen source implementation of Microsoft's .NET Framework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! For the practical exam, an app using Windows Forms will be required!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Teams access code: </a:t>
            </a:r>
            <a:r>
              <a:rPr lang="en-US" sz="3600" b="1" i="0" dirty="0">
                <a:solidFill>
                  <a:srgbClr val="242424"/>
                </a:solidFill>
                <a:effectLst/>
                <a:latin typeface="-apple-system"/>
              </a:rPr>
              <a:t>n9din1i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041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FEE-21B3-C9C9-1561-D018B936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54E5-9198-85EB-A9B0-544BFE605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B2EAB-DB7C-DE37-13C1-575D818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693"/>
            <a:ext cx="9144000" cy="27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8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B0F-FD80-AB56-E10B-64F641C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FA84-6BAE-24F9-5C1A-AA1EFFBDE8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C9A49-FE48-B6F4-D66F-6000A94E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9020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B51-8015-9C97-4FAE-8A93B560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B278-5025-6D80-0CCC-6226C8B58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26F45-68FE-B634-62ED-3708F1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362200"/>
            <a:ext cx="9144000" cy="28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CC41-49BC-A203-8FE3-9C7035E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9E21-144D-4CBF-6812-F6BAF8D55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4731B-7EAC-1678-1385-6450AE79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28"/>
            <a:ext cx="9144000" cy="44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9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6C0A-5CAE-BCE7-D523-8B5C4B7A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FF6D-6F47-6D7B-2645-33205CE74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1316-6B27-7D8F-3038-82C99A6D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172"/>
            <a:ext cx="9144000" cy="2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5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109A-1EFF-471C-E8A4-5369294C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1881-4AB7-052C-A8EF-2AF3A92539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“Update” button action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2689-3B00-CEE4-3719-8A87C51D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767012"/>
            <a:ext cx="7610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76F3-B0B5-3AC6-36C2-B611F2F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CA9E-28D7-05D3-E17F-AAAEAF283C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how “Update” button is working (for Insert, Update, Delete)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381FA-9D2A-6CA8-3939-6957D83F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715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7D1A-9C9B-3838-A0BC-CE2037E8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7129-DC34-B5D2-7D0B-15963AB3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2"/>
              </a:rPr>
              <a:t>http://csharp-station.com/Tutorial/AdoDotNet/Lesson01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3"/>
              </a:rPr>
              <a:t>http://www.codeproject.com/Articles/8477/Using-ADO-NET-for-beginners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4"/>
              </a:rPr>
              <a:t>http://www.codeproject.com/Articles/24656/A-Detailed-Data-Binding-Tutorial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1 - ADO.NET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E665-C241-09DC-AB5A-20DEFF9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ADO.NET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5275-2296-89C5-3163-F0E51BF9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156587"/>
            <a:ext cx="2680488" cy="30440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ADO.NET</a:t>
            </a:r>
          </a:p>
          <a:p>
            <a:pPr lvl="1"/>
            <a:r>
              <a:rPr lang="en-US" dirty="0"/>
              <a:t>Bridging between the front end controls and the back end DB</a:t>
            </a:r>
          </a:p>
          <a:p>
            <a:endParaRPr lang="en-US" dirty="0"/>
          </a:p>
          <a:p>
            <a:r>
              <a:rPr lang="en-US" dirty="0"/>
              <a:t>2 central components of ADO.NET classes</a:t>
            </a:r>
          </a:p>
          <a:p>
            <a:pPr lvl="1"/>
            <a:r>
              <a:rPr lang="en-US" dirty="0"/>
              <a:t>The .NET Framework Data Provider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  <a:p>
            <a:pPr marL="3375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601FC-2F6F-43E8-C183-EFF05C15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12" y="2156587"/>
            <a:ext cx="5193503" cy="28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1D08-AA97-9F3C-6639-A478CACA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FC0EC-4F6C-1649-724F-7D0B82B1D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17" y="2544366"/>
            <a:ext cx="5915385" cy="2656284"/>
          </a:xfrm>
        </p:spPr>
      </p:pic>
    </p:spTree>
    <p:extLst>
      <p:ext uri="{BB962C8B-B14F-4D97-AF65-F5344CB8AC3E}">
        <p14:creationId xmlns:p14="http://schemas.microsoft.com/office/powerpoint/2010/main" val="36873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931E-8789-8204-C944-717313B0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D544-8560-044F-ACEA-9AF75CAF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4CC91-890C-F38C-BF86-BA5EC3E0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6" y="2102692"/>
            <a:ext cx="5249636" cy="34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7687-A9D2-A0ED-51A4-39DC70F8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668A-4A0B-4751-13DB-E764D60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needed</a:t>
            </a:r>
          </a:p>
          <a:p>
            <a:pPr lvl="1"/>
            <a:r>
              <a:rPr lang="en-US" dirty="0" err="1"/>
              <a:t>System.Data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E3A7-6958-C85A-07ED-E95DC4F1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57" y="2429335"/>
            <a:ext cx="5114415" cy="3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E221-0D43-AF27-C3BF-4012D4E4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1347-40B4-EDD8-CE46-DB92277D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7" y="2156587"/>
            <a:ext cx="3723368" cy="3044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Before working with a database, you have to add the </a:t>
            </a:r>
            <a:r>
              <a:rPr lang="en-US" dirty="0" err="1"/>
              <a:t>SqlClient</a:t>
            </a:r>
            <a:r>
              <a:rPr lang="en-US" dirty="0"/>
              <a:t> .NET Data Provider namespace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879AB-0274-FC2E-F2FF-128B1EA9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78" y="2457451"/>
            <a:ext cx="4551361" cy="34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F9704CE550348834A49D7AF9D3AEB" ma:contentTypeVersion="4" ma:contentTypeDescription="Create a new document." ma:contentTypeScope="" ma:versionID="6b6ab8acee975a54ff6bfd11c59f8bec">
  <xsd:schema xmlns:xsd="http://www.w3.org/2001/XMLSchema" xmlns:xs="http://www.w3.org/2001/XMLSchema" xmlns:p="http://schemas.microsoft.com/office/2006/metadata/properties" xmlns:ns2="1b959929-75a3-4761-a623-5362cea26e8d" targetNamespace="http://schemas.microsoft.com/office/2006/metadata/properties" ma:root="true" ma:fieldsID="3b3a98913de4b5090bd54c5aea59a25e" ns2:_="">
    <xsd:import namespace="1b959929-75a3-4761-a623-5362cea26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59929-75a3-4761-a623-5362cea2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BF958-EBAA-4AF7-92C1-835C75B84E93}"/>
</file>

<file path=customXml/itemProps2.xml><?xml version="1.0" encoding="utf-8"?>
<ds:datastoreItem xmlns:ds="http://schemas.openxmlformats.org/officeDocument/2006/customXml" ds:itemID="{F803DD19-5B9C-4D9C-B66B-1E3E4A975E13}"/>
</file>

<file path=customXml/itemProps3.xml><?xml version="1.0" encoding="utf-8"?>
<ds:datastoreItem xmlns:ds="http://schemas.openxmlformats.org/officeDocument/2006/customXml" ds:itemID="{5365223F-40D7-4BA8-93D1-56856B33DC82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33678</TotalTime>
  <Words>1083</Words>
  <Application>Microsoft Office PowerPoint</Application>
  <PresentationFormat>On-screen Show (4:3)</PresentationFormat>
  <Paragraphs>160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Bookman Old Style</vt:lpstr>
      <vt:lpstr>Calibri</vt:lpstr>
      <vt:lpstr>courier new, monospace</vt:lpstr>
      <vt:lpstr>Gill Sans MT</vt:lpstr>
      <vt:lpstr>Helvetica Neue</vt:lpstr>
      <vt:lpstr>Nunito</vt:lpstr>
      <vt:lpstr>Times New Roman</vt:lpstr>
      <vt:lpstr>Wingdings</vt:lpstr>
      <vt:lpstr>Wingdings 3</vt:lpstr>
      <vt:lpstr>Origin</vt:lpstr>
      <vt:lpstr>Lab 1 Helper </vt:lpstr>
      <vt:lpstr>Info about the lab </vt:lpstr>
      <vt:lpstr>Prerequisites</vt:lpstr>
      <vt:lpstr>Part 1 - ADO.NET </vt:lpstr>
      <vt:lpstr>The ADO.NET Object Model</vt:lpstr>
      <vt:lpstr>Part 1 – create a console app</vt:lpstr>
      <vt:lpstr>Part 1 – create a console app</vt:lpstr>
      <vt:lpstr>Part 1 – create a console app</vt:lpstr>
      <vt:lpstr>Connection to an ADO.NET Database</vt:lpstr>
      <vt:lpstr>Connection to an ADO.NET Database</vt:lpstr>
      <vt:lpstr>Connection to an ADO.NET Database The SqlConnection Object</vt:lpstr>
      <vt:lpstr>Connection to an ADO.NET Database</vt:lpstr>
      <vt:lpstr>The SqlCommand Object</vt:lpstr>
      <vt:lpstr>The SqlDataReader Object</vt:lpstr>
      <vt:lpstr>The DataSet Object</vt:lpstr>
      <vt:lpstr>The DataAdapter Object</vt:lpstr>
      <vt:lpstr>DataSet and DataAdapter Objects</vt:lpstr>
      <vt:lpstr>Part 2 – create a WindowsForms app (Work in progress version)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</dc:creator>
  <cp:lastModifiedBy>IOANA-GEORGIANA CIUCIU</cp:lastModifiedBy>
  <cp:revision>1215</cp:revision>
  <dcterms:created xsi:type="dcterms:W3CDTF">2006-08-16T00:00:00Z</dcterms:created>
  <dcterms:modified xsi:type="dcterms:W3CDTF">2023-03-13T16:50:51Z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0x01010051EF9704CE550348834A49D7AF9D3AEB</vt:lpwstr>
  </property>
</Properties>
</file>