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71" r:id="rId13"/>
    <p:sldId id="269" r:id="rId14"/>
    <p:sldId id="270" r:id="rId15"/>
    <p:sldId id="272"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4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38EB3-9662-4E71-BED1-5D5C655AED83}" type="doc">
      <dgm:prSet loTypeId="urn:microsoft.com/office/officeart/2005/8/layout/process1" loCatId="process" qsTypeId="urn:microsoft.com/office/officeart/2005/8/quickstyle/simple1" qsCatId="simple" csTypeId="urn:microsoft.com/office/officeart/2005/8/colors/accent5_1" csCatId="accent5" phldr="1"/>
      <dgm:spPr/>
    </dgm:pt>
    <dgm:pt modelId="{71E68D42-BA4E-4A7C-8093-0266D6BAE908}">
      <dgm:prSet phldrT="[Text]"/>
      <dgm:spPr/>
      <dgm:t>
        <a:bodyPr/>
        <a:lstStyle/>
        <a:p>
          <a:r>
            <a:rPr lang="ro-RO" dirty="0">
              <a:solidFill>
                <a:srgbClr val="002060"/>
              </a:solidFill>
            </a:rPr>
            <a:t>Color </a:t>
          </a:r>
          <a:r>
            <a:rPr lang="ro-RO" dirty="0" err="1">
              <a:solidFill>
                <a:srgbClr val="002060"/>
              </a:solidFill>
            </a:rPr>
            <a:t>Space</a:t>
          </a:r>
          <a:r>
            <a:rPr lang="ro-RO" dirty="0">
              <a:solidFill>
                <a:srgbClr val="002060"/>
              </a:solidFill>
            </a:rPr>
            <a:t> </a:t>
          </a:r>
          <a:r>
            <a:rPr lang="ro-RO" dirty="0" err="1">
              <a:solidFill>
                <a:srgbClr val="002060"/>
              </a:solidFill>
            </a:rPr>
            <a:t>Conversion</a:t>
          </a:r>
          <a:r>
            <a:rPr lang="ro-RO" dirty="0">
              <a:solidFill>
                <a:srgbClr val="002060"/>
              </a:solidFill>
            </a:rPr>
            <a:t> (RGB – </a:t>
          </a:r>
          <a:r>
            <a:rPr lang="ro-RO" dirty="0" err="1">
              <a:solidFill>
                <a:srgbClr val="002060"/>
              </a:solidFill>
            </a:rPr>
            <a:t>YCrCb</a:t>
          </a:r>
          <a:r>
            <a:rPr lang="ro-RO" dirty="0">
              <a:solidFill>
                <a:srgbClr val="002060"/>
              </a:solidFill>
            </a:rPr>
            <a:t>)</a:t>
          </a:r>
        </a:p>
      </dgm:t>
    </dgm:pt>
    <dgm:pt modelId="{130B136F-CFAF-4508-8666-94F075565796}" type="parTrans" cxnId="{FD533788-54FE-4053-A000-C84783E1BA7B}">
      <dgm:prSet/>
      <dgm:spPr/>
      <dgm:t>
        <a:bodyPr/>
        <a:lstStyle/>
        <a:p>
          <a:endParaRPr lang="ro-RO"/>
        </a:p>
      </dgm:t>
    </dgm:pt>
    <dgm:pt modelId="{04AE2C00-15B8-404D-B646-A8910ACD07AC}" type="sibTrans" cxnId="{FD533788-54FE-4053-A000-C84783E1BA7B}">
      <dgm:prSet/>
      <dgm:spPr/>
      <dgm:t>
        <a:bodyPr/>
        <a:lstStyle/>
        <a:p>
          <a:endParaRPr lang="ro-RO"/>
        </a:p>
      </dgm:t>
    </dgm:pt>
    <dgm:pt modelId="{E12C23E7-0A14-4EC4-A593-B81CB3DE114E}">
      <dgm:prSet phldrT="[Text]"/>
      <dgm:spPr/>
      <dgm:t>
        <a:bodyPr/>
        <a:lstStyle/>
        <a:p>
          <a:r>
            <a:rPr lang="ro-RO" dirty="0" err="1">
              <a:solidFill>
                <a:srgbClr val="002060"/>
              </a:solidFill>
            </a:rPr>
            <a:t>Chromatic</a:t>
          </a:r>
          <a:r>
            <a:rPr lang="ro-RO" dirty="0">
              <a:solidFill>
                <a:srgbClr val="002060"/>
              </a:solidFill>
            </a:rPr>
            <a:t> </a:t>
          </a:r>
          <a:r>
            <a:rPr lang="ro-RO" dirty="0" err="1">
              <a:solidFill>
                <a:srgbClr val="002060"/>
              </a:solidFill>
            </a:rPr>
            <a:t>Downsampling</a:t>
          </a:r>
          <a:r>
            <a:rPr lang="ro-RO" dirty="0">
              <a:solidFill>
                <a:srgbClr val="002060"/>
              </a:solidFill>
            </a:rPr>
            <a:t> (opțional)</a:t>
          </a:r>
        </a:p>
      </dgm:t>
    </dgm:pt>
    <dgm:pt modelId="{3C8F03C1-9E2A-41AA-9B38-2F44DA68C971}" type="parTrans" cxnId="{66D634B0-21DC-4C01-992D-48730C031DF1}">
      <dgm:prSet/>
      <dgm:spPr/>
      <dgm:t>
        <a:bodyPr/>
        <a:lstStyle/>
        <a:p>
          <a:endParaRPr lang="ro-RO"/>
        </a:p>
      </dgm:t>
    </dgm:pt>
    <dgm:pt modelId="{0B6789DA-AB2C-4230-9F40-AA451091CB5A}" type="sibTrans" cxnId="{66D634B0-21DC-4C01-992D-48730C031DF1}">
      <dgm:prSet/>
      <dgm:spPr/>
      <dgm:t>
        <a:bodyPr/>
        <a:lstStyle/>
        <a:p>
          <a:endParaRPr lang="ro-RO"/>
        </a:p>
      </dgm:t>
    </dgm:pt>
    <dgm:pt modelId="{45E34BC9-8BFA-4580-9BE4-42DB941FB897}">
      <dgm:prSet phldrT="[Text]"/>
      <dgm:spPr/>
      <dgm:t>
        <a:bodyPr/>
        <a:lstStyle/>
        <a:p>
          <a:r>
            <a:rPr lang="ro-RO" dirty="0">
              <a:solidFill>
                <a:srgbClr val="002060"/>
              </a:solidFill>
            </a:rPr>
            <a:t>Transformata discretă în cosinus</a:t>
          </a:r>
        </a:p>
      </dgm:t>
    </dgm:pt>
    <dgm:pt modelId="{5AD6B3DB-A91F-4059-9913-9F92DC0661F4}" type="parTrans" cxnId="{9DC68ABD-7D46-4994-B898-AFAEE3F4C866}">
      <dgm:prSet/>
      <dgm:spPr/>
      <dgm:t>
        <a:bodyPr/>
        <a:lstStyle/>
        <a:p>
          <a:endParaRPr lang="ro-RO"/>
        </a:p>
      </dgm:t>
    </dgm:pt>
    <dgm:pt modelId="{DB0923BD-AE06-476E-8297-92DA275D5B52}" type="sibTrans" cxnId="{9DC68ABD-7D46-4994-B898-AFAEE3F4C866}">
      <dgm:prSet/>
      <dgm:spPr/>
      <dgm:t>
        <a:bodyPr/>
        <a:lstStyle/>
        <a:p>
          <a:endParaRPr lang="ro-RO"/>
        </a:p>
      </dgm:t>
    </dgm:pt>
    <dgm:pt modelId="{5470D68A-D7D0-4E8A-8CBB-7639ED4770A3}">
      <dgm:prSet phldrT="[Text]"/>
      <dgm:spPr/>
      <dgm:t>
        <a:bodyPr/>
        <a:lstStyle/>
        <a:p>
          <a:r>
            <a:rPr lang="ro-RO" dirty="0">
              <a:solidFill>
                <a:srgbClr val="002060"/>
              </a:solidFill>
            </a:rPr>
            <a:t>Cuantificare</a:t>
          </a:r>
        </a:p>
      </dgm:t>
    </dgm:pt>
    <dgm:pt modelId="{B4099DF1-54F4-424A-8FAF-83EE8B783EB6}" type="parTrans" cxnId="{BA0C310D-0C02-4EED-A375-73319BD66BEF}">
      <dgm:prSet/>
      <dgm:spPr/>
      <dgm:t>
        <a:bodyPr/>
        <a:lstStyle/>
        <a:p>
          <a:endParaRPr lang="ro-RO"/>
        </a:p>
      </dgm:t>
    </dgm:pt>
    <dgm:pt modelId="{F352B651-446A-428E-8DE0-8AF2C49465BA}" type="sibTrans" cxnId="{BA0C310D-0C02-4EED-A375-73319BD66BEF}">
      <dgm:prSet/>
      <dgm:spPr/>
      <dgm:t>
        <a:bodyPr/>
        <a:lstStyle/>
        <a:p>
          <a:endParaRPr lang="ro-RO"/>
        </a:p>
      </dgm:t>
    </dgm:pt>
    <dgm:pt modelId="{FDBFA6CF-56A6-4CC5-A4A6-CDD9513F6CF1}">
      <dgm:prSet phldrT="[Text]"/>
      <dgm:spPr/>
      <dgm:t>
        <a:bodyPr/>
        <a:lstStyle/>
        <a:p>
          <a:r>
            <a:rPr lang="ro-RO" dirty="0">
              <a:solidFill>
                <a:srgbClr val="002060"/>
              </a:solidFill>
            </a:rPr>
            <a:t>Traversare în zig-zag și </a:t>
          </a:r>
          <a:r>
            <a:rPr lang="ro-RO" dirty="0" err="1">
              <a:solidFill>
                <a:srgbClr val="002060"/>
              </a:solidFill>
            </a:rPr>
            <a:t>run-length</a:t>
          </a:r>
          <a:r>
            <a:rPr lang="ro-RO" dirty="0">
              <a:solidFill>
                <a:srgbClr val="002060"/>
              </a:solidFill>
            </a:rPr>
            <a:t> </a:t>
          </a:r>
          <a:r>
            <a:rPr lang="ro-RO" dirty="0" err="1">
              <a:solidFill>
                <a:srgbClr val="002060"/>
              </a:solidFill>
            </a:rPr>
            <a:t>encoding</a:t>
          </a:r>
          <a:endParaRPr lang="ro-RO" dirty="0">
            <a:solidFill>
              <a:srgbClr val="002060"/>
            </a:solidFill>
          </a:endParaRPr>
        </a:p>
      </dgm:t>
    </dgm:pt>
    <dgm:pt modelId="{9752C213-68CB-45A6-BEF9-BBD7ACEC241B}" type="parTrans" cxnId="{FF9DF287-B44F-41C7-962B-900DAAC54C08}">
      <dgm:prSet/>
      <dgm:spPr/>
      <dgm:t>
        <a:bodyPr/>
        <a:lstStyle/>
        <a:p>
          <a:endParaRPr lang="ro-RO"/>
        </a:p>
      </dgm:t>
    </dgm:pt>
    <dgm:pt modelId="{BAC9B482-693E-4E9A-8C59-B570C4EA6572}" type="sibTrans" cxnId="{FF9DF287-B44F-41C7-962B-900DAAC54C08}">
      <dgm:prSet/>
      <dgm:spPr/>
      <dgm:t>
        <a:bodyPr/>
        <a:lstStyle/>
        <a:p>
          <a:endParaRPr lang="ro-RO"/>
        </a:p>
      </dgm:t>
    </dgm:pt>
    <dgm:pt modelId="{D836A5B5-64CD-4C9A-B056-DA9A4A2277C4}" type="pres">
      <dgm:prSet presAssocID="{E8C38EB3-9662-4E71-BED1-5D5C655AED83}" presName="Name0" presStyleCnt="0">
        <dgm:presLayoutVars>
          <dgm:dir/>
          <dgm:resizeHandles val="exact"/>
        </dgm:presLayoutVars>
      </dgm:prSet>
      <dgm:spPr/>
    </dgm:pt>
    <dgm:pt modelId="{9BCC1EB8-72DC-43F4-B2AF-A7F10B9CCE4A}" type="pres">
      <dgm:prSet presAssocID="{71E68D42-BA4E-4A7C-8093-0266D6BAE908}" presName="node" presStyleLbl="node1" presStyleIdx="0" presStyleCnt="5">
        <dgm:presLayoutVars>
          <dgm:bulletEnabled val="1"/>
        </dgm:presLayoutVars>
      </dgm:prSet>
      <dgm:spPr/>
    </dgm:pt>
    <dgm:pt modelId="{0A3AE72E-699A-4AD0-B0D9-966E59D91297}" type="pres">
      <dgm:prSet presAssocID="{04AE2C00-15B8-404D-B646-A8910ACD07AC}" presName="sibTrans" presStyleLbl="sibTrans2D1" presStyleIdx="0" presStyleCnt="4"/>
      <dgm:spPr/>
    </dgm:pt>
    <dgm:pt modelId="{F47C3FB0-989B-4886-AD06-E523000E189B}" type="pres">
      <dgm:prSet presAssocID="{04AE2C00-15B8-404D-B646-A8910ACD07AC}" presName="connectorText" presStyleLbl="sibTrans2D1" presStyleIdx="0" presStyleCnt="4"/>
      <dgm:spPr/>
    </dgm:pt>
    <dgm:pt modelId="{2AD6315E-A55A-4CFA-A32B-2D98F7FD5606}" type="pres">
      <dgm:prSet presAssocID="{E12C23E7-0A14-4EC4-A593-B81CB3DE114E}" presName="node" presStyleLbl="node1" presStyleIdx="1" presStyleCnt="5">
        <dgm:presLayoutVars>
          <dgm:bulletEnabled val="1"/>
        </dgm:presLayoutVars>
      </dgm:prSet>
      <dgm:spPr/>
    </dgm:pt>
    <dgm:pt modelId="{44C1EA3F-1691-4116-83EB-D7A6BD84895E}" type="pres">
      <dgm:prSet presAssocID="{0B6789DA-AB2C-4230-9F40-AA451091CB5A}" presName="sibTrans" presStyleLbl="sibTrans2D1" presStyleIdx="1" presStyleCnt="4"/>
      <dgm:spPr/>
    </dgm:pt>
    <dgm:pt modelId="{17A7F531-9FB4-493A-9FCB-68F650A374AD}" type="pres">
      <dgm:prSet presAssocID="{0B6789DA-AB2C-4230-9F40-AA451091CB5A}" presName="connectorText" presStyleLbl="sibTrans2D1" presStyleIdx="1" presStyleCnt="4"/>
      <dgm:spPr/>
    </dgm:pt>
    <dgm:pt modelId="{0BF7B7FE-596B-4523-A70F-4042A59D903F}" type="pres">
      <dgm:prSet presAssocID="{45E34BC9-8BFA-4580-9BE4-42DB941FB897}" presName="node" presStyleLbl="node1" presStyleIdx="2" presStyleCnt="5">
        <dgm:presLayoutVars>
          <dgm:bulletEnabled val="1"/>
        </dgm:presLayoutVars>
      </dgm:prSet>
      <dgm:spPr/>
    </dgm:pt>
    <dgm:pt modelId="{355EF408-33EC-486B-9B43-7A77AAF985ED}" type="pres">
      <dgm:prSet presAssocID="{DB0923BD-AE06-476E-8297-92DA275D5B52}" presName="sibTrans" presStyleLbl="sibTrans2D1" presStyleIdx="2" presStyleCnt="4"/>
      <dgm:spPr/>
    </dgm:pt>
    <dgm:pt modelId="{F731E31D-30B6-497D-8863-83C275BC7283}" type="pres">
      <dgm:prSet presAssocID="{DB0923BD-AE06-476E-8297-92DA275D5B52}" presName="connectorText" presStyleLbl="sibTrans2D1" presStyleIdx="2" presStyleCnt="4"/>
      <dgm:spPr/>
    </dgm:pt>
    <dgm:pt modelId="{19C9447F-D250-451D-AC64-6EECC89CB9F5}" type="pres">
      <dgm:prSet presAssocID="{5470D68A-D7D0-4E8A-8CBB-7639ED4770A3}" presName="node" presStyleLbl="node1" presStyleIdx="3" presStyleCnt="5">
        <dgm:presLayoutVars>
          <dgm:bulletEnabled val="1"/>
        </dgm:presLayoutVars>
      </dgm:prSet>
      <dgm:spPr/>
    </dgm:pt>
    <dgm:pt modelId="{151C172A-E21C-47F4-9704-FB49DDD350B6}" type="pres">
      <dgm:prSet presAssocID="{F352B651-446A-428E-8DE0-8AF2C49465BA}" presName="sibTrans" presStyleLbl="sibTrans2D1" presStyleIdx="3" presStyleCnt="4"/>
      <dgm:spPr/>
    </dgm:pt>
    <dgm:pt modelId="{3470632C-C00C-426B-A316-E6A034295391}" type="pres">
      <dgm:prSet presAssocID="{F352B651-446A-428E-8DE0-8AF2C49465BA}" presName="connectorText" presStyleLbl="sibTrans2D1" presStyleIdx="3" presStyleCnt="4"/>
      <dgm:spPr/>
    </dgm:pt>
    <dgm:pt modelId="{D2F1CF93-5EA2-4F76-AC4E-0BB1FC219F49}" type="pres">
      <dgm:prSet presAssocID="{FDBFA6CF-56A6-4CC5-A4A6-CDD9513F6CF1}" presName="node" presStyleLbl="node1" presStyleIdx="4" presStyleCnt="5">
        <dgm:presLayoutVars>
          <dgm:bulletEnabled val="1"/>
        </dgm:presLayoutVars>
      </dgm:prSet>
      <dgm:spPr/>
    </dgm:pt>
  </dgm:ptLst>
  <dgm:cxnLst>
    <dgm:cxn modelId="{BA0C310D-0C02-4EED-A375-73319BD66BEF}" srcId="{E8C38EB3-9662-4E71-BED1-5D5C655AED83}" destId="{5470D68A-D7D0-4E8A-8CBB-7639ED4770A3}" srcOrd="3" destOrd="0" parTransId="{B4099DF1-54F4-424A-8FAF-83EE8B783EB6}" sibTransId="{F352B651-446A-428E-8DE0-8AF2C49465BA}"/>
    <dgm:cxn modelId="{547D9811-2EC4-4C99-A27C-CCE94033EEF5}" type="presOf" srcId="{71E68D42-BA4E-4A7C-8093-0266D6BAE908}" destId="{9BCC1EB8-72DC-43F4-B2AF-A7F10B9CCE4A}" srcOrd="0" destOrd="0" presId="urn:microsoft.com/office/officeart/2005/8/layout/process1"/>
    <dgm:cxn modelId="{A4CB0D14-EB92-4B1F-A8AA-28ADDA1B5412}" type="presOf" srcId="{5470D68A-D7D0-4E8A-8CBB-7639ED4770A3}" destId="{19C9447F-D250-451D-AC64-6EECC89CB9F5}" srcOrd="0" destOrd="0" presId="urn:microsoft.com/office/officeart/2005/8/layout/process1"/>
    <dgm:cxn modelId="{E7452B26-A7DD-4ECA-A4FE-9BB96E51BE7F}" type="presOf" srcId="{F352B651-446A-428E-8DE0-8AF2C49465BA}" destId="{151C172A-E21C-47F4-9704-FB49DDD350B6}" srcOrd="0" destOrd="0" presId="urn:microsoft.com/office/officeart/2005/8/layout/process1"/>
    <dgm:cxn modelId="{003CBD35-20E7-4DED-9287-A98989BDBB32}" type="presOf" srcId="{E12C23E7-0A14-4EC4-A593-B81CB3DE114E}" destId="{2AD6315E-A55A-4CFA-A32B-2D98F7FD5606}" srcOrd="0" destOrd="0" presId="urn:microsoft.com/office/officeart/2005/8/layout/process1"/>
    <dgm:cxn modelId="{E6F3A567-FA12-449B-8456-9D48769637A0}" type="presOf" srcId="{45E34BC9-8BFA-4580-9BE4-42DB941FB897}" destId="{0BF7B7FE-596B-4523-A70F-4042A59D903F}" srcOrd="0" destOrd="0" presId="urn:microsoft.com/office/officeart/2005/8/layout/process1"/>
    <dgm:cxn modelId="{0B81966A-EFA9-4453-9D95-FF5D7C735BA9}" type="presOf" srcId="{0B6789DA-AB2C-4230-9F40-AA451091CB5A}" destId="{17A7F531-9FB4-493A-9FCB-68F650A374AD}" srcOrd="1" destOrd="0" presId="urn:microsoft.com/office/officeart/2005/8/layout/process1"/>
    <dgm:cxn modelId="{5E30394D-E157-4749-8D78-C7E794E36BD3}" type="presOf" srcId="{E8C38EB3-9662-4E71-BED1-5D5C655AED83}" destId="{D836A5B5-64CD-4C9A-B056-DA9A4A2277C4}" srcOrd="0" destOrd="0" presId="urn:microsoft.com/office/officeart/2005/8/layout/process1"/>
    <dgm:cxn modelId="{B04D8C6D-34DD-42C3-82B8-4590909C4353}" type="presOf" srcId="{04AE2C00-15B8-404D-B646-A8910ACD07AC}" destId="{0A3AE72E-699A-4AD0-B0D9-966E59D91297}" srcOrd="0" destOrd="0" presId="urn:microsoft.com/office/officeart/2005/8/layout/process1"/>
    <dgm:cxn modelId="{F3284873-9797-491A-866D-9186F621AD9B}" type="presOf" srcId="{F352B651-446A-428E-8DE0-8AF2C49465BA}" destId="{3470632C-C00C-426B-A316-E6A034295391}" srcOrd="1" destOrd="0" presId="urn:microsoft.com/office/officeart/2005/8/layout/process1"/>
    <dgm:cxn modelId="{4A762555-B481-484E-97B1-5C5C035A8665}" type="presOf" srcId="{DB0923BD-AE06-476E-8297-92DA275D5B52}" destId="{F731E31D-30B6-497D-8863-83C275BC7283}" srcOrd="1" destOrd="0" presId="urn:microsoft.com/office/officeart/2005/8/layout/process1"/>
    <dgm:cxn modelId="{FF9DF287-B44F-41C7-962B-900DAAC54C08}" srcId="{E8C38EB3-9662-4E71-BED1-5D5C655AED83}" destId="{FDBFA6CF-56A6-4CC5-A4A6-CDD9513F6CF1}" srcOrd="4" destOrd="0" parTransId="{9752C213-68CB-45A6-BEF9-BBD7ACEC241B}" sibTransId="{BAC9B482-693E-4E9A-8C59-B570C4EA6572}"/>
    <dgm:cxn modelId="{FD533788-54FE-4053-A000-C84783E1BA7B}" srcId="{E8C38EB3-9662-4E71-BED1-5D5C655AED83}" destId="{71E68D42-BA4E-4A7C-8093-0266D6BAE908}" srcOrd="0" destOrd="0" parTransId="{130B136F-CFAF-4508-8666-94F075565796}" sibTransId="{04AE2C00-15B8-404D-B646-A8910ACD07AC}"/>
    <dgm:cxn modelId="{D1888B9F-0594-4625-A670-EAA5CB7AAF24}" type="presOf" srcId="{DB0923BD-AE06-476E-8297-92DA275D5B52}" destId="{355EF408-33EC-486B-9B43-7A77AAF985ED}" srcOrd="0" destOrd="0" presId="urn:microsoft.com/office/officeart/2005/8/layout/process1"/>
    <dgm:cxn modelId="{66D634B0-21DC-4C01-992D-48730C031DF1}" srcId="{E8C38EB3-9662-4E71-BED1-5D5C655AED83}" destId="{E12C23E7-0A14-4EC4-A593-B81CB3DE114E}" srcOrd="1" destOrd="0" parTransId="{3C8F03C1-9E2A-41AA-9B38-2F44DA68C971}" sibTransId="{0B6789DA-AB2C-4230-9F40-AA451091CB5A}"/>
    <dgm:cxn modelId="{9DC68ABD-7D46-4994-B898-AFAEE3F4C866}" srcId="{E8C38EB3-9662-4E71-BED1-5D5C655AED83}" destId="{45E34BC9-8BFA-4580-9BE4-42DB941FB897}" srcOrd="2" destOrd="0" parTransId="{5AD6B3DB-A91F-4059-9913-9F92DC0661F4}" sibTransId="{DB0923BD-AE06-476E-8297-92DA275D5B52}"/>
    <dgm:cxn modelId="{5F00F9D7-5806-4DFA-8161-3E0B58D89606}" type="presOf" srcId="{FDBFA6CF-56A6-4CC5-A4A6-CDD9513F6CF1}" destId="{D2F1CF93-5EA2-4F76-AC4E-0BB1FC219F49}" srcOrd="0" destOrd="0" presId="urn:microsoft.com/office/officeart/2005/8/layout/process1"/>
    <dgm:cxn modelId="{482204D8-E1FC-4497-B344-A49807FF44BD}" type="presOf" srcId="{04AE2C00-15B8-404D-B646-A8910ACD07AC}" destId="{F47C3FB0-989B-4886-AD06-E523000E189B}" srcOrd="1" destOrd="0" presId="urn:microsoft.com/office/officeart/2005/8/layout/process1"/>
    <dgm:cxn modelId="{F6D2ADDB-6FD0-4366-87DB-1E85BDDEA7FC}" type="presOf" srcId="{0B6789DA-AB2C-4230-9F40-AA451091CB5A}" destId="{44C1EA3F-1691-4116-83EB-D7A6BD84895E}" srcOrd="0" destOrd="0" presId="urn:microsoft.com/office/officeart/2005/8/layout/process1"/>
    <dgm:cxn modelId="{791C37BC-5EC9-4BB8-928D-5F3DB0C2B10D}" type="presParOf" srcId="{D836A5B5-64CD-4C9A-B056-DA9A4A2277C4}" destId="{9BCC1EB8-72DC-43F4-B2AF-A7F10B9CCE4A}" srcOrd="0" destOrd="0" presId="urn:microsoft.com/office/officeart/2005/8/layout/process1"/>
    <dgm:cxn modelId="{B01D192A-C4B3-45E6-BD1A-755194997649}" type="presParOf" srcId="{D836A5B5-64CD-4C9A-B056-DA9A4A2277C4}" destId="{0A3AE72E-699A-4AD0-B0D9-966E59D91297}" srcOrd="1" destOrd="0" presId="urn:microsoft.com/office/officeart/2005/8/layout/process1"/>
    <dgm:cxn modelId="{A00CD1E0-D5ED-4CF5-BA58-78329D5C661C}" type="presParOf" srcId="{0A3AE72E-699A-4AD0-B0D9-966E59D91297}" destId="{F47C3FB0-989B-4886-AD06-E523000E189B}" srcOrd="0" destOrd="0" presId="urn:microsoft.com/office/officeart/2005/8/layout/process1"/>
    <dgm:cxn modelId="{AF83C008-941D-40BE-B907-EB6869619EF5}" type="presParOf" srcId="{D836A5B5-64CD-4C9A-B056-DA9A4A2277C4}" destId="{2AD6315E-A55A-4CFA-A32B-2D98F7FD5606}" srcOrd="2" destOrd="0" presId="urn:microsoft.com/office/officeart/2005/8/layout/process1"/>
    <dgm:cxn modelId="{65CED96E-FD45-4706-BF6A-A25C8C24F629}" type="presParOf" srcId="{D836A5B5-64CD-4C9A-B056-DA9A4A2277C4}" destId="{44C1EA3F-1691-4116-83EB-D7A6BD84895E}" srcOrd="3" destOrd="0" presId="urn:microsoft.com/office/officeart/2005/8/layout/process1"/>
    <dgm:cxn modelId="{8060D020-7580-4CE7-A47D-A12651B0BAC9}" type="presParOf" srcId="{44C1EA3F-1691-4116-83EB-D7A6BD84895E}" destId="{17A7F531-9FB4-493A-9FCB-68F650A374AD}" srcOrd="0" destOrd="0" presId="urn:microsoft.com/office/officeart/2005/8/layout/process1"/>
    <dgm:cxn modelId="{55506B66-6AE7-4976-B74C-3E43E25A64D0}" type="presParOf" srcId="{D836A5B5-64CD-4C9A-B056-DA9A4A2277C4}" destId="{0BF7B7FE-596B-4523-A70F-4042A59D903F}" srcOrd="4" destOrd="0" presId="urn:microsoft.com/office/officeart/2005/8/layout/process1"/>
    <dgm:cxn modelId="{68D03380-5D74-40E6-B7EA-E44E9810056C}" type="presParOf" srcId="{D836A5B5-64CD-4C9A-B056-DA9A4A2277C4}" destId="{355EF408-33EC-486B-9B43-7A77AAF985ED}" srcOrd="5" destOrd="0" presId="urn:microsoft.com/office/officeart/2005/8/layout/process1"/>
    <dgm:cxn modelId="{0B5444A5-8B88-4C3A-89DB-FE8FFABD3DE5}" type="presParOf" srcId="{355EF408-33EC-486B-9B43-7A77AAF985ED}" destId="{F731E31D-30B6-497D-8863-83C275BC7283}" srcOrd="0" destOrd="0" presId="urn:microsoft.com/office/officeart/2005/8/layout/process1"/>
    <dgm:cxn modelId="{9F27FF99-63D6-4BBE-9316-C1819CDA0329}" type="presParOf" srcId="{D836A5B5-64CD-4C9A-B056-DA9A4A2277C4}" destId="{19C9447F-D250-451D-AC64-6EECC89CB9F5}" srcOrd="6" destOrd="0" presId="urn:microsoft.com/office/officeart/2005/8/layout/process1"/>
    <dgm:cxn modelId="{C3B4868A-75A1-4B32-823C-9568AA57B39D}" type="presParOf" srcId="{D836A5B5-64CD-4C9A-B056-DA9A4A2277C4}" destId="{151C172A-E21C-47F4-9704-FB49DDD350B6}" srcOrd="7" destOrd="0" presId="urn:microsoft.com/office/officeart/2005/8/layout/process1"/>
    <dgm:cxn modelId="{0D15ECC9-C322-4EF9-A2D6-B8EFF0C586ED}" type="presParOf" srcId="{151C172A-E21C-47F4-9704-FB49DDD350B6}" destId="{3470632C-C00C-426B-A316-E6A034295391}" srcOrd="0" destOrd="0" presId="urn:microsoft.com/office/officeart/2005/8/layout/process1"/>
    <dgm:cxn modelId="{CBAA13A4-A001-446D-87C3-AE2839AAF3C3}" type="presParOf" srcId="{D836A5B5-64CD-4C9A-B056-DA9A4A2277C4}" destId="{D2F1CF93-5EA2-4F76-AC4E-0BB1FC219F4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C38EB3-9662-4E71-BED1-5D5C655AED83}" type="doc">
      <dgm:prSet loTypeId="urn:microsoft.com/office/officeart/2005/8/layout/process1" loCatId="process" qsTypeId="urn:microsoft.com/office/officeart/2005/8/quickstyle/simple1" qsCatId="simple" csTypeId="urn:microsoft.com/office/officeart/2005/8/colors/accent5_1" csCatId="accent5" phldr="1"/>
      <dgm:spPr/>
    </dgm:pt>
    <dgm:pt modelId="{71E68D42-BA4E-4A7C-8093-0266D6BAE908}">
      <dgm:prSet phldrT="[Text]"/>
      <dgm:spPr/>
      <dgm:t>
        <a:bodyPr/>
        <a:lstStyle/>
        <a:p>
          <a:r>
            <a:rPr lang="ro-RO" dirty="0">
              <a:solidFill>
                <a:srgbClr val="002060"/>
              </a:solidFill>
            </a:rPr>
            <a:t>Decodificare </a:t>
          </a:r>
          <a:r>
            <a:rPr lang="ro-RO" dirty="0" err="1">
              <a:solidFill>
                <a:srgbClr val="002060"/>
              </a:solidFill>
            </a:rPr>
            <a:t>run-length</a:t>
          </a:r>
          <a:r>
            <a:rPr lang="ro-RO" dirty="0">
              <a:solidFill>
                <a:srgbClr val="002060"/>
              </a:solidFill>
            </a:rPr>
            <a:t> </a:t>
          </a:r>
          <a:r>
            <a:rPr lang="ro-RO" dirty="0" err="1">
              <a:solidFill>
                <a:srgbClr val="002060"/>
              </a:solidFill>
            </a:rPr>
            <a:t>encoding</a:t>
          </a:r>
          <a:r>
            <a:rPr lang="ro-RO" dirty="0">
              <a:solidFill>
                <a:srgbClr val="002060"/>
              </a:solidFill>
            </a:rPr>
            <a:t> și reconstruire în manieră zig-zag</a:t>
          </a:r>
        </a:p>
      </dgm:t>
    </dgm:pt>
    <dgm:pt modelId="{130B136F-CFAF-4508-8666-94F075565796}" type="parTrans" cxnId="{FD533788-54FE-4053-A000-C84783E1BA7B}">
      <dgm:prSet/>
      <dgm:spPr/>
      <dgm:t>
        <a:bodyPr/>
        <a:lstStyle/>
        <a:p>
          <a:endParaRPr lang="ro-RO"/>
        </a:p>
      </dgm:t>
    </dgm:pt>
    <dgm:pt modelId="{04AE2C00-15B8-404D-B646-A8910ACD07AC}" type="sibTrans" cxnId="{FD533788-54FE-4053-A000-C84783E1BA7B}">
      <dgm:prSet/>
      <dgm:spPr/>
      <dgm:t>
        <a:bodyPr/>
        <a:lstStyle/>
        <a:p>
          <a:endParaRPr lang="ro-RO"/>
        </a:p>
      </dgm:t>
    </dgm:pt>
    <dgm:pt modelId="{E12C23E7-0A14-4EC4-A593-B81CB3DE114E}">
      <dgm:prSet phldrT="[Text]"/>
      <dgm:spPr/>
      <dgm:t>
        <a:bodyPr/>
        <a:lstStyle/>
        <a:p>
          <a:r>
            <a:rPr lang="ro-RO" dirty="0" err="1">
              <a:solidFill>
                <a:srgbClr val="002060"/>
              </a:solidFill>
            </a:rPr>
            <a:t>Decuantificare</a:t>
          </a:r>
          <a:endParaRPr lang="ro-RO" dirty="0">
            <a:solidFill>
              <a:srgbClr val="002060"/>
            </a:solidFill>
          </a:endParaRPr>
        </a:p>
      </dgm:t>
    </dgm:pt>
    <dgm:pt modelId="{3C8F03C1-9E2A-41AA-9B38-2F44DA68C971}" type="parTrans" cxnId="{66D634B0-21DC-4C01-992D-48730C031DF1}">
      <dgm:prSet/>
      <dgm:spPr/>
      <dgm:t>
        <a:bodyPr/>
        <a:lstStyle/>
        <a:p>
          <a:endParaRPr lang="ro-RO"/>
        </a:p>
      </dgm:t>
    </dgm:pt>
    <dgm:pt modelId="{0B6789DA-AB2C-4230-9F40-AA451091CB5A}" type="sibTrans" cxnId="{66D634B0-21DC-4C01-992D-48730C031DF1}">
      <dgm:prSet/>
      <dgm:spPr/>
      <dgm:t>
        <a:bodyPr/>
        <a:lstStyle/>
        <a:p>
          <a:endParaRPr lang="ro-RO"/>
        </a:p>
      </dgm:t>
    </dgm:pt>
    <dgm:pt modelId="{45E34BC9-8BFA-4580-9BE4-42DB941FB897}">
      <dgm:prSet phldrT="[Text]"/>
      <dgm:spPr/>
      <dgm:t>
        <a:bodyPr/>
        <a:lstStyle/>
        <a:p>
          <a:r>
            <a:rPr lang="ro-RO" dirty="0">
              <a:solidFill>
                <a:srgbClr val="002060"/>
              </a:solidFill>
            </a:rPr>
            <a:t>Transformata inversă discretă în cosinus</a:t>
          </a:r>
        </a:p>
      </dgm:t>
    </dgm:pt>
    <dgm:pt modelId="{5AD6B3DB-A91F-4059-9913-9F92DC0661F4}" type="parTrans" cxnId="{9DC68ABD-7D46-4994-B898-AFAEE3F4C866}">
      <dgm:prSet/>
      <dgm:spPr/>
      <dgm:t>
        <a:bodyPr/>
        <a:lstStyle/>
        <a:p>
          <a:endParaRPr lang="ro-RO"/>
        </a:p>
      </dgm:t>
    </dgm:pt>
    <dgm:pt modelId="{DB0923BD-AE06-476E-8297-92DA275D5B52}" type="sibTrans" cxnId="{9DC68ABD-7D46-4994-B898-AFAEE3F4C866}">
      <dgm:prSet/>
      <dgm:spPr/>
      <dgm:t>
        <a:bodyPr/>
        <a:lstStyle/>
        <a:p>
          <a:endParaRPr lang="ro-RO"/>
        </a:p>
      </dgm:t>
    </dgm:pt>
    <dgm:pt modelId="{5470D68A-D7D0-4E8A-8CBB-7639ED4770A3}">
      <dgm:prSet phldrT="[Text]"/>
      <dgm:spPr/>
      <dgm:t>
        <a:bodyPr/>
        <a:lstStyle/>
        <a:p>
          <a:r>
            <a:rPr lang="ro-RO" dirty="0">
              <a:solidFill>
                <a:srgbClr val="002060"/>
              </a:solidFill>
            </a:rPr>
            <a:t>Color </a:t>
          </a:r>
          <a:r>
            <a:rPr lang="ro-RO" dirty="0" err="1">
              <a:solidFill>
                <a:srgbClr val="002060"/>
              </a:solidFill>
            </a:rPr>
            <a:t>Space</a:t>
          </a:r>
          <a:r>
            <a:rPr lang="ro-RO" dirty="0">
              <a:solidFill>
                <a:srgbClr val="002060"/>
              </a:solidFill>
            </a:rPr>
            <a:t> </a:t>
          </a:r>
          <a:r>
            <a:rPr lang="ro-RO" dirty="0" err="1">
              <a:solidFill>
                <a:srgbClr val="002060"/>
              </a:solidFill>
            </a:rPr>
            <a:t>Conversion</a:t>
          </a:r>
          <a:r>
            <a:rPr lang="ro-RO" dirty="0">
              <a:solidFill>
                <a:srgbClr val="002060"/>
              </a:solidFill>
            </a:rPr>
            <a:t> (</a:t>
          </a:r>
          <a:r>
            <a:rPr lang="ro-RO" dirty="0" err="1">
              <a:solidFill>
                <a:srgbClr val="002060"/>
              </a:solidFill>
            </a:rPr>
            <a:t>YCrCb</a:t>
          </a:r>
          <a:r>
            <a:rPr lang="ro-RO" dirty="0">
              <a:solidFill>
                <a:srgbClr val="002060"/>
              </a:solidFill>
            </a:rPr>
            <a:t> – RGB)</a:t>
          </a:r>
        </a:p>
      </dgm:t>
    </dgm:pt>
    <dgm:pt modelId="{B4099DF1-54F4-424A-8FAF-83EE8B783EB6}" type="parTrans" cxnId="{BA0C310D-0C02-4EED-A375-73319BD66BEF}">
      <dgm:prSet/>
      <dgm:spPr/>
      <dgm:t>
        <a:bodyPr/>
        <a:lstStyle/>
        <a:p>
          <a:endParaRPr lang="ro-RO"/>
        </a:p>
      </dgm:t>
    </dgm:pt>
    <dgm:pt modelId="{F352B651-446A-428E-8DE0-8AF2C49465BA}" type="sibTrans" cxnId="{BA0C310D-0C02-4EED-A375-73319BD66BEF}">
      <dgm:prSet/>
      <dgm:spPr/>
      <dgm:t>
        <a:bodyPr/>
        <a:lstStyle/>
        <a:p>
          <a:endParaRPr lang="ro-RO"/>
        </a:p>
      </dgm:t>
    </dgm:pt>
    <dgm:pt modelId="{D836A5B5-64CD-4C9A-B056-DA9A4A2277C4}" type="pres">
      <dgm:prSet presAssocID="{E8C38EB3-9662-4E71-BED1-5D5C655AED83}" presName="Name0" presStyleCnt="0">
        <dgm:presLayoutVars>
          <dgm:dir/>
          <dgm:resizeHandles val="exact"/>
        </dgm:presLayoutVars>
      </dgm:prSet>
      <dgm:spPr/>
    </dgm:pt>
    <dgm:pt modelId="{9BCC1EB8-72DC-43F4-B2AF-A7F10B9CCE4A}" type="pres">
      <dgm:prSet presAssocID="{71E68D42-BA4E-4A7C-8093-0266D6BAE908}" presName="node" presStyleLbl="node1" presStyleIdx="0" presStyleCnt="4">
        <dgm:presLayoutVars>
          <dgm:bulletEnabled val="1"/>
        </dgm:presLayoutVars>
      </dgm:prSet>
      <dgm:spPr/>
    </dgm:pt>
    <dgm:pt modelId="{0A3AE72E-699A-4AD0-B0D9-966E59D91297}" type="pres">
      <dgm:prSet presAssocID="{04AE2C00-15B8-404D-B646-A8910ACD07AC}" presName="sibTrans" presStyleLbl="sibTrans2D1" presStyleIdx="0" presStyleCnt="3"/>
      <dgm:spPr/>
    </dgm:pt>
    <dgm:pt modelId="{F47C3FB0-989B-4886-AD06-E523000E189B}" type="pres">
      <dgm:prSet presAssocID="{04AE2C00-15B8-404D-B646-A8910ACD07AC}" presName="connectorText" presStyleLbl="sibTrans2D1" presStyleIdx="0" presStyleCnt="3"/>
      <dgm:spPr/>
    </dgm:pt>
    <dgm:pt modelId="{2AD6315E-A55A-4CFA-A32B-2D98F7FD5606}" type="pres">
      <dgm:prSet presAssocID="{E12C23E7-0A14-4EC4-A593-B81CB3DE114E}" presName="node" presStyleLbl="node1" presStyleIdx="1" presStyleCnt="4">
        <dgm:presLayoutVars>
          <dgm:bulletEnabled val="1"/>
        </dgm:presLayoutVars>
      </dgm:prSet>
      <dgm:spPr/>
    </dgm:pt>
    <dgm:pt modelId="{44C1EA3F-1691-4116-83EB-D7A6BD84895E}" type="pres">
      <dgm:prSet presAssocID="{0B6789DA-AB2C-4230-9F40-AA451091CB5A}" presName="sibTrans" presStyleLbl="sibTrans2D1" presStyleIdx="1" presStyleCnt="3"/>
      <dgm:spPr/>
    </dgm:pt>
    <dgm:pt modelId="{17A7F531-9FB4-493A-9FCB-68F650A374AD}" type="pres">
      <dgm:prSet presAssocID="{0B6789DA-AB2C-4230-9F40-AA451091CB5A}" presName="connectorText" presStyleLbl="sibTrans2D1" presStyleIdx="1" presStyleCnt="3"/>
      <dgm:spPr/>
    </dgm:pt>
    <dgm:pt modelId="{0BF7B7FE-596B-4523-A70F-4042A59D903F}" type="pres">
      <dgm:prSet presAssocID="{45E34BC9-8BFA-4580-9BE4-42DB941FB897}" presName="node" presStyleLbl="node1" presStyleIdx="2" presStyleCnt="4">
        <dgm:presLayoutVars>
          <dgm:bulletEnabled val="1"/>
        </dgm:presLayoutVars>
      </dgm:prSet>
      <dgm:spPr/>
    </dgm:pt>
    <dgm:pt modelId="{355EF408-33EC-486B-9B43-7A77AAF985ED}" type="pres">
      <dgm:prSet presAssocID="{DB0923BD-AE06-476E-8297-92DA275D5B52}" presName="sibTrans" presStyleLbl="sibTrans2D1" presStyleIdx="2" presStyleCnt="3"/>
      <dgm:spPr/>
    </dgm:pt>
    <dgm:pt modelId="{F731E31D-30B6-497D-8863-83C275BC7283}" type="pres">
      <dgm:prSet presAssocID="{DB0923BD-AE06-476E-8297-92DA275D5B52}" presName="connectorText" presStyleLbl="sibTrans2D1" presStyleIdx="2" presStyleCnt="3"/>
      <dgm:spPr/>
    </dgm:pt>
    <dgm:pt modelId="{19C9447F-D250-451D-AC64-6EECC89CB9F5}" type="pres">
      <dgm:prSet presAssocID="{5470D68A-D7D0-4E8A-8CBB-7639ED4770A3}" presName="node" presStyleLbl="node1" presStyleIdx="3" presStyleCnt="4">
        <dgm:presLayoutVars>
          <dgm:bulletEnabled val="1"/>
        </dgm:presLayoutVars>
      </dgm:prSet>
      <dgm:spPr/>
    </dgm:pt>
  </dgm:ptLst>
  <dgm:cxnLst>
    <dgm:cxn modelId="{BA0C310D-0C02-4EED-A375-73319BD66BEF}" srcId="{E8C38EB3-9662-4E71-BED1-5D5C655AED83}" destId="{5470D68A-D7D0-4E8A-8CBB-7639ED4770A3}" srcOrd="3" destOrd="0" parTransId="{B4099DF1-54F4-424A-8FAF-83EE8B783EB6}" sibTransId="{F352B651-446A-428E-8DE0-8AF2C49465BA}"/>
    <dgm:cxn modelId="{547D9811-2EC4-4C99-A27C-CCE94033EEF5}" type="presOf" srcId="{71E68D42-BA4E-4A7C-8093-0266D6BAE908}" destId="{9BCC1EB8-72DC-43F4-B2AF-A7F10B9CCE4A}" srcOrd="0" destOrd="0" presId="urn:microsoft.com/office/officeart/2005/8/layout/process1"/>
    <dgm:cxn modelId="{A4CB0D14-EB92-4B1F-A8AA-28ADDA1B5412}" type="presOf" srcId="{5470D68A-D7D0-4E8A-8CBB-7639ED4770A3}" destId="{19C9447F-D250-451D-AC64-6EECC89CB9F5}" srcOrd="0" destOrd="0" presId="urn:microsoft.com/office/officeart/2005/8/layout/process1"/>
    <dgm:cxn modelId="{003CBD35-20E7-4DED-9287-A98989BDBB32}" type="presOf" srcId="{E12C23E7-0A14-4EC4-A593-B81CB3DE114E}" destId="{2AD6315E-A55A-4CFA-A32B-2D98F7FD5606}" srcOrd="0" destOrd="0" presId="urn:microsoft.com/office/officeart/2005/8/layout/process1"/>
    <dgm:cxn modelId="{E6F3A567-FA12-449B-8456-9D48769637A0}" type="presOf" srcId="{45E34BC9-8BFA-4580-9BE4-42DB941FB897}" destId="{0BF7B7FE-596B-4523-A70F-4042A59D903F}" srcOrd="0" destOrd="0" presId="urn:microsoft.com/office/officeart/2005/8/layout/process1"/>
    <dgm:cxn modelId="{0B81966A-EFA9-4453-9D95-FF5D7C735BA9}" type="presOf" srcId="{0B6789DA-AB2C-4230-9F40-AA451091CB5A}" destId="{17A7F531-9FB4-493A-9FCB-68F650A374AD}" srcOrd="1" destOrd="0" presId="urn:microsoft.com/office/officeart/2005/8/layout/process1"/>
    <dgm:cxn modelId="{5E30394D-E157-4749-8D78-C7E794E36BD3}" type="presOf" srcId="{E8C38EB3-9662-4E71-BED1-5D5C655AED83}" destId="{D836A5B5-64CD-4C9A-B056-DA9A4A2277C4}" srcOrd="0" destOrd="0" presId="urn:microsoft.com/office/officeart/2005/8/layout/process1"/>
    <dgm:cxn modelId="{B04D8C6D-34DD-42C3-82B8-4590909C4353}" type="presOf" srcId="{04AE2C00-15B8-404D-B646-A8910ACD07AC}" destId="{0A3AE72E-699A-4AD0-B0D9-966E59D91297}" srcOrd="0" destOrd="0" presId="urn:microsoft.com/office/officeart/2005/8/layout/process1"/>
    <dgm:cxn modelId="{4A762555-B481-484E-97B1-5C5C035A8665}" type="presOf" srcId="{DB0923BD-AE06-476E-8297-92DA275D5B52}" destId="{F731E31D-30B6-497D-8863-83C275BC7283}" srcOrd="1" destOrd="0" presId="urn:microsoft.com/office/officeart/2005/8/layout/process1"/>
    <dgm:cxn modelId="{FD533788-54FE-4053-A000-C84783E1BA7B}" srcId="{E8C38EB3-9662-4E71-BED1-5D5C655AED83}" destId="{71E68D42-BA4E-4A7C-8093-0266D6BAE908}" srcOrd="0" destOrd="0" parTransId="{130B136F-CFAF-4508-8666-94F075565796}" sibTransId="{04AE2C00-15B8-404D-B646-A8910ACD07AC}"/>
    <dgm:cxn modelId="{D1888B9F-0594-4625-A670-EAA5CB7AAF24}" type="presOf" srcId="{DB0923BD-AE06-476E-8297-92DA275D5B52}" destId="{355EF408-33EC-486B-9B43-7A77AAF985ED}" srcOrd="0" destOrd="0" presId="urn:microsoft.com/office/officeart/2005/8/layout/process1"/>
    <dgm:cxn modelId="{66D634B0-21DC-4C01-992D-48730C031DF1}" srcId="{E8C38EB3-9662-4E71-BED1-5D5C655AED83}" destId="{E12C23E7-0A14-4EC4-A593-B81CB3DE114E}" srcOrd="1" destOrd="0" parTransId="{3C8F03C1-9E2A-41AA-9B38-2F44DA68C971}" sibTransId="{0B6789DA-AB2C-4230-9F40-AA451091CB5A}"/>
    <dgm:cxn modelId="{9DC68ABD-7D46-4994-B898-AFAEE3F4C866}" srcId="{E8C38EB3-9662-4E71-BED1-5D5C655AED83}" destId="{45E34BC9-8BFA-4580-9BE4-42DB941FB897}" srcOrd="2" destOrd="0" parTransId="{5AD6B3DB-A91F-4059-9913-9F92DC0661F4}" sibTransId="{DB0923BD-AE06-476E-8297-92DA275D5B52}"/>
    <dgm:cxn modelId="{482204D8-E1FC-4497-B344-A49807FF44BD}" type="presOf" srcId="{04AE2C00-15B8-404D-B646-A8910ACD07AC}" destId="{F47C3FB0-989B-4886-AD06-E523000E189B}" srcOrd="1" destOrd="0" presId="urn:microsoft.com/office/officeart/2005/8/layout/process1"/>
    <dgm:cxn modelId="{F6D2ADDB-6FD0-4366-87DB-1E85BDDEA7FC}" type="presOf" srcId="{0B6789DA-AB2C-4230-9F40-AA451091CB5A}" destId="{44C1EA3F-1691-4116-83EB-D7A6BD84895E}" srcOrd="0" destOrd="0" presId="urn:microsoft.com/office/officeart/2005/8/layout/process1"/>
    <dgm:cxn modelId="{791C37BC-5EC9-4BB8-928D-5F3DB0C2B10D}" type="presParOf" srcId="{D836A5B5-64CD-4C9A-B056-DA9A4A2277C4}" destId="{9BCC1EB8-72DC-43F4-B2AF-A7F10B9CCE4A}" srcOrd="0" destOrd="0" presId="urn:microsoft.com/office/officeart/2005/8/layout/process1"/>
    <dgm:cxn modelId="{B01D192A-C4B3-45E6-BD1A-755194997649}" type="presParOf" srcId="{D836A5B5-64CD-4C9A-B056-DA9A4A2277C4}" destId="{0A3AE72E-699A-4AD0-B0D9-966E59D91297}" srcOrd="1" destOrd="0" presId="urn:microsoft.com/office/officeart/2005/8/layout/process1"/>
    <dgm:cxn modelId="{A00CD1E0-D5ED-4CF5-BA58-78329D5C661C}" type="presParOf" srcId="{0A3AE72E-699A-4AD0-B0D9-966E59D91297}" destId="{F47C3FB0-989B-4886-AD06-E523000E189B}" srcOrd="0" destOrd="0" presId="urn:microsoft.com/office/officeart/2005/8/layout/process1"/>
    <dgm:cxn modelId="{AF83C008-941D-40BE-B907-EB6869619EF5}" type="presParOf" srcId="{D836A5B5-64CD-4C9A-B056-DA9A4A2277C4}" destId="{2AD6315E-A55A-4CFA-A32B-2D98F7FD5606}" srcOrd="2" destOrd="0" presId="urn:microsoft.com/office/officeart/2005/8/layout/process1"/>
    <dgm:cxn modelId="{65CED96E-FD45-4706-BF6A-A25C8C24F629}" type="presParOf" srcId="{D836A5B5-64CD-4C9A-B056-DA9A4A2277C4}" destId="{44C1EA3F-1691-4116-83EB-D7A6BD84895E}" srcOrd="3" destOrd="0" presId="urn:microsoft.com/office/officeart/2005/8/layout/process1"/>
    <dgm:cxn modelId="{8060D020-7580-4CE7-A47D-A12651B0BAC9}" type="presParOf" srcId="{44C1EA3F-1691-4116-83EB-D7A6BD84895E}" destId="{17A7F531-9FB4-493A-9FCB-68F650A374AD}" srcOrd="0" destOrd="0" presId="urn:microsoft.com/office/officeart/2005/8/layout/process1"/>
    <dgm:cxn modelId="{55506B66-6AE7-4976-B74C-3E43E25A64D0}" type="presParOf" srcId="{D836A5B5-64CD-4C9A-B056-DA9A4A2277C4}" destId="{0BF7B7FE-596B-4523-A70F-4042A59D903F}" srcOrd="4" destOrd="0" presId="urn:microsoft.com/office/officeart/2005/8/layout/process1"/>
    <dgm:cxn modelId="{68D03380-5D74-40E6-B7EA-E44E9810056C}" type="presParOf" srcId="{D836A5B5-64CD-4C9A-B056-DA9A4A2277C4}" destId="{355EF408-33EC-486B-9B43-7A77AAF985ED}" srcOrd="5" destOrd="0" presId="urn:microsoft.com/office/officeart/2005/8/layout/process1"/>
    <dgm:cxn modelId="{0B5444A5-8B88-4C3A-89DB-FE8FFABD3DE5}" type="presParOf" srcId="{355EF408-33EC-486B-9B43-7A77AAF985ED}" destId="{F731E31D-30B6-497D-8863-83C275BC7283}" srcOrd="0" destOrd="0" presId="urn:microsoft.com/office/officeart/2005/8/layout/process1"/>
    <dgm:cxn modelId="{9F27FF99-63D6-4BBE-9316-C1819CDA0329}" type="presParOf" srcId="{D836A5B5-64CD-4C9A-B056-DA9A4A2277C4}" destId="{19C9447F-D250-451D-AC64-6EECC89CB9F5}"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C1EB8-72DC-43F4-B2AF-A7F10B9CCE4A}">
      <dsp:nvSpPr>
        <dsp:cNvPr id="0" name=""/>
        <dsp:cNvSpPr/>
      </dsp:nvSpPr>
      <dsp:spPr>
        <a:xfrm>
          <a:off x="3968" y="592494"/>
          <a:ext cx="1230312" cy="738187"/>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a:solidFill>
                <a:srgbClr val="002060"/>
              </a:solidFill>
            </a:rPr>
            <a:t>Color </a:t>
          </a:r>
          <a:r>
            <a:rPr lang="ro-RO" sz="1300" kern="1200" dirty="0" err="1">
              <a:solidFill>
                <a:srgbClr val="002060"/>
              </a:solidFill>
            </a:rPr>
            <a:t>Space</a:t>
          </a:r>
          <a:r>
            <a:rPr lang="ro-RO" sz="1300" kern="1200" dirty="0">
              <a:solidFill>
                <a:srgbClr val="002060"/>
              </a:solidFill>
            </a:rPr>
            <a:t> </a:t>
          </a:r>
          <a:r>
            <a:rPr lang="ro-RO" sz="1300" kern="1200" dirty="0" err="1">
              <a:solidFill>
                <a:srgbClr val="002060"/>
              </a:solidFill>
            </a:rPr>
            <a:t>Conversion</a:t>
          </a:r>
          <a:r>
            <a:rPr lang="ro-RO" sz="1300" kern="1200" dirty="0">
              <a:solidFill>
                <a:srgbClr val="002060"/>
              </a:solidFill>
            </a:rPr>
            <a:t> (RGB – </a:t>
          </a:r>
          <a:r>
            <a:rPr lang="ro-RO" sz="1300" kern="1200" dirty="0" err="1">
              <a:solidFill>
                <a:srgbClr val="002060"/>
              </a:solidFill>
            </a:rPr>
            <a:t>YCrCb</a:t>
          </a:r>
          <a:r>
            <a:rPr lang="ro-RO" sz="1300" kern="1200" dirty="0">
              <a:solidFill>
                <a:srgbClr val="002060"/>
              </a:solidFill>
            </a:rPr>
            <a:t>)</a:t>
          </a:r>
        </a:p>
      </dsp:txBody>
      <dsp:txXfrm>
        <a:off x="25589" y="614115"/>
        <a:ext cx="1187070" cy="694945"/>
      </dsp:txXfrm>
    </dsp:sp>
    <dsp:sp modelId="{0A3AE72E-699A-4AD0-B0D9-966E59D91297}">
      <dsp:nvSpPr>
        <dsp:cNvPr id="0" name=""/>
        <dsp:cNvSpPr/>
      </dsp:nvSpPr>
      <dsp:spPr>
        <a:xfrm>
          <a:off x="1357312" y="809029"/>
          <a:ext cx="260826" cy="305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ro-RO" sz="1100" kern="1200"/>
        </a:p>
      </dsp:txBody>
      <dsp:txXfrm>
        <a:off x="1357312" y="870052"/>
        <a:ext cx="182578" cy="183071"/>
      </dsp:txXfrm>
    </dsp:sp>
    <dsp:sp modelId="{2AD6315E-A55A-4CFA-A32B-2D98F7FD5606}">
      <dsp:nvSpPr>
        <dsp:cNvPr id="0" name=""/>
        <dsp:cNvSpPr/>
      </dsp:nvSpPr>
      <dsp:spPr>
        <a:xfrm>
          <a:off x="1726406" y="592494"/>
          <a:ext cx="1230312" cy="738187"/>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err="1">
              <a:solidFill>
                <a:srgbClr val="002060"/>
              </a:solidFill>
            </a:rPr>
            <a:t>Chromatic</a:t>
          </a:r>
          <a:r>
            <a:rPr lang="ro-RO" sz="1300" kern="1200" dirty="0">
              <a:solidFill>
                <a:srgbClr val="002060"/>
              </a:solidFill>
            </a:rPr>
            <a:t> </a:t>
          </a:r>
          <a:r>
            <a:rPr lang="ro-RO" sz="1300" kern="1200" dirty="0" err="1">
              <a:solidFill>
                <a:srgbClr val="002060"/>
              </a:solidFill>
            </a:rPr>
            <a:t>Downsampling</a:t>
          </a:r>
          <a:r>
            <a:rPr lang="ro-RO" sz="1300" kern="1200" dirty="0">
              <a:solidFill>
                <a:srgbClr val="002060"/>
              </a:solidFill>
            </a:rPr>
            <a:t> (opțional)</a:t>
          </a:r>
        </a:p>
      </dsp:txBody>
      <dsp:txXfrm>
        <a:off x="1748027" y="614115"/>
        <a:ext cx="1187070" cy="694945"/>
      </dsp:txXfrm>
    </dsp:sp>
    <dsp:sp modelId="{44C1EA3F-1691-4116-83EB-D7A6BD84895E}">
      <dsp:nvSpPr>
        <dsp:cNvPr id="0" name=""/>
        <dsp:cNvSpPr/>
      </dsp:nvSpPr>
      <dsp:spPr>
        <a:xfrm>
          <a:off x="3079750" y="809029"/>
          <a:ext cx="260826" cy="305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ro-RO" sz="1100" kern="1200"/>
        </a:p>
      </dsp:txBody>
      <dsp:txXfrm>
        <a:off x="3079750" y="870052"/>
        <a:ext cx="182578" cy="183071"/>
      </dsp:txXfrm>
    </dsp:sp>
    <dsp:sp modelId="{0BF7B7FE-596B-4523-A70F-4042A59D903F}">
      <dsp:nvSpPr>
        <dsp:cNvPr id="0" name=""/>
        <dsp:cNvSpPr/>
      </dsp:nvSpPr>
      <dsp:spPr>
        <a:xfrm>
          <a:off x="3448843" y="592494"/>
          <a:ext cx="1230312" cy="738187"/>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a:solidFill>
                <a:srgbClr val="002060"/>
              </a:solidFill>
            </a:rPr>
            <a:t>Transformata discretă în cosinus</a:t>
          </a:r>
        </a:p>
      </dsp:txBody>
      <dsp:txXfrm>
        <a:off x="3470464" y="614115"/>
        <a:ext cx="1187070" cy="694945"/>
      </dsp:txXfrm>
    </dsp:sp>
    <dsp:sp modelId="{355EF408-33EC-486B-9B43-7A77AAF985ED}">
      <dsp:nvSpPr>
        <dsp:cNvPr id="0" name=""/>
        <dsp:cNvSpPr/>
      </dsp:nvSpPr>
      <dsp:spPr>
        <a:xfrm>
          <a:off x="4802187" y="809029"/>
          <a:ext cx="260826" cy="305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ro-RO" sz="1100" kern="1200"/>
        </a:p>
      </dsp:txBody>
      <dsp:txXfrm>
        <a:off x="4802187" y="870052"/>
        <a:ext cx="182578" cy="183071"/>
      </dsp:txXfrm>
    </dsp:sp>
    <dsp:sp modelId="{19C9447F-D250-451D-AC64-6EECC89CB9F5}">
      <dsp:nvSpPr>
        <dsp:cNvPr id="0" name=""/>
        <dsp:cNvSpPr/>
      </dsp:nvSpPr>
      <dsp:spPr>
        <a:xfrm>
          <a:off x="5171281" y="592494"/>
          <a:ext cx="1230312" cy="738187"/>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a:solidFill>
                <a:srgbClr val="002060"/>
              </a:solidFill>
            </a:rPr>
            <a:t>Cuantificare</a:t>
          </a:r>
        </a:p>
      </dsp:txBody>
      <dsp:txXfrm>
        <a:off x="5192902" y="614115"/>
        <a:ext cx="1187070" cy="694945"/>
      </dsp:txXfrm>
    </dsp:sp>
    <dsp:sp modelId="{151C172A-E21C-47F4-9704-FB49DDD350B6}">
      <dsp:nvSpPr>
        <dsp:cNvPr id="0" name=""/>
        <dsp:cNvSpPr/>
      </dsp:nvSpPr>
      <dsp:spPr>
        <a:xfrm>
          <a:off x="6524624" y="809029"/>
          <a:ext cx="260826" cy="305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ro-RO" sz="1100" kern="1200"/>
        </a:p>
      </dsp:txBody>
      <dsp:txXfrm>
        <a:off x="6524624" y="870052"/>
        <a:ext cx="182578" cy="183071"/>
      </dsp:txXfrm>
    </dsp:sp>
    <dsp:sp modelId="{D2F1CF93-5EA2-4F76-AC4E-0BB1FC219F49}">
      <dsp:nvSpPr>
        <dsp:cNvPr id="0" name=""/>
        <dsp:cNvSpPr/>
      </dsp:nvSpPr>
      <dsp:spPr>
        <a:xfrm>
          <a:off x="6893718" y="592494"/>
          <a:ext cx="1230312" cy="738187"/>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ro-RO" sz="1300" kern="1200" dirty="0">
              <a:solidFill>
                <a:srgbClr val="002060"/>
              </a:solidFill>
            </a:rPr>
            <a:t>Traversare în zig-zag și </a:t>
          </a:r>
          <a:r>
            <a:rPr lang="ro-RO" sz="1300" kern="1200" dirty="0" err="1">
              <a:solidFill>
                <a:srgbClr val="002060"/>
              </a:solidFill>
            </a:rPr>
            <a:t>run-length</a:t>
          </a:r>
          <a:r>
            <a:rPr lang="ro-RO" sz="1300" kern="1200" dirty="0">
              <a:solidFill>
                <a:srgbClr val="002060"/>
              </a:solidFill>
            </a:rPr>
            <a:t> </a:t>
          </a:r>
          <a:r>
            <a:rPr lang="ro-RO" sz="1300" kern="1200" dirty="0" err="1">
              <a:solidFill>
                <a:srgbClr val="002060"/>
              </a:solidFill>
            </a:rPr>
            <a:t>encoding</a:t>
          </a:r>
          <a:endParaRPr lang="ro-RO" sz="1300" kern="1200" dirty="0">
            <a:solidFill>
              <a:srgbClr val="002060"/>
            </a:solidFill>
          </a:endParaRPr>
        </a:p>
      </dsp:txBody>
      <dsp:txXfrm>
        <a:off x="6915339" y="614115"/>
        <a:ext cx="1187070" cy="694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C1EB8-72DC-43F4-B2AF-A7F10B9CCE4A}">
      <dsp:nvSpPr>
        <dsp:cNvPr id="0" name=""/>
        <dsp:cNvSpPr/>
      </dsp:nvSpPr>
      <dsp:spPr>
        <a:xfrm>
          <a:off x="2977" y="18838"/>
          <a:ext cx="1302016" cy="817828"/>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kern="1200" dirty="0">
              <a:solidFill>
                <a:srgbClr val="002060"/>
              </a:solidFill>
            </a:rPr>
            <a:t>Decodificare </a:t>
          </a:r>
          <a:r>
            <a:rPr lang="ro-RO" sz="1200" kern="1200" dirty="0" err="1">
              <a:solidFill>
                <a:srgbClr val="002060"/>
              </a:solidFill>
            </a:rPr>
            <a:t>run-length</a:t>
          </a:r>
          <a:r>
            <a:rPr lang="ro-RO" sz="1200" kern="1200" dirty="0">
              <a:solidFill>
                <a:srgbClr val="002060"/>
              </a:solidFill>
            </a:rPr>
            <a:t> </a:t>
          </a:r>
          <a:r>
            <a:rPr lang="ro-RO" sz="1200" kern="1200" dirty="0" err="1">
              <a:solidFill>
                <a:srgbClr val="002060"/>
              </a:solidFill>
            </a:rPr>
            <a:t>encoding</a:t>
          </a:r>
          <a:r>
            <a:rPr lang="ro-RO" sz="1200" kern="1200" dirty="0">
              <a:solidFill>
                <a:srgbClr val="002060"/>
              </a:solidFill>
            </a:rPr>
            <a:t> și reconstruire în manieră zig-zag</a:t>
          </a:r>
        </a:p>
      </dsp:txBody>
      <dsp:txXfrm>
        <a:off x="26930" y="42791"/>
        <a:ext cx="1254110" cy="769922"/>
      </dsp:txXfrm>
    </dsp:sp>
    <dsp:sp modelId="{0A3AE72E-699A-4AD0-B0D9-966E59D91297}">
      <dsp:nvSpPr>
        <dsp:cNvPr id="0" name=""/>
        <dsp:cNvSpPr/>
      </dsp:nvSpPr>
      <dsp:spPr>
        <a:xfrm>
          <a:off x="1435195" y="266302"/>
          <a:ext cx="276027" cy="3229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o-RO" sz="1000" kern="1200"/>
        </a:p>
      </dsp:txBody>
      <dsp:txXfrm>
        <a:off x="1435195" y="330882"/>
        <a:ext cx="193219" cy="193740"/>
      </dsp:txXfrm>
    </dsp:sp>
    <dsp:sp modelId="{2AD6315E-A55A-4CFA-A32B-2D98F7FD5606}">
      <dsp:nvSpPr>
        <dsp:cNvPr id="0" name=""/>
        <dsp:cNvSpPr/>
      </dsp:nvSpPr>
      <dsp:spPr>
        <a:xfrm>
          <a:off x="1825800" y="18838"/>
          <a:ext cx="1302016" cy="817828"/>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kern="1200" dirty="0" err="1">
              <a:solidFill>
                <a:srgbClr val="002060"/>
              </a:solidFill>
            </a:rPr>
            <a:t>Decuantificare</a:t>
          </a:r>
          <a:endParaRPr lang="ro-RO" sz="1200" kern="1200" dirty="0">
            <a:solidFill>
              <a:srgbClr val="002060"/>
            </a:solidFill>
          </a:endParaRPr>
        </a:p>
      </dsp:txBody>
      <dsp:txXfrm>
        <a:off x="1849753" y="42791"/>
        <a:ext cx="1254110" cy="769922"/>
      </dsp:txXfrm>
    </dsp:sp>
    <dsp:sp modelId="{44C1EA3F-1691-4116-83EB-D7A6BD84895E}">
      <dsp:nvSpPr>
        <dsp:cNvPr id="0" name=""/>
        <dsp:cNvSpPr/>
      </dsp:nvSpPr>
      <dsp:spPr>
        <a:xfrm>
          <a:off x="3258018" y="266302"/>
          <a:ext cx="276027" cy="3229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o-RO" sz="1000" kern="1200"/>
        </a:p>
      </dsp:txBody>
      <dsp:txXfrm>
        <a:off x="3258018" y="330882"/>
        <a:ext cx="193219" cy="193740"/>
      </dsp:txXfrm>
    </dsp:sp>
    <dsp:sp modelId="{0BF7B7FE-596B-4523-A70F-4042A59D903F}">
      <dsp:nvSpPr>
        <dsp:cNvPr id="0" name=""/>
        <dsp:cNvSpPr/>
      </dsp:nvSpPr>
      <dsp:spPr>
        <a:xfrm>
          <a:off x="3648623" y="18838"/>
          <a:ext cx="1302016" cy="817828"/>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kern="1200" dirty="0">
              <a:solidFill>
                <a:srgbClr val="002060"/>
              </a:solidFill>
            </a:rPr>
            <a:t>Transformata inversă discretă în cosinus</a:t>
          </a:r>
        </a:p>
      </dsp:txBody>
      <dsp:txXfrm>
        <a:off x="3672576" y="42791"/>
        <a:ext cx="1254110" cy="769922"/>
      </dsp:txXfrm>
    </dsp:sp>
    <dsp:sp modelId="{355EF408-33EC-486B-9B43-7A77AAF985ED}">
      <dsp:nvSpPr>
        <dsp:cNvPr id="0" name=""/>
        <dsp:cNvSpPr/>
      </dsp:nvSpPr>
      <dsp:spPr>
        <a:xfrm>
          <a:off x="5080841" y="266302"/>
          <a:ext cx="276027" cy="3229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ro-RO" sz="1000" kern="1200"/>
        </a:p>
      </dsp:txBody>
      <dsp:txXfrm>
        <a:off x="5080841" y="330882"/>
        <a:ext cx="193219" cy="193740"/>
      </dsp:txXfrm>
    </dsp:sp>
    <dsp:sp modelId="{19C9447F-D250-451D-AC64-6EECC89CB9F5}">
      <dsp:nvSpPr>
        <dsp:cNvPr id="0" name=""/>
        <dsp:cNvSpPr/>
      </dsp:nvSpPr>
      <dsp:spPr>
        <a:xfrm>
          <a:off x="5471445" y="18838"/>
          <a:ext cx="1302016" cy="817828"/>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ro-RO" sz="1200" kern="1200" dirty="0">
              <a:solidFill>
                <a:srgbClr val="002060"/>
              </a:solidFill>
            </a:rPr>
            <a:t>Color </a:t>
          </a:r>
          <a:r>
            <a:rPr lang="ro-RO" sz="1200" kern="1200" dirty="0" err="1">
              <a:solidFill>
                <a:srgbClr val="002060"/>
              </a:solidFill>
            </a:rPr>
            <a:t>Space</a:t>
          </a:r>
          <a:r>
            <a:rPr lang="ro-RO" sz="1200" kern="1200" dirty="0">
              <a:solidFill>
                <a:srgbClr val="002060"/>
              </a:solidFill>
            </a:rPr>
            <a:t> </a:t>
          </a:r>
          <a:r>
            <a:rPr lang="ro-RO" sz="1200" kern="1200" dirty="0" err="1">
              <a:solidFill>
                <a:srgbClr val="002060"/>
              </a:solidFill>
            </a:rPr>
            <a:t>Conversion</a:t>
          </a:r>
          <a:r>
            <a:rPr lang="ro-RO" sz="1200" kern="1200" dirty="0">
              <a:solidFill>
                <a:srgbClr val="002060"/>
              </a:solidFill>
            </a:rPr>
            <a:t> (</a:t>
          </a:r>
          <a:r>
            <a:rPr lang="ro-RO" sz="1200" kern="1200" dirty="0" err="1">
              <a:solidFill>
                <a:srgbClr val="002060"/>
              </a:solidFill>
            </a:rPr>
            <a:t>YCrCb</a:t>
          </a:r>
          <a:r>
            <a:rPr lang="ro-RO" sz="1200" kern="1200" dirty="0">
              <a:solidFill>
                <a:srgbClr val="002060"/>
              </a:solidFill>
            </a:rPr>
            <a:t> – RGB)</a:t>
          </a:r>
        </a:p>
      </dsp:txBody>
      <dsp:txXfrm>
        <a:off x="5495398" y="42791"/>
        <a:ext cx="1254110" cy="7699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CBD8FB8-F11A-13F9-E24F-3604A744AAB2}"/>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E428E02E-0B83-ADA8-DB39-C0384B459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2D6B525A-70FB-93A1-2A1E-707141219B41}"/>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36A39831-3479-F002-9159-86AC869692E6}"/>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EBC403B9-3001-003D-24CB-428171CC8CE8}"/>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201695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2F1C5C-1271-46D8-F4F6-3DB9331E1F56}"/>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A0592BA1-8CA5-67EE-1993-0A033DB4208B}"/>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A3E962B1-8577-2FB4-FBAE-7F9E88744CD0}"/>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4E590A5E-2877-97F4-15FC-8CBA80975C4A}"/>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15B91070-07E1-6E45-D210-2FE817ECA9DF}"/>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401887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64AA4E19-E015-C2EC-3D4F-70EFBA330593}"/>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3436D957-AFFA-BC07-B7E8-D8CF1652A159}"/>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20F6BB85-1C55-70E4-D1C6-8EC2DB2CAE83}"/>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BDF512DC-9019-FA8D-3B8B-D751687B6719}"/>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4E78A5C8-2CF3-380F-13A5-2C995429B8A4}"/>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1276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B5205CF-641F-84FC-EDC3-CFB9EB2CE44D}"/>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0B19FF22-CB9C-4CFE-2A91-71501D893CC8}"/>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D59D3BD8-8FD6-5427-734C-BC910DE49E19}"/>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2E4B5640-9073-5C3B-68A1-9ED22E74258D}"/>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7C8DCE27-2991-419E-D1F2-CEF8B5F9BA45}"/>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314660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D68E726-0DD5-A293-35EB-F5DF84A64E71}"/>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A483BDBA-825B-8575-BAD9-0363995C3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C2B26C9F-949A-6237-BB6B-AB4CFBBD135D}"/>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C20C59FD-2892-D8D0-2B29-48AC6E797354}"/>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1EA0464C-4EE5-12A1-7E8C-D95498228155}"/>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317122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FDB7480-B430-E17C-6AB6-20D860D3944E}"/>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44662478-AE26-B94C-C374-DE192AF00C8D}"/>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70661A66-B1D1-7AF9-3925-A3DD79617255}"/>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4A8D6E83-1A7D-6695-D857-E87276C3A2DB}"/>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6" name="Substituent subsol 5">
            <a:extLst>
              <a:ext uri="{FF2B5EF4-FFF2-40B4-BE49-F238E27FC236}">
                <a16:creationId xmlns:a16="http://schemas.microsoft.com/office/drawing/2014/main" id="{ECEE4FF3-349F-922C-D5E0-D22F40201C1F}"/>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A1BC2AC1-AE9B-0F4E-7BA6-1C7E205F468F}"/>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179113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14C8F99-518A-5B62-8A78-0296F66446AB}"/>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F847820B-BBCB-564A-D1B3-A7126D26DE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EDAD7DA7-E106-7BED-39DF-30E8245F0C6F}"/>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F802903A-454F-5238-D4A1-A5FADA87D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9D19CE00-94EC-CDF5-A5A9-4552A4DAB3D4}"/>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3E05D951-BB35-9F27-D38F-C22837C39372}"/>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8" name="Substituent subsol 7">
            <a:extLst>
              <a:ext uri="{FF2B5EF4-FFF2-40B4-BE49-F238E27FC236}">
                <a16:creationId xmlns:a16="http://schemas.microsoft.com/office/drawing/2014/main" id="{282D264C-D857-5D9C-5722-3681C64C9E6A}"/>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F0EBED46-2FCD-8596-FA99-2760852498B3}"/>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425216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7B17A3F-D35A-E846-6FB0-02CB653897D9}"/>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82F4FC3F-60A0-4493-C10C-0C1A2AC8E8F0}"/>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4" name="Substituent subsol 3">
            <a:extLst>
              <a:ext uri="{FF2B5EF4-FFF2-40B4-BE49-F238E27FC236}">
                <a16:creationId xmlns:a16="http://schemas.microsoft.com/office/drawing/2014/main" id="{C9A4D564-4914-A1E3-45C4-510AF43B8D2B}"/>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7D3A97B3-14FA-471A-21BC-AF7CF0F7B603}"/>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173491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1D372966-DDF8-8329-46E4-07D16BE6E273}"/>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3" name="Substituent subsol 2">
            <a:extLst>
              <a:ext uri="{FF2B5EF4-FFF2-40B4-BE49-F238E27FC236}">
                <a16:creationId xmlns:a16="http://schemas.microsoft.com/office/drawing/2014/main" id="{D2DBF4BF-DD11-D730-16A5-F96BCEA71429}"/>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731631BF-F257-70CC-0387-271263F6C31D}"/>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297956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ACAC0FF-73F8-52C7-354B-1A6C15DEF037}"/>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026521A2-B7CE-10E7-02DE-BDE0CB1F42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59848A02-BA15-82C4-B6E6-920BC817B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6F982DC1-8241-E020-B1EB-E112E4A9E9B7}"/>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6" name="Substituent subsol 5">
            <a:extLst>
              <a:ext uri="{FF2B5EF4-FFF2-40B4-BE49-F238E27FC236}">
                <a16:creationId xmlns:a16="http://schemas.microsoft.com/office/drawing/2014/main" id="{5BC4DF19-C682-1834-DCE9-E5E80FCF0186}"/>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43A08D04-851B-A7AF-0EFE-45BE3FEE7A82}"/>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282553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30B0F7-F83B-A76F-BDBF-291F54597613}"/>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A5654F5C-3E51-1942-92A1-ACD30E3D2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CE1902D7-BD65-9A29-DEA9-6AE484607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41D89CED-C231-83C3-AA80-70C2F50E1E58}"/>
              </a:ext>
            </a:extLst>
          </p:cNvPr>
          <p:cNvSpPr>
            <a:spLocks noGrp="1"/>
          </p:cNvSpPr>
          <p:nvPr>
            <p:ph type="dt" sz="half" idx="10"/>
          </p:nvPr>
        </p:nvSpPr>
        <p:spPr/>
        <p:txBody>
          <a:bodyPr/>
          <a:lstStyle/>
          <a:p>
            <a:fld id="{00669381-6D55-44D2-924B-8F201694926F}" type="datetimeFigureOut">
              <a:rPr lang="ro-RO" smtClean="0"/>
              <a:t>25.05.2022</a:t>
            </a:fld>
            <a:endParaRPr lang="ro-RO"/>
          </a:p>
        </p:txBody>
      </p:sp>
      <p:sp>
        <p:nvSpPr>
          <p:cNvPr id="6" name="Substituent subsol 5">
            <a:extLst>
              <a:ext uri="{FF2B5EF4-FFF2-40B4-BE49-F238E27FC236}">
                <a16:creationId xmlns:a16="http://schemas.microsoft.com/office/drawing/2014/main" id="{9819BEFE-CCED-86A6-603A-6027CAD370D0}"/>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DF764F0E-DEDF-95E3-FB0F-8A8F6B547F7E}"/>
              </a:ext>
            </a:extLst>
          </p:cNvPr>
          <p:cNvSpPr>
            <a:spLocks noGrp="1"/>
          </p:cNvSpPr>
          <p:nvPr>
            <p:ph type="sldNum" sz="quarter" idx="12"/>
          </p:nvPr>
        </p:nvSpPr>
        <p:spPr/>
        <p:txBody>
          <a:bodyPr/>
          <a:lstStyle/>
          <a:p>
            <a:fld id="{48B340AF-09C6-4553-AB39-63B2517E54F1}" type="slidenum">
              <a:rPr lang="ro-RO" smtClean="0"/>
              <a:t>‹#›</a:t>
            </a:fld>
            <a:endParaRPr lang="ro-RO"/>
          </a:p>
        </p:txBody>
      </p:sp>
    </p:spTree>
    <p:extLst>
      <p:ext uri="{BB962C8B-B14F-4D97-AF65-F5344CB8AC3E}">
        <p14:creationId xmlns:p14="http://schemas.microsoft.com/office/powerpoint/2010/main" val="26014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FC4FBE3D-2607-7A84-E5C7-A9CBCE84B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D0EAFDB5-09FE-E15A-F57A-DB33162F0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7CD6FF99-E610-D7AF-0C2D-6B8A416E9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69381-6D55-44D2-924B-8F201694926F}" type="datetimeFigureOut">
              <a:rPr lang="ro-RO" smtClean="0"/>
              <a:t>25.05.2022</a:t>
            </a:fld>
            <a:endParaRPr lang="ro-RO"/>
          </a:p>
        </p:txBody>
      </p:sp>
      <p:sp>
        <p:nvSpPr>
          <p:cNvPr id="5" name="Substituent subsol 4">
            <a:extLst>
              <a:ext uri="{FF2B5EF4-FFF2-40B4-BE49-F238E27FC236}">
                <a16:creationId xmlns:a16="http://schemas.microsoft.com/office/drawing/2014/main" id="{CBC2F7EB-26A0-3664-6815-A79FD4FA7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ubstituent număr diapozitiv 5">
            <a:extLst>
              <a:ext uri="{FF2B5EF4-FFF2-40B4-BE49-F238E27FC236}">
                <a16:creationId xmlns:a16="http://schemas.microsoft.com/office/drawing/2014/main" id="{9FCB794D-1223-2C9A-65DD-AFE075680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340AF-09C6-4553-AB39-63B2517E54F1}" type="slidenum">
              <a:rPr lang="ro-RO" smtClean="0"/>
              <a:t>‹#›</a:t>
            </a:fld>
            <a:endParaRPr lang="ro-RO"/>
          </a:p>
        </p:txBody>
      </p:sp>
    </p:spTree>
    <p:extLst>
      <p:ext uri="{BB962C8B-B14F-4D97-AF65-F5344CB8AC3E}">
        <p14:creationId xmlns:p14="http://schemas.microsoft.com/office/powerpoint/2010/main" val="58929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jisrt.com/wp-content/uploads/2016/08/JPEG-Image-Compression-and-Decompression-by-Huffman-Coding-2.pdf" TargetMode="External"/><Relationship Id="rId2" Type="http://schemas.openxmlformats.org/officeDocument/2006/relationships/hyperlink" Target="http://www0.cs.ucl.ac.uk/teaching/GZ05/07-images.pdf" TargetMode="External"/><Relationship Id="rId1" Type="http://schemas.openxmlformats.org/officeDocument/2006/relationships/slideLayout" Target="../slideLayouts/slideLayout2.xml"/><Relationship Id="rId5" Type="http://schemas.openxmlformats.org/officeDocument/2006/relationships/hyperlink" Target="https://www.youtube.com/watch?v=Kv1Hiv3ox8I" TargetMode="External"/><Relationship Id="rId4" Type="http://schemas.openxmlformats.org/officeDocument/2006/relationships/hyperlink" Target="https://www.tutorialspoint.com/dip/Introduction_to_JPEG_compressio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jisrt.com/wp-content/uploads/2016/08/JPEG-Image-Compression-and-Decompression-by-Huffman-Coding-2.pdf" TargetMode="External"/><Relationship Id="rId2" Type="http://schemas.openxmlformats.org/officeDocument/2006/relationships/hyperlink" Target="http://www0.cs.ucl.ac.uk/teaching/GZ05/07-images.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9EC176D-AA34-CE72-1CAE-D0195DAD2607}"/>
              </a:ext>
            </a:extLst>
          </p:cNvPr>
          <p:cNvSpPr>
            <a:spLocks noGrp="1"/>
          </p:cNvSpPr>
          <p:nvPr>
            <p:ph type="ctrTitle"/>
          </p:nvPr>
        </p:nvSpPr>
        <p:spPr>
          <a:xfrm>
            <a:off x="1524000" y="2854799"/>
            <a:ext cx="9144000" cy="1002826"/>
          </a:xfrm>
        </p:spPr>
        <p:txBody>
          <a:bodyPr>
            <a:normAutofit/>
          </a:bodyPr>
          <a:lstStyle/>
          <a:p>
            <a:r>
              <a:rPr lang="ro-RO" dirty="0">
                <a:solidFill>
                  <a:srgbClr val="C00000"/>
                </a:solidFill>
              </a:rPr>
              <a:t>JPEG </a:t>
            </a:r>
            <a:r>
              <a:rPr lang="ro-RO" dirty="0" err="1">
                <a:solidFill>
                  <a:srgbClr val="C00000"/>
                </a:solidFill>
              </a:rPr>
              <a:t>Compression</a:t>
            </a:r>
            <a:endParaRPr lang="ro-RO" dirty="0">
              <a:solidFill>
                <a:srgbClr val="C00000"/>
              </a:solidFill>
            </a:endParaRPr>
          </a:p>
        </p:txBody>
      </p:sp>
      <p:sp>
        <p:nvSpPr>
          <p:cNvPr id="3" name="Subtitlu 2">
            <a:extLst>
              <a:ext uri="{FF2B5EF4-FFF2-40B4-BE49-F238E27FC236}">
                <a16:creationId xmlns:a16="http://schemas.microsoft.com/office/drawing/2014/main" id="{D72DDA23-0281-E4FD-003D-BF3CE2EE312F}"/>
              </a:ext>
            </a:extLst>
          </p:cNvPr>
          <p:cNvSpPr>
            <a:spLocks noGrp="1"/>
          </p:cNvSpPr>
          <p:nvPr>
            <p:ph type="subTitle" idx="1"/>
          </p:nvPr>
        </p:nvSpPr>
        <p:spPr>
          <a:xfrm>
            <a:off x="1524000" y="4365862"/>
            <a:ext cx="9144000" cy="659144"/>
          </a:xfrm>
        </p:spPr>
        <p:txBody>
          <a:bodyPr/>
          <a:lstStyle/>
          <a:p>
            <a:r>
              <a:rPr lang="ro-RO" dirty="0">
                <a:solidFill>
                  <a:srgbClr val="002060"/>
                </a:solidFill>
              </a:rPr>
              <a:t>Procesarea Imaginilor</a:t>
            </a:r>
          </a:p>
        </p:txBody>
      </p:sp>
      <p:pic>
        <p:nvPicPr>
          <p:cNvPr id="5" name="Imagine 4">
            <a:extLst>
              <a:ext uri="{FF2B5EF4-FFF2-40B4-BE49-F238E27FC236}">
                <a16:creationId xmlns:a16="http://schemas.microsoft.com/office/drawing/2014/main" id="{D28391D9-4E9A-9C08-DB14-34BEF1AF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09" y="552451"/>
            <a:ext cx="10077450" cy="695325"/>
          </a:xfrm>
          <a:prstGeom prst="rect">
            <a:avLst/>
          </a:prstGeom>
        </p:spPr>
      </p:pic>
      <p:sp>
        <p:nvSpPr>
          <p:cNvPr id="6" name="Subtitlu 2">
            <a:extLst>
              <a:ext uri="{FF2B5EF4-FFF2-40B4-BE49-F238E27FC236}">
                <a16:creationId xmlns:a16="http://schemas.microsoft.com/office/drawing/2014/main" id="{136FE043-04FC-F262-2AD5-6A27EE6EB383}"/>
              </a:ext>
            </a:extLst>
          </p:cNvPr>
          <p:cNvSpPr txBox="1">
            <a:spLocks/>
          </p:cNvSpPr>
          <p:nvPr/>
        </p:nvSpPr>
        <p:spPr>
          <a:xfrm>
            <a:off x="1524000" y="5588001"/>
            <a:ext cx="9144000" cy="9116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rgbClr val="002060"/>
                </a:solidFill>
              </a:rPr>
              <a:t>Student: Drago</a:t>
            </a:r>
            <a:r>
              <a:rPr lang="ro-RO" sz="1800" dirty="0">
                <a:solidFill>
                  <a:srgbClr val="002060"/>
                </a:solidFill>
              </a:rPr>
              <a:t>ș</a:t>
            </a:r>
            <a:r>
              <a:rPr lang="en-US" sz="1800" dirty="0">
                <a:solidFill>
                  <a:srgbClr val="002060"/>
                </a:solidFill>
              </a:rPr>
              <a:t>-Bogdan</a:t>
            </a:r>
            <a:r>
              <a:rPr lang="ro-RO" sz="1800" dirty="0">
                <a:solidFill>
                  <a:srgbClr val="002060"/>
                </a:solidFill>
              </a:rPr>
              <a:t> LAZEA, grupa 30233</a:t>
            </a:r>
            <a:endParaRPr lang="en-US" sz="1800" dirty="0">
              <a:solidFill>
                <a:srgbClr val="002060"/>
              </a:solidFill>
            </a:endParaRPr>
          </a:p>
          <a:p>
            <a:r>
              <a:rPr lang="ro-RO" sz="1800" dirty="0">
                <a:solidFill>
                  <a:srgbClr val="002060"/>
                </a:solidFill>
              </a:rPr>
              <a:t>Îndrumător</a:t>
            </a:r>
            <a:r>
              <a:rPr lang="en-US" sz="1800" dirty="0">
                <a:solidFill>
                  <a:srgbClr val="002060"/>
                </a:solidFill>
              </a:rPr>
              <a:t>: </a:t>
            </a:r>
            <a:r>
              <a:rPr lang="ro-RO" sz="1800" dirty="0">
                <a:solidFill>
                  <a:srgbClr val="002060"/>
                </a:solidFill>
              </a:rPr>
              <a:t>Asist. Dr. Ing. Robert VARGA</a:t>
            </a:r>
          </a:p>
          <a:p>
            <a:r>
              <a:rPr lang="ro-RO" sz="1800" dirty="0">
                <a:solidFill>
                  <a:srgbClr val="002060"/>
                </a:solidFill>
              </a:rPr>
              <a:t>Data: 26.05.2022</a:t>
            </a:r>
            <a:endParaRPr lang="en-US" sz="1800" dirty="0">
              <a:solidFill>
                <a:srgbClr val="002060"/>
              </a:solidFill>
            </a:endParaRPr>
          </a:p>
        </p:txBody>
      </p:sp>
      <p:sp>
        <p:nvSpPr>
          <p:cNvPr id="7" name="Subtitlu 2">
            <a:extLst>
              <a:ext uri="{FF2B5EF4-FFF2-40B4-BE49-F238E27FC236}">
                <a16:creationId xmlns:a16="http://schemas.microsoft.com/office/drawing/2014/main" id="{7DF68C1F-F26D-3061-C239-9372A502490F}"/>
              </a:ext>
            </a:extLst>
          </p:cNvPr>
          <p:cNvSpPr txBox="1">
            <a:spLocks/>
          </p:cNvSpPr>
          <p:nvPr/>
        </p:nvSpPr>
        <p:spPr>
          <a:xfrm>
            <a:off x="1524000" y="1247776"/>
            <a:ext cx="9144000" cy="91169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o-RO" sz="1800" dirty="0">
                <a:solidFill>
                  <a:srgbClr val="002060"/>
                </a:solidFill>
              </a:rPr>
              <a:t>Universitatea Tehnică din Cluj-Napoca</a:t>
            </a:r>
          </a:p>
          <a:p>
            <a:r>
              <a:rPr lang="ro-RO" sz="1800" dirty="0">
                <a:solidFill>
                  <a:srgbClr val="002060"/>
                </a:solidFill>
              </a:rPr>
              <a:t>Facultatea de Automatică și Calculatoare</a:t>
            </a:r>
          </a:p>
          <a:p>
            <a:r>
              <a:rPr lang="ro-RO" sz="1800" dirty="0">
                <a:solidFill>
                  <a:srgbClr val="002060"/>
                </a:solidFill>
              </a:rPr>
              <a:t>Departamentul Calculatoare</a:t>
            </a:r>
            <a:endParaRPr lang="en-US" sz="1800" dirty="0">
              <a:solidFill>
                <a:srgbClr val="002060"/>
              </a:solidFill>
            </a:endParaRPr>
          </a:p>
        </p:txBody>
      </p:sp>
    </p:spTree>
    <p:extLst>
      <p:ext uri="{BB962C8B-B14F-4D97-AF65-F5344CB8AC3E}">
        <p14:creationId xmlns:p14="http://schemas.microsoft.com/office/powerpoint/2010/main" val="2117958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4. Rezultate experimentale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10515600" cy="4672903"/>
          </a:xfrm>
        </p:spPr>
        <p:txBody>
          <a:bodyPr>
            <a:normAutofit lnSpcReduction="10000"/>
          </a:bodyPr>
          <a:lstStyle/>
          <a:p>
            <a:r>
              <a:rPr lang="ro-RO" dirty="0">
                <a:solidFill>
                  <a:srgbClr val="C00000"/>
                </a:solidFill>
              </a:rPr>
              <a:t>Descrierea setului de date</a:t>
            </a:r>
          </a:p>
          <a:p>
            <a:pPr lvl="1" algn="just"/>
            <a:r>
              <a:rPr lang="ro-RO" dirty="0">
                <a:solidFill>
                  <a:srgbClr val="002060"/>
                </a:solidFill>
              </a:rPr>
              <a:t>Pentru testarea metodei propuse a fost selectat un set de 9 imagini color, care au fost supuse comprimării, conform etapelor anterior prezentate.</a:t>
            </a:r>
          </a:p>
          <a:p>
            <a:pPr lvl="1" algn="just"/>
            <a:r>
              <a:rPr lang="ro-RO" dirty="0">
                <a:solidFill>
                  <a:srgbClr val="002060"/>
                </a:solidFill>
              </a:rPr>
              <a:t>Imaginile selectate sunt relevante pentru algoritmul implementat din multiple perspective, surprinzând caracteristici diverse și complementare, precum luminozitate ridicată/scăzută, culori multiple/gamă redusă de culori, în vederea diferențierii între caracteristicile ușor sesizabile vederii umane și cele mai greu de perceput.</a:t>
            </a:r>
          </a:p>
          <a:p>
            <a:pPr lvl="1" algn="just"/>
            <a:r>
              <a:rPr lang="ro-RO" dirty="0">
                <a:solidFill>
                  <a:srgbClr val="002060"/>
                </a:solidFill>
              </a:rPr>
              <a:t>Rezultate obținute:</a:t>
            </a:r>
          </a:p>
          <a:p>
            <a:pPr marL="457200" lvl="1" indent="0" algn="just">
              <a:buNone/>
            </a:pPr>
            <a:r>
              <a:rPr lang="ro-RO" sz="2000" dirty="0">
                <a:solidFill>
                  <a:srgbClr val="C00000"/>
                </a:solidFill>
              </a:rPr>
              <a:t>(rata de comprimare = dimensiunea imaginii comprimate / dimensiunea imaginii originale)</a:t>
            </a:r>
          </a:p>
          <a:p>
            <a:pPr lvl="2" algn="just"/>
            <a:r>
              <a:rPr lang="ro-RO" dirty="0">
                <a:solidFill>
                  <a:srgbClr val="002060"/>
                </a:solidFill>
              </a:rPr>
              <a:t>Pentru imaginea lion.bmp, rata de comprimare este: 457 KB / 1.68 MB = 0.27</a:t>
            </a:r>
          </a:p>
          <a:p>
            <a:pPr lvl="2" algn="just"/>
            <a:r>
              <a:rPr lang="ro-RO" dirty="0">
                <a:solidFill>
                  <a:srgbClr val="002060"/>
                </a:solidFill>
              </a:rPr>
              <a:t>Pentru imaginea building.bmp, rata de comprimare este: 188 KB / 342 KB = 0.54</a:t>
            </a:r>
          </a:p>
          <a:p>
            <a:pPr lvl="2" algn="just"/>
            <a:r>
              <a:rPr lang="ro-RO" dirty="0">
                <a:solidFill>
                  <a:srgbClr val="002060"/>
                </a:solidFill>
              </a:rPr>
              <a:t>Pentru imaginea oldcar.bmp, rata de comprimare este: 369 KB / 837 KB = 0.44</a:t>
            </a:r>
          </a:p>
          <a:p>
            <a:pPr lvl="2" algn="just"/>
            <a:r>
              <a:rPr lang="ro-RO" dirty="0">
                <a:solidFill>
                  <a:srgbClr val="002060"/>
                </a:solidFill>
              </a:rPr>
              <a:t>Pentru imaginea mexico.bmp, rata de comprimare este: 352 KB / 937 KB = 0.37</a:t>
            </a: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p:txBody>
      </p:sp>
    </p:spTree>
    <p:extLst>
      <p:ext uri="{BB962C8B-B14F-4D97-AF65-F5344CB8AC3E}">
        <p14:creationId xmlns:p14="http://schemas.microsoft.com/office/powerpoint/2010/main" val="20494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4. Rezultate experimentale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5545508" cy="4672903"/>
          </a:xfrm>
        </p:spPr>
        <p:txBody>
          <a:bodyPr>
            <a:normAutofit/>
          </a:bodyPr>
          <a:lstStyle/>
          <a:p>
            <a:r>
              <a:rPr lang="ro-RO" dirty="0">
                <a:solidFill>
                  <a:srgbClr val="C00000"/>
                </a:solidFill>
              </a:rPr>
              <a:t>Testarea și validarea metodei</a:t>
            </a:r>
          </a:p>
          <a:p>
            <a:pPr lvl="1" algn="just"/>
            <a:r>
              <a:rPr lang="ro-RO" dirty="0">
                <a:solidFill>
                  <a:srgbClr val="002060"/>
                </a:solidFill>
              </a:rPr>
              <a:t>Testarea și validarea metodei se rezumă, în fond, la testarea operațiilor pe un bloc de pixeli de dimensiune 8 x 8, acesta reprezentând unitatea fundamentală ce stă la baza întregului procedeu.</a:t>
            </a:r>
          </a:p>
          <a:p>
            <a:pPr lvl="1" algn="just"/>
            <a:r>
              <a:rPr lang="ro-RO" dirty="0">
                <a:solidFill>
                  <a:srgbClr val="002060"/>
                </a:solidFill>
              </a:rPr>
              <a:t>În figura alăturată, pot fi vizualizate rezultatele intermediare obținute prin aplicarea metodei propuse asupra unui bloc de 64 de pixeli.</a:t>
            </a:r>
          </a:p>
          <a:p>
            <a:pPr marL="914400" lvl="2" indent="0" algn="just">
              <a:buNone/>
            </a:pPr>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p:txBody>
      </p:sp>
      <p:pic>
        <p:nvPicPr>
          <p:cNvPr id="7" name="Imagine 6">
            <a:extLst>
              <a:ext uri="{FF2B5EF4-FFF2-40B4-BE49-F238E27FC236}">
                <a16:creationId xmlns:a16="http://schemas.microsoft.com/office/drawing/2014/main" id="{29F7066C-54EA-6F40-48F9-05EB2A1F93EF}"/>
              </a:ext>
            </a:extLst>
          </p:cNvPr>
          <p:cNvPicPr>
            <a:picLocks noChangeAspect="1"/>
          </p:cNvPicPr>
          <p:nvPr/>
        </p:nvPicPr>
        <p:blipFill>
          <a:blip r:embed="rId2"/>
          <a:stretch>
            <a:fillRect/>
          </a:stretch>
        </p:blipFill>
        <p:spPr>
          <a:xfrm>
            <a:off x="7184167" y="1027906"/>
            <a:ext cx="4081329" cy="5243562"/>
          </a:xfrm>
          <a:prstGeom prst="rect">
            <a:avLst/>
          </a:prstGeom>
        </p:spPr>
      </p:pic>
      <p:sp>
        <p:nvSpPr>
          <p:cNvPr id="8" name="CasetăText 7">
            <a:extLst>
              <a:ext uri="{FF2B5EF4-FFF2-40B4-BE49-F238E27FC236}">
                <a16:creationId xmlns:a16="http://schemas.microsoft.com/office/drawing/2014/main" id="{05C58492-19E7-AA78-DEF5-6E8F8274C24E}"/>
              </a:ext>
            </a:extLst>
          </p:cNvPr>
          <p:cNvSpPr txBox="1"/>
          <p:nvPr/>
        </p:nvSpPr>
        <p:spPr>
          <a:xfrm>
            <a:off x="7311720" y="6295177"/>
            <a:ext cx="3826221" cy="523220"/>
          </a:xfrm>
          <a:prstGeom prst="rect">
            <a:avLst/>
          </a:prstGeom>
          <a:noFill/>
        </p:spPr>
        <p:txBody>
          <a:bodyPr wrap="square" rtlCol="0">
            <a:spAutoFit/>
          </a:bodyPr>
          <a:lstStyle/>
          <a:p>
            <a:pPr algn="ctr"/>
            <a:r>
              <a:rPr lang="en-US" sz="1400" i="1" dirty="0" err="1">
                <a:solidFill>
                  <a:srgbClr val="002060"/>
                </a:solidFill>
              </a:rPr>
              <a:t>Figura</a:t>
            </a:r>
            <a:r>
              <a:rPr lang="en-US" sz="1400" i="1" dirty="0">
                <a:solidFill>
                  <a:srgbClr val="002060"/>
                </a:solidFill>
              </a:rPr>
              <a:t> </a:t>
            </a:r>
            <a:r>
              <a:rPr lang="ro-RO" sz="1400" i="1" dirty="0">
                <a:solidFill>
                  <a:srgbClr val="002060"/>
                </a:solidFill>
              </a:rPr>
              <a:t>4</a:t>
            </a:r>
            <a:r>
              <a:rPr lang="en-US" sz="1400" i="1" dirty="0">
                <a:solidFill>
                  <a:srgbClr val="002060"/>
                </a:solidFill>
              </a:rPr>
              <a:t>.</a:t>
            </a:r>
            <a:r>
              <a:rPr lang="ro-RO" sz="1400" i="1" dirty="0">
                <a:solidFill>
                  <a:srgbClr val="002060"/>
                </a:solidFill>
              </a:rPr>
              <a:t>1</a:t>
            </a:r>
            <a:r>
              <a:rPr lang="en-US" sz="1400" i="1" dirty="0">
                <a:solidFill>
                  <a:srgbClr val="002060"/>
                </a:solidFill>
              </a:rPr>
              <a:t> </a:t>
            </a:r>
            <a:r>
              <a:rPr lang="ro-RO" sz="1400" i="1" dirty="0">
                <a:solidFill>
                  <a:srgbClr val="002060"/>
                </a:solidFill>
              </a:rPr>
              <a:t>Testarea și validarea metodei folosind un bloc de 8 x 8 pixeli</a:t>
            </a:r>
          </a:p>
        </p:txBody>
      </p:sp>
    </p:spTree>
    <p:extLst>
      <p:ext uri="{BB962C8B-B14F-4D97-AF65-F5344CB8AC3E}">
        <p14:creationId xmlns:p14="http://schemas.microsoft.com/office/powerpoint/2010/main" val="323144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5. Manual de utilizare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10515600" cy="4674549"/>
          </a:xfrm>
        </p:spPr>
        <p:txBody>
          <a:bodyPr>
            <a:normAutofit/>
          </a:bodyPr>
          <a:lstStyle/>
          <a:p>
            <a:r>
              <a:rPr lang="ro-RO" dirty="0">
                <a:solidFill>
                  <a:srgbClr val="002060"/>
                </a:solidFill>
              </a:rPr>
              <a:t>La rularea aplicației din Visual Studio, se va deschide o consolă care conține un meniu ce permite utilizatorului să selecteze ce operație dorește să testeze, fiind incluse, suplimentar față de operațiile globale de comprimare și decomprimare, și teste pe operații intermediare, pentru o vizualizare etapizată a procedeului implementat.</a:t>
            </a:r>
          </a:p>
          <a:p>
            <a:pPr lvl="2" algn="just"/>
            <a:endParaRPr lang="ro-RO" dirty="0">
              <a:solidFill>
                <a:srgbClr val="002060"/>
              </a:solidFill>
            </a:endParaRPr>
          </a:p>
          <a:p>
            <a:pPr lvl="2" algn="just"/>
            <a:endParaRPr lang="ro-RO" dirty="0">
              <a:solidFill>
                <a:srgbClr val="002060"/>
              </a:solidFill>
            </a:endParaRPr>
          </a:p>
        </p:txBody>
      </p:sp>
      <p:pic>
        <p:nvPicPr>
          <p:cNvPr id="5" name="Imagine 4">
            <a:extLst>
              <a:ext uri="{FF2B5EF4-FFF2-40B4-BE49-F238E27FC236}">
                <a16:creationId xmlns:a16="http://schemas.microsoft.com/office/drawing/2014/main" id="{D27DB806-7139-24E3-F071-0B6B07FBFAC5}"/>
              </a:ext>
            </a:extLst>
          </p:cNvPr>
          <p:cNvPicPr>
            <a:picLocks noChangeAspect="1"/>
          </p:cNvPicPr>
          <p:nvPr/>
        </p:nvPicPr>
        <p:blipFill>
          <a:blip r:embed="rId2"/>
          <a:stretch>
            <a:fillRect/>
          </a:stretch>
        </p:blipFill>
        <p:spPr>
          <a:xfrm>
            <a:off x="3410407" y="3732399"/>
            <a:ext cx="5371186" cy="2275294"/>
          </a:xfrm>
          <a:prstGeom prst="rect">
            <a:avLst/>
          </a:prstGeom>
        </p:spPr>
      </p:pic>
      <p:sp>
        <p:nvSpPr>
          <p:cNvPr id="6" name="CasetăText 5">
            <a:extLst>
              <a:ext uri="{FF2B5EF4-FFF2-40B4-BE49-F238E27FC236}">
                <a16:creationId xmlns:a16="http://schemas.microsoft.com/office/drawing/2014/main" id="{58D99C2F-C433-48FA-742B-B25EB2959702}"/>
              </a:ext>
            </a:extLst>
          </p:cNvPr>
          <p:cNvSpPr txBox="1"/>
          <p:nvPr/>
        </p:nvSpPr>
        <p:spPr>
          <a:xfrm>
            <a:off x="4182889" y="6002457"/>
            <a:ext cx="3826221" cy="523220"/>
          </a:xfrm>
          <a:prstGeom prst="rect">
            <a:avLst/>
          </a:prstGeom>
          <a:noFill/>
        </p:spPr>
        <p:txBody>
          <a:bodyPr wrap="square" rtlCol="0">
            <a:spAutoFit/>
          </a:bodyPr>
          <a:lstStyle/>
          <a:p>
            <a:pPr algn="ctr"/>
            <a:r>
              <a:rPr lang="en-US" sz="1400" i="1" dirty="0" err="1">
                <a:solidFill>
                  <a:srgbClr val="002060"/>
                </a:solidFill>
              </a:rPr>
              <a:t>Figura</a:t>
            </a:r>
            <a:r>
              <a:rPr lang="en-US" sz="1400" i="1" dirty="0">
                <a:solidFill>
                  <a:srgbClr val="002060"/>
                </a:solidFill>
              </a:rPr>
              <a:t> </a:t>
            </a:r>
            <a:r>
              <a:rPr lang="ro-RO" sz="1400" i="1" dirty="0">
                <a:solidFill>
                  <a:srgbClr val="002060"/>
                </a:solidFill>
              </a:rPr>
              <a:t>5</a:t>
            </a:r>
            <a:r>
              <a:rPr lang="en-US" sz="1400" i="1" dirty="0">
                <a:solidFill>
                  <a:srgbClr val="002060"/>
                </a:solidFill>
              </a:rPr>
              <a:t>.</a:t>
            </a:r>
            <a:r>
              <a:rPr lang="ro-RO" sz="1400" i="1" dirty="0">
                <a:solidFill>
                  <a:srgbClr val="002060"/>
                </a:solidFill>
              </a:rPr>
              <a:t>1</a:t>
            </a:r>
            <a:r>
              <a:rPr lang="en-US" sz="1400" i="1" dirty="0">
                <a:solidFill>
                  <a:srgbClr val="002060"/>
                </a:solidFill>
              </a:rPr>
              <a:t> </a:t>
            </a:r>
            <a:r>
              <a:rPr lang="ro-RO" sz="1400" i="1" dirty="0">
                <a:solidFill>
                  <a:srgbClr val="002060"/>
                </a:solidFill>
              </a:rPr>
              <a:t>Meniul care permite selectarea opțiunii corespunzătoare operației dorite de utilizator</a:t>
            </a:r>
          </a:p>
        </p:txBody>
      </p:sp>
    </p:spTree>
    <p:extLst>
      <p:ext uri="{BB962C8B-B14F-4D97-AF65-F5344CB8AC3E}">
        <p14:creationId xmlns:p14="http://schemas.microsoft.com/office/powerpoint/2010/main" val="230015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6. Concluzii</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10515600" cy="4674549"/>
          </a:xfrm>
        </p:spPr>
        <p:txBody>
          <a:bodyPr>
            <a:normAutofit/>
          </a:bodyPr>
          <a:lstStyle/>
          <a:p>
            <a:r>
              <a:rPr lang="ro-RO" dirty="0">
                <a:solidFill>
                  <a:srgbClr val="C00000"/>
                </a:solidFill>
              </a:rPr>
              <a:t>Sumar al realizărilor obținute</a:t>
            </a:r>
          </a:p>
          <a:p>
            <a:pPr lvl="1" algn="just"/>
            <a:r>
              <a:rPr lang="ro-RO" dirty="0">
                <a:solidFill>
                  <a:srgbClr val="002060"/>
                </a:solidFill>
              </a:rPr>
              <a:t>Au fost implementate etapele componente ale metodei propuse, pentru comprimarea unui bloc de dimensiune 8 x 8 pixeli.</a:t>
            </a:r>
          </a:p>
          <a:p>
            <a:pPr lvl="1" algn="just"/>
            <a:r>
              <a:rPr lang="ro-RO" dirty="0">
                <a:solidFill>
                  <a:srgbClr val="002060"/>
                </a:solidFill>
              </a:rPr>
              <a:t>A fost implementat procedeul de comprimare a unei imagini pe baza comprimării blocurilor componente, folosind funcțiile corespunzătoare etapelor metodei.</a:t>
            </a:r>
          </a:p>
          <a:p>
            <a:pPr lvl="1" algn="just"/>
            <a:r>
              <a:rPr lang="ro-RO" dirty="0">
                <a:solidFill>
                  <a:srgbClr val="002060"/>
                </a:solidFill>
              </a:rPr>
              <a:t>Au fost implementate transformările inverse, corespunzătoare fiecărei etape, rezultând astfel implementarea procesului de decomprimare a unui bloc, încapsulată mai apoi în implementarea decomprimării unei întregi imagini.</a:t>
            </a:r>
          </a:p>
          <a:p>
            <a:pPr marL="914400" lvl="2" indent="0" algn="just">
              <a:buNone/>
            </a:pPr>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p:txBody>
      </p:sp>
    </p:spTree>
    <p:extLst>
      <p:ext uri="{BB962C8B-B14F-4D97-AF65-F5344CB8AC3E}">
        <p14:creationId xmlns:p14="http://schemas.microsoft.com/office/powerpoint/2010/main" val="399366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6. Concluzii</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10515600" cy="4674549"/>
          </a:xfrm>
        </p:spPr>
        <p:txBody>
          <a:bodyPr>
            <a:normAutofit fontScale="85000" lnSpcReduction="20000"/>
          </a:bodyPr>
          <a:lstStyle/>
          <a:p>
            <a:pPr algn="just"/>
            <a:r>
              <a:rPr lang="ro-RO" dirty="0">
                <a:solidFill>
                  <a:srgbClr val="C00000"/>
                </a:solidFill>
              </a:rPr>
              <a:t>Gradul de îndeplinire al obiectivelor propuse</a:t>
            </a:r>
          </a:p>
          <a:p>
            <a:pPr lvl="1" algn="just"/>
            <a:r>
              <a:rPr lang="ro-RO" dirty="0">
                <a:solidFill>
                  <a:srgbClr val="002060"/>
                </a:solidFill>
              </a:rPr>
              <a:t>Obiectivele propuse au fost îndeplinite într-o măsură considerabilă, constând în implementarea atât a operației de comprimare, cât și a operației de decomprimare.</a:t>
            </a:r>
          </a:p>
          <a:p>
            <a:pPr algn="just"/>
            <a:r>
              <a:rPr lang="ro-RO" dirty="0">
                <a:solidFill>
                  <a:srgbClr val="C00000"/>
                </a:solidFill>
              </a:rPr>
              <a:t>Observații asupra rezultatelor obținute</a:t>
            </a:r>
          </a:p>
          <a:p>
            <a:pPr lvl="1" algn="just"/>
            <a:r>
              <a:rPr lang="ro-RO" dirty="0">
                <a:solidFill>
                  <a:srgbClr val="002060"/>
                </a:solidFill>
              </a:rPr>
              <a:t>Referitor la rezultatele obținute în urma calculării ratei de compresie, se poate afirma că aceasta depinde de caracteristicile imaginii (luminozitate, gamă de culori, dimensiune), neputând fi stabilită o valoare așteptată cu exactitate. Din rezultatele anterior prezentate, de observat este faptul că pentru imaginile cu o luminozitate mai ridicată, dimensiunea imaginii comprimate este mai mare decât in cazul imaginilor cu luminozitate scăzută, confirmând astfel faptul că luminozitatea reprezintă o caracteristică mai relevantă decât culoarea, din punct de vedere vizual.</a:t>
            </a:r>
          </a:p>
          <a:p>
            <a:pPr algn="just"/>
            <a:r>
              <a:rPr lang="ro-RO" dirty="0">
                <a:solidFill>
                  <a:srgbClr val="C00000"/>
                </a:solidFill>
              </a:rPr>
              <a:t>Direcții viitoare de dezvoltare</a:t>
            </a:r>
          </a:p>
          <a:p>
            <a:pPr lvl="1" algn="just"/>
            <a:r>
              <a:rPr lang="ro-RO" dirty="0">
                <a:solidFill>
                  <a:srgbClr val="002060"/>
                </a:solidFill>
              </a:rPr>
              <a:t>Printre posibilele dezvoltări ulterioare ale aplicației se numără:</a:t>
            </a:r>
          </a:p>
          <a:p>
            <a:pPr lvl="2" algn="just"/>
            <a:r>
              <a:rPr lang="ro-RO" dirty="0">
                <a:solidFill>
                  <a:srgbClr val="002060"/>
                </a:solidFill>
              </a:rPr>
              <a:t>îmbunătățirea procedeului de decomprimare, astfel încât rezultatele obținute în urma sa să fie mai relevante din punct de vedere vizual</a:t>
            </a:r>
          </a:p>
          <a:p>
            <a:pPr lvl="2" algn="just"/>
            <a:r>
              <a:rPr lang="ro-RO" dirty="0">
                <a:solidFill>
                  <a:srgbClr val="002060"/>
                </a:solidFill>
              </a:rPr>
              <a:t>Adăugarea posibilității de selectare a operației de efectuat și a imaginii asupra căreia să se efectueze operațiile de comprimare și decomprimare cu ajutorul unei interfețe grafice cu utilizatorul</a:t>
            </a:r>
          </a:p>
          <a:p>
            <a:pPr lvl="2" algn="just"/>
            <a:endParaRPr lang="ro-RO" dirty="0">
              <a:solidFill>
                <a:srgbClr val="002060"/>
              </a:solidFill>
            </a:endParaRPr>
          </a:p>
          <a:p>
            <a:pPr lvl="2" algn="just"/>
            <a:endParaRPr lang="ro-RO" dirty="0">
              <a:solidFill>
                <a:srgbClr val="002060"/>
              </a:solidFill>
            </a:endParaRPr>
          </a:p>
          <a:p>
            <a:pPr lvl="2" algn="just"/>
            <a:endParaRPr lang="ro-RO" dirty="0">
              <a:solidFill>
                <a:srgbClr val="002060"/>
              </a:solidFill>
            </a:endParaRPr>
          </a:p>
        </p:txBody>
      </p:sp>
    </p:spTree>
    <p:extLst>
      <p:ext uri="{BB962C8B-B14F-4D97-AF65-F5344CB8AC3E}">
        <p14:creationId xmlns:p14="http://schemas.microsoft.com/office/powerpoint/2010/main" val="3794696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Bibliografie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04060"/>
            <a:ext cx="10515600" cy="4674549"/>
          </a:xfrm>
        </p:spPr>
        <p:txBody>
          <a:bodyPr>
            <a:normAutofit/>
          </a:bodyPr>
          <a:lstStyle/>
          <a:p>
            <a:pPr marL="0" indent="0">
              <a:buNone/>
            </a:pPr>
            <a:endParaRPr lang="ro-RO" dirty="0">
              <a:solidFill>
                <a:srgbClr val="002060"/>
              </a:solidFill>
            </a:endParaRPr>
          </a:p>
          <a:p>
            <a:pPr marL="0" indent="0">
              <a:buNone/>
            </a:pPr>
            <a:r>
              <a:rPr lang="en-US" sz="2000" dirty="0">
                <a:solidFill>
                  <a:srgbClr val="002060"/>
                </a:solidFill>
              </a:rPr>
              <a:t>[</a:t>
            </a:r>
            <a:r>
              <a:rPr lang="ro-RO" sz="2000" dirty="0">
                <a:solidFill>
                  <a:srgbClr val="002060"/>
                </a:solidFill>
              </a:rPr>
              <a:t>1</a:t>
            </a:r>
            <a:r>
              <a:rPr lang="en-US" sz="2000" dirty="0">
                <a:solidFill>
                  <a:srgbClr val="002060"/>
                </a:solidFill>
              </a:rPr>
              <a:t>]</a:t>
            </a:r>
            <a:r>
              <a:rPr lang="ro-RO" sz="2000" dirty="0">
                <a:solidFill>
                  <a:srgbClr val="002060"/>
                </a:solidFill>
              </a:rPr>
              <a:t> </a:t>
            </a:r>
            <a:r>
              <a:rPr lang="ro-RO" sz="2000" dirty="0" err="1">
                <a:solidFill>
                  <a:srgbClr val="002060"/>
                </a:solidFill>
              </a:rPr>
              <a:t>Handley</a:t>
            </a:r>
            <a:r>
              <a:rPr lang="ro-RO" sz="2000" dirty="0">
                <a:solidFill>
                  <a:srgbClr val="002060"/>
                </a:solidFill>
              </a:rPr>
              <a:t>, M., </a:t>
            </a:r>
            <a:r>
              <a:rPr lang="ro-RO" sz="2000" b="1" i="1" dirty="0" err="1">
                <a:solidFill>
                  <a:srgbClr val="002060"/>
                </a:solidFill>
              </a:rPr>
              <a:t>Image</a:t>
            </a:r>
            <a:r>
              <a:rPr lang="ro-RO" sz="2000" b="1" i="1" dirty="0">
                <a:solidFill>
                  <a:srgbClr val="002060"/>
                </a:solidFill>
              </a:rPr>
              <a:t> </a:t>
            </a:r>
            <a:r>
              <a:rPr lang="ro-RO" sz="2000" b="1" i="1" dirty="0" err="1">
                <a:solidFill>
                  <a:srgbClr val="002060"/>
                </a:solidFill>
              </a:rPr>
              <a:t>Compression</a:t>
            </a:r>
            <a:r>
              <a:rPr lang="ro-RO" sz="2000" dirty="0">
                <a:solidFill>
                  <a:srgbClr val="002060"/>
                </a:solidFill>
              </a:rPr>
              <a:t>, online: </a:t>
            </a:r>
            <a:r>
              <a:rPr lang="ro-RO" sz="2000" dirty="0">
                <a:solidFill>
                  <a:srgbClr val="002060"/>
                </a:solidFill>
                <a:hlinkClick r:id="rId2"/>
              </a:rPr>
              <a:t>http://www0.cs.ucl.ac.uk/teaching/GZ05/07-images.pdf</a:t>
            </a:r>
            <a:r>
              <a:rPr lang="ro-RO" sz="2000" dirty="0">
                <a:solidFill>
                  <a:srgbClr val="002060"/>
                </a:solidFill>
              </a:rPr>
              <a:t> </a:t>
            </a:r>
          </a:p>
          <a:p>
            <a:pPr marL="0" indent="0">
              <a:buNone/>
            </a:pPr>
            <a:r>
              <a:rPr lang="en-US" sz="2000" dirty="0">
                <a:solidFill>
                  <a:srgbClr val="002060"/>
                </a:solidFill>
              </a:rPr>
              <a:t>[</a:t>
            </a:r>
            <a:r>
              <a:rPr lang="ro-RO" sz="2000" dirty="0">
                <a:solidFill>
                  <a:srgbClr val="002060"/>
                </a:solidFill>
              </a:rPr>
              <a:t>2</a:t>
            </a:r>
            <a:r>
              <a:rPr lang="en-US" sz="2000" dirty="0">
                <a:solidFill>
                  <a:srgbClr val="002060"/>
                </a:solidFill>
              </a:rPr>
              <a:t>]</a:t>
            </a:r>
            <a:r>
              <a:rPr lang="ro-RO" sz="2000" dirty="0">
                <a:solidFill>
                  <a:srgbClr val="002060"/>
                </a:solidFill>
              </a:rPr>
              <a:t> </a:t>
            </a:r>
            <a:r>
              <a:rPr lang="ro-RO" sz="2000" dirty="0" err="1">
                <a:solidFill>
                  <a:srgbClr val="002060"/>
                </a:solidFill>
              </a:rPr>
              <a:t>Surbui</a:t>
            </a:r>
            <a:r>
              <a:rPr lang="ro-RO" sz="2000" dirty="0">
                <a:solidFill>
                  <a:srgbClr val="002060"/>
                </a:solidFill>
              </a:rPr>
              <a:t> </a:t>
            </a:r>
            <a:r>
              <a:rPr lang="ro-RO" sz="2000" dirty="0" err="1">
                <a:solidFill>
                  <a:srgbClr val="002060"/>
                </a:solidFill>
              </a:rPr>
              <a:t>Singh</a:t>
            </a:r>
            <a:r>
              <a:rPr lang="ro-RO" sz="2000" dirty="0">
                <a:solidFill>
                  <a:srgbClr val="002060"/>
                </a:solidFill>
              </a:rPr>
              <a:t>, </a:t>
            </a:r>
            <a:r>
              <a:rPr lang="ro-RO" sz="2000" dirty="0" err="1">
                <a:solidFill>
                  <a:srgbClr val="002060"/>
                </a:solidFill>
              </a:rPr>
              <a:t>Vipin</a:t>
            </a:r>
            <a:r>
              <a:rPr lang="ro-RO" sz="2000" dirty="0">
                <a:solidFill>
                  <a:srgbClr val="002060"/>
                </a:solidFill>
              </a:rPr>
              <a:t> </a:t>
            </a:r>
            <a:r>
              <a:rPr lang="ro-RO" sz="2000" dirty="0" err="1">
                <a:solidFill>
                  <a:srgbClr val="002060"/>
                </a:solidFill>
              </a:rPr>
              <a:t>kumar</a:t>
            </a:r>
            <a:r>
              <a:rPr lang="ro-RO" sz="2000" dirty="0">
                <a:solidFill>
                  <a:srgbClr val="002060"/>
                </a:solidFill>
              </a:rPr>
              <a:t> Gupta, </a:t>
            </a:r>
            <a:r>
              <a:rPr lang="ro-RO" sz="2000" b="1" i="1" dirty="0">
                <a:solidFill>
                  <a:srgbClr val="002060"/>
                </a:solidFill>
              </a:rPr>
              <a:t>JPEG </a:t>
            </a:r>
            <a:r>
              <a:rPr lang="ro-RO" sz="2000" b="1" i="1" dirty="0" err="1">
                <a:solidFill>
                  <a:srgbClr val="002060"/>
                </a:solidFill>
              </a:rPr>
              <a:t>Image</a:t>
            </a:r>
            <a:r>
              <a:rPr lang="ro-RO" sz="2000" b="1" i="1" dirty="0">
                <a:solidFill>
                  <a:srgbClr val="002060"/>
                </a:solidFill>
              </a:rPr>
              <a:t> </a:t>
            </a:r>
            <a:r>
              <a:rPr lang="ro-RO" sz="2000" b="1" i="1" dirty="0" err="1">
                <a:solidFill>
                  <a:srgbClr val="002060"/>
                </a:solidFill>
              </a:rPr>
              <a:t>Compression</a:t>
            </a:r>
            <a:r>
              <a:rPr lang="ro-RO" sz="2000" b="1" i="1" dirty="0">
                <a:solidFill>
                  <a:srgbClr val="002060"/>
                </a:solidFill>
              </a:rPr>
              <a:t> </a:t>
            </a:r>
            <a:r>
              <a:rPr lang="ro-RO" sz="2000" b="1" i="1" dirty="0" err="1">
                <a:solidFill>
                  <a:srgbClr val="002060"/>
                </a:solidFill>
              </a:rPr>
              <a:t>and</a:t>
            </a:r>
            <a:r>
              <a:rPr lang="ro-RO" sz="2000" b="1" i="1" dirty="0">
                <a:solidFill>
                  <a:srgbClr val="002060"/>
                </a:solidFill>
              </a:rPr>
              <a:t> </a:t>
            </a:r>
            <a:r>
              <a:rPr lang="ro-RO" sz="2000" b="1" i="1" dirty="0" err="1">
                <a:solidFill>
                  <a:srgbClr val="002060"/>
                </a:solidFill>
              </a:rPr>
              <a:t>Decompression</a:t>
            </a:r>
            <a:r>
              <a:rPr lang="ro-RO" sz="2000" b="1" i="1" dirty="0">
                <a:solidFill>
                  <a:srgbClr val="002060"/>
                </a:solidFill>
              </a:rPr>
              <a:t> </a:t>
            </a:r>
            <a:r>
              <a:rPr lang="ro-RO" sz="2000" b="1" i="1" dirty="0" err="1">
                <a:solidFill>
                  <a:srgbClr val="002060"/>
                </a:solidFill>
              </a:rPr>
              <a:t>by</a:t>
            </a:r>
            <a:r>
              <a:rPr lang="ro-RO" sz="2000" b="1" i="1" dirty="0">
                <a:solidFill>
                  <a:srgbClr val="002060"/>
                </a:solidFill>
              </a:rPr>
              <a:t> </a:t>
            </a:r>
            <a:r>
              <a:rPr lang="ro-RO" sz="2000" b="1" i="1" dirty="0" err="1">
                <a:solidFill>
                  <a:srgbClr val="002060"/>
                </a:solidFill>
              </a:rPr>
              <a:t>Huffman</a:t>
            </a:r>
            <a:r>
              <a:rPr lang="ro-RO" sz="2000" b="1" i="1" dirty="0">
                <a:solidFill>
                  <a:srgbClr val="002060"/>
                </a:solidFill>
              </a:rPr>
              <a:t> </a:t>
            </a:r>
            <a:r>
              <a:rPr lang="ro-RO" sz="2000" b="1" i="1" dirty="0" err="1">
                <a:solidFill>
                  <a:srgbClr val="002060"/>
                </a:solidFill>
              </a:rPr>
              <a:t>Coding</a:t>
            </a:r>
            <a:r>
              <a:rPr lang="ro-RO" sz="2000" dirty="0">
                <a:solidFill>
                  <a:srgbClr val="002060"/>
                </a:solidFill>
              </a:rPr>
              <a:t>, online: </a:t>
            </a:r>
            <a:r>
              <a:rPr lang="ro-RO" sz="2000" dirty="0">
                <a:solidFill>
                  <a:srgbClr val="002060"/>
                </a:solidFill>
                <a:hlinkClick r:id="rId3"/>
              </a:rPr>
              <a:t>https://ijisrt.com/wp-content/uploads/2016/08/JPEG-Image-Compression-and-Decompression-by-Huffman-Coding-2.pdf</a:t>
            </a:r>
            <a:r>
              <a:rPr lang="ro-RO" sz="2000" dirty="0">
                <a:solidFill>
                  <a:srgbClr val="002060"/>
                </a:solidFill>
              </a:rPr>
              <a:t> </a:t>
            </a:r>
          </a:p>
          <a:p>
            <a:pPr marL="0" indent="0">
              <a:buNone/>
            </a:pPr>
            <a:r>
              <a:rPr lang="en-US" sz="2000" dirty="0">
                <a:solidFill>
                  <a:srgbClr val="002060"/>
                </a:solidFill>
              </a:rPr>
              <a:t>[</a:t>
            </a:r>
            <a:r>
              <a:rPr lang="ro-RO" sz="2000" dirty="0">
                <a:solidFill>
                  <a:srgbClr val="002060"/>
                </a:solidFill>
              </a:rPr>
              <a:t>3</a:t>
            </a:r>
            <a:r>
              <a:rPr lang="en-US" sz="2000" dirty="0">
                <a:solidFill>
                  <a:srgbClr val="002060"/>
                </a:solidFill>
              </a:rPr>
              <a:t>] </a:t>
            </a:r>
            <a:r>
              <a:rPr lang="ro-RO" sz="2000" b="1" i="1" dirty="0" err="1">
                <a:solidFill>
                  <a:srgbClr val="002060"/>
                </a:solidFill>
              </a:rPr>
              <a:t>Introduction</a:t>
            </a:r>
            <a:r>
              <a:rPr lang="ro-RO" sz="2000" b="1" i="1" dirty="0">
                <a:solidFill>
                  <a:srgbClr val="002060"/>
                </a:solidFill>
              </a:rPr>
              <a:t> </a:t>
            </a:r>
            <a:r>
              <a:rPr lang="ro-RO" sz="2000" b="1" i="1" dirty="0" err="1">
                <a:solidFill>
                  <a:srgbClr val="002060"/>
                </a:solidFill>
              </a:rPr>
              <a:t>to</a:t>
            </a:r>
            <a:r>
              <a:rPr lang="ro-RO" sz="2000" b="1" i="1" dirty="0">
                <a:solidFill>
                  <a:srgbClr val="002060"/>
                </a:solidFill>
              </a:rPr>
              <a:t> JPEG </a:t>
            </a:r>
            <a:r>
              <a:rPr lang="ro-RO" sz="2000" b="1" i="1" dirty="0" err="1">
                <a:solidFill>
                  <a:srgbClr val="002060"/>
                </a:solidFill>
              </a:rPr>
              <a:t>Compression</a:t>
            </a:r>
            <a:r>
              <a:rPr lang="ro-RO" sz="2000" dirty="0">
                <a:solidFill>
                  <a:srgbClr val="002060"/>
                </a:solidFill>
              </a:rPr>
              <a:t>, online: </a:t>
            </a:r>
            <a:r>
              <a:rPr lang="ro-RO" sz="2000" dirty="0">
                <a:solidFill>
                  <a:srgbClr val="002060"/>
                </a:solidFill>
                <a:hlinkClick r:id="rId4"/>
              </a:rPr>
              <a:t>https://www.tutorialspoint.com/dip/Introduction_to_JPEG_compression.htm</a:t>
            </a:r>
            <a:r>
              <a:rPr lang="ro-RO" sz="2000" dirty="0">
                <a:solidFill>
                  <a:srgbClr val="002060"/>
                </a:solidFill>
              </a:rPr>
              <a:t> </a:t>
            </a:r>
          </a:p>
          <a:p>
            <a:pPr marL="0" indent="0">
              <a:buNone/>
            </a:pPr>
            <a:r>
              <a:rPr lang="en-US" sz="2000" dirty="0">
                <a:solidFill>
                  <a:srgbClr val="002060"/>
                </a:solidFill>
              </a:rPr>
              <a:t>[</a:t>
            </a:r>
            <a:r>
              <a:rPr lang="ro-RO" sz="2000" dirty="0">
                <a:solidFill>
                  <a:srgbClr val="002060"/>
                </a:solidFill>
              </a:rPr>
              <a:t>4</a:t>
            </a:r>
            <a:r>
              <a:rPr lang="en-US" sz="2000" dirty="0">
                <a:solidFill>
                  <a:srgbClr val="002060"/>
                </a:solidFill>
              </a:rPr>
              <a:t>] </a:t>
            </a:r>
            <a:r>
              <a:rPr lang="ro-RO" sz="2000" b="1" i="1" dirty="0" err="1">
                <a:solidFill>
                  <a:srgbClr val="002060"/>
                </a:solidFill>
              </a:rPr>
              <a:t>How</a:t>
            </a:r>
            <a:r>
              <a:rPr lang="ro-RO" sz="2000" b="1" i="1" dirty="0">
                <a:solidFill>
                  <a:srgbClr val="002060"/>
                </a:solidFill>
              </a:rPr>
              <a:t> </a:t>
            </a:r>
            <a:r>
              <a:rPr lang="ro-RO" sz="2000" b="1" i="1" dirty="0" err="1">
                <a:solidFill>
                  <a:srgbClr val="002060"/>
                </a:solidFill>
              </a:rPr>
              <a:t>does</a:t>
            </a:r>
            <a:r>
              <a:rPr lang="ro-RO" sz="2000" b="1" i="1" dirty="0">
                <a:solidFill>
                  <a:srgbClr val="002060"/>
                </a:solidFill>
              </a:rPr>
              <a:t> JPEG </a:t>
            </a:r>
            <a:r>
              <a:rPr lang="ro-RO" sz="2000" b="1" i="1" dirty="0" err="1">
                <a:solidFill>
                  <a:srgbClr val="002060"/>
                </a:solidFill>
              </a:rPr>
              <a:t>Compression</a:t>
            </a:r>
            <a:r>
              <a:rPr lang="ro-RO" sz="2000" b="1" i="1" dirty="0">
                <a:solidFill>
                  <a:srgbClr val="002060"/>
                </a:solidFill>
              </a:rPr>
              <a:t> </a:t>
            </a:r>
            <a:r>
              <a:rPr lang="ro-RO" sz="2000" b="1" i="1" dirty="0" err="1">
                <a:solidFill>
                  <a:srgbClr val="002060"/>
                </a:solidFill>
              </a:rPr>
              <a:t>work</a:t>
            </a:r>
            <a:r>
              <a:rPr lang="ro-RO" sz="2000" b="1" i="1" dirty="0">
                <a:solidFill>
                  <a:srgbClr val="002060"/>
                </a:solidFill>
              </a:rPr>
              <a:t>?</a:t>
            </a:r>
            <a:r>
              <a:rPr lang="ro-RO" sz="2000" dirty="0">
                <a:solidFill>
                  <a:srgbClr val="002060"/>
                </a:solidFill>
              </a:rPr>
              <a:t>, online: </a:t>
            </a:r>
            <a:r>
              <a:rPr lang="ro-RO" sz="2000" dirty="0">
                <a:solidFill>
                  <a:srgbClr val="002060"/>
                </a:solidFill>
                <a:hlinkClick r:id="rId5"/>
              </a:rPr>
              <a:t>https://www.youtube.com/watch?v=Kv1Hiv3ox8I</a:t>
            </a:r>
            <a:r>
              <a:rPr lang="ro-RO" sz="2000" dirty="0">
                <a:solidFill>
                  <a:srgbClr val="002060"/>
                </a:solidFill>
              </a:rPr>
              <a:t> </a:t>
            </a:r>
            <a:endParaRPr lang="ro-RO" dirty="0">
              <a:solidFill>
                <a:srgbClr val="002060"/>
              </a:solidFill>
            </a:endParaRPr>
          </a:p>
        </p:txBody>
      </p:sp>
    </p:spTree>
    <p:extLst>
      <p:ext uri="{BB962C8B-B14F-4D97-AF65-F5344CB8AC3E}">
        <p14:creationId xmlns:p14="http://schemas.microsoft.com/office/powerpoint/2010/main" val="244737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1. Introducere</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fontScale="92500" lnSpcReduction="10000"/>
          </a:bodyPr>
          <a:lstStyle/>
          <a:p>
            <a:r>
              <a:rPr lang="ro-RO" dirty="0">
                <a:solidFill>
                  <a:srgbClr val="C00000"/>
                </a:solidFill>
              </a:rPr>
              <a:t>Descrierea problemei (context)</a:t>
            </a:r>
          </a:p>
          <a:p>
            <a:pPr lvl="1" algn="just"/>
            <a:r>
              <a:rPr lang="ro-RO" dirty="0">
                <a:solidFill>
                  <a:srgbClr val="002060"/>
                </a:solidFill>
              </a:rPr>
              <a:t>Imaginile, în special cele cu o calitate ridicată, ocupă un spațiu de memorie considerabil.</a:t>
            </a:r>
          </a:p>
          <a:p>
            <a:pPr lvl="1" algn="just"/>
            <a:r>
              <a:rPr lang="ro-RO" dirty="0">
                <a:solidFill>
                  <a:srgbClr val="002060"/>
                </a:solidFill>
              </a:rPr>
              <a:t>Transferul unor astfel de imagini este unul costisitor, atât din punctul de vedere al timpului, cât și al resurselor necesare realizării transferului.</a:t>
            </a:r>
          </a:p>
          <a:p>
            <a:pPr algn="just"/>
            <a:r>
              <a:rPr lang="ro-RO" dirty="0">
                <a:solidFill>
                  <a:srgbClr val="C00000"/>
                </a:solidFill>
              </a:rPr>
              <a:t>Motivare</a:t>
            </a:r>
          </a:p>
          <a:p>
            <a:pPr lvl="1" algn="just"/>
            <a:r>
              <a:rPr lang="ro-RO" dirty="0">
                <a:solidFill>
                  <a:srgbClr val="002060"/>
                </a:solidFill>
              </a:rPr>
              <a:t>Unele caracteristici ale imaginilor sunt mai greu de perceput de către ochiul uman, așadar aceste caracteristici, mai puțin relevante din punct de vedere al vederii omului, pot fi eliminate sau reduse semnificativ.</a:t>
            </a:r>
          </a:p>
          <a:p>
            <a:pPr lvl="1" algn="just"/>
            <a:r>
              <a:rPr lang="ro-RO" dirty="0">
                <a:solidFill>
                  <a:srgbClr val="002060"/>
                </a:solidFill>
              </a:rPr>
              <a:t>JPEG (</a:t>
            </a:r>
            <a:r>
              <a:rPr lang="ro-RO" dirty="0" err="1">
                <a:solidFill>
                  <a:srgbClr val="002060"/>
                </a:solidFill>
              </a:rPr>
              <a:t>Joint</a:t>
            </a:r>
            <a:r>
              <a:rPr lang="ro-RO" dirty="0">
                <a:solidFill>
                  <a:srgbClr val="002060"/>
                </a:solidFill>
              </a:rPr>
              <a:t> </a:t>
            </a:r>
            <a:r>
              <a:rPr lang="ro-RO" dirty="0" err="1">
                <a:solidFill>
                  <a:srgbClr val="002060"/>
                </a:solidFill>
              </a:rPr>
              <a:t>Photographic</a:t>
            </a:r>
            <a:r>
              <a:rPr lang="ro-RO" dirty="0">
                <a:solidFill>
                  <a:srgbClr val="002060"/>
                </a:solidFill>
              </a:rPr>
              <a:t> </a:t>
            </a:r>
            <a:r>
              <a:rPr lang="ro-RO" dirty="0" err="1">
                <a:solidFill>
                  <a:srgbClr val="002060"/>
                </a:solidFill>
              </a:rPr>
              <a:t>Experts</a:t>
            </a:r>
            <a:r>
              <a:rPr lang="ro-RO" dirty="0">
                <a:solidFill>
                  <a:srgbClr val="002060"/>
                </a:solidFill>
              </a:rPr>
              <a:t> Group) </a:t>
            </a:r>
            <a:r>
              <a:rPr lang="ro-RO" dirty="0" err="1">
                <a:solidFill>
                  <a:srgbClr val="002060"/>
                </a:solidFill>
              </a:rPr>
              <a:t>Compression</a:t>
            </a:r>
            <a:r>
              <a:rPr lang="ro-RO" dirty="0">
                <a:solidFill>
                  <a:srgbClr val="002060"/>
                </a:solidFill>
              </a:rPr>
              <a:t> este un algoritm introdus ca necesitate a minimizării volumului de memorie și a timpului de transfer al imaginilor, cu costul reducerii calității, prin eliminarea proprietăților mai greu perceptibile pentru ochiul uman, cu precizarea că rezoluția imaginii, ca număr de pixeli, rămâne aceeași.</a:t>
            </a:r>
          </a:p>
        </p:txBody>
      </p:sp>
    </p:spTree>
    <p:extLst>
      <p:ext uri="{BB962C8B-B14F-4D97-AF65-F5344CB8AC3E}">
        <p14:creationId xmlns:p14="http://schemas.microsoft.com/office/powerpoint/2010/main" val="403441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2. Studiul bibliografic</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fontScale="92500" lnSpcReduction="20000"/>
          </a:bodyPr>
          <a:lstStyle/>
          <a:p>
            <a:r>
              <a:rPr lang="ro-RO" dirty="0">
                <a:solidFill>
                  <a:srgbClr val="C00000"/>
                </a:solidFill>
              </a:rPr>
              <a:t>Metode de reducere a spațiului ocupat de către imagini</a:t>
            </a:r>
          </a:p>
          <a:p>
            <a:pPr lvl="1" algn="just"/>
            <a:r>
              <a:rPr lang="ro-RO" dirty="0">
                <a:solidFill>
                  <a:srgbClr val="002060"/>
                </a:solidFill>
              </a:rPr>
              <a:t>Metodele de eliminare a informației care nu este ușor percepută de către ochiul uman au la bază fundamente anatomice, precum faptul că celulele cu bastonașe percep strălucirea, iar, fiind într-un număr considerabil mai mare față de cele cu conuri, care percep culoarea, luminozitatea va reprezenta o caracteristică mai relevantă decât culoarea pentru ochiul uman.</a:t>
            </a:r>
          </a:p>
          <a:p>
            <a:pPr lvl="1" algn="just"/>
            <a:r>
              <a:rPr lang="ro-RO" dirty="0">
                <a:solidFill>
                  <a:srgbClr val="002060"/>
                </a:solidFill>
              </a:rPr>
              <a:t>Literatura de specialitate menționează atât metode </a:t>
            </a:r>
            <a:r>
              <a:rPr lang="ro-RO" dirty="0" err="1">
                <a:solidFill>
                  <a:srgbClr val="002060"/>
                </a:solidFill>
              </a:rPr>
              <a:t>lossy</a:t>
            </a:r>
            <a:r>
              <a:rPr lang="ro-RO" dirty="0">
                <a:solidFill>
                  <a:srgbClr val="002060"/>
                </a:solidFill>
              </a:rPr>
              <a:t> (cu pierdere de informație), cât și metode </a:t>
            </a:r>
            <a:r>
              <a:rPr lang="ro-RO" dirty="0" err="1">
                <a:solidFill>
                  <a:srgbClr val="002060"/>
                </a:solidFill>
              </a:rPr>
              <a:t>lossless</a:t>
            </a:r>
            <a:r>
              <a:rPr lang="ro-RO" dirty="0">
                <a:solidFill>
                  <a:srgbClr val="002060"/>
                </a:solidFill>
              </a:rPr>
              <a:t> (fără pierdere de </a:t>
            </a:r>
            <a:r>
              <a:rPr lang="ro-RO" dirty="0" err="1">
                <a:solidFill>
                  <a:srgbClr val="002060"/>
                </a:solidFill>
              </a:rPr>
              <a:t>informaț</a:t>
            </a:r>
            <a:r>
              <a:rPr lang="ro-RO" dirty="0">
                <a:solidFill>
                  <a:srgbClr val="002060"/>
                </a:solidFill>
              </a:rPr>
              <a:t>), care au ca strategie de soluționare a problemei eliminării zonelor mai puțin observabile sau relevante pentru ochiul uman transformata discretă în cosinus (TDC, </a:t>
            </a:r>
            <a:r>
              <a:rPr lang="ro-RO" dirty="0" err="1">
                <a:solidFill>
                  <a:srgbClr val="002060"/>
                </a:solidFill>
              </a:rPr>
              <a:t>eng</a:t>
            </a:r>
            <a:r>
              <a:rPr lang="ro-RO" dirty="0">
                <a:solidFill>
                  <a:srgbClr val="002060"/>
                </a:solidFill>
              </a:rPr>
              <a:t>. DCT), care permite maparea spațiului imagine în spațiul frecvență, permițând astfel diferențierea zonelor proeminente, unde frecvența este una ridicată, față de cele mai greu perceptibile, caracterizate de o valoare scăzută a frecvenței. </a:t>
            </a:r>
            <a:r>
              <a:rPr lang="en-US" dirty="0">
                <a:solidFill>
                  <a:srgbClr val="002060"/>
                </a:solidFill>
              </a:rPr>
              <a:t>[1]</a:t>
            </a:r>
            <a:endParaRPr lang="ro-RO" dirty="0">
              <a:solidFill>
                <a:srgbClr val="002060"/>
              </a:solidFill>
            </a:endParaRPr>
          </a:p>
          <a:p>
            <a:pPr lvl="1" algn="just"/>
            <a:r>
              <a:rPr lang="ro-RO" dirty="0">
                <a:solidFill>
                  <a:srgbClr val="002060"/>
                </a:solidFill>
              </a:rPr>
              <a:t>Rezultatele obținute în urma aplicării transformatei discrete în cosinus pot fi apoi codificate utilizând diverse standarde, precum </a:t>
            </a:r>
            <a:r>
              <a:rPr lang="ro-RO" dirty="0" err="1">
                <a:solidFill>
                  <a:srgbClr val="002060"/>
                </a:solidFill>
              </a:rPr>
              <a:t>Huffman</a:t>
            </a:r>
            <a:r>
              <a:rPr lang="ro-RO" dirty="0">
                <a:solidFill>
                  <a:srgbClr val="002060"/>
                </a:solidFill>
              </a:rPr>
              <a:t> </a:t>
            </a:r>
            <a:r>
              <a:rPr lang="ro-RO" dirty="0" err="1">
                <a:solidFill>
                  <a:srgbClr val="002060"/>
                </a:solidFill>
              </a:rPr>
              <a:t>Encoding</a:t>
            </a:r>
            <a:r>
              <a:rPr lang="ro-RO" dirty="0">
                <a:solidFill>
                  <a:srgbClr val="002060"/>
                </a:solidFill>
              </a:rPr>
              <a:t> sau </a:t>
            </a:r>
            <a:r>
              <a:rPr lang="ro-RO" dirty="0" err="1">
                <a:solidFill>
                  <a:srgbClr val="002060"/>
                </a:solidFill>
              </a:rPr>
              <a:t>Run-Length</a:t>
            </a:r>
            <a:r>
              <a:rPr lang="ro-RO" dirty="0">
                <a:solidFill>
                  <a:srgbClr val="002060"/>
                </a:solidFill>
              </a:rPr>
              <a:t> </a:t>
            </a:r>
            <a:r>
              <a:rPr lang="ro-RO" dirty="0" err="1">
                <a:solidFill>
                  <a:srgbClr val="002060"/>
                </a:solidFill>
              </a:rPr>
              <a:t>Encoding</a:t>
            </a:r>
            <a:r>
              <a:rPr lang="ro-RO" dirty="0">
                <a:solidFill>
                  <a:srgbClr val="002060"/>
                </a:solidFill>
              </a:rPr>
              <a:t>. </a:t>
            </a:r>
            <a:r>
              <a:rPr lang="en-US" dirty="0">
                <a:solidFill>
                  <a:srgbClr val="002060"/>
                </a:solidFill>
              </a:rPr>
              <a:t>[</a:t>
            </a:r>
            <a:r>
              <a:rPr lang="ro-RO" dirty="0">
                <a:solidFill>
                  <a:srgbClr val="002060"/>
                </a:solidFill>
              </a:rPr>
              <a:t>2</a:t>
            </a:r>
            <a:r>
              <a:rPr lang="en-US" dirty="0">
                <a:solidFill>
                  <a:srgbClr val="002060"/>
                </a:solidFill>
              </a:rPr>
              <a:t>]</a:t>
            </a:r>
            <a:endParaRPr lang="ro-RO" dirty="0">
              <a:solidFill>
                <a:srgbClr val="002060"/>
              </a:solidFill>
            </a:endParaRP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838200" y="5898524"/>
            <a:ext cx="10515600" cy="959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002060"/>
                </a:solidFill>
              </a:rPr>
              <a:t>[</a:t>
            </a:r>
            <a:r>
              <a:rPr lang="ro-RO" sz="1400" dirty="0">
                <a:solidFill>
                  <a:srgbClr val="002060"/>
                </a:solidFill>
              </a:rPr>
              <a:t>1</a:t>
            </a:r>
            <a:r>
              <a:rPr lang="en-US" sz="1400" dirty="0">
                <a:solidFill>
                  <a:srgbClr val="002060"/>
                </a:solidFill>
              </a:rPr>
              <a:t>]</a:t>
            </a:r>
            <a:r>
              <a:rPr lang="ro-RO" sz="1400" dirty="0">
                <a:solidFill>
                  <a:srgbClr val="002060"/>
                </a:solidFill>
              </a:rPr>
              <a:t> </a:t>
            </a:r>
            <a:r>
              <a:rPr lang="ro-RO" sz="1400" dirty="0" err="1">
                <a:solidFill>
                  <a:srgbClr val="002060"/>
                </a:solidFill>
              </a:rPr>
              <a:t>Handley</a:t>
            </a:r>
            <a:r>
              <a:rPr lang="ro-RO" sz="1400" dirty="0">
                <a:solidFill>
                  <a:srgbClr val="002060"/>
                </a:solidFill>
              </a:rPr>
              <a:t>, M., </a:t>
            </a:r>
            <a:r>
              <a:rPr lang="ro-RO" sz="1400" b="1" i="1" dirty="0" err="1">
                <a:solidFill>
                  <a:srgbClr val="002060"/>
                </a:solidFill>
              </a:rPr>
              <a:t>Image</a:t>
            </a:r>
            <a:r>
              <a:rPr lang="ro-RO" sz="1400" b="1" i="1" dirty="0">
                <a:solidFill>
                  <a:srgbClr val="002060"/>
                </a:solidFill>
              </a:rPr>
              <a:t> </a:t>
            </a:r>
            <a:r>
              <a:rPr lang="ro-RO" sz="1400" b="1" i="1" dirty="0" err="1">
                <a:solidFill>
                  <a:srgbClr val="002060"/>
                </a:solidFill>
              </a:rPr>
              <a:t>Compression</a:t>
            </a:r>
            <a:r>
              <a:rPr lang="ro-RO" sz="1400" dirty="0">
                <a:solidFill>
                  <a:srgbClr val="002060"/>
                </a:solidFill>
              </a:rPr>
              <a:t>, online: </a:t>
            </a:r>
            <a:r>
              <a:rPr lang="ro-RO" sz="1400" dirty="0">
                <a:solidFill>
                  <a:srgbClr val="002060"/>
                </a:solidFill>
                <a:hlinkClick r:id="rId2"/>
              </a:rPr>
              <a:t>http://www0.cs.ucl.ac.uk/teaching/GZ05/07-images.pdf</a:t>
            </a:r>
            <a:r>
              <a:rPr lang="ro-RO" sz="1400" dirty="0">
                <a:solidFill>
                  <a:srgbClr val="002060"/>
                </a:solidFill>
              </a:rPr>
              <a:t> </a:t>
            </a:r>
          </a:p>
          <a:p>
            <a:pPr marL="0" indent="0">
              <a:buNone/>
            </a:pPr>
            <a:r>
              <a:rPr lang="en-US" sz="1400" dirty="0">
                <a:solidFill>
                  <a:srgbClr val="002060"/>
                </a:solidFill>
              </a:rPr>
              <a:t>[</a:t>
            </a:r>
            <a:r>
              <a:rPr lang="ro-RO" sz="1400" dirty="0">
                <a:solidFill>
                  <a:srgbClr val="002060"/>
                </a:solidFill>
              </a:rPr>
              <a:t>2</a:t>
            </a:r>
            <a:r>
              <a:rPr lang="en-US" sz="1400" dirty="0">
                <a:solidFill>
                  <a:srgbClr val="002060"/>
                </a:solidFill>
              </a:rPr>
              <a:t>]</a:t>
            </a:r>
            <a:r>
              <a:rPr lang="ro-RO" sz="1400" dirty="0">
                <a:solidFill>
                  <a:srgbClr val="002060"/>
                </a:solidFill>
              </a:rPr>
              <a:t> </a:t>
            </a:r>
            <a:r>
              <a:rPr lang="ro-RO" sz="1400" dirty="0" err="1">
                <a:solidFill>
                  <a:srgbClr val="002060"/>
                </a:solidFill>
              </a:rPr>
              <a:t>Surbui</a:t>
            </a:r>
            <a:r>
              <a:rPr lang="ro-RO" sz="1400" dirty="0">
                <a:solidFill>
                  <a:srgbClr val="002060"/>
                </a:solidFill>
              </a:rPr>
              <a:t> </a:t>
            </a:r>
            <a:r>
              <a:rPr lang="ro-RO" sz="1400" dirty="0" err="1">
                <a:solidFill>
                  <a:srgbClr val="002060"/>
                </a:solidFill>
              </a:rPr>
              <a:t>Singh</a:t>
            </a:r>
            <a:r>
              <a:rPr lang="ro-RO" sz="1400" dirty="0">
                <a:solidFill>
                  <a:srgbClr val="002060"/>
                </a:solidFill>
              </a:rPr>
              <a:t>, </a:t>
            </a:r>
            <a:r>
              <a:rPr lang="ro-RO" sz="1400" dirty="0" err="1">
                <a:solidFill>
                  <a:srgbClr val="002060"/>
                </a:solidFill>
              </a:rPr>
              <a:t>Vipin</a:t>
            </a:r>
            <a:r>
              <a:rPr lang="ro-RO" sz="1400" dirty="0">
                <a:solidFill>
                  <a:srgbClr val="002060"/>
                </a:solidFill>
              </a:rPr>
              <a:t> </a:t>
            </a:r>
            <a:r>
              <a:rPr lang="ro-RO" sz="1400" dirty="0" err="1">
                <a:solidFill>
                  <a:srgbClr val="002060"/>
                </a:solidFill>
              </a:rPr>
              <a:t>kumar</a:t>
            </a:r>
            <a:r>
              <a:rPr lang="ro-RO" sz="1400" dirty="0">
                <a:solidFill>
                  <a:srgbClr val="002060"/>
                </a:solidFill>
              </a:rPr>
              <a:t> Gupta, </a:t>
            </a:r>
            <a:r>
              <a:rPr lang="ro-RO" sz="1400" b="1" i="1" dirty="0">
                <a:solidFill>
                  <a:srgbClr val="002060"/>
                </a:solidFill>
              </a:rPr>
              <a:t>JPEG </a:t>
            </a:r>
            <a:r>
              <a:rPr lang="ro-RO" sz="1400" b="1" i="1" dirty="0" err="1">
                <a:solidFill>
                  <a:srgbClr val="002060"/>
                </a:solidFill>
              </a:rPr>
              <a:t>Image</a:t>
            </a:r>
            <a:r>
              <a:rPr lang="ro-RO" sz="1400" b="1" i="1" dirty="0">
                <a:solidFill>
                  <a:srgbClr val="002060"/>
                </a:solidFill>
              </a:rPr>
              <a:t> </a:t>
            </a:r>
            <a:r>
              <a:rPr lang="ro-RO" sz="1400" b="1" i="1" dirty="0" err="1">
                <a:solidFill>
                  <a:srgbClr val="002060"/>
                </a:solidFill>
              </a:rPr>
              <a:t>Compression</a:t>
            </a:r>
            <a:r>
              <a:rPr lang="ro-RO" sz="1400" b="1" i="1" dirty="0">
                <a:solidFill>
                  <a:srgbClr val="002060"/>
                </a:solidFill>
              </a:rPr>
              <a:t> </a:t>
            </a:r>
            <a:r>
              <a:rPr lang="ro-RO" sz="1400" b="1" i="1" dirty="0" err="1">
                <a:solidFill>
                  <a:srgbClr val="002060"/>
                </a:solidFill>
              </a:rPr>
              <a:t>and</a:t>
            </a:r>
            <a:r>
              <a:rPr lang="ro-RO" sz="1400" b="1" i="1" dirty="0">
                <a:solidFill>
                  <a:srgbClr val="002060"/>
                </a:solidFill>
              </a:rPr>
              <a:t> </a:t>
            </a:r>
            <a:r>
              <a:rPr lang="ro-RO" sz="1400" b="1" i="1" dirty="0" err="1">
                <a:solidFill>
                  <a:srgbClr val="002060"/>
                </a:solidFill>
              </a:rPr>
              <a:t>Decompression</a:t>
            </a:r>
            <a:r>
              <a:rPr lang="ro-RO" sz="1400" b="1" i="1" dirty="0">
                <a:solidFill>
                  <a:srgbClr val="002060"/>
                </a:solidFill>
              </a:rPr>
              <a:t> </a:t>
            </a:r>
            <a:r>
              <a:rPr lang="ro-RO" sz="1400" b="1" i="1" dirty="0" err="1">
                <a:solidFill>
                  <a:srgbClr val="002060"/>
                </a:solidFill>
              </a:rPr>
              <a:t>by</a:t>
            </a:r>
            <a:r>
              <a:rPr lang="ro-RO" sz="1400" b="1" i="1" dirty="0">
                <a:solidFill>
                  <a:srgbClr val="002060"/>
                </a:solidFill>
              </a:rPr>
              <a:t> </a:t>
            </a:r>
            <a:r>
              <a:rPr lang="ro-RO" sz="1400" b="1" i="1" dirty="0" err="1">
                <a:solidFill>
                  <a:srgbClr val="002060"/>
                </a:solidFill>
              </a:rPr>
              <a:t>Huffman</a:t>
            </a:r>
            <a:r>
              <a:rPr lang="ro-RO" sz="1400" b="1" i="1" dirty="0">
                <a:solidFill>
                  <a:srgbClr val="002060"/>
                </a:solidFill>
              </a:rPr>
              <a:t> </a:t>
            </a:r>
            <a:r>
              <a:rPr lang="ro-RO" sz="1400" b="1" i="1" dirty="0" err="1">
                <a:solidFill>
                  <a:srgbClr val="002060"/>
                </a:solidFill>
              </a:rPr>
              <a:t>Coding</a:t>
            </a:r>
            <a:r>
              <a:rPr lang="ro-RO" sz="1400" dirty="0">
                <a:solidFill>
                  <a:srgbClr val="002060"/>
                </a:solidFill>
              </a:rPr>
              <a:t>, online: </a:t>
            </a:r>
            <a:r>
              <a:rPr lang="ro-RO" sz="1400" dirty="0">
                <a:solidFill>
                  <a:srgbClr val="002060"/>
                </a:solidFill>
                <a:hlinkClick r:id="rId3"/>
              </a:rPr>
              <a:t>https://ijisrt.com/wp-content/uploads/2016/08/JPEG-Image-Compression-and-Decompression-by-Huffman-Coding-2.pdf</a:t>
            </a:r>
            <a:r>
              <a:rPr lang="ro-RO" sz="1400" dirty="0">
                <a:solidFill>
                  <a:srgbClr val="002060"/>
                </a:solidFill>
              </a:rPr>
              <a:t> </a:t>
            </a:r>
          </a:p>
        </p:txBody>
      </p:sp>
    </p:spTree>
    <p:extLst>
      <p:ext uri="{BB962C8B-B14F-4D97-AF65-F5344CB8AC3E}">
        <p14:creationId xmlns:p14="http://schemas.microsoft.com/office/powerpoint/2010/main" val="2952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3. Metoda propusă</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a:bodyPr>
          <a:lstStyle/>
          <a:p>
            <a:r>
              <a:rPr lang="ro-RO" dirty="0">
                <a:solidFill>
                  <a:srgbClr val="C00000"/>
                </a:solidFill>
              </a:rPr>
              <a:t>Metoda propusă este o strategie de comprimare cu pierdere de informație, bazată pe transformata discretă în cosinus și </a:t>
            </a:r>
            <a:r>
              <a:rPr lang="ro-RO" dirty="0" err="1">
                <a:solidFill>
                  <a:srgbClr val="C00000"/>
                </a:solidFill>
              </a:rPr>
              <a:t>run-length</a:t>
            </a:r>
            <a:r>
              <a:rPr lang="ro-RO" dirty="0">
                <a:solidFill>
                  <a:srgbClr val="C00000"/>
                </a:solidFill>
              </a:rPr>
              <a:t> </a:t>
            </a:r>
            <a:r>
              <a:rPr lang="ro-RO" dirty="0" err="1">
                <a:solidFill>
                  <a:srgbClr val="C00000"/>
                </a:solidFill>
              </a:rPr>
              <a:t>encoding</a:t>
            </a:r>
            <a:endParaRPr lang="ro-RO" dirty="0">
              <a:solidFill>
                <a:srgbClr val="C00000"/>
              </a:solidFill>
            </a:endParaRPr>
          </a:p>
          <a:p>
            <a:pPr lvl="1" algn="just"/>
            <a:r>
              <a:rPr lang="ro-RO" dirty="0">
                <a:solidFill>
                  <a:srgbClr val="002060"/>
                </a:solidFill>
              </a:rPr>
              <a:t>Etapele algoritmului de comprimare:</a:t>
            </a:r>
          </a:p>
          <a:p>
            <a:pPr lvl="1" algn="just"/>
            <a:endParaRPr lang="ro-RO" dirty="0">
              <a:solidFill>
                <a:srgbClr val="002060"/>
              </a:solidFill>
            </a:endParaRPr>
          </a:p>
          <a:p>
            <a:pPr lvl="1" algn="just"/>
            <a:endParaRPr lang="ro-RO" dirty="0">
              <a:solidFill>
                <a:srgbClr val="002060"/>
              </a:solidFill>
            </a:endParaRPr>
          </a:p>
          <a:p>
            <a:pPr marL="457200" lvl="1" indent="0" algn="just">
              <a:buNone/>
            </a:pPr>
            <a:endParaRPr lang="ro-RO" dirty="0">
              <a:solidFill>
                <a:srgbClr val="002060"/>
              </a:solidFill>
            </a:endParaRPr>
          </a:p>
          <a:p>
            <a:pPr lvl="1" algn="just"/>
            <a:r>
              <a:rPr lang="ro-RO" dirty="0">
                <a:solidFill>
                  <a:srgbClr val="002060"/>
                </a:solidFill>
              </a:rPr>
              <a:t>Decomprimarea reprezintă inversul procesului de comprimare:</a:t>
            </a:r>
          </a:p>
          <a:p>
            <a:pPr lvl="1" algn="just"/>
            <a:endParaRPr lang="ro-RO" dirty="0">
              <a:solidFill>
                <a:srgbClr val="002060"/>
              </a:solidFill>
            </a:endParaRP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838200" y="5898524"/>
            <a:ext cx="10515600" cy="959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graphicFrame>
        <p:nvGraphicFramePr>
          <p:cNvPr id="5" name="Nomogramă 4">
            <a:extLst>
              <a:ext uri="{FF2B5EF4-FFF2-40B4-BE49-F238E27FC236}">
                <a16:creationId xmlns:a16="http://schemas.microsoft.com/office/drawing/2014/main" id="{4CADB439-4F19-E6BD-1992-6753467796A8}"/>
              </a:ext>
            </a:extLst>
          </p:cNvPr>
          <p:cNvGraphicFramePr/>
          <p:nvPr>
            <p:extLst>
              <p:ext uri="{D42A27DB-BD31-4B8C-83A1-F6EECF244321}">
                <p14:modId xmlns:p14="http://schemas.microsoft.com/office/powerpoint/2010/main" val="2627675103"/>
              </p:ext>
            </p:extLst>
          </p:nvPr>
        </p:nvGraphicFramePr>
        <p:xfrm>
          <a:off x="2032000" y="3039706"/>
          <a:ext cx="8128000" cy="192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Nomogramă 5">
            <a:extLst>
              <a:ext uri="{FF2B5EF4-FFF2-40B4-BE49-F238E27FC236}">
                <a16:creationId xmlns:a16="http://schemas.microsoft.com/office/drawing/2014/main" id="{C291E8FC-9B3B-07F5-ABEF-11CAF6D9BDC7}"/>
              </a:ext>
            </a:extLst>
          </p:cNvPr>
          <p:cNvGraphicFramePr/>
          <p:nvPr>
            <p:extLst>
              <p:ext uri="{D42A27DB-BD31-4B8C-83A1-F6EECF244321}">
                <p14:modId xmlns:p14="http://schemas.microsoft.com/office/powerpoint/2010/main" val="740785255"/>
              </p:ext>
            </p:extLst>
          </p:nvPr>
        </p:nvGraphicFramePr>
        <p:xfrm>
          <a:off x="2707780" y="5234224"/>
          <a:ext cx="6776440" cy="8555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007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3. Metoda propusă</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a:bodyPr>
          <a:lstStyle/>
          <a:p>
            <a:r>
              <a:rPr lang="ro-RO" dirty="0">
                <a:solidFill>
                  <a:srgbClr val="C00000"/>
                </a:solidFill>
              </a:rPr>
              <a:t>A. Conversia spațiului de culoare (Color </a:t>
            </a:r>
            <a:r>
              <a:rPr lang="ro-RO" dirty="0" err="1">
                <a:solidFill>
                  <a:srgbClr val="C00000"/>
                </a:solidFill>
              </a:rPr>
              <a:t>Space</a:t>
            </a:r>
            <a:r>
              <a:rPr lang="ro-RO" dirty="0">
                <a:solidFill>
                  <a:srgbClr val="C00000"/>
                </a:solidFill>
              </a:rPr>
              <a:t> </a:t>
            </a:r>
            <a:r>
              <a:rPr lang="ro-RO" dirty="0" err="1">
                <a:solidFill>
                  <a:srgbClr val="C00000"/>
                </a:solidFill>
              </a:rPr>
              <a:t>Conversion</a:t>
            </a:r>
            <a:r>
              <a:rPr lang="ro-RO" dirty="0">
                <a:solidFill>
                  <a:srgbClr val="C00000"/>
                </a:solidFill>
              </a:rPr>
              <a:t>)</a:t>
            </a:r>
          </a:p>
          <a:p>
            <a:pPr lvl="1" algn="just"/>
            <a:r>
              <a:rPr lang="ro-RO" dirty="0">
                <a:solidFill>
                  <a:srgbClr val="002060"/>
                </a:solidFill>
              </a:rPr>
              <a:t>Din valorile R, G, B asociate fiecărui pixel se calculează 3 noi valori: Y (luminozitatea), Cr (cromatica roșie), </a:t>
            </a:r>
            <a:r>
              <a:rPr lang="ro-RO" dirty="0" err="1">
                <a:solidFill>
                  <a:srgbClr val="002060"/>
                </a:solidFill>
              </a:rPr>
              <a:t>Cb</a:t>
            </a:r>
            <a:r>
              <a:rPr lang="ro-RO" dirty="0">
                <a:solidFill>
                  <a:srgbClr val="002060"/>
                </a:solidFill>
              </a:rPr>
              <a:t> (cromatica albastră), folosite mai departe pentru a descrie caracteristicile imaginii de comprimat.</a:t>
            </a:r>
          </a:p>
          <a:p>
            <a:pPr lvl="1" algn="just"/>
            <a:r>
              <a:rPr lang="ro-RO" dirty="0">
                <a:solidFill>
                  <a:srgbClr val="002060"/>
                </a:solidFill>
              </a:rPr>
              <a:t>La nivel de implementare, conversia spațiului de culoare se realizează folosind funcția din biblioteca </a:t>
            </a:r>
            <a:r>
              <a:rPr lang="ro-RO" dirty="0" err="1">
                <a:solidFill>
                  <a:srgbClr val="002060"/>
                </a:solidFill>
              </a:rPr>
              <a:t>OpenCV</a:t>
            </a:r>
            <a:r>
              <a:rPr lang="ro-RO" dirty="0">
                <a:solidFill>
                  <a:srgbClr val="002060"/>
                </a:solidFill>
              </a:rPr>
              <a:t> cu următorul antet:</a:t>
            </a:r>
          </a:p>
          <a:p>
            <a:pPr lvl="3" algn="just"/>
            <a:r>
              <a:rPr lang="ro-RO" sz="1400" b="1" dirty="0" err="1">
                <a:solidFill>
                  <a:srgbClr val="C00000"/>
                </a:solidFill>
                <a:latin typeface="Courier New" panose="02070309020205020404" pitchFamily="49" charset="0"/>
                <a:cs typeface="Courier New" panose="02070309020205020404" pitchFamily="49" charset="0"/>
              </a:rPr>
              <a:t>void</a:t>
            </a:r>
            <a:r>
              <a:rPr lang="ro-RO" sz="1400" b="1" dirty="0">
                <a:solidFill>
                  <a:srgbClr val="C00000"/>
                </a:solidFill>
                <a:latin typeface="Courier New" panose="02070309020205020404" pitchFamily="49" charset="0"/>
                <a:cs typeface="Courier New" panose="02070309020205020404" pitchFamily="49" charset="0"/>
              </a:rPr>
              <a:t> cv::</a:t>
            </a:r>
            <a:r>
              <a:rPr lang="ro-RO" sz="1400" b="1" dirty="0" err="1">
                <a:solidFill>
                  <a:srgbClr val="C00000"/>
                </a:solidFill>
                <a:latin typeface="Courier New" panose="02070309020205020404" pitchFamily="49" charset="0"/>
                <a:cs typeface="Courier New" panose="02070309020205020404" pitchFamily="49" charset="0"/>
              </a:rPr>
              <a:t>cvtColor</a:t>
            </a:r>
            <a:r>
              <a:rPr lang="ro-RO" sz="1400" b="1" dirty="0">
                <a:solidFill>
                  <a:srgbClr val="C00000"/>
                </a:solidFill>
                <a:latin typeface="Courier New" panose="02070309020205020404" pitchFamily="49" charset="0"/>
                <a:cs typeface="Courier New" panose="02070309020205020404" pitchFamily="49" charset="0"/>
              </a:rPr>
              <a:t>(</a:t>
            </a:r>
            <a:r>
              <a:rPr lang="ro-RO" sz="1400" b="1" dirty="0" err="1">
                <a:solidFill>
                  <a:srgbClr val="C00000"/>
                </a:solidFill>
                <a:latin typeface="Courier New" panose="02070309020205020404" pitchFamily="49" charset="0"/>
                <a:cs typeface="Courier New" panose="02070309020205020404" pitchFamily="49" charset="0"/>
              </a:rPr>
              <a:t>InputArray</a:t>
            </a:r>
            <a:r>
              <a:rPr lang="ro-RO" sz="1400" b="1" dirty="0">
                <a:solidFill>
                  <a:srgbClr val="C00000"/>
                </a:solidFill>
                <a:latin typeface="Courier New" panose="02070309020205020404" pitchFamily="49" charset="0"/>
                <a:cs typeface="Courier New" panose="02070309020205020404" pitchFamily="49" charset="0"/>
              </a:rPr>
              <a:t> </a:t>
            </a:r>
            <a:r>
              <a:rPr lang="ro-RO" sz="1400" b="1" dirty="0" err="1">
                <a:solidFill>
                  <a:srgbClr val="C00000"/>
                </a:solidFill>
                <a:latin typeface="Courier New" panose="02070309020205020404" pitchFamily="49" charset="0"/>
                <a:cs typeface="Courier New" panose="02070309020205020404" pitchFamily="49" charset="0"/>
              </a:rPr>
              <a:t>src</a:t>
            </a:r>
            <a:r>
              <a:rPr lang="ro-RO" sz="1400" b="1" dirty="0">
                <a:solidFill>
                  <a:srgbClr val="C00000"/>
                </a:solidFill>
                <a:latin typeface="Courier New" panose="02070309020205020404" pitchFamily="49" charset="0"/>
                <a:cs typeface="Courier New" panose="02070309020205020404" pitchFamily="49" charset="0"/>
              </a:rPr>
              <a:t>, </a:t>
            </a:r>
            <a:r>
              <a:rPr lang="ro-RO" sz="1400" b="1" dirty="0" err="1">
                <a:solidFill>
                  <a:srgbClr val="C00000"/>
                </a:solidFill>
                <a:latin typeface="Courier New" panose="02070309020205020404" pitchFamily="49" charset="0"/>
                <a:cs typeface="Courier New" panose="02070309020205020404" pitchFamily="49" charset="0"/>
              </a:rPr>
              <a:t>OutputArray</a:t>
            </a:r>
            <a:r>
              <a:rPr lang="ro-RO" sz="1400" b="1" dirty="0">
                <a:solidFill>
                  <a:srgbClr val="C00000"/>
                </a:solidFill>
                <a:latin typeface="Courier New" panose="02070309020205020404" pitchFamily="49" charset="0"/>
                <a:cs typeface="Courier New" panose="02070309020205020404" pitchFamily="49" charset="0"/>
              </a:rPr>
              <a:t> dst, </a:t>
            </a:r>
            <a:r>
              <a:rPr lang="ro-RO" sz="1400" b="1" dirty="0" err="1">
                <a:solidFill>
                  <a:srgbClr val="C00000"/>
                </a:solidFill>
                <a:latin typeface="Courier New" panose="02070309020205020404" pitchFamily="49" charset="0"/>
                <a:cs typeface="Courier New" panose="02070309020205020404" pitchFamily="49" charset="0"/>
              </a:rPr>
              <a:t>int</a:t>
            </a:r>
            <a:r>
              <a:rPr lang="ro-RO" sz="1400" b="1" dirty="0">
                <a:solidFill>
                  <a:srgbClr val="C00000"/>
                </a:solidFill>
                <a:latin typeface="Courier New" panose="02070309020205020404" pitchFamily="49" charset="0"/>
                <a:cs typeface="Courier New" panose="02070309020205020404" pitchFamily="49" charset="0"/>
              </a:rPr>
              <a:t> code, </a:t>
            </a:r>
            <a:r>
              <a:rPr lang="ro-RO" sz="1400" b="1" dirty="0" err="1">
                <a:solidFill>
                  <a:srgbClr val="C00000"/>
                </a:solidFill>
                <a:latin typeface="Courier New" panose="02070309020205020404" pitchFamily="49" charset="0"/>
                <a:cs typeface="Courier New" panose="02070309020205020404" pitchFamily="49" charset="0"/>
              </a:rPr>
              <a:t>int</a:t>
            </a:r>
            <a:r>
              <a:rPr lang="ro-RO" sz="1400" b="1" dirty="0">
                <a:solidFill>
                  <a:srgbClr val="C00000"/>
                </a:solidFill>
                <a:latin typeface="Courier New" panose="02070309020205020404" pitchFamily="49" charset="0"/>
                <a:cs typeface="Courier New" panose="02070309020205020404" pitchFamily="49" charset="0"/>
              </a:rPr>
              <a:t> </a:t>
            </a:r>
            <a:r>
              <a:rPr lang="ro-RO" sz="1400" b="1" dirty="0" err="1">
                <a:solidFill>
                  <a:srgbClr val="C00000"/>
                </a:solidFill>
                <a:latin typeface="Courier New" panose="02070309020205020404" pitchFamily="49" charset="0"/>
                <a:cs typeface="Courier New" panose="02070309020205020404" pitchFamily="49" charset="0"/>
              </a:rPr>
              <a:t>dstCn</a:t>
            </a:r>
            <a:r>
              <a:rPr lang="ro-RO" sz="1400" b="1" dirty="0">
                <a:solidFill>
                  <a:srgbClr val="C00000"/>
                </a:solidFill>
                <a:latin typeface="Courier New" panose="02070309020205020404" pitchFamily="49" charset="0"/>
                <a:cs typeface="Courier New" panose="02070309020205020404" pitchFamily="49" charset="0"/>
              </a:rPr>
              <a:t> = 0)</a:t>
            </a:r>
            <a:r>
              <a:rPr lang="ro-RO" sz="2000" dirty="0">
                <a:solidFill>
                  <a:srgbClr val="002060"/>
                </a:solidFill>
              </a:rPr>
              <a:t>	</a:t>
            </a:r>
            <a:r>
              <a:rPr lang="ro-RO" dirty="0">
                <a:solidFill>
                  <a:srgbClr val="002060"/>
                </a:solidFill>
              </a:rPr>
              <a:t>	</a:t>
            </a: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684376" y="5606041"/>
            <a:ext cx="10515600" cy="28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pic>
        <p:nvPicPr>
          <p:cNvPr id="9" name="Imagine 8">
            <a:extLst>
              <a:ext uri="{FF2B5EF4-FFF2-40B4-BE49-F238E27FC236}">
                <a16:creationId xmlns:a16="http://schemas.microsoft.com/office/drawing/2014/main" id="{3D0BC008-1DCC-2A18-A3C2-FB87283C98D8}"/>
              </a:ext>
            </a:extLst>
          </p:cNvPr>
          <p:cNvPicPr>
            <a:picLocks noChangeAspect="1"/>
          </p:cNvPicPr>
          <p:nvPr/>
        </p:nvPicPr>
        <p:blipFill>
          <a:blip r:embed="rId2"/>
          <a:stretch>
            <a:fillRect/>
          </a:stretch>
        </p:blipFill>
        <p:spPr>
          <a:xfrm>
            <a:off x="3317549" y="4528680"/>
            <a:ext cx="4997509" cy="1964195"/>
          </a:xfrm>
          <a:prstGeom prst="rect">
            <a:avLst/>
          </a:prstGeom>
        </p:spPr>
      </p:pic>
      <p:sp>
        <p:nvSpPr>
          <p:cNvPr id="10" name="CasetăText 9">
            <a:extLst>
              <a:ext uri="{FF2B5EF4-FFF2-40B4-BE49-F238E27FC236}">
                <a16:creationId xmlns:a16="http://schemas.microsoft.com/office/drawing/2014/main" id="{2B3539B0-851F-E189-C2FE-0EB48D203598}"/>
              </a:ext>
            </a:extLst>
          </p:cNvPr>
          <p:cNvSpPr txBox="1"/>
          <p:nvPr/>
        </p:nvSpPr>
        <p:spPr>
          <a:xfrm>
            <a:off x="3130055" y="6481306"/>
            <a:ext cx="5372496" cy="307777"/>
          </a:xfrm>
          <a:prstGeom prst="rect">
            <a:avLst/>
          </a:prstGeom>
          <a:noFill/>
        </p:spPr>
        <p:txBody>
          <a:bodyPr wrap="none" rtlCol="0">
            <a:spAutoFit/>
          </a:bodyPr>
          <a:lstStyle/>
          <a:p>
            <a:r>
              <a:rPr lang="en-US" sz="1400" i="1" dirty="0" err="1">
                <a:solidFill>
                  <a:srgbClr val="002060"/>
                </a:solidFill>
              </a:rPr>
              <a:t>Figura</a:t>
            </a:r>
            <a:r>
              <a:rPr lang="en-US" sz="1400" i="1" dirty="0">
                <a:solidFill>
                  <a:srgbClr val="002060"/>
                </a:solidFill>
              </a:rPr>
              <a:t> 3.1 </a:t>
            </a:r>
            <a:r>
              <a:rPr lang="en-US" sz="1400" i="1" dirty="0" err="1">
                <a:solidFill>
                  <a:srgbClr val="002060"/>
                </a:solidFill>
              </a:rPr>
              <a:t>Conversia</a:t>
            </a:r>
            <a:r>
              <a:rPr lang="en-US" sz="1400" i="1" dirty="0">
                <a:solidFill>
                  <a:srgbClr val="002060"/>
                </a:solidFill>
              </a:rPr>
              <a:t> spa</a:t>
            </a:r>
            <a:r>
              <a:rPr lang="ro-RO" sz="1400" i="1" dirty="0">
                <a:solidFill>
                  <a:srgbClr val="002060"/>
                </a:solidFill>
              </a:rPr>
              <a:t>țiului de culoare pentru imaginea building.bmp</a:t>
            </a:r>
          </a:p>
        </p:txBody>
      </p:sp>
    </p:spTree>
    <p:extLst>
      <p:ext uri="{BB962C8B-B14F-4D97-AF65-F5344CB8AC3E}">
        <p14:creationId xmlns:p14="http://schemas.microsoft.com/office/powerpoint/2010/main" val="102665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3. Metoda propusă</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p:txBody>
          <a:bodyPr>
            <a:normAutofit/>
          </a:bodyPr>
          <a:lstStyle/>
          <a:p>
            <a:r>
              <a:rPr lang="ro-RO" dirty="0">
                <a:solidFill>
                  <a:srgbClr val="C00000"/>
                </a:solidFill>
              </a:rPr>
              <a:t>B. Eșantionarea cromatică (</a:t>
            </a:r>
            <a:r>
              <a:rPr lang="ro-RO" dirty="0" err="1">
                <a:solidFill>
                  <a:srgbClr val="C00000"/>
                </a:solidFill>
              </a:rPr>
              <a:t>Chromatic</a:t>
            </a:r>
            <a:r>
              <a:rPr lang="ro-RO" dirty="0">
                <a:solidFill>
                  <a:srgbClr val="C00000"/>
                </a:solidFill>
              </a:rPr>
              <a:t> </a:t>
            </a:r>
            <a:r>
              <a:rPr lang="ro-RO" dirty="0" err="1">
                <a:solidFill>
                  <a:srgbClr val="C00000"/>
                </a:solidFill>
              </a:rPr>
              <a:t>Downsampling</a:t>
            </a:r>
            <a:r>
              <a:rPr lang="ro-RO" dirty="0">
                <a:solidFill>
                  <a:srgbClr val="C00000"/>
                </a:solidFill>
              </a:rPr>
              <a:t>)</a:t>
            </a:r>
          </a:p>
          <a:p>
            <a:pPr lvl="1" algn="just"/>
            <a:r>
              <a:rPr lang="ro-RO" dirty="0">
                <a:solidFill>
                  <a:srgbClr val="002060"/>
                </a:solidFill>
              </a:rPr>
              <a:t>Componentele cromatice, Cr și </a:t>
            </a:r>
            <a:r>
              <a:rPr lang="ro-RO" dirty="0" err="1">
                <a:solidFill>
                  <a:srgbClr val="002060"/>
                </a:solidFill>
              </a:rPr>
              <a:t>Cb</a:t>
            </a:r>
            <a:r>
              <a:rPr lang="ro-RO" dirty="0">
                <a:solidFill>
                  <a:srgbClr val="002060"/>
                </a:solidFill>
              </a:rPr>
              <a:t>, se împart în blocuri de dimensiune 2 x 2, iar fiecare dintre valorile dintr-un astfel de bloc sunt înlocuite de media tuturor valorilor din blocul respectiv, reducându-se astfel informația mai greu de perceput de către ochiul uman (culoarea).</a:t>
            </a:r>
          </a:p>
          <a:p>
            <a:pPr lvl="1" algn="just"/>
            <a:r>
              <a:rPr lang="ro-RO" dirty="0">
                <a:solidFill>
                  <a:srgbClr val="002060"/>
                </a:solidFill>
              </a:rPr>
              <a:t>În acest sens, a fost implementată funcția cu antetul:</a:t>
            </a:r>
          </a:p>
          <a:p>
            <a:pPr lvl="3" algn="just"/>
            <a:r>
              <a:rPr lang="ro-RO" sz="1600" b="1" dirty="0">
                <a:solidFill>
                  <a:srgbClr val="C00000"/>
                </a:solidFill>
                <a:latin typeface="Courier New" panose="02070309020205020404" pitchFamily="49" charset="0"/>
                <a:cs typeface="Courier New" panose="02070309020205020404" pitchFamily="49" charset="0"/>
              </a:rPr>
              <a:t>Mat_&lt;</a:t>
            </a:r>
            <a:r>
              <a:rPr lang="ro-RO" sz="1600" b="1" dirty="0" err="1">
                <a:solidFill>
                  <a:srgbClr val="C00000"/>
                </a:solidFill>
                <a:latin typeface="Courier New" panose="02070309020205020404" pitchFamily="49" charset="0"/>
                <a:cs typeface="Courier New" panose="02070309020205020404" pitchFamily="49" charset="0"/>
              </a:rPr>
              <a:t>uchar</a:t>
            </a:r>
            <a:r>
              <a:rPr lang="ro-RO" sz="1600" b="1" dirty="0">
                <a:solidFill>
                  <a:srgbClr val="C00000"/>
                </a:solidFill>
                <a:latin typeface="Courier New" panose="02070309020205020404" pitchFamily="49" charset="0"/>
                <a:cs typeface="Courier New" panose="02070309020205020404" pitchFamily="49" charset="0"/>
              </a:rPr>
              <a:t>&gt; </a:t>
            </a:r>
            <a:r>
              <a:rPr lang="ro-RO" sz="1600" b="1" dirty="0" err="1">
                <a:solidFill>
                  <a:srgbClr val="C00000"/>
                </a:solidFill>
                <a:latin typeface="Courier New" panose="02070309020205020404" pitchFamily="49" charset="0"/>
                <a:cs typeface="Courier New" panose="02070309020205020404" pitchFamily="49" charset="0"/>
              </a:rPr>
              <a:t>chromaticDownsampling</a:t>
            </a:r>
            <a:r>
              <a:rPr lang="ro-RO" sz="1600" b="1" dirty="0">
                <a:solidFill>
                  <a:srgbClr val="C00000"/>
                </a:solidFill>
                <a:latin typeface="Courier New" panose="02070309020205020404" pitchFamily="49" charset="0"/>
                <a:cs typeface="Courier New" panose="02070309020205020404" pitchFamily="49" charset="0"/>
              </a:rPr>
              <a:t>(Mat_&lt;</a:t>
            </a:r>
            <a:r>
              <a:rPr lang="ro-RO" sz="1600" b="1" dirty="0" err="1">
                <a:solidFill>
                  <a:srgbClr val="C00000"/>
                </a:solidFill>
                <a:latin typeface="Courier New" panose="02070309020205020404" pitchFamily="49" charset="0"/>
                <a:cs typeface="Courier New" panose="02070309020205020404" pitchFamily="49" charset="0"/>
              </a:rPr>
              <a:t>uchar</a:t>
            </a:r>
            <a:r>
              <a:rPr lang="ro-RO" sz="1600" b="1" dirty="0">
                <a:solidFill>
                  <a:srgbClr val="C00000"/>
                </a:solidFill>
                <a:latin typeface="Courier New" panose="02070309020205020404" pitchFamily="49" charset="0"/>
                <a:cs typeface="Courier New" panose="02070309020205020404" pitchFamily="49" charset="0"/>
              </a:rPr>
              <a:t>&gt; component)</a:t>
            </a:r>
            <a:endParaRPr lang="ro-RO" sz="1600" b="1" dirty="0">
              <a:solidFill>
                <a:srgbClr val="002060"/>
              </a:solidFill>
              <a:latin typeface="Courier New" panose="02070309020205020404" pitchFamily="49" charset="0"/>
              <a:cs typeface="Courier New" panose="02070309020205020404" pitchFamily="49" charset="0"/>
            </a:endParaRPr>
          </a:p>
          <a:p>
            <a:pPr lvl="1" algn="just"/>
            <a:r>
              <a:rPr lang="ro-RO" dirty="0">
                <a:solidFill>
                  <a:srgbClr val="002060"/>
                </a:solidFill>
              </a:rPr>
              <a:t>Acest pas este unul opțional în cadrul strategiei abordate.</a:t>
            </a: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684376" y="5606041"/>
            <a:ext cx="10515600" cy="28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spTree>
    <p:extLst>
      <p:ext uri="{BB962C8B-B14F-4D97-AF65-F5344CB8AC3E}">
        <p14:creationId xmlns:p14="http://schemas.microsoft.com/office/powerpoint/2010/main" val="356688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3. Metoda propusă</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282453"/>
            <a:ext cx="10515600" cy="4731823"/>
          </a:xfrm>
        </p:spPr>
        <p:txBody>
          <a:bodyPr>
            <a:normAutofit/>
          </a:bodyPr>
          <a:lstStyle/>
          <a:p>
            <a:r>
              <a:rPr lang="ro-RO" dirty="0">
                <a:solidFill>
                  <a:srgbClr val="C00000"/>
                </a:solidFill>
              </a:rPr>
              <a:t>C. Transformata Discretă în Cosinus (TDC)</a:t>
            </a:r>
          </a:p>
          <a:p>
            <a:pPr lvl="1" algn="just"/>
            <a:r>
              <a:rPr lang="ro-RO" dirty="0">
                <a:solidFill>
                  <a:srgbClr val="002060"/>
                </a:solidFill>
              </a:rPr>
              <a:t>Acest pas al algoritmului are drept scop detectarea zonelor mai proeminente (i. e. zonele caracterizate de o frecvență ridicată).</a:t>
            </a:r>
          </a:p>
          <a:p>
            <a:pPr lvl="1" algn="just"/>
            <a:r>
              <a:rPr lang="ro-RO" dirty="0">
                <a:solidFill>
                  <a:srgbClr val="002060"/>
                </a:solidFill>
              </a:rPr>
              <a:t>Fiecare din componentele Y, Cr, </a:t>
            </a:r>
            <a:r>
              <a:rPr lang="ro-RO" dirty="0" err="1">
                <a:solidFill>
                  <a:srgbClr val="002060"/>
                </a:solidFill>
              </a:rPr>
              <a:t>Cb</a:t>
            </a:r>
            <a:r>
              <a:rPr lang="ro-RO" dirty="0">
                <a:solidFill>
                  <a:srgbClr val="002060"/>
                </a:solidFill>
              </a:rPr>
              <a:t> se împart în blocuri de dimensiune 8 x 8.</a:t>
            </a:r>
          </a:p>
          <a:p>
            <a:pPr lvl="1" algn="just"/>
            <a:r>
              <a:rPr lang="ro-RO" dirty="0">
                <a:solidFill>
                  <a:srgbClr val="002060"/>
                </a:solidFill>
              </a:rPr>
              <a:t>Se scade 128 din valoarea fiecărui pixel pentru a obține valori cu semn.</a:t>
            </a:r>
          </a:p>
          <a:p>
            <a:pPr lvl="1" algn="just"/>
            <a:r>
              <a:rPr lang="ro-RO" dirty="0">
                <a:solidFill>
                  <a:srgbClr val="002060"/>
                </a:solidFill>
              </a:rPr>
              <a:t>Se aplică transformata discretă în cosinus, dată prin relația:</a:t>
            </a:r>
          </a:p>
          <a:p>
            <a:pPr lvl="1" algn="just"/>
            <a:endParaRPr lang="ro-RO" dirty="0">
              <a:solidFill>
                <a:srgbClr val="002060"/>
              </a:solidFill>
            </a:endParaRPr>
          </a:p>
          <a:p>
            <a:pPr lvl="1" algn="just"/>
            <a:endParaRPr lang="ro-RO" dirty="0">
              <a:solidFill>
                <a:srgbClr val="002060"/>
              </a:solidFill>
            </a:endParaRPr>
          </a:p>
          <a:p>
            <a:pPr lvl="1" algn="just"/>
            <a:r>
              <a:rPr lang="ro-RO" dirty="0">
                <a:solidFill>
                  <a:srgbClr val="002060"/>
                </a:solidFill>
              </a:rPr>
              <a:t>Se obține astfel un bloc în care frecvențele semnificative se situează deasupra diagonalei secundare, funcția implementată având antetul:</a:t>
            </a:r>
          </a:p>
          <a:p>
            <a:pPr lvl="3" algn="just"/>
            <a:r>
              <a:rPr lang="ro-RO" sz="1800" b="1" dirty="0">
                <a:solidFill>
                  <a:srgbClr val="C00000"/>
                </a:solidFill>
                <a:latin typeface="Courier New" panose="02070309020205020404" pitchFamily="49" charset="0"/>
                <a:cs typeface="Courier New" panose="02070309020205020404" pitchFamily="49" charset="0"/>
              </a:rPr>
              <a:t>Mat_&lt;</a:t>
            </a:r>
            <a:r>
              <a:rPr lang="ro-RO" sz="1800" b="1" dirty="0" err="1">
                <a:solidFill>
                  <a:srgbClr val="C00000"/>
                </a:solidFill>
                <a:latin typeface="Courier New" panose="02070309020205020404" pitchFamily="49" charset="0"/>
                <a:cs typeface="Courier New" panose="02070309020205020404" pitchFamily="49" charset="0"/>
              </a:rPr>
              <a:t>float</a:t>
            </a:r>
            <a:r>
              <a:rPr lang="ro-RO" sz="1800" b="1" dirty="0">
                <a:solidFill>
                  <a:srgbClr val="C00000"/>
                </a:solidFill>
                <a:latin typeface="Courier New" panose="02070309020205020404" pitchFamily="49" charset="0"/>
                <a:cs typeface="Courier New" panose="02070309020205020404" pitchFamily="49" charset="0"/>
              </a:rPr>
              <a:t>&gt; </a:t>
            </a:r>
            <a:r>
              <a:rPr lang="ro-RO" sz="1800" b="1" dirty="0" err="1">
                <a:solidFill>
                  <a:srgbClr val="C00000"/>
                </a:solidFill>
                <a:latin typeface="Courier New" panose="02070309020205020404" pitchFamily="49" charset="0"/>
                <a:cs typeface="Courier New" panose="02070309020205020404" pitchFamily="49" charset="0"/>
              </a:rPr>
              <a:t>discreteCosineTransform</a:t>
            </a:r>
            <a:r>
              <a:rPr lang="ro-RO" sz="1800" b="1" dirty="0">
                <a:solidFill>
                  <a:srgbClr val="C00000"/>
                </a:solidFill>
                <a:latin typeface="Courier New" panose="02070309020205020404" pitchFamily="49" charset="0"/>
                <a:cs typeface="Courier New" panose="02070309020205020404" pitchFamily="49" charset="0"/>
              </a:rPr>
              <a:t>(Mat_&lt;</a:t>
            </a:r>
            <a:r>
              <a:rPr lang="ro-RO" sz="1800" b="1" dirty="0" err="1">
                <a:solidFill>
                  <a:srgbClr val="C00000"/>
                </a:solidFill>
                <a:latin typeface="Courier New" panose="02070309020205020404" pitchFamily="49" charset="0"/>
                <a:cs typeface="Courier New" panose="02070309020205020404" pitchFamily="49" charset="0"/>
              </a:rPr>
              <a:t>float</a:t>
            </a:r>
            <a:r>
              <a:rPr lang="ro-RO" sz="1800" b="1" dirty="0">
                <a:solidFill>
                  <a:srgbClr val="C00000"/>
                </a:solidFill>
                <a:latin typeface="Courier New" panose="02070309020205020404" pitchFamily="49" charset="0"/>
                <a:cs typeface="Courier New" panose="02070309020205020404" pitchFamily="49" charset="0"/>
              </a:rPr>
              <a:t>&gt; </a:t>
            </a:r>
            <a:r>
              <a:rPr lang="ro-RO" sz="1800" b="1" dirty="0" err="1">
                <a:solidFill>
                  <a:srgbClr val="C00000"/>
                </a:solidFill>
                <a:latin typeface="Courier New" panose="02070309020205020404" pitchFamily="49" charset="0"/>
                <a:cs typeface="Courier New" panose="02070309020205020404" pitchFamily="49" charset="0"/>
              </a:rPr>
              <a:t>block</a:t>
            </a:r>
            <a:r>
              <a:rPr lang="ro-RO" sz="1800" b="1" dirty="0">
                <a:solidFill>
                  <a:srgbClr val="C00000"/>
                </a:solidFill>
                <a:latin typeface="Courier New" panose="02070309020205020404" pitchFamily="49" charset="0"/>
                <a:cs typeface="Courier New" panose="02070309020205020404" pitchFamily="49" charset="0"/>
              </a:rPr>
              <a:t>)</a:t>
            </a:r>
            <a:endParaRPr lang="ro-RO" dirty="0">
              <a:solidFill>
                <a:srgbClr val="002060"/>
              </a:solidFill>
            </a:endParaRPr>
          </a:p>
          <a:p>
            <a:pPr lvl="1" algn="just"/>
            <a:r>
              <a:rPr lang="ro-RO" dirty="0">
                <a:solidFill>
                  <a:srgbClr val="002060"/>
                </a:solidFill>
              </a:rPr>
              <a:t>Pentru decomprimare, transformata inversă este dată de relația:</a:t>
            </a:r>
          </a:p>
          <a:p>
            <a:pPr lvl="1" algn="just"/>
            <a:endParaRPr lang="ro-RO" dirty="0">
              <a:solidFill>
                <a:srgbClr val="002060"/>
              </a:solidFill>
            </a:endParaRP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684376" y="5606041"/>
            <a:ext cx="10515600" cy="28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pic>
        <p:nvPicPr>
          <p:cNvPr id="6" name="Imagine 5">
            <a:extLst>
              <a:ext uri="{FF2B5EF4-FFF2-40B4-BE49-F238E27FC236}">
                <a16:creationId xmlns:a16="http://schemas.microsoft.com/office/drawing/2014/main" id="{2C3C3ED6-F2D3-64E0-EDD0-2D3CD3F7AC70}"/>
              </a:ext>
            </a:extLst>
          </p:cNvPr>
          <p:cNvPicPr>
            <a:picLocks noChangeAspect="1"/>
          </p:cNvPicPr>
          <p:nvPr/>
        </p:nvPicPr>
        <p:blipFill>
          <a:blip r:embed="rId2"/>
          <a:stretch>
            <a:fillRect/>
          </a:stretch>
        </p:blipFill>
        <p:spPr>
          <a:xfrm>
            <a:off x="2278556" y="3678375"/>
            <a:ext cx="5325218" cy="762106"/>
          </a:xfrm>
          <a:prstGeom prst="rect">
            <a:avLst/>
          </a:prstGeom>
          <a:solidFill>
            <a:srgbClr val="002060"/>
          </a:solidFill>
        </p:spPr>
      </p:pic>
      <p:pic>
        <p:nvPicPr>
          <p:cNvPr id="8" name="Imagine 7">
            <a:extLst>
              <a:ext uri="{FF2B5EF4-FFF2-40B4-BE49-F238E27FC236}">
                <a16:creationId xmlns:a16="http://schemas.microsoft.com/office/drawing/2014/main" id="{88982E6E-57B5-9055-7532-F84559B757B7}"/>
              </a:ext>
            </a:extLst>
          </p:cNvPr>
          <p:cNvPicPr>
            <a:picLocks noChangeAspect="1"/>
          </p:cNvPicPr>
          <p:nvPr/>
        </p:nvPicPr>
        <p:blipFill>
          <a:blip r:embed="rId3"/>
          <a:stretch>
            <a:fillRect/>
          </a:stretch>
        </p:blipFill>
        <p:spPr>
          <a:xfrm>
            <a:off x="8289161" y="3573585"/>
            <a:ext cx="1143160" cy="438211"/>
          </a:xfrm>
          <a:prstGeom prst="rect">
            <a:avLst/>
          </a:prstGeom>
        </p:spPr>
      </p:pic>
      <p:pic>
        <p:nvPicPr>
          <p:cNvPr id="12" name="Imagine 11">
            <a:extLst>
              <a:ext uri="{FF2B5EF4-FFF2-40B4-BE49-F238E27FC236}">
                <a16:creationId xmlns:a16="http://schemas.microsoft.com/office/drawing/2014/main" id="{7355A837-BA79-B708-7C8F-5973119A9855}"/>
              </a:ext>
            </a:extLst>
          </p:cNvPr>
          <p:cNvPicPr>
            <a:picLocks noChangeAspect="1"/>
          </p:cNvPicPr>
          <p:nvPr/>
        </p:nvPicPr>
        <p:blipFill>
          <a:blip r:embed="rId4"/>
          <a:stretch>
            <a:fillRect/>
          </a:stretch>
        </p:blipFill>
        <p:spPr>
          <a:xfrm>
            <a:off x="9596769" y="3558630"/>
            <a:ext cx="533474" cy="352474"/>
          </a:xfrm>
          <a:prstGeom prst="rect">
            <a:avLst/>
          </a:prstGeom>
        </p:spPr>
      </p:pic>
      <p:pic>
        <p:nvPicPr>
          <p:cNvPr id="14" name="Imagine 13">
            <a:extLst>
              <a:ext uri="{FF2B5EF4-FFF2-40B4-BE49-F238E27FC236}">
                <a16:creationId xmlns:a16="http://schemas.microsoft.com/office/drawing/2014/main" id="{9A4C8C95-0014-9914-8FED-085267FF6BC4}"/>
              </a:ext>
            </a:extLst>
          </p:cNvPr>
          <p:cNvPicPr>
            <a:picLocks noChangeAspect="1"/>
          </p:cNvPicPr>
          <p:nvPr/>
        </p:nvPicPr>
        <p:blipFill>
          <a:blip r:embed="rId5"/>
          <a:stretch>
            <a:fillRect/>
          </a:stretch>
        </p:blipFill>
        <p:spPr>
          <a:xfrm>
            <a:off x="8312977" y="4011796"/>
            <a:ext cx="1095528" cy="428685"/>
          </a:xfrm>
          <a:prstGeom prst="rect">
            <a:avLst/>
          </a:prstGeom>
        </p:spPr>
      </p:pic>
      <p:pic>
        <p:nvPicPr>
          <p:cNvPr id="16" name="Imagine 15">
            <a:extLst>
              <a:ext uri="{FF2B5EF4-FFF2-40B4-BE49-F238E27FC236}">
                <a16:creationId xmlns:a16="http://schemas.microsoft.com/office/drawing/2014/main" id="{20E65D7D-AE23-11A1-EAF0-947522176BA7}"/>
              </a:ext>
            </a:extLst>
          </p:cNvPr>
          <p:cNvPicPr>
            <a:picLocks noChangeAspect="1"/>
          </p:cNvPicPr>
          <p:nvPr/>
        </p:nvPicPr>
        <p:blipFill>
          <a:blip r:embed="rId6"/>
          <a:stretch>
            <a:fillRect/>
          </a:stretch>
        </p:blipFill>
        <p:spPr>
          <a:xfrm>
            <a:off x="9650892" y="4030848"/>
            <a:ext cx="485843" cy="390580"/>
          </a:xfrm>
          <a:prstGeom prst="rect">
            <a:avLst/>
          </a:prstGeom>
        </p:spPr>
      </p:pic>
      <p:cxnSp>
        <p:nvCxnSpPr>
          <p:cNvPr id="18" name="Conector drept 17">
            <a:extLst>
              <a:ext uri="{FF2B5EF4-FFF2-40B4-BE49-F238E27FC236}">
                <a16:creationId xmlns:a16="http://schemas.microsoft.com/office/drawing/2014/main" id="{067DA20A-2AAD-8CE3-2CDD-C366AAD23EE7}"/>
              </a:ext>
            </a:extLst>
          </p:cNvPr>
          <p:cNvCxnSpPr>
            <a:cxnSpLocks/>
          </p:cNvCxnSpPr>
          <p:nvPr/>
        </p:nvCxnSpPr>
        <p:spPr>
          <a:xfrm flipH="1">
            <a:off x="9837711" y="4118452"/>
            <a:ext cx="112203" cy="223726"/>
          </a:xfrm>
          <a:prstGeom prst="line">
            <a:avLst/>
          </a:prstGeom>
        </p:spPr>
        <p:style>
          <a:lnRef idx="1">
            <a:schemeClr val="dk1"/>
          </a:lnRef>
          <a:fillRef idx="0">
            <a:schemeClr val="dk1"/>
          </a:fillRef>
          <a:effectRef idx="0">
            <a:schemeClr val="dk1"/>
          </a:effectRef>
          <a:fontRef idx="minor">
            <a:schemeClr val="tx1"/>
          </a:fontRef>
        </p:style>
      </p:cxnSp>
      <p:pic>
        <p:nvPicPr>
          <p:cNvPr id="20" name="Imagine 19">
            <a:extLst>
              <a:ext uri="{FF2B5EF4-FFF2-40B4-BE49-F238E27FC236}">
                <a16:creationId xmlns:a16="http://schemas.microsoft.com/office/drawing/2014/main" id="{8D59F2DD-1908-A6AC-CDA4-7D3CE59CC676}"/>
              </a:ext>
            </a:extLst>
          </p:cNvPr>
          <p:cNvPicPr>
            <a:picLocks noChangeAspect="1"/>
          </p:cNvPicPr>
          <p:nvPr/>
        </p:nvPicPr>
        <p:blipFill>
          <a:blip r:embed="rId7"/>
          <a:stretch>
            <a:fillRect/>
          </a:stretch>
        </p:blipFill>
        <p:spPr>
          <a:xfrm>
            <a:off x="3134706" y="5892325"/>
            <a:ext cx="5614940" cy="998664"/>
          </a:xfrm>
          <a:prstGeom prst="rect">
            <a:avLst/>
          </a:prstGeom>
        </p:spPr>
      </p:pic>
    </p:spTree>
    <p:extLst>
      <p:ext uri="{BB962C8B-B14F-4D97-AF65-F5344CB8AC3E}">
        <p14:creationId xmlns:p14="http://schemas.microsoft.com/office/powerpoint/2010/main" val="57879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dirty="0">
                <a:solidFill>
                  <a:srgbClr val="C00000"/>
                </a:solidFill>
              </a:rPr>
              <a:t>3. Metoda propusă</a:t>
            </a: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333144"/>
            <a:ext cx="10515600" cy="4843819"/>
          </a:xfrm>
        </p:spPr>
        <p:txBody>
          <a:bodyPr>
            <a:normAutofit/>
          </a:bodyPr>
          <a:lstStyle/>
          <a:p>
            <a:r>
              <a:rPr lang="ro-RO" dirty="0">
                <a:solidFill>
                  <a:srgbClr val="C00000"/>
                </a:solidFill>
              </a:rPr>
              <a:t>D. Cuantificarea</a:t>
            </a:r>
          </a:p>
          <a:p>
            <a:pPr lvl="1" algn="just"/>
            <a:r>
              <a:rPr lang="ro-RO" dirty="0">
                <a:solidFill>
                  <a:srgbClr val="002060"/>
                </a:solidFill>
              </a:rPr>
              <a:t>Pentru păstrarea informației celei mai relevante, aflate în jumătatea triunghiulară situată deasupra diagonalei secundare a blocului obținut prin aplicarea TDC, valorile din acest bloc sunt cuantificate, fiind împărțite la valorile de pe pozițiile corespondente din matricea de cuantificare Q.</a:t>
            </a:r>
          </a:p>
          <a:p>
            <a:pPr lvl="1" algn="just"/>
            <a:r>
              <a:rPr lang="ro-RO" dirty="0">
                <a:solidFill>
                  <a:srgbClr val="002060"/>
                </a:solidFill>
              </a:rPr>
              <a:t>Pentru a rezulta o calitate de 80% din calitatea imaginii inițiale, se va folosi matricea de cuantificare:</a:t>
            </a:r>
          </a:p>
          <a:p>
            <a:pPr lvl="1" algn="just"/>
            <a:endParaRPr lang="ro-RO" dirty="0">
              <a:solidFill>
                <a:srgbClr val="002060"/>
              </a:solidFill>
            </a:endParaRPr>
          </a:p>
          <a:p>
            <a:pPr lvl="1" algn="just"/>
            <a:endParaRPr lang="ro-RO" dirty="0">
              <a:solidFill>
                <a:srgbClr val="002060"/>
              </a:solidFill>
            </a:endParaRPr>
          </a:p>
          <a:p>
            <a:pPr lvl="1" algn="just"/>
            <a:endParaRPr lang="ro-RO" dirty="0">
              <a:solidFill>
                <a:srgbClr val="002060"/>
              </a:solidFill>
            </a:endParaRPr>
          </a:p>
          <a:p>
            <a:pPr lvl="1" algn="just"/>
            <a:endParaRPr lang="ro-RO" dirty="0">
              <a:solidFill>
                <a:srgbClr val="002060"/>
              </a:solidFill>
            </a:endParaRPr>
          </a:p>
          <a:p>
            <a:pPr lvl="1" algn="just"/>
            <a:r>
              <a:rPr lang="ro-RO" dirty="0">
                <a:solidFill>
                  <a:srgbClr val="002060"/>
                </a:solidFill>
              </a:rPr>
              <a:t>Antetul funcției corespunzătoare pentru acest pas este:</a:t>
            </a:r>
          </a:p>
          <a:p>
            <a:pPr lvl="3" algn="just"/>
            <a:r>
              <a:rPr lang="ro-RO" sz="1600" b="1" dirty="0">
                <a:solidFill>
                  <a:srgbClr val="C00000"/>
                </a:solidFill>
                <a:latin typeface="Courier New" panose="02070309020205020404" pitchFamily="49" charset="0"/>
                <a:cs typeface="Courier New" panose="02070309020205020404" pitchFamily="49" charset="0"/>
              </a:rPr>
              <a:t>Mat_&lt;</a:t>
            </a:r>
            <a:r>
              <a:rPr lang="ro-RO" sz="1600" b="1" dirty="0" err="1">
                <a:solidFill>
                  <a:srgbClr val="C00000"/>
                </a:solidFill>
                <a:latin typeface="Courier New" panose="02070309020205020404" pitchFamily="49" charset="0"/>
                <a:cs typeface="Courier New" panose="02070309020205020404" pitchFamily="49" charset="0"/>
              </a:rPr>
              <a:t>char</a:t>
            </a:r>
            <a:r>
              <a:rPr lang="ro-RO" sz="1600" b="1" dirty="0">
                <a:solidFill>
                  <a:srgbClr val="C00000"/>
                </a:solidFill>
                <a:latin typeface="Courier New" panose="02070309020205020404" pitchFamily="49" charset="0"/>
                <a:cs typeface="Courier New" panose="02070309020205020404" pitchFamily="49" charset="0"/>
              </a:rPr>
              <a:t>&gt; </a:t>
            </a:r>
            <a:r>
              <a:rPr lang="ro-RO" sz="1600" b="1" dirty="0" err="1">
                <a:solidFill>
                  <a:srgbClr val="C00000"/>
                </a:solidFill>
                <a:latin typeface="Courier New" panose="02070309020205020404" pitchFamily="49" charset="0"/>
                <a:cs typeface="Courier New" panose="02070309020205020404" pitchFamily="49" charset="0"/>
              </a:rPr>
              <a:t>quantization</a:t>
            </a:r>
            <a:r>
              <a:rPr lang="ro-RO" sz="1600" b="1" dirty="0">
                <a:solidFill>
                  <a:srgbClr val="C00000"/>
                </a:solidFill>
                <a:latin typeface="Courier New" panose="02070309020205020404" pitchFamily="49" charset="0"/>
                <a:cs typeface="Courier New" panose="02070309020205020404" pitchFamily="49" charset="0"/>
              </a:rPr>
              <a:t>(Mat_&lt;</a:t>
            </a:r>
            <a:r>
              <a:rPr lang="ro-RO" sz="1600" b="1" dirty="0" err="1">
                <a:solidFill>
                  <a:srgbClr val="C00000"/>
                </a:solidFill>
                <a:latin typeface="Courier New" panose="02070309020205020404" pitchFamily="49" charset="0"/>
                <a:cs typeface="Courier New" panose="02070309020205020404" pitchFamily="49" charset="0"/>
              </a:rPr>
              <a:t>float</a:t>
            </a:r>
            <a:r>
              <a:rPr lang="ro-RO" sz="1600" b="1" dirty="0">
                <a:solidFill>
                  <a:srgbClr val="C00000"/>
                </a:solidFill>
                <a:latin typeface="Courier New" panose="02070309020205020404" pitchFamily="49" charset="0"/>
                <a:cs typeface="Courier New" panose="02070309020205020404" pitchFamily="49" charset="0"/>
              </a:rPr>
              <a:t>&gt; </a:t>
            </a:r>
            <a:r>
              <a:rPr lang="ro-RO" sz="1600" b="1" dirty="0" err="1">
                <a:solidFill>
                  <a:srgbClr val="C00000"/>
                </a:solidFill>
                <a:latin typeface="Courier New" panose="02070309020205020404" pitchFamily="49" charset="0"/>
                <a:cs typeface="Courier New" panose="02070309020205020404" pitchFamily="49" charset="0"/>
              </a:rPr>
              <a:t>block</a:t>
            </a:r>
            <a:r>
              <a:rPr lang="ro-RO" sz="1600" b="1" dirty="0">
                <a:solidFill>
                  <a:srgbClr val="C00000"/>
                </a:solidFill>
                <a:latin typeface="Courier New" panose="02070309020205020404" pitchFamily="49" charset="0"/>
                <a:cs typeface="Courier New" panose="02070309020205020404" pitchFamily="49" charset="0"/>
              </a:rPr>
              <a:t>)</a:t>
            </a:r>
            <a:endParaRPr lang="ro-RO" sz="1600" b="1" dirty="0">
              <a:solidFill>
                <a:srgbClr val="002060"/>
              </a:solidFill>
              <a:latin typeface="Courier New" panose="02070309020205020404" pitchFamily="49" charset="0"/>
              <a:cs typeface="Courier New" panose="02070309020205020404" pitchFamily="49" charset="0"/>
            </a:endParaRP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684376" y="5606041"/>
            <a:ext cx="10515600" cy="28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pic>
        <p:nvPicPr>
          <p:cNvPr id="6" name="Imagine 5">
            <a:extLst>
              <a:ext uri="{FF2B5EF4-FFF2-40B4-BE49-F238E27FC236}">
                <a16:creationId xmlns:a16="http://schemas.microsoft.com/office/drawing/2014/main" id="{D6B71D0D-681C-F311-350F-365BA1637C8A}"/>
              </a:ext>
            </a:extLst>
          </p:cNvPr>
          <p:cNvPicPr>
            <a:picLocks noChangeAspect="1"/>
          </p:cNvPicPr>
          <p:nvPr/>
        </p:nvPicPr>
        <p:blipFill>
          <a:blip r:embed="rId2"/>
          <a:stretch>
            <a:fillRect/>
          </a:stretch>
        </p:blipFill>
        <p:spPr>
          <a:xfrm>
            <a:off x="4255458" y="3840184"/>
            <a:ext cx="3162292" cy="1564930"/>
          </a:xfrm>
          <a:prstGeom prst="rect">
            <a:avLst/>
          </a:prstGeom>
        </p:spPr>
      </p:pic>
    </p:spTree>
    <p:extLst>
      <p:ext uri="{BB962C8B-B14F-4D97-AF65-F5344CB8AC3E}">
        <p14:creationId xmlns:p14="http://schemas.microsoft.com/office/powerpoint/2010/main" val="60346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016D57-2642-98E0-4AF6-BE5F738D4A8E}"/>
              </a:ext>
            </a:extLst>
          </p:cNvPr>
          <p:cNvSpPr>
            <a:spLocks noGrp="1"/>
          </p:cNvSpPr>
          <p:nvPr>
            <p:ph type="title"/>
          </p:nvPr>
        </p:nvSpPr>
        <p:spPr/>
        <p:txBody>
          <a:bodyPr/>
          <a:lstStyle/>
          <a:p>
            <a:r>
              <a:rPr lang="ro-RO">
                <a:solidFill>
                  <a:srgbClr val="C00000"/>
                </a:solidFill>
              </a:rPr>
              <a:t>3. Metoda propusă</a:t>
            </a:r>
            <a:endParaRPr lang="ro-RO" dirty="0">
              <a:solidFill>
                <a:srgbClr val="C00000"/>
              </a:solidFill>
            </a:endParaRPr>
          </a:p>
        </p:txBody>
      </p:sp>
      <p:sp>
        <p:nvSpPr>
          <p:cNvPr id="3" name="Substituent conținut 2">
            <a:extLst>
              <a:ext uri="{FF2B5EF4-FFF2-40B4-BE49-F238E27FC236}">
                <a16:creationId xmlns:a16="http://schemas.microsoft.com/office/drawing/2014/main" id="{BA400B39-4FED-605A-BED6-E919C6F7AB23}"/>
              </a:ext>
            </a:extLst>
          </p:cNvPr>
          <p:cNvSpPr>
            <a:spLocks noGrp="1"/>
          </p:cNvSpPr>
          <p:nvPr>
            <p:ph idx="1"/>
          </p:nvPr>
        </p:nvSpPr>
        <p:spPr>
          <a:xfrm>
            <a:off x="838200" y="1547266"/>
            <a:ext cx="7955422" cy="1751888"/>
          </a:xfrm>
        </p:spPr>
        <p:txBody>
          <a:bodyPr>
            <a:normAutofit fontScale="85000" lnSpcReduction="20000"/>
          </a:bodyPr>
          <a:lstStyle/>
          <a:p>
            <a:r>
              <a:rPr lang="ro-RO" dirty="0">
                <a:solidFill>
                  <a:srgbClr val="C00000"/>
                </a:solidFill>
              </a:rPr>
              <a:t>E. Traversarea în Zig-Zag și </a:t>
            </a:r>
            <a:r>
              <a:rPr lang="ro-RO" dirty="0" err="1">
                <a:solidFill>
                  <a:srgbClr val="C00000"/>
                </a:solidFill>
              </a:rPr>
              <a:t>Run-Length</a:t>
            </a:r>
            <a:r>
              <a:rPr lang="ro-RO" dirty="0">
                <a:solidFill>
                  <a:srgbClr val="C00000"/>
                </a:solidFill>
              </a:rPr>
              <a:t> </a:t>
            </a:r>
            <a:r>
              <a:rPr lang="ro-RO" dirty="0" err="1">
                <a:solidFill>
                  <a:srgbClr val="C00000"/>
                </a:solidFill>
              </a:rPr>
              <a:t>Encoding</a:t>
            </a:r>
            <a:endParaRPr lang="ro-RO" dirty="0">
              <a:solidFill>
                <a:srgbClr val="C00000"/>
              </a:solidFill>
            </a:endParaRPr>
          </a:p>
          <a:p>
            <a:pPr lvl="1" algn="just"/>
            <a:r>
              <a:rPr lang="ro-RO" dirty="0">
                <a:solidFill>
                  <a:srgbClr val="002060"/>
                </a:solidFill>
              </a:rPr>
              <a:t>În urma cuantificării, valorile cele mai semnificative (îndepărtate de 0) se vor concentra în continuare deasupra diagonalei secundare a blocului, motiv pentru care acesta va fi parcurs într-o manieră Zig-Zag, pentru a asigura faptul că informația semnificativă va fi păstrată în cadrul imaginii comprimate:</a:t>
            </a:r>
          </a:p>
          <a:p>
            <a:pPr lvl="3" algn="just"/>
            <a:r>
              <a:rPr lang="fr-FR" b="1" dirty="0">
                <a:solidFill>
                  <a:srgbClr val="C00000"/>
                </a:solidFill>
                <a:latin typeface="Courier New" panose="02070309020205020404" pitchFamily="49" charset="0"/>
                <a:cs typeface="Courier New" panose="02070309020205020404" pitchFamily="49" charset="0"/>
              </a:rPr>
              <a:t>char* </a:t>
            </a:r>
            <a:r>
              <a:rPr lang="fr-FR" b="1" dirty="0" err="1">
                <a:solidFill>
                  <a:srgbClr val="C00000"/>
                </a:solidFill>
                <a:latin typeface="Courier New" panose="02070309020205020404" pitchFamily="49" charset="0"/>
                <a:cs typeface="Courier New" panose="02070309020205020404" pitchFamily="49" charset="0"/>
              </a:rPr>
              <a:t>zigZagTraversal</a:t>
            </a:r>
            <a:r>
              <a:rPr lang="fr-FR" b="1" dirty="0">
                <a:solidFill>
                  <a:srgbClr val="C00000"/>
                </a:solidFill>
                <a:latin typeface="Courier New" panose="02070309020205020404" pitchFamily="49" charset="0"/>
                <a:cs typeface="Courier New" panose="02070309020205020404" pitchFamily="49" charset="0"/>
              </a:rPr>
              <a:t>(Mat_&lt;char&gt; mat)</a:t>
            </a:r>
            <a:endParaRPr lang="ro-RO" b="1" dirty="0">
              <a:solidFill>
                <a:srgbClr val="C00000"/>
              </a:solidFill>
              <a:latin typeface="Courier New" panose="02070309020205020404" pitchFamily="49" charset="0"/>
              <a:cs typeface="Courier New" panose="02070309020205020404" pitchFamily="49" charset="0"/>
            </a:endParaRPr>
          </a:p>
          <a:p>
            <a:pPr lvl="3" algn="just"/>
            <a:endParaRPr lang="ro-RO" b="1" dirty="0">
              <a:solidFill>
                <a:srgbClr val="C00000"/>
              </a:solidFill>
              <a:latin typeface="Courier New" panose="02070309020205020404" pitchFamily="49" charset="0"/>
              <a:cs typeface="Courier New" panose="02070309020205020404" pitchFamily="49" charset="0"/>
            </a:endParaRPr>
          </a:p>
          <a:p>
            <a:pPr lvl="3" algn="just"/>
            <a:endParaRPr lang="ro-RO" b="1" dirty="0">
              <a:solidFill>
                <a:srgbClr val="C00000"/>
              </a:solidFill>
              <a:latin typeface="Courier New" panose="02070309020205020404" pitchFamily="49" charset="0"/>
              <a:cs typeface="Courier New" panose="02070309020205020404" pitchFamily="49" charset="0"/>
            </a:endParaRPr>
          </a:p>
          <a:p>
            <a:pPr marL="1371600" lvl="3" indent="0" algn="just">
              <a:buNone/>
            </a:pPr>
            <a:endParaRPr lang="ro-RO" b="1" dirty="0">
              <a:solidFill>
                <a:srgbClr val="C00000"/>
              </a:solidFill>
              <a:latin typeface="Courier New" panose="02070309020205020404" pitchFamily="49" charset="0"/>
              <a:cs typeface="Courier New" panose="02070309020205020404" pitchFamily="49" charset="0"/>
            </a:endParaRPr>
          </a:p>
          <a:p>
            <a:pPr marL="1371600" lvl="3" indent="0" algn="just">
              <a:buNone/>
            </a:pPr>
            <a:endParaRPr lang="ro-RO" b="1" dirty="0">
              <a:solidFill>
                <a:srgbClr val="C00000"/>
              </a:solidFill>
              <a:latin typeface="Courier New" panose="02070309020205020404" pitchFamily="49" charset="0"/>
              <a:cs typeface="Courier New" panose="02070309020205020404" pitchFamily="49" charset="0"/>
            </a:endParaRPr>
          </a:p>
        </p:txBody>
      </p:sp>
      <p:sp>
        <p:nvSpPr>
          <p:cNvPr id="4" name="Substituent conținut 2">
            <a:extLst>
              <a:ext uri="{FF2B5EF4-FFF2-40B4-BE49-F238E27FC236}">
                <a16:creationId xmlns:a16="http://schemas.microsoft.com/office/drawing/2014/main" id="{DF4F3C7C-3A3A-7EF6-CDB3-DE6529FC37FE}"/>
              </a:ext>
            </a:extLst>
          </p:cNvPr>
          <p:cNvSpPr txBox="1">
            <a:spLocks/>
          </p:cNvSpPr>
          <p:nvPr/>
        </p:nvSpPr>
        <p:spPr>
          <a:xfrm>
            <a:off x="684376" y="5606041"/>
            <a:ext cx="10515600" cy="286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ro-RO" sz="1400" dirty="0">
              <a:solidFill>
                <a:srgbClr val="002060"/>
              </a:solidFill>
            </a:endParaRPr>
          </a:p>
        </p:txBody>
      </p:sp>
      <p:pic>
        <p:nvPicPr>
          <p:cNvPr id="6" name="Imagine 5">
            <a:extLst>
              <a:ext uri="{FF2B5EF4-FFF2-40B4-BE49-F238E27FC236}">
                <a16:creationId xmlns:a16="http://schemas.microsoft.com/office/drawing/2014/main" id="{12203A3D-C1BC-B766-B35B-20DF3F0474ED}"/>
              </a:ext>
            </a:extLst>
          </p:cNvPr>
          <p:cNvPicPr>
            <a:picLocks noChangeAspect="1"/>
          </p:cNvPicPr>
          <p:nvPr/>
        </p:nvPicPr>
        <p:blipFill>
          <a:blip r:embed="rId2"/>
          <a:stretch>
            <a:fillRect/>
          </a:stretch>
        </p:blipFill>
        <p:spPr>
          <a:xfrm>
            <a:off x="9082682" y="1366560"/>
            <a:ext cx="1982058" cy="1992829"/>
          </a:xfrm>
          <a:prstGeom prst="rect">
            <a:avLst/>
          </a:prstGeom>
        </p:spPr>
      </p:pic>
      <p:sp>
        <p:nvSpPr>
          <p:cNvPr id="12" name="Substituent conținut 2">
            <a:extLst>
              <a:ext uri="{FF2B5EF4-FFF2-40B4-BE49-F238E27FC236}">
                <a16:creationId xmlns:a16="http://schemas.microsoft.com/office/drawing/2014/main" id="{3CB576A5-1A87-E206-924C-669D70CE2777}"/>
              </a:ext>
            </a:extLst>
          </p:cNvPr>
          <p:cNvSpPr txBox="1">
            <a:spLocks/>
          </p:cNvSpPr>
          <p:nvPr/>
        </p:nvSpPr>
        <p:spPr>
          <a:xfrm>
            <a:off x="836776" y="3419624"/>
            <a:ext cx="10363200" cy="272349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lvl="3" indent="0" algn="just">
              <a:buFont typeface="Arial" panose="020B0604020202020204" pitchFamily="34" charset="0"/>
              <a:buNone/>
            </a:pPr>
            <a:endParaRPr lang="ro-RO" b="1" dirty="0">
              <a:solidFill>
                <a:srgbClr val="C00000"/>
              </a:solidFill>
              <a:latin typeface="Courier New" panose="02070309020205020404" pitchFamily="49" charset="0"/>
              <a:cs typeface="Courier New" panose="02070309020205020404" pitchFamily="49" charset="0"/>
            </a:endParaRPr>
          </a:p>
          <a:p>
            <a:pPr lvl="1" algn="just"/>
            <a:r>
              <a:rPr lang="ro-RO" dirty="0">
                <a:solidFill>
                  <a:srgbClr val="002060"/>
                </a:solidFill>
              </a:rPr>
              <a:t>Șirul de valori obținut în urma traversării în Zig-Zag a blocului rezultat prin cuantificare se vor codifica folosind strategia </a:t>
            </a:r>
            <a:r>
              <a:rPr lang="ro-RO" dirty="0" err="1">
                <a:solidFill>
                  <a:srgbClr val="002060"/>
                </a:solidFill>
              </a:rPr>
              <a:t>Run-Length</a:t>
            </a:r>
            <a:r>
              <a:rPr lang="ro-RO" dirty="0">
                <a:solidFill>
                  <a:srgbClr val="002060"/>
                </a:solidFill>
              </a:rPr>
              <a:t> </a:t>
            </a:r>
            <a:r>
              <a:rPr lang="ro-RO" dirty="0" err="1">
                <a:solidFill>
                  <a:srgbClr val="002060"/>
                </a:solidFill>
              </a:rPr>
              <a:t>Encoding</a:t>
            </a:r>
            <a:r>
              <a:rPr lang="ro-RO" dirty="0">
                <a:solidFill>
                  <a:srgbClr val="002060"/>
                </a:solidFill>
              </a:rPr>
              <a:t>, rezultând o mulțime de perechi de forma       </a:t>
            </a:r>
            <a:r>
              <a:rPr lang="en-US" sz="2100" dirty="0">
                <a:solidFill>
                  <a:srgbClr val="C00000"/>
                </a:solidFill>
              </a:rPr>
              <a:t>{ </a:t>
            </a:r>
            <a:r>
              <a:rPr lang="en-US" sz="2100" dirty="0" err="1">
                <a:solidFill>
                  <a:srgbClr val="C00000"/>
                </a:solidFill>
              </a:rPr>
              <a:t>valoare</a:t>
            </a:r>
            <a:r>
              <a:rPr lang="en-US" sz="2100" dirty="0">
                <a:solidFill>
                  <a:srgbClr val="C00000"/>
                </a:solidFill>
              </a:rPr>
              <a:t> x num</a:t>
            </a:r>
            <a:r>
              <a:rPr lang="ro-RO" sz="2100" dirty="0" err="1">
                <a:solidFill>
                  <a:srgbClr val="C00000"/>
                </a:solidFill>
              </a:rPr>
              <a:t>ăr</a:t>
            </a:r>
            <a:r>
              <a:rPr lang="ro-RO" sz="2100" dirty="0">
                <a:solidFill>
                  <a:srgbClr val="C00000"/>
                </a:solidFill>
              </a:rPr>
              <a:t> de apariții consecutive </a:t>
            </a:r>
            <a:r>
              <a:rPr lang="en-US" sz="2100" dirty="0">
                <a:solidFill>
                  <a:srgbClr val="C00000"/>
                </a:solidFill>
              </a:rPr>
              <a:t>}</a:t>
            </a:r>
            <a:r>
              <a:rPr lang="ro-RO" dirty="0">
                <a:solidFill>
                  <a:srgbClr val="002060"/>
                </a:solidFill>
              </a:rPr>
              <a:t>, care se vor scrie într-un fișier binar. Funcția care realizează codificarea este:</a:t>
            </a:r>
          </a:p>
          <a:p>
            <a:pPr lvl="3" algn="just"/>
            <a:r>
              <a:rPr lang="fr-FR" b="1" dirty="0" err="1">
                <a:solidFill>
                  <a:srgbClr val="C00000"/>
                </a:solidFill>
                <a:latin typeface="Courier New" panose="02070309020205020404" pitchFamily="49" charset="0"/>
                <a:cs typeface="Courier New" panose="02070309020205020404" pitchFamily="49" charset="0"/>
              </a:rPr>
              <a:t>rleElement</a:t>
            </a:r>
            <a:r>
              <a:rPr lang="fr-FR" b="1" dirty="0">
                <a:solidFill>
                  <a:srgbClr val="C00000"/>
                </a:solidFill>
                <a:latin typeface="Courier New" panose="02070309020205020404" pitchFamily="49" charset="0"/>
                <a:cs typeface="Courier New" panose="02070309020205020404" pitchFamily="49" charset="0"/>
              </a:rPr>
              <a:t>* </a:t>
            </a:r>
            <a:r>
              <a:rPr lang="fr-FR" b="1" dirty="0" err="1">
                <a:solidFill>
                  <a:srgbClr val="C00000"/>
                </a:solidFill>
                <a:latin typeface="Courier New" panose="02070309020205020404" pitchFamily="49" charset="0"/>
                <a:cs typeface="Courier New" panose="02070309020205020404" pitchFamily="49" charset="0"/>
              </a:rPr>
              <a:t>rle</a:t>
            </a:r>
            <a:r>
              <a:rPr lang="fr-FR" b="1" dirty="0">
                <a:solidFill>
                  <a:srgbClr val="C00000"/>
                </a:solidFill>
                <a:latin typeface="Courier New" panose="02070309020205020404" pitchFamily="49" charset="0"/>
                <a:cs typeface="Courier New" panose="02070309020205020404" pitchFamily="49" charset="0"/>
              </a:rPr>
              <a:t>(char* vals, </a:t>
            </a:r>
            <a:r>
              <a:rPr lang="fr-FR" b="1" dirty="0" err="1">
                <a:solidFill>
                  <a:srgbClr val="C00000"/>
                </a:solidFill>
                <a:latin typeface="Courier New" panose="02070309020205020404" pitchFamily="49" charset="0"/>
                <a:cs typeface="Courier New" panose="02070309020205020404" pitchFamily="49" charset="0"/>
              </a:rPr>
              <a:t>int</a:t>
            </a:r>
            <a:r>
              <a:rPr lang="fr-FR" b="1" dirty="0">
                <a:solidFill>
                  <a:srgbClr val="C00000"/>
                </a:solidFill>
                <a:latin typeface="Courier New" panose="02070309020205020404" pitchFamily="49" charset="0"/>
                <a:cs typeface="Courier New" panose="02070309020205020404" pitchFamily="49" charset="0"/>
              </a:rPr>
              <a:t> </a:t>
            </a:r>
            <a:r>
              <a:rPr lang="fr-FR" b="1" dirty="0" err="1">
                <a:solidFill>
                  <a:srgbClr val="C00000"/>
                </a:solidFill>
                <a:latin typeface="Courier New" panose="02070309020205020404" pitchFamily="49" charset="0"/>
                <a:cs typeface="Courier New" panose="02070309020205020404" pitchFamily="49" charset="0"/>
              </a:rPr>
              <a:t>len</a:t>
            </a:r>
            <a:r>
              <a:rPr lang="fr-FR" b="1" dirty="0">
                <a:solidFill>
                  <a:srgbClr val="C00000"/>
                </a:solidFill>
                <a:latin typeface="Courier New" panose="02070309020205020404" pitchFamily="49" charset="0"/>
                <a:cs typeface="Courier New" panose="02070309020205020404" pitchFamily="49" charset="0"/>
              </a:rPr>
              <a:t>, </a:t>
            </a:r>
            <a:r>
              <a:rPr lang="fr-FR" b="1" dirty="0" err="1">
                <a:solidFill>
                  <a:srgbClr val="C00000"/>
                </a:solidFill>
                <a:latin typeface="Courier New" panose="02070309020205020404" pitchFamily="49" charset="0"/>
                <a:cs typeface="Courier New" panose="02070309020205020404" pitchFamily="49" charset="0"/>
              </a:rPr>
              <a:t>int</a:t>
            </a:r>
            <a:r>
              <a:rPr lang="fr-FR" b="1" dirty="0">
                <a:solidFill>
                  <a:srgbClr val="C00000"/>
                </a:solidFill>
                <a:latin typeface="Courier New" panose="02070309020205020404" pitchFamily="49" charset="0"/>
                <a:cs typeface="Courier New" panose="02070309020205020404" pitchFamily="49" charset="0"/>
              </a:rPr>
              <a:t>* </a:t>
            </a:r>
            <a:r>
              <a:rPr lang="fr-FR" b="1" dirty="0" err="1">
                <a:solidFill>
                  <a:srgbClr val="C00000"/>
                </a:solidFill>
                <a:latin typeface="Courier New" panose="02070309020205020404" pitchFamily="49" charset="0"/>
                <a:cs typeface="Courier New" panose="02070309020205020404" pitchFamily="49" charset="0"/>
              </a:rPr>
              <a:t>newLen</a:t>
            </a:r>
            <a:r>
              <a:rPr lang="fr-FR" b="1" dirty="0">
                <a:solidFill>
                  <a:srgbClr val="C00000"/>
                </a:solidFill>
                <a:latin typeface="Courier New" panose="02070309020205020404" pitchFamily="49" charset="0"/>
                <a:cs typeface="Courier New" panose="02070309020205020404" pitchFamily="49" charset="0"/>
              </a:rPr>
              <a:t>)</a:t>
            </a:r>
            <a:endParaRPr lang="ro-RO" dirty="0">
              <a:solidFill>
                <a:srgbClr val="002060"/>
              </a:solidFill>
            </a:endParaRPr>
          </a:p>
          <a:p>
            <a:pPr lvl="1" algn="just"/>
            <a:r>
              <a:rPr lang="ro-RO" dirty="0">
                <a:solidFill>
                  <a:srgbClr val="002060"/>
                </a:solidFill>
              </a:rPr>
              <a:t>Se procedează analog pentru toate blocurile de dimensiune 8 x 8, rezultate prin divizarea celor 3 componente ale imaginii, la final rezultând fișierul cu imaginea comprimată.</a:t>
            </a:r>
          </a:p>
          <a:p>
            <a:pPr lvl="1" algn="just"/>
            <a:r>
              <a:rPr lang="ro-RO" dirty="0">
                <a:solidFill>
                  <a:srgbClr val="002060"/>
                </a:solidFill>
              </a:rPr>
              <a:t>Decomprimarea reprezintă procedeul invers, etapele acestuia fiind complementare celor mai sus descrise și implementate prin funcțiile corespunzătoare.</a:t>
            </a:r>
          </a:p>
        </p:txBody>
      </p:sp>
      <p:sp>
        <p:nvSpPr>
          <p:cNvPr id="14" name="CasetăText 13">
            <a:extLst>
              <a:ext uri="{FF2B5EF4-FFF2-40B4-BE49-F238E27FC236}">
                <a16:creationId xmlns:a16="http://schemas.microsoft.com/office/drawing/2014/main" id="{1E81BD76-58AA-DBCE-88BC-8D9D533C5C04}"/>
              </a:ext>
            </a:extLst>
          </p:cNvPr>
          <p:cNvSpPr txBox="1"/>
          <p:nvPr/>
        </p:nvSpPr>
        <p:spPr>
          <a:xfrm>
            <a:off x="8881375" y="3386205"/>
            <a:ext cx="2545249" cy="307777"/>
          </a:xfrm>
          <a:prstGeom prst="rect">
            <a:avLst/>
          </a:prstGeom>
          <a:noFill/>
        </p:spPr>
        <p:txBody>
          <a:bodyPr wrap="none" rtlCol="0">
            <a:spAutoFit/>
          </a:bodyPr>
          <a:lstStyle/>
          <a:p>
            <a:r>
              <a:rPr lang="en-US" sz="1400" i="1" dirty="0" err="1">
                <a:solidFill>
                  <a:srgbClr val="002060"/>
                </a:solidFill>
              </a:rPr>
              <a:t>Figura</a:t>
            </a:r>
            <a:r>
              <a:rPr lang="en-US" sz="1400" i="1" dirty="0">
                <a:solidFill>
                  <a:srgbClr val="002060"/>
                </a:solidFill>
              </a:rPr>
              <a:t> 3.</a:t>
            </a:r>
            <a:r>
              <a:rPr lang="ro-RO" sz="1400" i="1" dirty="0">
                <a:solidFill>
                  <a:srgbClr val="002060"/>
                </a:solidFill>
              </a:rPr>
              <a:t>2</a:t>
            </a:r>
            <a:r>
              <a:rPr lang="en-US" sz="1400" i="1" dirty="0">
                <a:solidFill>
                  <a:srgbClr val="002060"/>
                </a:solidFill>
              </a:rPr>
              <a:t> </a:t>
            </a:r>
            <a:r>
              <a:rPr lang="ro-RO" sz="1400" i="1" dirty="0">
                <a:solidFill>
                  <a:srgbClr val="002060"/>
                </a:solidFill>
              </a:rPr>
              <a:t>Traversarea în zig-zag</a:t>
            </a:r>
          </a:p>
        </p:txBody>
      </p:sp>
    </p:spTree>
    <p:extLst>
      <p:ext uri="{BB962C8B-B14F-4D97-AF65-F5344CB8AC3E}">
        <p14:creationId xmlns:p14="http://schemas.microsoft.com/office/powerpoint/2010/main" val="1071134116"/>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1835</Words>
  <Application>Microsoft Office PowerPoint</Application>
  <PresentationFormat>Ecran lat</PresentationFormat>
  <Paragraphs>130</Paragraphs>
  <Slides>15</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15</vt:i4>
      </vt:variant>
    </vt:vector>
  </HeadingPairs>
  <TitlesOfParts>
    <vt:vector size="20" baseType="lpstr">
      <vt:lpstr>Arial</vt:lpstr>
      <vt:lpstr>Calibri</vt:lpstr>
      <vt:lpstr>Calibri Light</vt:lpstr>
      <vt:lpstr>Courier New</vt:lpstr>
      <vt:lpstr>Temă Office</vt:lpstr>
      <vt:lpstr>JPEG Compression</vt:lpstr>
      <vt:lpstr>1. Introducere</vt:lpstr>
      <vt:lpstr>2. Studiul bibliografic</vt:lpstr>
      <vt:lpstr>3. Metoda propusă</vt:lpstr>
      <vt:lpstr>3. Metoda propusă</vt:lpstr>
      <vt:lpstr>3. Metoda propusă</vt:lpstr>
      <vt:lpstr>3. Metoda propusă</vt:lpstr>
      <vt:lpstr>3. Metoda propusă</vt:lpstr>
      <vt:lpstr>3. Metoda propusă</vt:lpstr>
      <vt:lpstr>4. Rezultate experimentale</vt:lpstr>
      <vt:lpstr>4. Rezultate experimentale</vt:lpstr>
      <vt:lpstr>5. Manual de utilizare</vt:lpstr>
      <vt:lpstr>6. Concluzii</vt:lpstr>
      <vt:lpstr>6. 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JPEG Compression</dc:title>
  <dc:creator>Dragoș-Bogdan Lazea</dc:creator>
  <cp:lastModifiedBy>Dragoș-Bogdan Lazea</cp:lastModifiedBy>
  <cp:revision>1</cp:revision>
  <dcterms:created xsi:type="dcterms:W3CDTF">2022-05-25T20:07:35Z</dcterms:created>
  <dcterms:modified xsi:type="dcterms:W3CDTF">2022-05-26T00:00:41Z</dcterms:modified>
</cp:coreProperties>
</file>