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40"/>
  </p:notesMasterIdLst>
  <p:sldIdLst>
    <p:sldId id="256" r:id="rId3"/>
    <p:sldId id="280" r:id="rId4"/>
    <p:sldId id="272" r:id="rId5"/>
    <p:sldId id="273" r:id="rId6"/>
    <p:sldId id="275" r:id="rId7"/>
    <p:sldId id="279" r:id="rId8"/>
    <p:sldId id="305" r:id="rId9"/>
    <p:sldId id="309" r:id="rId10"/>
    <p:sldId id="281" r:id="rId11"/>
    <p:sldId id="277" r:id="rId12"/>
    <p:sldId id="282" r:id="rId13"/>
    <p:sldId id="278" r:id="rId14"/>
    <p:sldId id="274" r:id="rId15"/>
    <p:sldId id="271" r:id="rId16"/>
    <p:sldId id="283" r:id="rId17"/>
    <p:sldId id="284" r:id="rId18"/>
    <p:sldId id="285" r:id="rId19"/>
    <p:sldId id="286" r:id="rId20"/>
    <p:sldId id="287" r:id="rId21"/>
    <p:sldId id="288" r:id="rId22"/>
    <p:sldId id="290" r:id="rId23"/>
    <p:sldId id="291" r:id="rId24"/>
    <p:sldId id="292" r:id="rId25"/>
    <p:sldId id="294" r:id="rId26"/>
    <p:sldId id="307" r:id="rId27"/>
    <p:sldId id="296" r:id="rId28"/>
    <p:sldId id="306" r:id="rId29"/>
    <p:sldId id="295" r:id="rId30"/>
    <p:sldId id="297" r:id="rId31"/>
    <p:sldId id="298" r:id="rId32"/>
    <p:sldId id="299" r:id="rId33"/>
    <p:sldId id="300" r:id="rId34"/>
    <p:sldId id="308" r:id="rId35"/>
    <p:sldId id="301" r:id="rId36"/>
    <p:sldId id="304" r:id="rId37"/>
    <p:sldId id="302" r:id="rId38"/>
    <p:sldId id="303" r:id="rId3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8" autoAdjust="0"/>
    <p:restoredTop sz="64186" autoAdjust="0"/>
  </p:normalViewPr>
  <p:slideViewPr>
    <p:cSldViewPr snapToGrid="0">
      <p:cViewPr varScale="1">
        <p:scale>
          <a:sx n="108" d="100"/>
          <a:sy n="108" d="100"/>
        </p:scale>
        <p:origin x="76" y="6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31509692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en.wikipedia.org/w/index.php?title=Eric_Evans_(technologist)&amp;action=edit&amp;redlink=1"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en.wikipedia.org/wiki/Event_store"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Tx/>
              <a:buNone/>
            </a:pPr>
            <a:r>
              <a:rPr lang="en-GB" sz="1100" b="0" i="0" u="none" strike="noStrike" cap="none" baseline="0" dirty="0" smtClean="0">
                <a:solidFill>
                  <a:schemeClr val="dk1"/>
                </a:solidFill>
                <a:latin typeface="Arial"/>
                <a:ea typeface="Arial"/>
                <a:cs typeface="Arial"/>
                <a:sym typeface="Arial"/>
              </a:rPr>
              <a:t>Eric Evans author of DDD</a:t>
            </a:r>
            <a:endParaRPr lang="en-GB" sz="1100" b="0" i="0" u="none" strike="noStrike" cap="none" baseline="0" dirty="0" smtClean="0">
              <a:solidFill>
                <a:schemeClr val="dk1"/>
              </a:solidFill>
              <a:latin typeface="Arial"/>
              <a:ea typeface="Arial"/>
              <a:cs typeface="Arial"/>
              <a:sym typeface="Arial"/>
            </a:endParaRPr>
          </a:p>
        </p:txBody>
      </p:sp>
      <p:sp>
        <p:nvSpPr>
          <p:cNvPr id="127" name="Shape 12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50130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smtClean="0"/>
              <a:t>Notice</a:t>
            </a:r>
            <a:r>
              <a:rPr lang="en-GB" baseline="0" dirty="0" smtClean="0"/>
              <a:t> that at this moment we didn’t talk at all about technologies, architecture and that not a single line of code was written</a:t>
            </a:r>
            <a:r>
              <a:rPr lang="en-GB" baseline="0" dirty="0" smtClean="0"/>
              <a:t>.</a:t>
            </a:r>
          </a:p>
          <a:p>
            <a:r>
              <a:rPr lang="en-GB" baseline="0" dirty="0" smtClean="0"/>
              <a:t>There is no rule related to the size of a bounded context</a:t>
            </a:r>
          </a:p>
          <a:p>
            <a:r>
              <a:rPr lang="en-GB" baseline="0" dirty="0" smtClean="0"/>
              <a:t>The communication between bounded context can be done through multiple methods like messaging, REST</a:t>
            </a:r>
            <a:endParaRPr lang="en-GB" dirty="0" smtClean="0"/>
          </a:p>
          <a:p>
            <a:endParaRPr lang="en-GB" baseline="0" dirty="0" smtClean="0"/>
          </a:p>
          <a:p>
            <a:r>
              <a:rPr lang="en-GB" baseline="0" dirty="0" smtClean="0"/>
              <a:t>It builds on a basic software principle: low coupling and high </a:t>
            </a:r>
            <a:r>
              <a:rPr lang="en-GB" baseline="0" dirty="0" smtClean="0"/>
              <a:t>cohesion</a:t>
            </a:r>
            <a:endParaRPr lang="en-GB" baseline="0" dirty="0" smtClean="0"/>
          </a:p>
        </p:txBody>
      </p:sp>
    </p:spTree>
    <p:extLst>
      <p:ext uri="{BB962C8B-B14F-4D97-AF65-F5344CB8AC3E}">
        <p14:creationId xmlns:p14="http://schemas.microsoft.com/office/powerpoint/2010/main" val="1573590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-although</a:t>
            </a:r>
            <a:r>
              <a:rPr lang="en-US" baseline="0" dirty="0" smtClean="0"/>
              <a:t> we mostly are already doing this is still worth mentioning them</a:t>
            </a:r>
            <a:endParaRPr lang="en-GB" dirty="0"/>
          </a:p>
        </p:txBody>
      </p:sp>
    </p:spTree>
    <p:extLst>
      <p:ext uri="{BB962C8B-B14F-4D97-AF65-F5344CB8AC3E}">
        <p14:creationId xmlns:p14="http://schemas.microsoft.com/office/powerpoint/2010/main" val="3833437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txBox="1">
            <a:spLocks noGrp="1"/>
          </p:cNvSpPr>
          <p:nvPr>
            <p:ph type="body" idx="1"/>
          </p:nvPr>
        </p:nvSpPr>
        <p:spPr>
          <a:xfrm>
            <a:off x="685800" y="4400550"/>
            <a:ext cx="5486400" cy="3600600"/>
          </a:xfrm>
          <a:prstGeom prst="rect">
            <a:avLst/>
          </a:prstGeom>
          <a:noFill/>
          <a:ln>
            <a:noFill/>
          </a:ln>
        </p:spPr>
        <p:txBody>
          <a:bodyPr lIns="91425" tIns="91425" rIns="91425" bIns="91425" anchor="ctr" anchorCtr="0">
            <a:noAutofit/>
          </a:bodyPr>
          <a:lstStyle/>
          <a:p>
            <a:pPr marL="171450" marR="0" lvl="0" indent="-171450" algn="l" rtl="0">
              <a:spcBef>
                <a:spcPts val="0"/>
              </a:spcBef>
              <a:buClr>
                <a:schemeClr val="dk1"/>
              </a:buClr>
              <a:buFontTx/>
              <a:buChar char="-"/>
            </a:pPr>
            <a:r>
              <a:rPr lang="en-GB" sz="1100" b="0" i="0" u="none" strike="noStrike" cap="none" dirty="0" smtClean="0">
                <a:solidFill>
                  <a:schemeClr val="dk1"/>
                </a:solidFill>
                <a:latin typeface="Arial"/>
                <a:ea typeface="Arial"/>
                <a:cs typeface="Arial"/>
                <a:sym typeface="Arial"/>
              </a:rPr>
              <a:t>Constructor</a:t>
            </a:r>
            <a:r>
              <a:rPr lang="en-GB" sz="1100" b="0" i="0" u="none" strike="noStrike" cap="none" baseline="0" dirty="0" smtClean="0">
                <a:solidFill>
                  <a:schemeClr val="dk1"/>
                </a:solidFill>
                <a:latin typeface="Arial"/>
                <a:ea typeface="Arial"/>
                <a:cs typeface="Arial"/>
                <a:sym typeface="Arial"/>
              </a:rPr>
              <a:t> DI:  when you create the object at that moment you provide all dependency requirement</a:t>
            </a:r>
          </a:p>
          <a:p>
            <a:pPr marL="171450" marR="0" lvl="0" indent="-171450" algn="l" rtl="0">
              <a:spcBef>
                <a:spcPts val="0"/>
              </a:spcBef>
              <a:buClr>
                <a:schemeClr val="dk1"/>
              </a:buClr>
              <a:buFontTx/>
              <a:buChar char="-"/>
            </a:pPr>
            <a:r>
              <a:rPr lang="en-GB" sz="1100" b="0" i="0" u="none" strike="noStrike" cap="none" baseline="0" dirty="0" smtClean="0">
                <a:solidFill>
                  <a:schemeClr val="dk1"/>
                </a:solidFill>
                <a:latin typeface="Arial"/>
                <a:ea typeface="Arial"/>
                <a:cs typeface="Arial"/>
                <a:sym typeface="Arial"/>
              </a:rPr>
              <a:t>Method DI: is more like I give you all the stuff to perform the operation </a:t>
            </a:r>
          </a:p>
        </p:txBody>
      </p:sp>
      <p:sp>
        <p:nvSpPr>
          <p:cNvPr id="246" name="Shape 2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25625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smtClean="0"/>
              <a:t>- Simplified version of the class as it</a:t>
            </a:r>
            <a:r>
              <a:rPr lang="en-GB" baseline="0" dirty="0" smtClean="0"/>
              <a:t> is not containing the whole content</a:t>
            </a:r>
            <a:endParaRPr lang="en-GB" dirty="0" smtClean="0"/>
          </a:p>
          <a:p>
            <a:r>
              <a:rPr lang="en-GB" dirty="0" smtClean="0"/>
              <a:t>- We do not need to have the identity</a:t>
            </a:r>
            <a:r>
              <a:rPr lang="en-GB" baseline="0" dirty="0" smtClean="0"/>
              <a:t> of a bullet</a:t>
            </a:r>
          </a:p>
          <a:p>
            <a:pPr marL="171450" indent="-171450">
              <a:buFontTx/>
              <a:buChar char="-"/>
            </a:pPr>
            <a:r>
              <a:rPr lang="en-GB" baseline="0" dirty="0" smtClean="0"/>
              <a:t>They can have business logic but because they are immutable the contained business logic will not change the object state</a:t>
            </a:r>
          </a:p>
          <a:p>
            <a:pPr marL="171450" indent="-171450">
              <a:buFontTx/>
              <a:buChar char="-"/>
            </a:pPr>
            <a:endParaRPr lang="en-GB" dirty="0" smtClean="0"/>
          </a:p>
          <a:p>
            <a:pPr marL="171450" indent="-171450">
              <a:buFontTx/>
              <a:buChar char="-"/>
            </a:pPr>
            <a:endParaRPr lang="en-GB" dirty="0"/>
          </a:p>
        </p:txBody>
      </p:sp>
    </p:spTree>
    <p:extLst>
      <p:ext uri="{BB962C8B-B14F-4D97-AF65-F5344CB8AC3E}">
        <p14:creationId xmlns:p14="http://schemas.microsoft.com/office/powerpoint/2010/main" val="30817578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smtClean="0"/>
              <a:t>- The</a:t>
            </a:r>
            <a:r>
              <a:rPr lang="en-GB" baseline="0" dirty="0" smtClean="0"/>
              <a:t> identity in itself is a complex topic ( from the simplest form like an number to a more complex like an UUID and then more complex like a group of attributes which uniquely identify the entity )</a:t>
            </a:r>
            <a:endParaRPr lang="en-GB" dirty="0"/>
          </a:p>
        </p:txBody>
      </p:sp>
    </p:spTree>
    <p:extLst>
      <p:ext uri="{BB962C8B-B14F-4D97-AF65-F5344CB8AC3E}">
        <p14:creationId xmlns:p14="http://schemas.microsoft.com/office/powerpoint/2010/main" val="24923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smtClean="0"/>
              <a:t>-</a:t>
            </a:r>
            <a:r>
              <a:rPr lang="en-GB" baseline="0" dirty="0" smtClean="0"/>
              <a:t> The class can be read from left to right</a:t>
            </a:r>
            <a:endParaRPr lang="en-GB" dirty="0"/>
          </a:p>
        </p:txBody>
      </p:sp>
    </p:spTree>
    <p:extLst>
      <p:ext uri="{BB962C8B-B14F-4D97-AF65-F5344CB8AC3E}">
        <p14:creationId xmlns:p14="http://schemas.microsoft.com/office/powerpoint/2010/main" val="3485853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smtClean="0"/>
              <a:t>- The boundaries are</a:t>
            </a:r>
            <a:r>
              <a:rPr lang="en-GB" baseline="0" dirty="0" smtClean="0"/>
              <a:t> created because for an outside object it can only see the aggregate and can work with only the operations provided by it. The outside object will not have any reference of an object contained in the aggregate</a:t>
            </a:r>
            <a:endParaRPr lang="en-GB" dirty="0"/>
          </a:p>
        </p:txBody>
      </p:sp>
    </p:spTree>
    <p:extLst>
      <p:ext uri="{BB962C8B-B14F-4D97-AF65-F5344CB8AC3E}">
        <p14:creationId xmlns:p14="http://schemas.microsoft.com/office/powerpoint/2010/main" val="2972776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smtClean="0"/>
              <a:t>- For my example as is not very complex we</a:t>
            </a:r>
            <a:r>
              <a:rPr lang="en-GB" baseline="0" dirty="0" smtClean="0"/>
              <a:t> can consider the factories as an aggregate root</a:t>
            </a:r>
            <a:endParaRPr lang="en-GB" dirty="0"/>
          </a:p>
        </p:txBody>
      </p:sp>
    </p:spTree>
    <p:extLst>
      <p:ext uri="{BB962C8B-B14F-4D97-AF65-F5344CB8AC3E}">
        <p14:creationId xmlns:p14="http://schemas.microsoft.com/office/powerpoint/2010/main" val="961498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Tx/>
              <a:buChar char="-"/>
            </a:pPr>
            <a:r>
              <a:rPr lang="en-GB" dirty="0" smtClean="0"/>
              <a:t>the most simple example</a:t>
            </a:r>
            <a:r>
              <a:rPr lang="en-GB" baseline="0" dirty="0" smtClean="0"/>
              <a:t> I could find related to a domain service</a:t>
            </a:r>
          </a:p>
          <a:p>
            <a:pPr marL="171450" indent="-171450">
              <a:buFontTx/>
              <a:buChar char="-"/>
            </a:pPr>
            <a:r>
              <a:rPr lang="en-GB" baseline="0" dirty="0" smtClean="0"/>
              <a:t>This logic naturally does not make sense to be contained in any of the other domain objects like a factory or the warehouse</a:t>
            </a:r>
            <a:endParaRPr lang="en-GB" dirty="0"/>
          </a:p>
        </p:txBody>
      </p:sp>
    </p:spTree>
    <p:extLst>
      <p:ext uri="{BB962C8B-B14F-4D97-AF65-F5344CB8AC3E}">
        <p14:creationId xmlns:p14="http://schemas.microsoft.com/office/powerpoint/2010/main" val="1751280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smtClean="0"/>
              <a:t>- Not</a:t>
            </a:r>
            <a:r>
              <a:rPr lang="en-GB" baseline="0" dirty="0" smtClean="0"/>
              <a:t> shown an example of the </a:t>
            </a:r>
            <a:endParaRPr lang="en-GB" dirty="0"/>
          </a:p>
        </p:txBody>
      </p:sp>
    </p:spTree>
    <p:extLst>
      <p:ext uri="{BB962C8B-B14F-4D97-AF65-F5344CB8AC3E}">
        <p14:creationId xmlns:p14="http://schemas.microsoft.com/office/powerpoint/2010/main" val="382088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100" b="0" i="0" kern="1200" dirty="0" smtClean="0">
                <a:solidFill>
                  <a:schemeClr val="tx1"/>
                </a:solidFill>
                <a:effectLst/>
                <a:latin typeface="+mn-lt"/>
                <a:ea typeface="+mn-ea"/>
                <a:cs typeface="+mn-cs"/>
              </a:rPr>
              <a:t>DDD provides a structure of practices and terminology for making design decisions that focus and accelerate software projects dealing with complicated domains.</a:t>
            </a:r>
            <a:endParaRPr lang="en-GB" dirty="0"/>
          </a:p>
        </p:txBody>
      </p:sp>
    </p:spTree>
    <p:extLst>
      <p:ext uri="{BB962C8B-B14F-4D97-AF65-F5344CB8AC3E}">
        <p14:creationId xmlns:p14="http://schemas.microsoft.com/office/powerpoint/2010/main" val="16803763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smtClean="0"/>
              <a:t>Event Sourcing: </a:t>
            </a:r>
            <a:r>
              <a:rPr lang="en-GB" sz="1100" b="0" i="0" kern="1200" dirty="0" smtClean="0">
                <a:solidFill>
                  <a:schemeClr val="tx1"/>
                </a:solidFill>
                <a:effectLst/>
                <a:latin typeface="+mn-lt"/>
                <a:ea typeface="+mn-ea"/>
                <a:cs typeface="+mn-cs"/>
              </a:rPr>
              <a:t>An architectural pattern which warrants that your entities (as per </a:t>
            </a:r>
            <a:r>
              <a:rPr lang="en-GB" sz="1100" b="0" i="0" u="none" strike="noStrike" kern="1200" dirty="0" smtClean="0">
                <a:solidFill>
                  <a:schemeClr val="tx1"/>
                </a:solidFill>
                <a:effectLst/>
                <a:latin typeface="+mn-lt"/>
                <a:ea typeface="+mn-ea"/>
                <a:cs typeface="+mn-cs"/>
                <a:hlinkClick r:id="rId3" tooltip="Eric Evans (technologist) (page does not exist)"/>
              </a:rPr>
              <a:t>Eric Evans’</a:t>
            </a:r>
            <a:r>
              <a:rPr lang="en-GB" sz="1100" b="0" i="0" kern="1200" dirty="0" smtClean="0">
                <a:solidFill>
                  <a:schemeClr val="tx1"/>
                </a:solidFill>
                <a:effectLst/>
                <a:latin typeface="+mn-lt"/>
                <a:ea typeface="+mn-ea"/>
                <a:cs typeface="+mn-cs"/>
              </a:rPr>
              <a:t> definition) do not track their internal state by means of direct serialization or O/R mapping, but by means of reading and committing events to an </a:t>
            </a:r>
            <a:r>
              <a:rPr lang="en-GB" sz="1100" b="0" i="0" u="none" strike="noStrike" kern="1200" dirty="0" smtClean="0">
                <a:solidFill>
                  <a:schemeClr val="tx1"/>
                </a:solidFill>
                <a:effectLst/>
                <a:latin typeface="+mn-lt"/>
                <a:ea typeface="+mn-ea"/>
                <a:cs typeface="+mn-cs"/>
                <a:hlinkClick r:id="rId4" tooltip="Event store"/>
              </a:rPr>
              <a:t>event store</a:t>
            </a:r>
            <a:r>
              <a:rPr lang="en-GB" sz="1100" b="0" i="0" kern="1200" dirty="0" smtClean="0">
                <a:solidFill>
                  <a:schemeClr val="tx1"/>
                </a:solidFill>
                <a:effectLst/>
                <a:latin typeface="+mn-lt"/>
                <a:ea typeface="+mn-ea"/>
                <a:cs typeface="+mn-cs"/>
              </a:rPr>
              <a:t>. (from</a:t>
            </a:r>
            <a:r>
              <a:rPr lang="en-GB" sz="1100" b="0" i="0" kern="1200" baseline="0" dirty="0" smtClean="0">
                <a:solidFill>
                  <a:schemeClr val="tx1"/>
                </a:solidFill>
                <a:effectLst/>
                <a:latin typeface="+mn-lt"/>
                <a:ea typeface="+mn-ea"/>
                <a:cs typeface="+mn-cs"/>
              </a:rPr>
              <a:t> Wikipedia)</a:t>
            </a:r>
            <a:endParaRPr lang="en-GB" dirty="0"/>
          </a:p>
        </p:txBody>
      </p:sp>
    </p:spTree>
    <p:extLst>
      <p:ext uri="{BB962C8B-B14F-4D97-AF65-F5344CB8AC3E}">
        <p14:creationId xmlns:p14="http://schemas.microsoft.com/office/powerpoint/2010/main" val="736821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smtClean="0"/>
              <a:t>- Just to raise</a:t>
            </a:r>
            <a:r>
              <a:rPr lang="en-GB" baseline="0" dirty="0" smtClean="0"/>
              <a:t> awareness on the points which are general valid</a:t>
            </a:r>
            <a:endParaRPr lang="en-GB" dirty="0"/>
          </a:p>
        </p:txBody>
      </p:sp>
    </p:spTree>
    <p:extLst>
      <p:ext uri="{BB962C8B-B14F-4D97-AF65-F5344CB8AC3E}">
        <p14:creationId xmlns:p14="http://schemas.microsoft.com/office/powerpoint/2010/main" val="14432777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Tx/>
              <a:buChar char="-"/>
            </a:pPr>
            <a:r>
              <a:rPr lang="en-GB" dirty="0" smtClean="0"/>
              <a:t>Hexagonal</a:t>
            </a:r>
            <a:r>
              <a:rPr lang="en-GB" baseline="0" dirty="0" smtClean="0"/>
              <a:t> is used as a catchy name but there is no connection with the geometrical form</a:t>
            </a:r>
          </a:p>
          <a:p>
            <a:pPr marL="171450" indent="-171450">
              <a:buFontTx/>
              <a:buChar char="-"/>
            </a:pPr>
            <a:r>
              <a:rPr lang="en-GB" dirty="0" smtClean="0"/>
              <a:t>changing the persistence or adding a new type of</a:t>
            </a:r>
            <a:r>
              <a:rPr lang="en-GB" baseline="0" dirty="0" smtClean="0"/>
              <a:t> communication should not change the business logic</a:t>
            </a:r>
          </a:p>
          <a:p>
            <a:pPr marL="171450" indent="-171450">
              <a:buFontTx/>
              <a:buChar char="-"/>
            </a:pPr>
            <a:r>
              <a:rPr lang="en-GB" baseline="0" dirty="0" smtClean="0"/>
              <a:t>We can easy provides mocks for any repository or other communication part</a:t>
            </a:r>
            <a:endParaRPr lang="en-GB" dirty="0"/>
          </a:p>
        </p:txBody>
      </p:sp>
    </p:spTree>
    <p:extLst>
      <p:ext uri="{BB962C8B-B14F-4D97-AF65-F5344CB8AC3E}">
        <p14:creationId xmlns:p14="http://schemas.microsoft.com/office/powerpoint/2010/main" val="15325631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Tx/>
              <a:buChar char="-"/>
            </a:pPr>
            <a:r>
              <a:rPr lang="en-GB" dirty="0" smtClean="0"/>
              <a:t>From a very high level we</a:t>
            </a:r>
            <a:r>
              <a:rPr lang="en-GB" baseline="0" dirty="0" smtClean="0"/>
              <a:t> can see that everything is sealed ( one container ) </a:t>
            </a:r>
            <a:endParaRPr lang="en-GB" baseline="0" dirty="0" smtClean="0"/>
          </a:p>
          <a:p>
            <a:pPr marL="171450" indent="-171450">
              <a:buFontTx/>
              <a:buChar char="-"/>
            </a:pPr>
            <a:r>
              <a:rPr lang="en-GB" baseline="0" dirty="0" smtClean="0"/>
              <a:t>This is how the application should look for the it’s dependencies</a:t>
            </a:r>
            <a:endParaRPr lang="en-GB" baseline="0" dirty="0" smtClean="0"/>
          </a:p>
          <a:p>
            <a:pPr marL="171450" indent="-171450">
              <a:buFontTx/>
              <a:buChar char="-"/>
            </a:pPr>
            <a:r>
              <a:rPr lang="en-GB" baseline="0" dirty="0" smtClean="0"/>
              <a:t> we can see the interaction with the outside</a:t>
            </a:r>
            <a:endParaRPr lang="en-GB" dirty="0"/>
          </a:p>
        </p:txBody>
      </p:sp>
    </p:spTree>
    <p:extLst>
      <p:ext uri="{BB962C8B-B14F-4D97-AF65-F5344CB8AC3E}">
        <p14:creationId xmlns:p14="http://schemas.microsoft.com/office/powerpoint/2010/main" val="20180691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Tx/>
              <a:buChar char="-"/>
            </a:pPr>
            <a:r>
              <a:rPr lang="en-GB" dirty="0" smtClean="0"/>
              <a:t>Specialized</a:t>
            </a:r>
            <a:r>
              <a:rPr lang="en-GB" baseline="0" dirty="0" smtClean="0"/>
              <a:t> parts of the infrastructure are called ports</a:t>
            </a:r>
          </a:p>
          <a:p>
            <a:pPr marL="171450" indent="-171450">
              <a:buFontTx/>
              <a:buChar char="-"/>
            </a:pPr>
            <a:r>
              <a:rPr lang="en-GB" baseline="0" dirty="0" smtClean="0"/>
              <a:t>Ports for In and Out operation</a:t>
            </a:r>
            <a:endParaRPr lang="en-GB" dirty="0"/>
          </a:p>
        </p:txBody>
      </p:sp>
    </p:spTree>
    <p:extLst>
      <p:ext uri="{BB962C8B-B14F-4D97-AF65-F5344CB8AC3E}">
        <p14:creationId xmlns:p14="http://schemas.microsoft.com/office/powerpoint/2010/main" val="3184354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5241007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Although the caches can reside on any</a:t>
            </a:r>
            <a:r>
              <a:rPr lang="en-GB" baseline="0" dirty="0" smtClean="0"/>
              <a:t> level, it make sense to have the client of the cache in the infrastructure</a:t>
            </a:r>
            <a:endParaRPr lang="en-GB" dirty="0"/>
          </a:p>
        </p:txBody>
      </p:sp>
    </p:spTree>
    <p:extLst>
      <p:ext uri="{BB962C8B-B14F-4D97-AF65-F5344CB8AC3E}">
        <p14:creationId xmlns:p14="http://schemas.microsoft.com/office/powerpoint/2010/main" val="24595480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smtClean="0"/>
              <a:t>-</a:t>
            </a:r>
            <a:r>
              <a:rPr lang="en-GB" baseline="0" dirty="0" smtClean="0"/>
              <a:t> Warning: watch what you put in the git repo. Do not put company confidential private info, do not put any keys to any sort. Git repos are scanned and I’ve seen some bad things</a:t>
            </a:r>
            <a:endParaRPr lang="en-GB" dirty="0"/>
          </a:p>
        </p:txBody>
      </p:sp>
    </p:spTree>
    <p:extLst>
      <p:ext uri="{BB962C8B-B14F-4D97-AF65-F5344CB8AC3E}">
        <p14:creationId xmlns:p14="http://schemas.microsoft.com/office/powerpoint/2010/main" val="30701326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406263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Tx/>
              <a:buChar char="-"/>
            </a:pPr>
            <a:r>
              <a:rPr lang="en-GB" dirty="0" smtClean="0"/>
              <a:t>This is in very short terms the selling part</a:t>
            </a:r>
          </a:p>
          <a:p>
            <a:pPr marL="171450" indent="-171450">
              <a:buFontTx/>
              <a:buChar char="-"/>
            </a:pPr>
            <a:r>
              <a:rPr lang="en-GB" dirty="0" smtClean="0"/>
              <a:t>Using</a:t>
            </a:r>
            <a:r>
              <a:rPr lang="en-GB" baseline="0" dirty="0" smtClean="0"/>
              <a:t> software to leverage the business strategy</a:t>
            </a:r>
            <a:endParaRPr lang="en-GB" dirty="0"/>
          </a:p>
        </p:txBody>
      </p:sp>
    </p:spTree>
    <p:extLst>
      <p:ext uri="{BB962C8B-B14F-4D97-AF65-F5344CB8AC3E}">
        <p14:creationId xmlns:p14="http://schemas.microsoft.com/office/powerpoint/2010/main" val="1985749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All this is not free and comes with a price: time</a:t>
            </a:r>
            <a:endParaRPr lang="en-US" baseline="0" dirty="0" smtClean="0"/>
          </a:p>
          <a:p>
            <a:pPr marL="171450" indent="-171450">
              <a:buFontTx/>
              <a:buChar char="-"/>
            </a:pPr>
            <a:r>
              <a:rPr lang="en-US" baseline="0" dirty="0" smtClean="0"/>
              <a:t>I </a:t>
            </a:r>
            <a:r>
              <a:rPr lang="en-US" baseline="0" dirty="0" smtClean="0"/>
              <a:t>want to be clear from the beginning that DDD is not applicable on all over the places </a:t>
            </a:r>
            <a:endParaRPr lang="en-US" baseline="0" dirty="0" smtClean="0"/>
          </a:p>
          <a:p>
            <a:pPr marL="171450" indent="-171450">
              <a:buFontTx/>
              <a:buChar char="-"/>
            </a:pPr>
            <a:r>
              <a:rPr lang="en-US" baseline="0" dirty="0" smtClean="0"/>
              <a:t>It </a:t>
            </a:r>
            <a:r>
              <a:rPr lang="en-US" baseline="0" dirty="0" smtClean="0"/>
              <a:t>is not considered a silver bullet that will fix anything </a:t>
            </a:r>
          </a:p>
          <a:p>
            <a:pPr marL="0" indent="0">
              <a:buFontTx/>
              <a:buNone/>
            </a:pPr>
            <a:endParaRPr lang="en-GB" dirty="0"/>
          </a:p>
        </p:txBody>
      </p:sp>
    </p:spTree>
    <p:extLst>
      <p:ext uri="{BB962C8B-B14F-4D97-AF65-F5344CB8AC3E}">
        <p14:creationId xmlns:p14="http://schemas.microsoft.com/office/powerpoint/2010/main" val="3620026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Tx/>
              <a:buChar char="-"/>
            </a:pPr>
            <a:r>
              <a:rPr lang="en-GB" dirty="0" smtClean="0"/>
              <a:t>We </a:t>
            </a:r>
            <a:r>
              <a:rPr lang="en-GB" dirty="0" smtClean="0"/>
              <a:t>are focusing</a:t>
            </a:r>
            <a:r>
              <a:rPr lang="en-GB" baseline="0" dirty="0" smtClean="0"/>
              <a:t> only on a small part of the business domain for presentation purposes </a:t>
            </a:r>
            <a:endParaRPr lang="en-GB" baseline="0" dirty="0" smtClean="0"/>
          </a:p>
          <a:p>
            <a:pPr marL="171450" indent="-171450">
              <a:buFontTx/>
              <a:buChar char="-"/>
            </a:pPr>
            <a:r>
              <a:rPr lang="en-GB" baseline="0" dirty="0" smtClean="0"/>
              <a:t>And also this </a:t>
            </a:r>
            <a:r>
              <a:rPr lang="en-GB" baseline="0" dirty="0" smtClean="0"/>
              <a:t>part is highly diluted as the time to present is very short</a:t>
            </a:r>
            <a:endParaRPr lang="en-GB" dirty="0"/>
          </a:p>
        </p:txBody>
      </p:sp>
    </p:spTree>
    <p:extLst>
      <p:ext uri="{BB962C8B-B14F-4D97-AF65-F5344CB8AC3E}">
        <p14:creationId xmlns:p14="http://schemas.microsoft.com/office/powerpoint/2010/main" val="2478934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Tx/>
              <a:buChar char="-"/>
            </a:pPr>
            <a:r>
              <a:rPr lang="en-GB" dirty="0" smtClean="0"/>
              <a:t>Having</a:t>
            </a:r>
            <a:r>
              <a:rPr lang="en-GB" baseline="0" dirty="0" smtClean="0"/>
              <a:t> a common understanding is very important in delivering the right software</a:t>
            </a:r>
          </a:p>
          <a:p>
            <a:pPr marL="171450" indent="-171450">
              <a:buFontTx/>
              <a:buChar char="-"/>
            </a:pPr>
            <a:r>
              <a:rPr lang="en-GB" baseline="0" dirty="0" smtClean="0"/>
              <a:t>It is saying that a picture is worth 1000 words</a:t>
            </a:r>
            <a:endParaRPr lang="en-GB" dirty="0"/>
          </a:p>
        </p:txBody>
      </p:sp>
    </p:spTree>
    <p:extLst>
      <p:ext uri="{BB962C8B-B14F-4D97-AF65-F5344CB8AC3E}">
        <p14:creationId xmlns:p14="http://schemas.microsoft.com/office/powerpoint/2010/main" val="3679995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Tx/>
              <a:buChar char="-"/>
            </a:pPr>
            <a:r>
              <a:rPr lang="en-GB" dirty="0" smtClean="0"/>
              <a:t>This example is found in the Vaughn</a:t>
            </a:r>
            <a:r>
              <a:rPr lang="en-GB" baseline="0" dirty="0" smtClean="0"/>
              <a:t> Vernon book</a:t>
            </a:r>
          </a:p>
          <a:p>
            <a:pPr marL="171450" indent="-171450">
              <a:buFontTx/>
              <a:buChar char="-"/>
            </a:pPr>
            <a:r>
              <a:rPr lang="en-GB" baseline="0" dirty="0" smtClean="0"/>
              <a:t>Writing code good, clean and meaningful code has 2 very important positive aspects: </a:t>
            </a:r>
          </a:p>
          <a:p>
            <a:pPr marL="228600" indent="-228600">
              <a:buFontTx/>
              <a:buAutoNum type="arabicPeriod"/>
            </a:pPr>
            <a:r>
              <a:rPr lang="en-GB" baseline="0" dirty="0" smtClean="0"/>
              <a:t>It is easy to maintain in time as the developer ( the human ) who reads the code will know quickly where to make the changes. This is translating in fast changes and money for the company</a:t>
            </a:r>
          </a:p>
          <a:p>
            <a:pPr marL="228600" indent="-228600">
              <a:buFontTx/>
              <a:buAutoNum type="arabicPeriod"/>
            </a:pPr>
            <a:r>
              <a:rPr lang="en-GB" baseline="0" dirty="0" smtClean="0"/>
              <a:t>For a new developer getting up to speed </a:t>
            </a:r>
            <a:endParaRPr lang="en-GB" dirty="0"/>
          </a:p>
        </p:txBody>
      </p:sp>
    </p:spTree>
    <p:extLst>
      <p:ext uri="{BB962C8B-B14F-4D97-AF65-F5344CB8AC3E}">
        <p14:creationId xmlns:p14="http://schemas.microsoft.com/office/powerpoint/2010/main" val="2094361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Tx/>
              <a:buChar char="-"/>
            </a:pPr>
            <a:r>
              <a:rPr lang="en-GB" dirty="0" smtClean="0"/>
              <a:t>we</a:t>
            </a:r>
            <a:r>
              <a:rPr lang="en-GB" baseline="0" dirty="0" smtClean="0"/>
              <a:t> do not try so solve all the problems are once because of the complexity</a:t>
            </a:r>
          </a:p>
          <a:p>
            <a:pPr marL="171450" indent="-171450">
              <a:buFontTx/>
              <a:buChar char="-"/>
            </a:pPr>
            <a:r>
              <a:rPr lang="en-GB" baseline="0" dirty="0" smtClean="0"/>
              <a:t>For example </a:t>
            </a:r>
            <a:r>
              <a:rPr lang="en-GB" baseline="0" dirty="0" smtClean="0"/>
              <a:t>a </a:t>
            </a:r>
            <a:r>
              <a:rPr lang="en-GB" baseline="0" dirty="0" smtClean="0"/>
              <a:t>user can have different meaning in different </a:t>
            </a:r>
            <a:r>
              <a:rPr lang="en-GB" baseline="0" dirty="0" smtClean="0"/>
              <a:t>contexts</a:t>
            </a:r>
          </a:p>
          <a:p>
            <a:pPr marL="171450" indent="-171450">
              <a:buFontTx/>
              <a:buChar char="-"/>
            </a:pPr>
            <a:r>
              <a:rPr lang="en-US" baseline="0" dirty="0" smtClean="0"/>
              <a:t>Core domain, support domain and generic domain</a:t>
            </a:r>
            <a:endParaRPr lang="en-GB" dirty="0"/>
          </a:p>
        </p:txBody>
      </p:sp>
    </p:spTree>
    <p:extLst>
      <p:ext uri="{BB962C8B-B14F-4D97-AF65-F5344CB8AC3E}">
        <p14:creationId xmlns:p14="http://schemas.microsoft.com/office/powerpoint/2010/main" val="853015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Darth Vader</a:t>
            </a:r>
            <a:r>
              <a:rPr lang="en-US" baseline="0" dirty="0" smtClean="0"/>
              <a:t> is the domain expert and our client</a:t>
            </a:r>
          </a:p>
          <a:p>
            <a:r>
              <a:rPr lang="en-US" baseline="0" dirty="0" smtClean="0"/>
              <a:t>This a sample from the conversation with our client  to build the ubiquitous language</a:t>
            </a:r>
          </a:p>
          <a:p>
            <a:r>
              <a:rPr lang="en-US" baseline="0" dirty="0" smtClean="0"/>
              <a:t>Focus on the </a:t>
            </a:r>
            <a:r>
              <a:rPr lang="en-US" baseline="0" dirty="0" smtClean="0"/>
              <a:t>essentials and try to define the core</a:t>
            </a:r>
            <a:endParaRPr lang="en-US" baseline="0" dirty="0" smtClean="0"/>
          </a:p>
          <a:p>
            <a:r>
              <a:rPr lang="en-US" baseline="0" dirty="0" smtClean="0"/>
              <a:t>This Darth Vader is quite a chatty guy when he starts talking about Death Star</a:t>
            </a:r>
            <a:endParaRPr lang="en-GB" dirty="0"/>
          </a:p>
        </p:txBody>
      </p:sp>
    </p:spTree>
    <p:extLst>
      <p:ext uri="{BB962C8B-B14F-4D97-AF65-F5344CB8AC3E}">
        <p14:creationId xmlns:p14="http://schemas.microsoft.com/office/powerpoint/2010/main" val="1988924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1143000" y="841771"/>
            <a:ext cx="6858000" cy="1790699"/>
          </a:xfrm>
          <a:prstGeom prst="rect">
            <a:avLst/>
          </a:prstGeom>
          <a:noFill/>
          <a:ln>
            <a:noFill/>
          </a:ln>
        </p:spPr>
        <p:txBody>
          <a:bodyPr lIns="91425" tIns="91425" rIns="91425" bIns="91425" anchor="b" anchorCtr="0"/>
          <a:lstStyle>
            <a:lvl1pPr marL="0" marR="0" lvl="0" indent="0" algn="ctr" rtl="0">
              <a:lnSpc>
                <a:spcPct val="90000"/>
              </a:lnSpc>
              <a:spcBef>
                <a:spcPts val="0"/>
              </a:spcBef>
              <a:spcAft>
                <a:spcPts val="0"/>
              </a:spcAft>
              <a:buClr>
                <a:schemeClr val="dk1"/>
              </a:buClr>
              <a:buFont typeface="Calibri"/>
              <a:buNone/>
              <a:defRPr sz="4500" b="0" i="0" u="none" strike="noStrike" cap="none">
                <a:solidFill>
                  <a:schemeClr val="dk1"/>
                </a:solidFill>
                <a:latin typeface="Calibri"/>
                <a:ea typeface="Calibri"/>
                <a:cs typeface="Calibri"/>
                <a:sym typeface="Calibri"/>
              </a:defRPr>
            </a:lvl1pPr>
            <a:lvl2pPr lvl="1" indent="0">
              <a:spcBef>
                <a:spcPts val="0"/>
              </a:spcBef>
              <a:buFont typeface="Arial"/>
              <a:buNone/>
              <a:defRPr sz="1400"/>
            </a:lvl2pPr>
            <a:lvl3pPr lvl="2" indent="0">
              <a:spcBef>
                <a:spcPts val="0"/>
              </a:spcBef>
              <a:buFont typeface="Arial"/>
              <a:buNone/>
              <a:defRPr sz="1400"/>
            </a:lvl3pPr>
            <a:lvl4pPr lvl="3" indent="0">
              <a:spcBef>
                <a:spcPts val="0"/>
              </a:spcBef>
              <a:buFont typeface="Arial"/>
              <a:buNone/>
              <a:defRPr sz="1400"/>
            </a:lvl4pPr>
            <a:lvl5pPr lvl="4" indent="0">
              <a:spcBef>
                <a:spcPts val="0"/>
              </a:spcBef>
              <a:buFont typeface="Arial"/>
              <a:buNone/>
              <a:defRPr sz="1400"/>
            </a:lvl5pPr>
            <a:lvl6pPr lvl="5" indent="0">
              <a:spcBef>
                <a:spcPts val="0"/>
              </a:spcBef>
              <a:buFont typeface="Arial"/>
              <a:buNone/>
              <a:defRPr sz="1400"/>
            </a:lvl6pPr>
            <a:lvl7pPr lvl="6" indent="0">
              <a:spcBef>
                <a:spcPts val="0"/>
              </a:spcBef>
              <a:buFont typeface="Arial"/>
              <a:buNone/>
              <a:defRPr sz="1400"/>
            </a:lvl7pPr>
            <a:lvl8pPr lvl="7" indent="0">
              <a:spcBef>
                <a:spcPts val="0"/>
              </a:spcBef>
              <a:buFont typeface="Arial"/>
              <a:buNone/>
              <a:defRPr sz="1400"/>
            </a:lvl8pPr>
            <a:lvl9pPr lvl="8" indent="0">
              <a:spcBef>
                <a:spcPts val="0"/>
              </a:spcBef>
              <a:buFont typeface="Arial"/>
              <a:buNone/>
              <a:defRPr sz="1400"/>
            </a:lvl9pPr>
          </a:lstStyle>
          <a:p>
            <a:endParaRPr/>
          </a:p>
        </p:txBody>
      </p:sp>
      <p:sp>
        <p:nvSpPr>
          <p:cNvPr id="58" name="Shape 58"/>
          <p:cNvSpPr txBox="1">
            <a:spLocks noGrp="1"/>
          </p:cNvSpPr>
          <p:nvPr>
            <p:ph type="subTitle" idx="1"/>
          </p:nvPr>
        </p:nvSpPr>
        <p:spPr>
          <a:xfrm>
            <a:off x="1143000" y="2701527"/>
            <a:ext cx="6858000" cy="1241821"/>
          </a:xfrm>
          <a:prstGeom prst="rect">
            <a:avLst/>
          </a:prstGeom>
          <a:noFill/>
          <a:ln>
            <a:noFill/>
          </a:ln>
        </p:spPr>
        <p:txBody>
          <a:bodyPr lIns="91425" tIns="91425" rIns="91425" bIns="91425" anchor="t" anchorCtr="0"/>
          <a:lstStyle>
            <a:lvl1pPr marL="0" marR="0" lvl="0" indent="0" algn="ctr" rtl="0">
              <a:lnSpc>
                <a:spcPct val="90000"/>
              </a:lnSpc>
              <a:spcBef>
                <a:spcPts val="800"/>
              </a:spcBef>
              <a:spcAft>
                <a:spcPts val="0"/>
              </a:spcAft>
              <a:buClr>
                <a:schemeClr val="dk1"/>
              </a:buClr>
              <a:buFont typeface="Arial"/>
              <a:buNone/>
              <a:defRPr sz="1800" b="0" i="0" u="none" strike="noStrike" cap="none">
                <a:solidFill>
                  <a:schemeClr val="dk1"/>
                </a:solidFill>
                <a:latin typeface="Calibri"/>
                <a:ea typeface="Calibri"/>
                <a:cs typeface="Calibri"/>
                <a:sym typeface="Calibri"/>
              </a:defRPr>
            </a:lvl1pPr>
            <a:lvl2pPr marL="342900" marR="0" lvl="1" indent="0" algn="ctr" rtl="0">
              <a:lnSpc>
                <a:spcPct val="90000"/>
              </a:lnSpc>
              <a:spcBef>
                <a:spcPts val="400"/>
              </a:spcBef>
              <a:spcAft>
                <a:spcPts val="0"/>
              </a:spcAft>
              <a:buClr>
                <a:schemeClr val="dk1"/>
              </a:buClr>
              <a:buFont typeface="Arial"/>
              <a:buNone/>
              <a:defRPr sz="1500" b="0" i="0" u="none" strike="noStrike" cap="none">
                <a:solidFill>
                  <a:schemeClr val="dk1"/>
                </a:solidFill>
                <a:latin typeface="Calibri"/>
                <a:ea typeface="Calibri"/>
                <a:cs typeface="Calibri"/>
                <a:sym typeface="Calibri"/>
              </a:defRPr>
            </a:lvl2pPr>
            <a:lvl3pPr marL="685800" marR="0" lvl="2" indent="0" algn="ctr" rtl="0">
              <a:lnSpc>
                <a:spcPct val="90000"/>
              </a:lnSpc>
              <a:spcBef>
                <a:spcPts val="400"/>
              </a:spcBef>
              <a:spcAft>
                <a:spcPts val="0"/>
              </a:spcAft>
              <a:buClr>
                <a:schemeClr val="dk1"/>
              </a:buClr>
              <a:buFont typeface="Arial"/>
              <a:buNone/>
              <a:defRPr sz="1400" b="0" i="0" u="none" strike="noStrike" cap="none">
                <a:solidFill>
                  <a:schemeClr val="dk1"/>
                </a:solidFill>
                <a:latin typeface="Calibri"/>
                <a:ea typeface="Calibri"/>
                <a:cs typeface="Calibri"/>
                <a:sym typeface="Calibri"/>
              </a:defRPr>
            </a:lvl3pPr>
            <a:lvl4pPr marL="1028700" marR="0" lvl="3" indent="0" algn="ctr" rtl="0">
              <a:lnSpc>
                <a:spcPct val="90000"/>
              </a:lnSpc>
              <a:spcBef>
                <a:spcPts val="40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4pPr>
            <a:lvl5pPr marL="1371600" marR="0" lvl="4" indent="0" algn="ctr" rtl="0">
              <a:lnSpc>
                <a:spcPct val="90000"/>
              </a:lnSpc>
              <a:spcBef>
                <a:spcPts val="40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5pPr>
            <a:lvl6pPr marL="1714500" marR="0" lvl="5" indent="0" algn="ctr" rtl="0">
              <a:lnSpc>
                <a:spcPct val="90000"/>
              </a:lnSpc>
              <a:spcBef>
                <a:spcPts val="40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6pPr>
            <a:lvl7pPr marL="2057400" marR="0" lvl="6" indent="0" algn="ctr" rtl="0">
              <a:lnSpc>
                <a:spcPct val="90000"/>
              </a:lnSpc>
              <a:spcBef>
                <a:spcPts val="40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7pPr>
            <a:lvl8pPr marL="2400300" marR="0" lvl="7" indent="0" algn="ctr" rtl="0">
              <a:lnSpc>
                <a:spcPct val="90000"/>
              </a:lnSpc>
              <a:spcBef>
                <a:spcPts val="40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8pPr>
            <a:lvl9pPr marL="2743200" marR="0" lvl="8" indent="0" algn="ctr" rtl="0">
              <a:lnSpc>
                <a:spcPct val="90000"/>
              </a:lnSpc>
              <a:spcBef>
                <a:spcPts val="40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628650" y="4767262"/>
            <a:ext cx="2057398" cy="273842"/>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3028950" y="4767262"/>
            <a:ext cx="3086099" cy="273842"/>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6457950" y="4767262"/>
            <a:ext cx="2057398" cy="273842"/>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GB" sz="900" b="0" i="0" u="none" strike="noStrike" cap="none">
                <a:solidFill>
                  <a:srgbClr val="888888"/>
                </a:solidFill>
                <a:latin typeface="Calibri"/>
                <a:ea typeface="Calibri"/>
                <a:cs typeface="Calibri"/>
                <a:sym typeface="Calibri"/>
              </a:rPr>
              <a:t>‹#›</a:t>
            </a:fld>
            <a:endParaRPr lang="en-GB"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628650" y="273842"/>
            <a:ext cx="7886698" cy="994172"/>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Font typeface="Arial"/>
              <a:buNone/>
              <a:defRPr sz="1400"/>
            </a:lvl2pPr>
            <a:lvl3pPr lvl="2" indent="0">
              <a:spcBef>
                <a:spcPts val="0"/>
              </a:spcBef>
              <a:buFont typeface="Arial"/>
              <a:buNone/>
              <a:defRPr sz="1400"/>
            </a:lvl3pPr>
            <a:lvl4pPr lvl="3" indent="0">
              <a:spcBef>
                <a:spcPts val="0"/>
              </a:spcBef>
              <a:buFont typeface="Arial"/>
              <a:buNone/>
              <a:defRPr sz="1400"/>
            </a:lvl4pPr>
            <a:lvl5pPr lvl="4" indent="0">
              <a:spcBef>
                <a:spcPts val="0"/>
              </a:spcBef>
              <a:buFont typeface="Arial"/>
              <a:buNone/>
              <a:defRPr sz="1400"/>
            </a:lvl5pPr>
            <a:lvl6pPr lvl="5" indent="0">
              <a:spcBef>
                <a:spcPts val="0"/>
              </a:spcBef>
              <a:buFont typeface="Arial"/>
              <a:buNone/>
              <a:defRPr sz="1400"/>
            </a:lvl6pPr>
            <a:lvl7pPr lvl="6" indent="0">
              <a:spcBef>
                <a:spcPts val="0"/>
              </a:spcBef>
              <a:buFont typeface="Arial"/>
              <a:buNone/>
              <a:defRPr sz="1400"/>
            </a:lvl7pPr>
            <a:lvl8pPr lvl="7" indent="0">
              <a:spcBef>
                <a:spcPts val="0"/>
              </a:spcBef>
              <a:buFont typeface="Arial"/>
              <a:buNone/>
              <a:defRPr sz="1400"/>
            </a:lvl8pPr>
            <a:lvl9pPr lvl="8" indent="0">
              <a:spcBef>
                <a:spcPts val="0"/>
              </a:spcBef>
              <a:buFont typeface="Arial"/>
              <a:buNone/>
              <a:defRPr sz="1400"/>
            </a:lvl9pPr>
          </a:lstStyle>
          <a:p>
            <a:endParaRPr/>
          </a:p>
        </p:txBody>
      </p:sp>
      <p:sp>
        <p:nvSpPr>
          <p:cNvPr id="64" name="Shape 64"/>
          <p:cNvSpPr txBox="1">
            <a:spLocks noGrp="1"/>
          </p:cNvSpPr>
          <p:nvPr>
            <p:ph type="body" idx="1"/>
          </p:nvPr>
        </p:nvSpPr>
        <p:spPr>
          <a:xfrm>
            <a:off x="628650" y="1369217"/>
            <a:ext cx="7886698" cy="3263503"/>
          </a:xfrm>
          <a:prstGeom prst="rect">
            <a:avLst/>
          </a:prstGeom>
          <a:noFill/>
          <a:ln>
            <a:noFill/>
          </a:ln>
        </p:spPr>
        <p:txBody>
          <a:bodyPr lIns="91425" tIns="91425" rIns="91425" bIns="91425" anchor="t" anchorCtr="0"/>
          <a:lstStyle>
            <a:lvl1pPr marL="177800" marR="0" lvl="0" indent="95250" algn="l" rtl="0">
              <a:lnSpc>
                <a:spcPct val="90000"/>
              </a:lnSpc>
              <a:spcBef>
                <a:spcPts val="800"/>
              </a:spcBef>
              <a:spcAft>
                <a:spcPts val="0"/>
              </a:spcAft>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50800" algn="l" rtl="0">
              <a:lnSpc>
                <a:spcPct val="90000"/>
              </a:lnSpc>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1905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628650" y="4767262"/>
            <a:ext cx="2057398" cy="273842"/>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3028950" y="4767262"/>
            <a:ext cx="3086099" cy="273842"/>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6457950" y="4767262"/>
            <a:ext cx="2057398" cy="273842"/>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GB" sz="900" b="0" i="0" u="none" strike="noStrike" cap="none">
                <a:solidFill>
                  <a:srgbClr val="888888"/>
                </a:solidFill>
                <a:latin typeface="Calibri"/>
                <a:ea typeface="Calibri"/>
                <a:cs typeface="Calibri"/>
                <a:sym typeface="Calibri"/>
              </a:rPr>
              <a:t>‹#›</a:t>
            </a:fld>
            <a:endParaRPr lang="en-GB"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23887" y="1282303"/>
            <a:ext cx="7886698" cy="2139551"/>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chemeClr val="dk1"/>
              </a:buClr>
              <a:buFont typeface="Calibri"/>
              <a:buNone/>
              <a:defRPr sz="4500" b="0" i="0" u="none" strike="noStrike" cap="none">
                <a:solidFill>
                  <a:schemeClr val="dk1"/>
                </a:solidFill>
                <a:latin typeface="Calibri"/>
                <a:ea typeface="Calibri"/>
                <a:cs typeface="Calibri"/>
                <a:sym typeface="Calibri"/>
              </a:defRPr>
            </a:lvl1pPr>
            <a:lvl2pPr lvl="1" indent="0">
              <a:spcBef>
                <a:spcPts val="0"/>
              </a:spcBef>
              <a:buFont typeface="Arial"/>
              <a:buNone/>
              <a:defRPr sz="1400"/>
            </a:lvl2pPr>
            <a:lvl3pPr lvl="2" indent="0">
              <a:spcBef>
                <a:spcPts val="0"/>
              </a:spcBef>
              <a:buFont typeface="Arial"/>
              <a:buNone/>
              <a:defRPr sz="1400"/>
            </a:lvl3pPr>
            <a:lvl4pPr lvl="3" indent="0">
              <a:spcBef>
                <a:spcPts val="0"/>
              </a:spcBef>
              <a:buFont typeface="Arial"/>
              <a:buNone/>
              <a:defRPr sz="1400"/>
            </a:lvl4pPr>
            <a:lvl5pPr lvl="4" indent="0">
              <a:spcBef>
                <a:spcPts val="0"/>
              </a:spcBef>
              <a:buFont typeface="Arial"/>
              <a:buNone/>
              <a:defRPr sz="1400"/>
            </a:lvl5pPr>
            <a:lvl6pPr lvl="5" indent="0">
              <a:spcBef>
                <a:spcPts val="0"/>
              </a:spcBef>
              <a:buFont typeface="Arial"/>
              <a:buNone/>
              <a:defRPr sz="1400"/>
            </a:lvl6pPr>
            <a:lvl7pPr lvl="6" indent="0">
              <a:spcBef>
                <a:spcPts val="0"/>
              </a:spcBef>
              <a:buFont typeface="Arial"/>
              <a:buNone/>
              <a:defRPr sz="1400"/>
            </a:lvl7pPr>
            <a:lvl8pPr lvl="7" indent="0">
              <a:spcBef>
                <a:spcPts val="0"/>
              </a:spcBef>
              <a:buFont typeface="Arial"/>
              <a:buNone/>
              <a:defRPr sz="1400"/>
            </a:lvl8pPr>
            <a:lvl9pPr lvl="8" indent="0">
              <a:spcBef>
                <a:spcPts val="0"/>
              </a:spcBef>
              <a:buFont typeface="Arial"/>
              <a:buNone/>
              <a:defRPr sz="1400"/>
            </a:lvl9pPr>
          </a:lstStyle>
          <a:p>
            <a:endParaRPr/>
          </a:p>
        </p:txBody>
      </p:sp>
      <p:sp>
        <p:nvSpPr>
          <p:cNvPr id="70" name="Shape 70"/>
          <p:cNvSpPr txBox="1">
            <a:spLocks noGrp="1"/>
          </p:cNvSpPr>
          <p:nvPr>
            <p:ph type="body" idx="1"/>
          </p:nvPr>
        </p:nvSpPr>
        <p:spPr>
          <a:xfrm>
            <a:off x="623887" y="3442096"/>
            <a:ext cx="7886698" cy="1125140"/>
          </a:xfrm>
          <a:prstGeom prst="rect">
            <a:avLst/>
          </a:prstGeom>
          <a:noFill/>
          <a:ln>
            <a:noFill/>
          </a:ln>
        </p:spPr>
        <p:txBody>
          <a:bodyPr lIns="91425" tIns="91425" rIns="91425" bIns="91425" anchor="t" anchorCtr="0"/>
          <a:lstStyle>
            <a:lvl1pPr marL="0" marR="0" lvl="0" indent="0" algn="l" rtl="0">
              <a:lnSpc>
                <a:spcPct val="90000"/>
              </a:lnSpc>
              <a:spcBef>
                <a:spcPts val="800"/>
              </a:spcBef>
              <a:spcAft>
                <a:spcPts val="0"/>
              </a:spcAft>
              <a:buClr>
                <a:srgbClr val="888888"/>
              </a:buClr>
              <a:buFont typeface="Arial"/>
              <a:buNone/>
              <a:defRPr sz="1800" b="0" i="0" u="none" strike="noStrike" cap="none">
                <a:solidFill>
                  <a:srgbClr val="888888"/>
                </a:solidFill>
                <a:latin typeface="Calibri"/>
                <a:ea typeface="Calibri"/>
                <a:cs typeface="Calibri"/>
                <a:sym typeface="Calibri"/>
              </a:defRPr>
            </a:lvl1pPr>
            <a:lvl2pPr marL="342900" marR="0" lvl="1" indent="0" algn="l" rtl="0">
              <a:lnSpc>
                <a:spcPct val="90000"/>
              </a:lnSpc>
              <a:spcBef>
                <a:spcPts val="400"/>
              </a:spcBef>
              <a:spcAft>
                <a:spcPts val="0"/>
              </a:spcAft>
              <a:buClr>
                <a:srgbClr val="888888"/>
              </a:buClr>
              <a:buFont typeface="Arial"/>
              <a:buNone/>
              <a:defRPr sz="1500" b="0" i="0" u="none" strike="noStrike" cap="none">
                <a:solidFill>
                  <a:srgbClr val="888888"/>
                </a:solidFill>
                <a:latin typeface="Calibri"/>
                <a:ea typeface="Calibri"/>
                <a:cs typeface="Calibri"/>
                <a:sym typeface="Calibri"/>
              </a:defRPr>
            </a:lvl2pPr>
            <a:lvl3pPr marL="685800" marR="0" lvl="2" indent="0" algn="l" rtl="0">
              <a:lnSpc>
                <a:spcPct val="90000"/>
              </a:lnSpc>
              <a:spcBef>
                <a:spcPts val="40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3pPr>
            <a:lvl4pPr marL="1028700" marR="0" lvl="3" indent="0" algn="l" rtl="0">
              <a:lnSpc>
                <a:spcPct val="90000"/>
              </a:lnSpc>
              <a:spcBef>
                <a:spcPts val="400"/>
              </a:spcBef>
              <a:spcAft>
                <a:spcPts val="0"/>
              </a:spcAft>
              <a:buClr>
                <a:srgbClr val="888888"/>
              </a:buClr>
              <a:buFont typeface="Arial"/>
              <a:buNone/>
              <a:defRPr sz="1200" b="0" i="0" u="none" strike="noStrike" cap="none">
                <a:solidFill>
                  <a:srgbClr val="888888"/>
                </a:solidFill>
                <a:latin typeface="Calibri"/>
                <a:ea typeface="Calibri"/>
                <a:cs typeface="Calibri"/>
                <a:sym typeface="Calibri"/>
              </a:defRPr>
            </a:lvl4pPr>
            <a:lvl5pPr marL="1371600" marR="0" lvl="4" indent="0" algn="l" rtl="0">
              <a:lnSpc>
                <a:spcPct val="90000"/>
              </a:lnSpc>
              <a:spcBef>
                <a:spcPts val="400"/>
              </a:spcBef>
              <a:spcAft>
                <a:spcPts val="0"/>
              </a:spcAft>
              <a:buClr>
                <a:srgbClr val="888888"/>
              </a:buClr>
              <a:buFont typeface="Arial"/>
              <a:buNone/>
              <a:defRPr sz="1200" b="0" i="0" u="none" strike="noStrike" cap="none">
                <a:solidFill>
                  <a:srgbClr val="888888"/>
                </a:solidFill>
                <a:latin typeface="Calibri"/>
                <a:ea typeface="Calibri"/>
                <a:cs typeface="Calibri"/>
                <a:sym typeface="Calibri"/>
              </a:defRPr>
            </a:lvl5pPr>
            <a:lvl6pPr marL="1714500" marR="0" lvl="5" indent="0" algn="l" rtl="0">
              <a:lnSpc>
                <a:spcPct val="90000"/>
              </a:lnSpc>
              <a:spcBef>
                <a:spcPts val="400"/>
              </a:spcBef>
              <a:spcAft>
                <a:spcPts val="0"/>
              </a:spcAft>
              <a:buClr>
                <a:srgbClr val="888888"/>
              </a:buClr>
              <a:buFont typeface="Arial"/>
              <a:buNone/>
              <a:defRPr sz="1200" b="0" i="0" u="none" strike="noStrike" cap="none">
                <a:solidFill>
                  <a:srgbClr val="888888"/>
                </a:solidFill>
                <a:latin typeface="Calibri"/>
                <a:ea typeface="Calibri"/>
                <a:cs typeface="Calibri"/>
                <a:sym typeface="Calibri"/>
              </a:defRPr>
            </a:lvl6pPr>
            <a:lvl7pPr marL="2057400" marR="0" lvl="6" indent="0" algn="l" rtl="0">
              <a:lnSpc>
                <a:spcPct val="90000"/>
              </a:lnSpc>
              <a:spcBef>
                <a:spcPts val="400"/>
              </a:spcBef>
              <a:spcAft>
                <a:spcPts val="0"/>
              </a:spcAft>
              <a:buClr>
                <a:srgbClr val="888888"/>
              </a:buClr>
              <a:buFont typeface="Arial"/>
              <a:buNone/>
              <a:defRPr sz="1200" b="0" i="0" u="none" strike="noStrike" cap="none">
                <a:solidFill>
                  <a:srgbClr val="888888"/>
                </a:solidFill>
                <a:latin typeface="Calibri"/>
                <a:ea typeface="Calibri"/>
                <a:cs typeface="Calibri"/>
                <a:sym typeface="Calibri"/>
              </a:defRPr>
            </a:lvl7pPr>
            <a:lvl8pPr marL="2400300" marR="0" lvl="7" indent="0" algn="l" rtl="0">
              <a:lnSpc>
                <a:spcPct val="90000"/>
              </a:lnSpc>
              <a:spcBef>
                <a:spcPts val="400"/>
              </a:spcBef>
              <a:spcAft>
                <a:spcPts val="0"/>
              </a:spcAft>
              <a:buClr>
                <a:srgbClr val="888888"/>
              </a:buClr>
              <a:buFont typeface="Arial"/>
              <a:buNone/>
              <a:defRPr sz="1200" b="0" i="0" u="none" strike="noStrike" cap="none">
                <a:solidFill>
                  <a:srgbClr val="888888"/>
                </a:solidFill>
                <a:latin typeface="Calibri"/>
                <a:ea typeface="Calibri"/>
                <a:cs typeface="Calibri"/>
                <a:sym typeface="Calibri"/>
              </a:defRPr>
            </a:lvl8pPr>
            <a:lvl9pPr marL="2743200" marR="0" lvl="8" indent="0" algn="l" rtl="0">
              <a:lnSpc>
                <a:spcPct val="90000"/>
              </a:lnSpc>
              <a:spcBef>
                <a:spcPts val="400"/>
              </a:spcBef>
              <a:spcAft>
                <a:spcPts val="0"/>
              </a:spcAft>
              <a:buClr>
                <a:srgbClr val="888888"/>
              </a:buClr>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628650" y="4767262"/>
            <a:ext cx="2057398" cy="273842"/>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3028950" y="4767262"/>
            <a:ext cx="3086099" cy="273842"/>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6457950" y="4767262"/>
            <a:ext cx="2057398" cy="273842"/>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GB" sz="900" b="0" i="0" u="none" strike="noStrike" cap="none">
                <a:solidFill>
                  <a:srgbClr val="888888"/>
                </a:solidFill>
                <a:latin typeface="Calibri"/>
                <a:ea typeface="Calibri"/>
                <a:cs typeface="Calibri"/>
                <a:sym typeface="Calibri"/>
              </a:rPr>
              <a:t>‹#›</a:t>
            </a:fld>
            <a:endParaRPr lang="en-GB"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28650" y="273842"/>
            <a:ext cx="7886698" cy="994172"/>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Font typeface="Arial"/>
              <a:buNone/>
              <a:defRPr sz="1400"/>
            </a:lvl2pPr>
            <a:lvl3pPr lvl="2" indent="0">
              <a:spcBef>
                <a:spcPts val="0"/>
              </a:spcBef>
              <a:buFont typeface="Arial"/>
              <a:buNone/>
              <a:defRPr sz="1400"/>
            </a:lvl3pPr>
            <a:lvl4pPr lvl="3" indent="0">
              <a:spcBef>
                <a:spcPts val="0"/>
              </a:spcBef>
              <a:buFont typeface="Arial"/>
              <a:buNone/>
              <a:defRPr sz="1400"/>
            </a:lvl4pPr>
            <a:lvl5pPr lvl="4" indent="0">
              <a:spcBef>
                <a:spcPts val="0"/>
              </a:spcBef>
              <a:buFont typeface="Arial"/>
              <a:buNone/>
              <a:defRPr sz="1400"/>
            </a:lvl5pPr>
            <a:lvl6pPr lvl="5" indent="0">
              <a:spcBef>
                <a:spcPts val="0"/>
              </a:spcBef>
              <a:buFont typeface="Arial"/>
              <a:buNone/>
              <a:defRPr sz="1400"/>
            </a:lvl6pPr>
            <a:lvl7pPr lvl="6" indent="0">
              <a:spcBef>
                <a:spcPts val="0"/>
              </a:spcBef>
              <a:buFont typeface="Arial"/>
              <a:buNone/>
              <a:defRPr sz="1400"/>
            </a:lvl7pPr>
            <a:lvl8pPr lvl="7" indent="0">
              <a:spcBef>
                <a:spcPts val="0"/>
              </a:spcBef>
              <a:buFont typeface="Arial"/>
              <a:buNone/>
              <a:defRPr sz="1400"/>
            </a:lvl8pPr>
            <a:lvl9pPr lvl="8" indent="0">
              <a:spcBef>
                <a:spcPts val="0"/>
              </a:spcBef>
              <a:buFont typeface="Arial"/>
              <a:buNone/>
              <a:defRPr sz="1400"/>
            </a:lvl9pPr>
          </a:lstStyle>
          <a:p>
            <a:endParaRPr/>
          </a:p>
        </p:txBody>
      </p:sp>
      <p:sp>
        <p:nvSpPr>
          <p:cNvPr id="76" name="Shape 76"/>
          <p:cNvSpPr txBox="1">
            <a:spLocks noGrp="1"/>
          </p:cNvSpPr>
          <p:nvPr>
            <p:ph type="body" idx="1"/>
          </p:nvPr>
        </p:nvSpPr>
        <p:spPr>
          <a:xfrm>
            <a:off x="628650" y="1369217"/>
            <a:ext cx="3886200" cy="3263503"/>
          </a:xfrm>
          <a:prstGeom prst="rect">
            <a:avLst/>
          </a:prstGeom>
          <a:noFill/>
          <a:ln>
            <a:noFill/>
          </a:ln>
        </p:spPr>
        <p:txBody>
          <a:bodyPr lIns="91425" tIns="91425" rIns="91425" bIns="91425" anchor="t" anchorCtr="0"/>
          <a:lstStyle>
            <a:lvl1pPr marL="177800" marR="0" lvl="0" indent="95250" algn="l" rtl="0">
              <a:lnSpc>
                <a:spcPct val="90000"/>
              </a:lnSpc>
              <a:spcBef>
                <a:spcPts val="800"/>
              </a:spcBef>
              <a:spcAft>
                <a:spcPts val="0"/>
              </a:spcAft>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50800" algn="l" rtl="0">
              <a:lnSpc>
                <a:spcPct val="90000"/>
              </a:lnSpc>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1905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body" idx="2"/>
          </p:nvPr>
        </p:nvSpPr>
        <p:spPr>
          <a:xfrm>
            <a:off x="4629150" y="1369217"/>
            <a:ext cx="3886200" cy="3263503"/>
          </a:xfrm>
          <a:prstGeom prst="rect">
            <a:avLst/>
          </a:prstGeom>
          <a:noFill/>
          <a:ln>
            <a:noFill/>
          </a:ln>
        </p:spPr>
        <p:txBody>
          <a:bodyPr lIns="91425" tIns="91425" rIns="91425" bIns="91425" anchor="t" anchorCtr="0"/>
          <a:lstStyle>
            <a:lvl1pPr marL="177800" marR="0" lvl="0" indent="95250" algn="l" rtl="0">
              <a:lnSpc>
                <a:spcPct val="90000"/>
              </a:lnSpc>
              <a:spcBef>
                <a:spcPts val="800"/>
              </a:spcBef>
              <a:spcAft>
                <a:spcPts val="0"/>
              </a:spcAft>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50800" algn="l" rtl="0">
              <a:lnSpc>
                <a:spcPct val="90000"/>
              </a:lnSpc>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1905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dt" idx="10"/>
          </p:nvPr>
        </p:nvSpPr>
        <p:spPr>
          <a:xfrm>
            <a:off x="628650" y="4767262"/>
            <a:ext cx="2057398" cy="273842"/>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ftr" idx="11"/>
          </p:nvPr>
        </p:nvSpPr>
        <p:spPr>
          <a:xfrm>
            <a:off x="3028950" y="4767262"/>
            <a:ext cx="3086099" cy="273842"/>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sldNum" idx="12"/>
          </p:nvPr>
        </p:nvSpPr>
        <p:spPr>
          <a:xfrm>
            <a:off x="6457950" y="4767262"/>
            <a:ext cx="2057398" cy="273842"/>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GB" sz="900" b="0" i="0" u="none" strike="noStrike" cap="none">
                <a:solidFill>
                  <a:srgbClr val="888888"/>
                </a:solidFill>
                <a:latin typeface="Calibri"/>
                <a:ea typeface="Calibri"/>
                <a:cs typeface="Calibri"/>
                <a:sym typeface="Calibri"/>
              </a:rPr>
              <a:t>‹#›</a:t>
            </a:fld>
            <a:endParaRPr lang="en-GB"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629839" y="273842"/>
            <a:ext cx="7886698" cy="994172"/>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Font typeface="Arial"/>
              <a:buNone/>
              <a:defRPr sz="1400"/>
            </a:lvl2pPr>
            <a:lvl3pPr lvl="2" indent="0">
              <a:spcBef>
                <a:spcPts val="0"/>
              </a:spcBef>
              <a:buFont typeface="Arial"/>
              <a:buNone/>
              <a:defRPr sz="1400"/>
            </a:lvl3pPr>
            <a:lvl4pPr lvl="3" indent="0">
              <a:spcBef>
                <a:spcPts val="0"/>
              </a:spcBef>
              <a:buFont typeface="Arial"/>
              <a:buNone/>
              <a:defRPr sz="1400"/>
            </a:lvl4pPr>
            <a:lvl5pPr lvl="4" indent="0">
              <a:spcBef>
                <a:spcPts val="0"/>
              </a:spcBef>
              <a:buFont typeface="Arial"/>
              <a:buNone/>
              <a:defRPr sz="1400"/>
            </a:lvl5pPr>
            <a:lvl6pPr lvl="5" indent="0">
              <a:spcBef>
                <a:spcPts val="0"/>
              </a:spcBef>
              <a:buFont typeface="Arial"/>
              <a:buNone/>
              <a:defRPr sz="1400"/>
            </a:lvl6pPr>
            <a:lvl7pPr lvl="6" indent="0">
              <a:spcBef>
                <a:spcPts val="0"/>
              </a:spcBef>
              <a:buFont typeface="Arial"/>
              <a:buNone/>
              <a:defRPr sz="1400"/>
            </a:lvl7pPr>
            <a:lvl8pPr lvl="7" indent="0">
              <a:spcBef>
                <a:spcPts val="0"/>
              </a:spcBef>
              <a:buFont typeface="Arial"/>
              <a:buNone/>
              <a:defRPr sz="1400"/>
            </a:lvl8pPr>
            <a:lvl9pPr lvl="8" indent="0">
              <a:spcBef>
                <a:spcPts val="0"/>
              </a:spcBef>
              <a:buFont typeface="Arial"/>
              <a:buNone/>
              <a:defRPr sz="1400"/>
            </a:lvl9pPr>
          </a:lstStyle>
          <a:p>
            <a:endParaRPr/>
          </a:p>
        </p:txBody>
      </p:sp>
      <p:sp>
        <p:nvSpPr>
          <p:cNvPr id="83" name="Shape 83"/>
          <p:cNvSpPr txBox="1">
            <a:spLocks noGrp="1"/>
          </p:cNvSpPr>
          <p:nvPr>
            <p:ph type="body" idx="1"/>
          </p:nvPr>
        </p:nvSpPr>
        <p:spPr>
          <a:xfrm>
            <a:off x="629839" y="1260871"/>
            <a:ext cx="3868340" cy="617934"/>
          </a:xfrm>
          <a:prstGeom prst="rect">
            <a:avLst/>
          </a:prstGeom>
          <a:noFill/>
          <a:ln>
            <a:noFill/>
          </a:ln>
        </p:spPr>
        <p:txBody>
          <a:bodyPr lIns="91425" tIns="91425" rIns="91425" bIns="91425" anchor="b" anchorCtr="0"/>
          <a:lstStyle>
            <a:lvl1pPr marL="0" marR="0" lvl="0" indent="0" algn="l" rtl="0">
              <a:lnSpc>
                <a:spcPct val="90000"/>
              </a:lnSpc>
              <a:spcBef>
                <a:spcPts val="800"/>
              </a:spcBef>
              <a:spcAft>
                <a:spcPts val="0"/>
              </a:spcAft>
              <a:buClr>
                <a:schemeClr val="dk1"/>
              </a:buClr>
              <a:buFont typeface="Arial"/>
              <a:buNone/>
              <a:defRPr sz="1800" b="1"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spcAft>
                <a:spcPts val="0"/>
              </a:spcAft>
              <a:buClr>
                <a:schemeClr val="dk1"/>
              </a:buClr>
              <a:buFont typeface="Arial"/>
              <a:buNone/>
              <a:defRPr sz="1500" b="1"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spcAft>
                <a:spcPts val="0"/>
              </a:spcAft>
              <a:buClr>
                <a:schemeClr val="dk1"/>
              </a:buClr>
              <a:buFont typeface="Arial"/>
              <a:buNone/>
              <a:defRPr sz="1400" b="1"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body" idx="2"/>
          </p:nvPr>
        </p:nvSpPr>
        <p:spPr>
          <a:xfrm>
            <a:off x="629839" y="1878806"/>
            <a:ext cx="3868340" cy="2763440"/>
          </a:xfrm>
          <a:prstGeom prst="rect">
            <a:avLst/>
          </a:prstGeom>
          <a:noFill/>
          <a:ln>
            <a:noFill/>
          </a:ln>
        </p:spPr>
        <p:txBody>
          <a:bodyPr lIns="91425" tIns="91425" rIns="91425" bIns="91425" anchor="t" anchorCtr="0"/>
          <a:lstStyle>
            <a:lvl1pPr marL="177800" marR="0" lvl="0" indent="95250" algn="l" rtl="0">
              <a:lnSpc>
                <a:spcPct val="90000"/>
              </a:lnSpc>
              <a:spcBef>
                <a:spcPts val="800"/>
              </a:spcBef>
              <a:spcAft>
                <a:spcPts val="0"/>
              </a:spcAft>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50800" algn="l" rtl="0">
              <a:lnSpc>
                <a:spcPct val="90000"/>
              </a:lnSpc>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1905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body" idx="3"/>
          </p:nvPr>
        </p:nvSpPr>
        <p:spPr>
          <a:xfrm>
            <a:off x="4629150" y="1260871"/>
            <a:ext cx="3887389" cy="617934"/>
          </a:xfrm>
          <a:prstGeom prst="rect">
            <a:avLst/>
          </a:prstGeom>
          <a:noFill/>
          <a:ln>
            <a:noFill/>
          </a:ln>
        </p:spPr>
        <p:txBody>
          <a:bodyPr lIns="91425" tIns="91425" rIns="91425" bIns="91425" anchor="b" anchorCtr="0"/>
          <a:lstStyle>
            <a:lvl1pPr marL="0" marR="0" lvl="0" indent="0" algn="l" rtl="0">
              <a:lnSpc>
                <a:spcPct val="90000"/>
              </a:lnSpc>
              <a:spcBef>
                <a:spcPts val="800"/>
              </a:spcBef>
              <a:spcAft>
                <a:spcPts val="0"/>
              </a:spcAft>
              <a:buClr>
                <a:schemeClr val="dk1"/>
              </a:buClr>
              <a:buFont typeface="Arial"/>
              <a:buNone/>
              <a:defRPr sz="1800" b="1"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spcAft>
                <a:spcPts val="0"/>
              </a:spcAft>
              <a:buClr>
                <a:schemeClr val="dk1"/>
              </a:buClr>
              <a:buFont typeface="Arial"/>
              <a:buNone/>
              <a:defRPr sz="1500" b="1"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spcAft>
                <a:spcPts val="0"/>
              </a:spcAft>
              <a:buClr>
                <a:schemeClr val="dk1"/>
              </a:buClr>
              <a:buFont typeface="Arial"/>
              <a:buNone/>
              <a:defRPr sz="1400" b="1"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86" name="Shape 86"/>
          <p:cNvSpPr txBox="1">
            <a:spLocks noGrp="1"/>
          </p:cNvSpPr>
          <p:nvPr>
            <p:ph type="body" idx="4"/>
          </p:nvPr>
        </p:nvSpPr>
        <p:spPr>
          <a:xfrm>
            <a:off x="4629150" y="1878806"/>
            <a:ext cx="3887389" cy="2763440"/>
          </a:xfrm>
          <a:prstGeom prst="rect">
            <a:avLst/>
          </a:prstGeom>
          <a:noFill/>
          <a:ln>
            <a:noFill/>
          </a:ln>
        </p:spPr>
        <p:txBody>
          <a:bodyPr lIns="91425" tIns="91425" rIns="91425" bIns="91425" anchor="t" anchorCtr="0"/>
          <a:lstStyle>
            <a:lvl1pPr marL="177800" marR="0" lvl="0" indent="95250" algn="l" rtl="0">
              <a:lnSpc>
                <a:spcPct val="90000"/>
              </a:lnSpc>
              <a:spcBef>
                <a:spcPts val="800"/>
              </a:spcBef>
              <a:spcAft>
                <a:spcPts val="0"/>
              </a:spcAft>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50800" algn="l" rtl="0">
              <a:lnSpc>
                <a:spcPct val="90000"/>
              </a:lnSpc>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1905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dt" idx="10"/>
          </p:nvPr>
        </p:nvSpPr>
        <p:spPr>
          <a:xfrm>
            <a:off x="628650" y="4767262"/>
            <a:ext cx="2057398" cy="273842"/>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88" name="Shape 88"/>
          <p:cNvSpPr txBox="1">
            <a:spLocks noGrp="1"/>
          </p:cNvSpPr>
          <p:nvPr>
            <p:ph type="ftr" idx="11"/>
          </p:nvPr>
        </p:nvSpPr>
        <p:spPr>
          <a:xfrm>
            <a:off x="3028950" y="4767262"/>
            <a:ext cx="3086099" cy="273842"/>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89" name="Shape 89"/>
          <p:cNvSpPr txBox="1">
            <a:spLocks noGrp="1"/>
          </p:cNvSpPr>
          <p:nvPr>
            <p:ph type="sldNum" idx="12"/>
          </p:nvPr>
        </p:nvSpPr>
        <p:spPr>
          <a:xfrm>
            <a:off x="6457950" y="4767262"/>
            <a:ext cx="2057398" cy="273842"/>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GB" sz="900" b="0" i="0" u="none" strike="noStrike" cap="none">
                <a:solidFill>
                  <a:srgbClr val="888888"/>
                </a:solidFill>
                <a:latin typeface="Calibri"/>
                <a:ea typeface="Calibri"/>
                <a:cs typeface="Calibri"/>
                <a:sym typeface="Calibri"/>
              </a:rPr>
              <a:t>‹#›</a:t>
            </a:fld>
            <a:endParaRPr lang="en-GB"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628650" y="273842"/>
            <a:ext cx="7886698" cy="994172"/>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Font typeface="Arial"/>
              <a:buNone/>
              <a:defRPr sz="1400"/>
            </a:lvl2pPr>
            <a:lvl3pPr lvl="2" indent="0">
              <a:spcBef>
                <a:spcPts val="0"/>
              </a:spcBef>
              <a:buFont typeface="Arial"/>
              <a:buNone/>
              <a:defRPr sz="1400"/>
            </a:lvl3pPr>
            <a:lvl4pPr lvl="3" indent="0">
              <a:spcBef>
                <a:spcPts val="0"/>
              </a:spcBef>
              <a:buFont typeface="Arial"/>
              <a:buNone/>
              <a:defRPr sz="1400"/>
            </a:lvl4pPr>
            <a:lvl5pPr lvl="4" indent="0">
              <a:spcBef>
                <a:spcPts val="0"/>
              </a:spcBef>
              <a:buFont typeface="Arial"/>
              <a:buNone/>
              <a:defRPr sz="1400"/>
            </a:lvl5pPr>
            <a:lvl6pPr lvl="5" indent="0">
              <a:spcBef>
                <a:spcPts val="0"/>
              </a:spcBef>
              <a:buFont typeface="Arial"/>
              <a:buNone/>
              <a:defRPr sz="1400"/>
            </a:lvl6pPr>
            <a:lvl7pPr lvl="6" indent="0">
              <a:spcBef>
                <a:spcPts val="0"/>
              </a:spcBef>
              <a:buFont typeface="Arial"/>
              <a:buNone/>
              <a:defRPr sz="1400"/>
            </a:lvl7pPr>
            <a:lvl8pPr lvl="7" indent="0">
              <a:spcBef>
                <a:spcPts val="0"/>
              </a:spcBef>
              <a:buFont typeface="Arial"/>
              <a:buNone/>
              <a:defRPr sz="1400"/>
            </a:lvl8pPr>
            <a:lvl9pPr lvl="8" indent="0">
              <a:spcBef>
                <a:spcPts val="0"/>
              </a:spcBef>
              <a:buFont typeface="Arial"/>
              <a:buNone/>
              <a:defRPr sz="1400"/>
            </a:lvl9pPr>
          </a:lstStyle>
          <a:p>
            <a:endParaRPr/>
          </a:p>
        </p:txBody>
      </p:sp>
      <p:sp>
        <p:nvSpPr>
          <p:cNvPr id="92" name="Shape 92"/>
          <p:cNvSpPr txBox="1">
            <a:spLocks noGrp="1"/>
          </p:cNvSpPr>
          <p:nvPr>
            <p:ph type="dt" idx="10"/>
          </p:nvPr>
        </p:nvSpPr>
        <p:spPr>
          <a:xfrm>
            <a:off x="628650" y="4767262"/>
            <a:ext cx="2057398" cy="273842"/>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93" name="Shape 93"/>
          <p:cNvSpPr txBox="1">
            <a:spLocks noGrp="1"/>
          </p:cNvSpPr>
          <p:nvPr>
            <p:ph type="ftr" idx="11"/>
          </p:nvPr>
        </p:nvSpPr>
        <p:spPr>
          <a:xfrm>
            <a:off x="3028950" y="4767262"/>
            <a:ext cx="3086099" cy="273842"/>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94" name="Shape 94"/>
          <p:cNvSpPr txBox="1">
            <a:spLocks noGrp="1"/>
          </p:cNvSpPr>
          <p:nvPr>
            <p:ph type="sldNum" idx="12"/>
          </p:nvPr>
        </p:nvSpPr>
        <p:spPr>
          <a:xfrm>
            <a:off x="6457950" y="4767262"/>
            <a:ext cx="2057398" cy="273842"/>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GB" sz="900" b="0" i="0" u="none" strike="noStrike" cap="none">
                <a:solidFill>
                  <a:srgbClr val="888888"/>
                </a:solidFill>
                <a:latin typeface="Calibri"/>
                <a:ea typeface="Calibri"/>
                <a:cs typeface="Calibri"/>
                <a:sym typeface="Calibri"/>
              </a:rPr>
              <a:t>‹#›</a:t>
            </a:fld>
            <a:endParaRPr lang="en-GB"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95"/>
        <p:cNvGrpSpPr/>
        <p:nvPr/>
      </p:nvGrpSpPr>
      <p:grpSpPr>
        <a:xfrm>
          <a:off x="0" y="0"/>
          <a:ext cx="0" cy="0"/>
          <a:chOff x="0" y="0"/>
          <a:chExt cx="0" cy="0"/>
        </a:xfrm>
      </p:grpSpPr>
      <p:sp>
        <p:nvSpPr>
          <p:cNvPr id="96" name="Shape 96"/>
          <p:cNvSpPr txBox="1">
            <a:spLocks noGrp="1"/>
          </p:cNvSpPr>
          <p:nvPr>
            <p:ph type="dt" idx="10"/>
          </p:nvPr>
        </p:nvSpPr>
        <p:spPr>
          <a:xfrm>
            <a:off x="628650" y="4767262"/>
            <a:ext cx="2057398" cy="273842"/>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97" name="Shape 97"/>
          <p:cNvSpPr txBox="1">
            <a:spLocks noGrp="1"/>
          </p:cNvSpPr>
          <p:nvPr>
            <p:ph type="ftr" idx="11"/>
          </p:nvPr>
        </p:nvSpPr>
        <p:spPr>
          <a:xfrm>
            <a:off x="3028950" y="4767262"/>
            <a:ext cx="3086099" cy="273842"/>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98" name="Shape 98"/>
          <p:cNvSpPr txBox="1">
            <a:spLocks noGrp="1"/>
          </p:cNvSpPr>
          <p:nvPr>
            <p:ph type="sldNum" idx="12"/>
          </p:nvPr>
        </p:nvSpPr>
        <p:spPr>
          <a:xfrm>
            <a:off x="6457950" y="4767262"/>
            <a:ext cx="2057398" cy="273842"/>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GB" sz="900" b="0" i="0" u="none" strike="noStrike" cap="none">
                <a:solidFill>
                  <a:srgbClr val="888888"/>
                </a:solidFill>
                <a:latin typeface="Calibri"/>
                <a:ea typeface="Calibri"/>
                <a:cs typeface="Calibri"/>
                <a:sym typeface="Calibri"/>
              </a:rPr>
              <a:t>‹#›</a:t>
            </a:fld>
            <a:endParaRPr lang="en-GB"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629839" y="342900"/>
            <a:ext cx="2949176" cy="1200148"/>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1pPr>
            <a:lvl2pPr lvl="1" indent="0">
              <a:spcBef>
                <a:spcPts val="0"/>
              </a:spcBef>
              <a:buFont typeface="Arial"/>
              <a:buNone/>
              <a:defRPr sz="1400"/>
            </a:lvl2pPr>
            <a:lvl3pPr lvl="2" indent="0">
              <a:spcBef>
                <a:spcPts val="0"/>
              </a:spcBef>
              <a:buFont typeface="Arial"/>
              <a:buNone/>
              <a:defRPr sz="1400"/>
            </a:lvl3pPr>
            <a:lvl4pPr lvl="3" indent="0">
              <a:spcBef>
                <a:spcPts val="0"/>
              </a:spcBef>
              <a:buFont typeface="Arial"/>
              <a:buNone/>
              <a:defRPr sz="1400"/>
            </a:lvl4pPr>
            <a:lvl5pPr lvl="4" indent="0">
              <a:spcBef>
                <a:spcPts val="0"/>
              </a:spcBef>
              <a:buFont typeface="Arial"/>
              <a:buNone/>
              <a:defRPr sz="1400"/>
            </a:lvl5pPr>
            <a:lvl6pPr lvl="5" indent="0">
              <a:spcBef>
                <a:spcPts val="0"/>
              </a:spcBef>
              <a:buFont typeface="Arial"/>
              <a:buNone/>
              <a:defRPr sz="1400"/>
            </a:lvl6pPr>
            <a:lvl7pPr lvl="6" indent="0">
              <a:spcBef>
                <a:spcPts val="0"/>
              </a:spcBef>
              <a:buFont typeface="Arial"/>
              <a:buNone/>
              <a:defRPr sz="1400"/>
            </a:lvl7pPr>
            <a:lvl8pPr lvl="7" indent="0">
              <a:spcBef>
                <a:spcPts val="0"/>
              </a:spcBef>
              <a:buFont typeface="Arial"/>
              <a:buNone/>
              <a:defRPr sz="1400"/>
            </a:lvl8pPr>
            <a:lvl9pPr lvl="8" indent="0">
              <a:spcBef>
                <a:spcPts val="0"/>
              </a:spcBef>
              <a:buFont typeface="Arial"/>
              <a:buNone/>
              <a:defRPr sz="1400"/>
            </a:lvl9pPr>
          </a:lstStyle>
          <a:p>
            <a:endParaRPr/>
          </a:p>
        </p:txBody>
      </p:sp>
      <p:sp>
        <p:nvSpPr>
          <p:cNvPr id="101" name="Shape 101"/>
          <p:cNvSpPr txBox="1">
            <a:spLocks noGrp="1"/>
          </p:cNvSpPr>
          <p:nvPr>
            <p:ph type="body" idx="1"/>
          </p:nvPr>
        </p:nvSpPr>
        <p:spPr>
          <a:xfrm>
            <a:off x="3887389" y="740568"/>
            <a:ext cx="4629149" cy="3655217"/>
          </a:xfrm>
          <a:prstGeom prst="rect">
            <a:avLst/>
          </a:prstGeom>
          <a:noFill/>
          <a:ln>
            <a:noFill/>
          </a:ln>
        </p:spPr>
        <p:txBody>
          <a:bodyPr lIns="91425" tIns="91425" rIns="91425" bIns="91425" anchor="t" anchorCtr="0"/>
          <a:lstStyle>
            <a:lvl1pPr marL="177800" marR="0" lvl="0" indent="127000" algn="l" rtl="0">
              <a:lnSpc>
                <a:spcPct val="90000"/>
              </a:lnSpc>
              <a:spcBef>
                <a:spcPts val="8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520700" marR="0" lvl="1" indent="95250" algn="l" rtl="0">
              <a:lnSpc>
                <a:spcPct val="90000"/>
              </a:lnSpc>
              <a:spcBef>
                <a:spcPts val="400"/>
              </a:spcBef>
              <a:spcAft>
                <a:spcPts val="0"/>
              </a:spcAft>
              <a:buClr>
                <a:schemeClr val="dk1"/>
              </a:buClr>
              <a:buSzPct val="100000"/>
              <a:buFont typeface="Arial"/>
              <a:buChar char="•"/>
              <a:defRPr sz="2100" b="0" i="0" u="none" strike="noStrike" cap="none">
                <a:solidFill>
                  <a:schemeClr val="dk1"/>
                </a:solidFill>
                <a:latin typeface="Calibri"/>
                <a:ea typeface="Calibri"/>
                <a:cs typeface="Calibri"/>
                <a:sym typeface="Calibri"/>
              </a:defRPr>
            </a:lvl2pPr>
            <a:lvl3pPr marL="863600" marR="0" lvl="2" indent="50800" algn="l" rtl="0">
              <a:lnSpc>
                <a:spcPct val="90000"/>
              </a:lnSpc>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06500" marR="0" lvl="3" indent="1905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4pPr>
            <a:lvl5pPr marL="1549400" marR="0" lvl="4" indent="1905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5pPr>
            <a:lvl6pPr marL="1892300" marR="0" lvl="5" indent="1905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6pPr>
            <a:lvl7pPr marL="2235200" marR="0" lvl="6" indent="1905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7pPr>
            <a:lvl8pPr marL="2578100" marR="0" lvl="7" indent="1905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8pPr>
            <a:lvl9pPr marL="2921000" marR="0" lvl="8" indent="1905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02" name="Shape 102"/>
          <p:cNvSpPr txBox="1">
            <a:spLocks noGrp="1"/>
          </p:cNvSpPr>
          <p:nvPr>
            <p:ph type="body" idx="2"/>
          </p:nvPr>
        </p:nvSpPr>
        <p:spPr>
          <a:xfrm>
            <a:off x="629839" y="1543050"/>
            <a:ext cx="2949176" cy="2858691"/>
          </a:xfrm>
          <a:prstGeom prst="rect">
            <a:avLst/>
          </a:prstGeom>
          <a:noFill/>
          <a:ln>
            <a:noFill/>
          </a:ln>
        </p:spPr>
        <p:txBody>
          <a:bodyPr lIns="91425" tIns="91425" rIns="91425" bIns="91425" anchor="t" anchorCtr="0"/>
          <a:lstStyle>
            <a:lvl1pPr marL="0" marR="0" lvl="0" indent="0" algn="l" rtl="0">
              <a:lnSpc>
                <a:spcPct val="90000"/>
              </a:lnSpc>
              <a:spcBef>
                <a:spcPts val="80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spcAft>
                <a:spcPts val="0"/>
              </a:spcAft>
              <a:buClr>
                <a:schemeClr val="dk1"/>
              </a:buClr>
              <a:buFont typeface="Arial"/>
              <a:buNone/>
              <a:defRPr sz="1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03" name="Shape 103"/>
          <p:cNvSpPr txBox="1">
            <a:spLocks noGrp="1"/>
          </p:cNvSpPr>
          <p:nvPr>
            <p:ph type="dt" idx="10"/>
          </p:nvPr>
        </p:nvSpPr>
        <p:spPr>
          <a:xfrm>
            <a:off x="628650" y="4767262"/>
            <a:ext cx="2057398" cy="273842"/>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104" name="Shape 104"/>
          <p:cNvSpPr txBox="1">
            <a:spLocks noGrp="1"/>
          </p:cNvSpPr>
          <p:nvPr>
            <p:ph type="ftr" idx="11"/>
          </p:nvPr>
        </p:nvSpPr>
        <p:spPr>
          <a:xfrm>
            <a:off x="3028950" y="4767262"/>
            <a:ext cx="3086099" cy="273842"/>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105" name="Shape 105"/>
          <p:cNvSpPr txBox="1">
            <a:spLocks noGrp="1"/>
          </p:cNvSpPr>
          <p:nvPr>
            <p:ph type="sldNum" idx="12"/>
          </p:nvPr>
        </p:nvSpPr>
        <p:spPr>
          <a:xfrm>
            <a:off x="6457950" y="4767262"/>
            <a:ext cx="2057398" cy="273842"/>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GB" sz="900" b="0" i="0" u="none" strike="noStrike" cap="none">
                <a:solidFill>
                  <a:srgbClr val="888888"/>
                </a:solidFill>
                <a:latin typeface="Calibri"/>
                <a:ea typeface="Calibri"/>
                <a:cs typeface="Calibri"/>
                <a:sym typeface="Calibri"/>
              </a:rPr>
              <a:t>‹#›</a:t>
            </a:fld>
            <a:endParaRPr lang="en-GB"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629839" y="342900"/>
            <a:ext cx="2949176" cy="1200148"/>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1pPr>
            <a:lvl2pPr lvl="1" indent="0">
              <a:spcBef>
                <a:spcPts val="0"/>
              </a:spcBef>
              <a:buFont typeface="Arial"/>
              <a:buNone/>
              <a:defRPr sz="1400"/>
            </a:lvl2pPr>
            <a:lvl3pPr lvl="2" indent="0">
              <a:spcBef>
                <a:spcPts val="0"/>
              </a:spcBef>
              <a:buFont typeface="Arial"/>
              <a:buNone/>
              <a:defRPr sz="1400"/>
            </a:lvl3pPr>
            <a:lvl4pPr lvl="3" indent="0">
              <a:spcBef>
                <a:spcPts val="0"/>
              </a:spcBef>
              <a:buFont typeface="Arial"/>
              <a:buNone/>
              <a:defRPr sz="1400"/>
            </a:lvl4pPr>
            <a:lvl5pPr lvl="4" indent="0">
              <a:spcBef>
                <a:spcPts val="0"/>
              </a:spcBef>
              <a:buFont typeface="Arial"/>
              <a:buNone/>
              <a:defRPr sz="1400"/>
            </a:lvl5pPr>
            <a:lvl6pPr lvl="5" indent="0">
              <a:spcBef>
                <a:spcPts val="0"/>
              </a:spcBef>
              <a:buFont typeface="Arial"/>
              <a:buNone/>
              <a:defRPr sz="1400"/>
            </a:lvl6pPr>
            <a:lvl7pPr lvl="6" indent="0">
              <a:spcBef>
                <a:spcPts val="0"/>
              </a:spcBef>
              <a:buFont typeface="Arial"/>
              <a:buNone/>
              <a:defRPr sz="1400"/>
            </a:lvl7pPr>
            <a:lvl8pPr lvl="7" indent="0">
              <a:spcBef>
                <a:spcPts val="0"/>
              </a:spcBef>
              <a:buFont typeface="Arial"/>
              <a:buNone/>
              <a:defRPr sz="1400"/>
            </a:lvl8pPr>
            <a:lvl9pPr lvl="8" indent="0">
              <a:spcBef>
                <a:spcPts val="0"/>
              </a:spcBef>
              <a:buFont typeface="Arial"/>
              <a:buNone/>
              <a:defRPr sz="1400"/>
            </a:lvl9pPr>
          </a:lstStyle>
          <a:p>
            <a:endParaRPr/>
          </a:p>
        </p:txBody>
      </p:sp>
      <p:sp>
        <p:nvSpPr>
          <p:cNvPr id="108" name="Shape 108"/>
          <p:cNvSpPr>
            <a:spLocks noGrp="1"/>
          </p:cNvSpPr>
          <p:nvPr>
            <p:ph type="pic" idx="2"/>
          </p:nvPr>
        </p:nvSpPr>
        <p:spPr>
          <a:xfrm>
            <a:off x="3887389" y="740568"/>
            <a:ext cx="4629149" cy="3655217"/>
          </a:xfrm>
          <a:prstGeom prst="rect">
            <a:avLst/>
          </a:prstGeom>
          <a:noFill/>
          <a:ln>
            <a:noFill/>
          </a:ln>
        </p:spPr>
        <p:txBody>
          <a:bodyPr lIns="91425" tIns="91425" rIns="91425" bIns="91425" anchor="t" anchorCtr="0"/>
          <a:lstStyle>
            <a:lvl1pPr marL="0" marR="0" lvl="0" indent="0" algn="l" rtl="0">
              <a:lnSpc>
                <a:spcPct val="90000"/>
              </a:lnSpc>
              <a:spcBef>
                <a:spcPts val="800"/>
              </a:spcBef>
              <a:spcAft>
                <a:spcPts val="0"/>
              </a:spcAft>
              <a:buClr>
                <a:schemeClr val="dk1"/>
              </a:buClr>
              <a:buFont typeface="Arial"/>
              <a:buNone/>
              <a:defRPr sz="24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spcAft>
                <a:spcPts val="0"/>
              </a:spcAft>
              <a:buClr>
                <a:schemeClr val="dk1"/>
              </a:buClr>
              <a:buFont typeface="Arial"/>
              <a:buNone/>
              <a:defRPr sz="2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spcAft>
                <a:spcPts val="0"/>
              </a:spcAft>
              <a:buClr>
                <a:schemeClr val="dk1"/>
              </a:buClr>
              <a:buFont typeface="Arial"/>
              <a:buNone/>
              <a:defRPr sz="18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spcAft>
                <a:spcPts val="0"/>
              </a:spcAft>
              <a:buClr>
                <a:schemeClr val="dk1"/>
              </a:buClr>
              <a:buFont typeface="Arial"/>
              <a:buNone/>
              <a:defRPr sz="15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spcAft>
                <a:spcPts val="0"/>
              </a:spcAft>
              <a:buClr>
                <a:schemeClr val="dk1"/>
              </a:buClr>
              <a:buFont typeface="Arial"/>
              <a:buNone/>
              <a:defRPr sz="15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spcAft>
                <a:spcPts val="0"/>
              </a:spcAft>
              <a:buClr>
                <a:schemeClr val="dk1"/>
              </a:buClr>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09" name="Shape 109"/>
          <p:cNvSpPr txBox="1">
            <a:spLocks noGrp="1"/>
          </p:cNvSpPr>
          <p:nvPr>
            <p:ph type="body" idx="1"/>
          </p:nvPr>
        </p:nvSpPr>
        <p:spPr>
          <a:xfrm>
            <a:off x="629839" y="1543050"/>
            <a:ext cx="2949176" cy="2858691"/>
          </a:xfrm>
          <a:prstGeom prst="rect">
            <a:avLst/>
          </a:prstGeom>
          <a:noFill/>
          <a:ln>
            <a:noFill/>
          </a:ln>
        </p:spPr>
        <p:txBody>
          <a:bodyPr lIns="91425" tIns="91425" rIns="91425" bIns="91425" anchor="t" anchorCtr="0"/>
          <a:lstStyle>
            <a:lvl1pPr marL="0" marR="0" lvl="0" indent="0" algn="l" rtl="0">
              <a:lnSpc>
                <a:spcPct val="90000"/>
              </a:lnSpc>
              <a:spcBef>
                <a:spcPts val="80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spcAft>
                <a:spcPts val="0"/>
              </a:spcAft>
              <a:buClr>
                <a:schemeClr val="dk1"/>
              </a:buClr>
              <a:buFont typeface="Arial"/>
              <a:buNone/>
              <a:defRPr sz="1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10" name="Shape 110"/>
          <p:cNvSpPr txBox="1">
            <a:spLocks noGrp="1"/>
          </p:cNvSpPr>
          <p:nvPr>
            <p:ph type="dt" idx="10"/>
          </p:nvPr>
        </p:nvSpPr>
        <p:spPr>
          <a:xfrm>
            <a:off x="628650" y="4767262"/>
            <a:ext cx="2057398" cy="273842"/>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111" name="Shape 111"/>
          <p:cNvSpPr txBox="1">
            <a:spLocks noGrp="1"/>
          </p:cNvSpPr>
          <p:nvPr>
            <p:ph type="ftr" idx="11"/>
          </p:nvPr>
        </p:nvSpPr>
        <p:spPr>
          <a:xfrm>
            <a:off x="3028950" y="4767262"/>
            <a:ext cx="3086099" cy="273842"/>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112" name="Shape 112"/>
          <p:cNvSpPr txBox="1">
            <a:spLocks noGrp="1"/>
          </p:cNvSpPr>
          <p:nvPr>
            <p:ph type="sldNum" idx="12"/>
          </p:nvPr>
        </p:nvSpPr>
        <p:spPr>
          <a:xfrm>
            <a:off x="6457950" y="4767262"/>
            <a:ext cx="2057398" cy="273842"/>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GB" sz="900" b="0" i="0" u="none" strike="noStrike" cap="none">
                <a:solidFill>
                  <a:srgbClr val="888888"/>
                </a:solidFill>
                <a:latin typeface="Calibri"/>
                <a:ea typeface="Calibri"/>
                <a:cs typeface="Calibri"/>
                <a:sym typeface="Calibri"/>
              </a:rPr>
              <a:t>‹#›</a:t>
            </a:fld>
            <a:endParaRPr lang="en-GB"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628650" y="273842"/>
            <a:ext cx="7886698" cy="994172"/>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Font typeface="Arial"/>
              <a:buNone/>
              <a:defRPr sz="1400"/>
            </a:lvl2pPr>
            <a:lvl3pPr lvl="2" indent="0">
              <a:spcBef>
                <a:spcPts val="0"/>
              </a:spcBef>
              <a:buFont typeface="Arial"/>
              <a:buNone/>
              <a:defRPr sz="1400"/>
            </a:lvl3pPr>
            <a:lvl4pPr lvl="3" indent="0">
              <a:spcBef>
                <a:spcPts val="0"/>
              </a:spcBef>
              <a:buFont typeface="Arial"/>
              <a:buNone/>
              <a:defRPr sz="1400"/>
            </a:lvl4pPr>
            <a:lvl5pPr lvl="4" indent="0">
              <a:spcBef>
                <a:spcPts val="0"/>
              </a:spcBef>
              <a:buFont typeface="Arial"/>
              <a:buNone/>
              <a:defRPr sz="1400"/>
            </a:lvl5pPr>
            <a:lvl6pPr lvl="5" indent="0">
              <a:spcBef>
                <a:spcPts val="0"/>
              </a:spcBef>
              <a:buFont typeface="Arial"/>
              <a:buNone/>
              <a:defRPr sz="1400"/>
            </a:lvl6pPr>
            <a:lvl7pPr lvl="6" indent="0">
              <a:spcBef>
                <a:spcPts val="0"/>
              </a:spcBef>
              <a:buFont typeface="Arial"/>
              <a:buNone/>
              <a:defRPr sz="1400"/>
            </a:lvl7pPr>
            <a:lvl8pPr lvl="7" indent="0">
              <a:spcBef>
                <a:spcPts val="0"/>
              </a:spcBef>
              <a:buFont typeface="Arial"/>
              <a:buNone/>
              <a:defRPr sz="1400"/>
            </a:lvl8pPr>
            <a:lvl9pPr lvl="8" indent="0">
              <a:spcBef>
                <a:spcPts val="0"/>
              </a:spcBef>
              <a:buFont typeface="Arial"/>
              <a:buNone/>
              <a:defRPr sz="1400"/>
            </a:lvl9pPr>
          </a:lstStyle>
          <a:p>
            <a:endParaRPr/>
          </a:p>
        </p:txBody>
      </p:sp>
      <p:sp>
        <p:nvSpPr>
          <p:cNvPr id="115" name="Shape 115"/>
          <p:cNvSpPr txBox="1">
            <a:spLocks noGrp="1"/>
          </p:cNvSpPr>
          <p:nvPr>
            <p:ph type="body" idx="1"/>
          </p:nvPr>
        </p:nvSpPr>
        <p:spPr>
          <a:xfrm rot="5400000">
            <a:off x="2940248" y="-942378"/>
            <a:ext cx="3263503" cy="7886698"/>
          </a:xfrm>
          <a:prstGeom prst="rect">
            <a:avLst/>
          </a:prstGeom>
          <a:noFill/>
          <a:ln>
            <a:noFill/>
          </a:ln>
        </p:spPr>
        <p:txBody>
          <a:bodyPr lIns="91425" tIns="91425" rIns="91425" bIns="91425" anchor="t" anchorCtr="0"/>
          <a:lstStyle>
            <a:lvl1pPr marL="177800" marR="0" lvl="0" indent="95250" algn="l" rtl="0">
              <a:lnSpc>
                <a:spcPct val="90000"/>
              </a:lnSpc>
              <a:spcBef>
                <a:spcPts val="800"/>
              </a:spcBef>
              <a:spcAft>
                <a:spcPts val="0"/>
              </a:spcAft>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50800" algn="l" rtl="0">
              <a:lnSpc>
                <a:spcPct val="90000"/>
              </a:lnSpc>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1905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6" name="Shape 116"/>
          <p:cNvSpPr txBox="1">
            <a:spLocks noGrp="1"/>
          </p:cNvSpPr>
          <p:nvPr>
            <p:ph type="dt" idx="10"/>
          </p:nvPr>
        </p:nvSpPr>
        <p:spPr>
          <a:xfrm>
            <a:off x="628650" y="4767262"/>
            <a:ext cx="2057398" cy="273842"/>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117" name="Shape 117"/>
          <p:cNvSpPr txBox="1">
            <a:spLocks noGrp="1"/>
          </p:cNvSpPr>
          <p:nvPr>
            <p:ph type="ftr" idx="11"/>
          </p:nvPr>
        </p:nvSpPr>
        <p:spPr>
          <a:xfrm>
            <a:off x="3028950" y="4767262"/>
            <a:ext cx="3086099" cy="273842"/>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118" name="Shape 118"/>
          <p:cNvSpPr txBox="1">
            <a:spLocks noGrp="1"/>
          </p:cNvSpPr>
          <p:nvPr>
            <p:ph type="sldNum" idx="12"/>
          </p:nvPr>
        </p:nvSpPr>
        <p:spPr>
          <a:xfrm>
            <a:off x="6457950" y="4767262"/>
            <a:ext cx="2057398" cy="273842"/>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GB" sz="900" b="0" i="0" u="none" strike="noStrike" cap="none">
                <a:solidFill>
                  <a:srgbClr val="888888"/>
                </a:solidFill>
                <a:latin typeface="Calibri"/>
                <a:ea typeface="Calibri"/>
                <a:cs typeface="Calibri"/>
                <a:sym typeface="Calibri"/>
              </a:rPr>
              <a:t>‹#›</a:t>
            </a:fld>
            <a:endParaRPr lang="en-GB"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rot="5400000">
            <a:off x="5350073" y="1467444"/>
            <a:ext cx="4358877" cy="1971673"/>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Font typeface="Arial"/>
              <a:buNone/>
              <a:defRPr sz="1400"/>
            </a:lvl2pPr>
            <a:lvl3pPr lvl="2" indent="0">
              <a:spcBef>
                <a:spcPts val="0"/>
              </a:spcBef>
              <a:buFont typeface="Arial"/>
              <a:buNone/>
              <a:defRPr sz="1400"/>
            </a:lvl3pPr>
            <a:lvl4pPr lvl="3" indent="0">
              <a:spcBef>
                <a:spcPts val="0"/>
              </a:spcBef>
              <a:buFont typeface="Arial"/>
              <a:buNone/>
              <a:defRPr sz="1400"/>
            </a:lvl4pPr>
            <a:lvl5pPr lvl="4" indent="0">
              <a:spcBef>
                <a:spcPts val="0"/>
              </a:spcBef>
              <a:buFont typeface="Arial"/>
              <a:buNone/>
              <a:defRPr sz="1400"/>
            </a:lvl5pPr>
            <a:lvl6pPr lvl="5" indent="0">
              <a:spcBef>
                <a:spcPts val="0"/>
              </a:spcBef>
              <a:buFont typeface="Arial"/>
              <a:buNone/>
              <a:defRPr sz="1400"/>
            </a:lvl6pPr>
            <a:lvl7pPr lvl="6" indent="0">
              <a:spcBef>
                <a:spcPts val="0"/>
              </a:spcBef>
              <a:buFont typeface="Arial"/>
              <a:buNone/>
              <a:defRPr sz="1400"/>
            </a:lvl7pPr>
            <a:lvl8pPr lvl="7" indent="0">
              <a:spcBef>
                <a:spcPts val="0"/>
              </a:spcBef>
              <a:buFont typeface="Arial"/>
              <a:buNone/>
              <a:defRPr sz="1400"/>
            </a:lvl8pPr>
            <a:lvl9pPr lvl="8" indent="0">
              <a:spcBef>
                <a:spcPts val="0"/>
              </a:spcBef>
              <a:buFont typeface="Arial"/>
              <a:buNone/>
              <a:defRPr sz="1400"/>
            </a:lvl9pPr>
          </a:lstStyle>
          <a:p>
            <a:endParaRPr/>
          </a:p>
        </p:txBody>
      </p:sp>
      <p:sp>
        <p:nvSpPr>
          <p:cNvPr id="121" name="Shape 121"/>
          <p:cNvSpPr txBox="1">
            <a:spLocks noGrp="1"/>
          </p:cNvSpPr>
          <p:nvPr>
            <p:ph type="body" idx="1"/>
          </p:nvPr>
        </p:nvSpPr>
        <p:spPr>
          <a:xfrm rot="5400000">
            <a:off x="1349572" y="-447079"/>
            <a:ext cx="4358877" cy="5800724"/>
          </a:xfrm>
          <a:prstGeom prst="rect">
            <a:avLst/>
          </a:prstGeom>
          <a:noFill/>
          <a:ln>
            <a:noFill/>
          </a:ln>
        </p:spPr>
        <p:txBody>
          <a:bodyPr lIns="91425" tIns="91425" rIns="91425" bIns="91425" anchor="t" anchorCtr="0"/>
          <a:lstStyle>
            <a:lvl1pPr marL="177800" marR="0" lvl="0" indent="95250" algn="l" rtl="0">
              <a:lnSpc>
                <a:spcPct val="90000"/>
              </a:lnSpc>
              <a:spcBef>
                <a:spcPts val="800"/>
              </a:spcBef>
              <a:spcAft>
                <a:spcPts val="0"/>
              </a:spcAft>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50800" algn="l" rtl="0">
              <a:lnSpc>
                <a:spcPct val="90000"/>
              </a:lnSpc>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1905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2" name="Shape 122"/>
          <p:cNvSpPr txBox="1">
            <a:spLocks noGrp="1"/>
          </p:cNvSpPr>
          <p:nvPr>
            <p:ph type="dt" idx="10"/>
          </p:nvPr>
        </p:nvSpPr>
        <p:spPr>
          <a:xfrm>
            <a:off x="628650" y="4767262"/>
            <a:ext cx="2057398" cy="273842"/>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123" name="Shape 123"/>
          <p:cNvSpPr txBox="1">
            <a:spLocks noGrp="1"/>
          </p:cNvSpPr>
          <p:nvPr>
            <p:ph type="ftr" idx="11"/>
          </p:nvPr>
        </p:nvSpPr>
        <p:spPr>
          <a:xfrm>
            <a:off x="3028950" y="4767262"/>
            <a:ext cx="3086099" cy="273842"/>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124" name="Shape 124"/>
          <p:cNvSpPr txBox="1">
            <a:spLocks noGrp="1"/>
          </p:cNvSpPr>
          <p:nvPr>
            <p:ph type="sldNum" idx="12"/>
          </p:nvPr>
        </p:nvSpPr>
        <p:spPr>
          <a:xfrm>
            <a:off x="6457950" y="4767262"/>
            <a:ext cx="2057398" cy="273842"/>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GB" sz="900" b="0" i="0" u="none" strike="noStrike" cap="none">
                <a:solidFill>
                  <a:srgbClr val="888888"/>
                </a:solidFill>
                <a:latin typeface="Calibri"/>
                <a:ea typeface="Calibri"/>
                <a:cs typeface="Calibri"/>
                <a:sym typeface="Calibri"/>
              </a:rPr>
              <a:t>‹#›</a:t>
            </a:fld>
            <a:endParaRPr lang="en-GB"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GB" sz="1000">
                <a:solidFill>
                  <a:schemeClr val="dk2"/>
                </a:solidFill>
              </a:rPr>
              <a:t>‹#›</a:t>
            </a:fld>
            <a:endParaRPr lang="en-GB"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628650" y="273842"/>
            <a:ext cx="7886698" cy="994172"/>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Font typeface="Arial"/>
              <a:buNone/>
              <a:defRPr sz="1400"/>
            </a:lvl2pPr>
            <a:lvl3pPr lvl="2" indent="0">
              <a:spcBef>
                <a:spcPts val="0"/>
              </a:spcBef>
              <a:buFont typeface="Arial"/>
              <a:buNone/>
              <a:defRPr sz="1400"/>
            </a:lvl3pPr>
            <a:lvl4pPr lvl="3" indent="0">
              <a:spcBef>
                <a:spcPts val="0"/>
              </a:spcBef>
              <a:buFont typeface="Arial"/>
              <a:buNone/>
              <a:defRPr sz="1400"/>
            </a:lvl4pPr>
            <a:lvl5pPr lvl="4" indent="0">
              <a:spcBef>
                <a:spcPts val="0"/>
              </a:spcBef>
              <a:buFont typeface="Arial"/>
              <a:buNone/>
              <a:defRPr sz="1400"/>
            </a:lvl5pPr>
            <a:lvl6pPr lvl="5" indent="0">
              <a:spcBef>
                <a:spcPts val="0"/>
              </a:spcBef>
              <a:buFont typeface="Arial"/>
              <a:buNone/>
              <a:defRPr sz="1400"/>
            </a:lvl6pPr>
            <a:lvl7pPr lvl="6" indent="0">
              <a:spcBef>
                <a:spcPts val="0"/>
              </a:spcBef>
              <a:buFont typeface="Arial"/>
              <a:buNone/>
              <a:defRPr sz="1400"/>
            </a:lvl7pPr>
            <a:lvl8pPr lvl="7" indent="0">
              <a:spcBef>
                <a:spcPts val="0"/>
              </a:spcBef>
              <a:buFont typeface="Arial"/>
              <a:buNone/>
              <a:defRPr sz="1400"/>
            </a:lvl8pPr>
            <a:lvl9pPr lvl="8" indent="0">
              <a:spcBef>
                <a:spcPts val="0"/>
              </a:spcBef>
              <a:buFont typeface="Arial"/>
              <a:buNone/>
              <a:defRPr sz="1400"/>
            </a:lvl9pPr>
          </a:lstStyle>
          <a:p>
            <a:endParaRPr/>
          </a:p>
        </p:txBody>
      </p:sp>
      <p:sp>
        <p:nvSpPr>
          <p:cNvPr id="52" name="Shape 52"/>
          <p:cNvSpPr txBox="1">
            <a:spLocks noGrp="1"/>
          </p:cNvSpPr>
          <p:nvPr>
            <p:ph type="body" idx="1"/>
          </p:nvPr>
        </p:nvSpPr>
        <p:spPr>
          <a:xfrm>
            <a:off x="628650" y="1369217"/>
            <a:ext cx="7886698" cy="3263503"/>
          </a:xfrm>
          <a:prstGeom prst="rect">
            <a:avLst/>
          </a:prstGeom>
          <a:noFill/>
          <a:ln>
            <a:noFill/>
          </a:ln>
        </p:spPr>
        <p:txBody>
          <a:bodyPr lIns="91425" tIns="91425" rIns="91425" bIns="91425" anchor="t" anchorCtr="0"/>
          <a:lstStyle>
            <a:lvl1pPr marL="177800" marR="0" lvl="0" indent="95250" algn="l" rtl="0">
              <a:lnSpc>
                <a:spcPct val="90000"/>
              </a:lnSpc>
              <a:spcBef>
                <a:spcPts val="800"/>
              </a:spcBef>
              <a:spcAft>
                <a:spcPts val="0"/>
              </a:spcAft>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50800" algn="l" rtl="0">
              <a:lnSpc>
                <a:spcPct val="90000"/>
              </a:lnSpc>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1905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628650" y="4767262"/>
            <a:ext cx="2057398" cy="273842"/>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3028950" y="4767262"/>
            <a:ext cx="3086099" cy="273842"/>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sldNum" idx="12"/>
          </p:nvPr>
        </p:nvSpPr>
        <p:spPr>
          <a:xfrm>
            <a:off x="6457950" y="4767262"/>
            <a:ext cx="2057398" cy="273842"/>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GB" sz="900" b="0" i="0" u="none" strike="noStrike" cap="none">
                <a:solidFill>
                  <a:srgbClr val="888888"/>
                </a:solidFill>
                <a:latin typeface="Calibri"/>
                <a:ea typeface="Calibri"/>
                <a:cs typeface="Calibri"/>
                <a:sym typeface="Calibri"/>
              </a:rPr>
              <a:t>‹#›</a:t>
            </a:fld>
            <a:endParaRPr lang="en-GB" sz="9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Domain-driven_design"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alistair.cockburn.us/Hexagonal+architecture" TargetMode="External"/><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hyperlink" Target="http://victorsavkin.com/post/42542190528/hexagonal-architecture-for-rails-developer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dragosluca/publicrepo.git" TargetMode="External"/><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30" name="Shape 130"/>
          <p:cNvPicPr preferRelativeResize="0"/>
          <p:nvPr/>
        </p:nvPicPr>
        <p:blipFill rotWithShape="1">
          <a:blip r:embed="rId3">
            <a:alphaModFix/>
          </a:blip>
          <a:srcRect/>
          <a:stretch/>
        </p:blipFill>
        <p:spPr>
          <a:xfrm>
            <a:off x="7720948" y="3872688"/>
            <a:ext cx="1403608" cy="1221489"/>
          </a:xfrm>
          <a:prstGeom prst="rect">
            <a:avLst/>
          </a:prstGeom>
          <a:noFill/>
          <a:ln>
            <a:noFill/>
          </a:ln>
        </p:spPr>
      </p:pic>
      <p:sp>
        <p:nvSpPr>
          <p:cNvPr id="2" name="Subtitle 1"/>
          <p:cNvSpPr>
            <a:spLocks noGrp="1"/>
          </p:cNvSpPr>
          <p:nvPr>
            <p:ph type="subTitle" idx="1"/>
          </p:nvPr>
        </p:nvSpPr>
        <p:spPr>
          <a:xfrm>
            <a:off x="1040587" y="1531095"/>
            <a:ext cx="6858000" cy="1592495"/>
          </a:xfrm>
        </p:spPr>
        <p:txBody>
          <a:bodyPr/>
          <a:lstStyle/>
          <a:p>
            <a:r>
              <a:rPr lang="en-US" sz="2800" dirty="0" smtClean="0"/>
              <a:t>Domain Driven Design </a:t>
            </a:r>
          </a:p>
          <a:p>
            <a:r>
              <a:rPr lang="en-US" sz="2800" dirty="0" smtClean="0"/>
              <a:t>and</a:t>
            </a:r>
          </a:p>
          <a:p>
            <a:r>
              <a:rPr lang="en-US" sz="2800" dirty="0" smtClean="0"/>
              <a:t>Hexagonal Architecture</a:t>
            </a:r>
          </a:p>
          <a:p>
            <a:r>
              <a:rPr lang="en-US" sz="2800" dirty="0" smtClean="0"/>
              <a:t>(</a:t>
            </a:r>
            <a:r>
              <a:rPr lang="en-US" sz="2800" dirty="0" smtClean="0"/>
              <a:t>also known as </a:t>
            </a:r>
            <a:r>
              <a:rPr lang="en-US" sz="2800" dirty="0" smtClean="0"/>
              <a:t>Ports </a:t>
            </a:r>
            <a:r>
              <a:rPr lang="en-US" sz="2800" dirty="0" smtClean="0"/>
              <a:t>and adapters)</a:t>
            </a:r>
            <a:endParaRPr lang="en-GB" sz="2800" dirty="0"/>
          </a:p>
        </p:txBody>
      </p:sp>
      <p:sp>
        <p:nvSpPr>
          <p:cNvPr id="3" name="TextBox 2"/>
          <p:cNvSpPr txBox="1"/>
          <p:nvPr/>
        </p:nvSpPr>
        <p:spPr>
          <a:xfrm rot="20613861">
            <a:off x="2031166" y="1377207"/>
            <a:ext cx="1367682" cy="307777"/>
          </a:xfrm>
          <a:prstGeom prst="rect">
            <a:avLst/>
          </a:prstGeom>
          <a:noFill/>
        </p:spPr>
        <p:txBody>
          <a:bodyPr wrap="none" rtlCol="0">
            <a:spAutoFit/>
          </a:bodyPr>
          <a:lstStyle/>
          <a:p>
            <a:r>
              <a:rPr lang="en-US" dirty="0" smtClean="0">
                <a:solidFill>
                  <a:srgbClr val="FF0000"/>
                </a:solidFill>
              </a:rPr>
              <a:t>Introduction to:</a:t>
            </a:r>
            <a:endParaRPr lang="en-GB" dirty="0">
              <a:solidFill>
                <a:srgbClr val="FF0000"/>
              </a:solidFill>
            </a:endParaRPr>
          </a:p>
        </p:txBody>
      </p:sp>
      <p:sp>
        <p:nvSpPr>
          <p:cNvPr id="4" name="TextBox 3"/>
          <p:cNvSpPr txBox="1"/>
          <p:nvPr/>
        </p:nvSpPr>
        <p:spPr>
          <a:xfrm>
            <a:off x="-1" y="4877841"/>
            <a:ext cx="1712827" cy="307777"/>
          </a:xfrm>
          <a:prstGeom prst="rect">
            <a:avLst/>
          </a:prstGeom>
          <a:noFill/>
        </p:spPr>
        <p:txBody>
          <a:bodyPr wrap="square" rtlCol="0">
            <a:spAutoFit/>
          </a:bodyPr>
          <a:lstStyle/>
          <a:p>
            <a:r>
              <a:rPr lang="en-GB" dirty="0" smtClean="0"/>
              <a:t>By Dragos Luca</a:t>
            </a:r>
            <a:endParaRPr lang="en-GB" dirty="0"/>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11" y="278201"/>
            <a:ext cx="8950146" cy="729335"/>
          </a:xfrm>
        </p:spPr>
        <p:txBody>
          <a:bodyPr/>
          <a:lstStyle/>
          <a:p>
            <a:r>
              <a:rPr lang="en-US" sz="2400" dirty="0" smtClean="0"/>
              <a:t>Building domain knowledge and defining parts of the ubiquitous language</a:t>
            </a:r>
            <a:endParaRPr lang="en-GB" sz="2400" dirty="0"/>
          </a:p>
        </p:txBody>
      </p:sp>
      <p:sp>
        <p:nvSpPr>
          <p:cNvPr id="3" name="Text Placeholder 2"/>
          <p:cNvSpPr>
            <a:spLocks noGrp="1"/>
          </p:cNvSpPr>
          <p:nvPr>
            <p:ph type="body" idx="1"/>
          </p:nvPr>
        </p:nvSpPr>
        <p:spPr>
          <a:xfrm>
            <a:off x="543249" y="1037031"/>
            <a:ext cx="8197980" cy="3638212"/>
          </a:xfrm>
        </p:spPr>
        <p:txBody>
          <a:bodyPr/>
          <a:lstStyle/>
          <a:p>
            <a:pPr indent="0">
              <a:buNone/>
            </a:pPr>
            <a:r>
              <a:rPr lang="en-US" sz="1800" dirty="0" smtClean="0"/>
              <a:t> </a:t>
            </a:r>
            <a:r>
              <a:rPr lang="en-GB" sz="1800" b="1" dirty="0" smtClean="0"/>
              <a:t>Me:</a:t>
            </a:r>
            <a:r>
              <a:rPr lang="en-GB" sz="1800" dirty="0" smtClean="0"/>
              <a:t> We want to help you build your death start management system how do we start ? </a:t>
            </a:r>
          </a:p>
          <a:p>
            <a:pPr indent="0">
              <a:buNone/>
            </a:pPr>
            <a:r>
              <a:rPr lang="en-US" sz="1800" dirty="0" smtClean="0"/>
              <a:t>        : Thinking of the basics the heart of the Death Star are his factories of ammunition and energy.</a:t>
            </a:r>
          </a:p>
          <a:p>
            <a:pPr indent="0">
              <a:buNone/>
            </a:pPr>
            <a:r>
              <a:rPr lang="en-US" sz="1800" b="1" dirty="0" smtClean="0"/>
              <a:t> Me: </a:t>
            </a:r>
            <a:r>
              <a:rPr lang="en-US" sz="1800" dirty="0" smtClean="0"/>
              <a:t>And </a:t>
            </a:r>
            <a:r>
              <a:rPr lang="en-US" sz="1800" dirty="0" smtClean="0"/>
              <a:t>what are the outputs of those factories and what do you do with </a:t>
            </a:r>
            <a:r>
              <a:rPr lang="en-US" sz="1800" dirty="0" smtClean="0"/>
              <a:t> them?</a:t>
            </a:r>
            <a:r>
              <a:rPr lang="en-GB" sz="1800" dirty="0" smtClean="0"/>
              <a:t>        </a:t>
            </a:r>
            <a:endParaRPr lang="en-GB" sz="1800" dirty="0" smtClean="0"/>
          </a:p>
          <a:p>
            <a:pPr indent="0">
              <a:buNone/>
            </a:pPr>
            <a:r>
              <a:rPr lang="en-GB" sz="1800" dirty="0"/>
              <a:t> </a:t>
            </a:r>
            <a:r>
              <a:rPr lang="en-GB" sz="1800" dirty="0" smtClean="0"/>
              <a:t>       : We produce ammunition of type A and B and energy of course. </a:t>
            </a:r>
          </a:p>
          <a:p>
            <a:pPr indent="0">
              <a:buNone/>
            </a:pPr>
            <a:r>
              <a:rPr lang="en-GB" sz="1800" dirty="0" smtClean="0"/>
              <a:t>Should you see how beautiful those type B explodes. They are my favourites. Then we are using the transport system to move them to the </a:t>
            </a:r>
            <a:r>
              <a:rPr lang="en-GB" sz="1800" dirty="0" smtClean="0"/>
              <a:t>storage </a:t>
            </a:r>
            <a:r>
              <a:rPr lang="en-GB" sz="1800" dirty="0" smtClean="0"/>
              <a:t>areas</a:t>
            </a:r>
          </a:p>
          <a:p>
            <a:pPr indent="0">
              <a:buNone/>
            </a:pPr>
            <a:r>
              <a:rPr lang="en-GB" sz="1800" b="1" dirty="0" smtClean="0"/>
              <a:t> Me</a:t>
            </a:r>
            <a:r>
              <a:rPr lang="en-GB" sz="1800" b="1" dirty="0" smtClean="0"/>
              <a:t>: </a:t>
            </a:r>
            <a:r>
              <a:rPr lang="en-GB" sz="1800" dirty="0" smtClean="0"/>
              <a:t>How the factories work ?</a:t>
            </a:r>
          </a:p>
          <a:p>
            <a:pPr indent="0">
              <a:buNone/>
            </a:pPr>
            <a:r>
              <a:rPr lang="en-GB" sz="1800" dirty="0" smtClean="0"/>
              <a:t>       : Based on current needs I sent orders to the factories to produce</a:t>
            </a:r>
          </a:p>
          <a:p>
            <a:pPr indent="0">
              <a:buNone/>
            </a:pPr>
            <a:r>
              <a:rPr lang="en-GB" sz="1800" dirty="0"/>
              <a:t> </a:t>
            </a:r>
            <a:r>
              <a:rPr lang="en-GB" sz="1800" b="1" dirty="0" smtClean="0"/>
              <a:t>Me:</a:t>
            </a:r>
            <a:r>
              <a:rPr lang="en-GB" sz="1800" dirty="0" smtClean="0"/>
              <a:t> Got it. Like a production strategy …</a:t>
            </a:r>
            <a:endParaRPr lang="en-GB"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030" y="1698796"/>
            <a:ext cx="284105" cy="284105"/>
          </a:xfrm>
          <a:prstGeom prst="rect">
            <a:avLst/>
          </a:prstGeom>
        </p:spPr>
      </p:pic>
      <p:sp>
        <p:nvSpPr>
          <p:cNvPr id="5" name="TextBox 4"/>
          <p:cNvSpPr txBox="1"/>
          <p:nvPr/>
        </p:nvSpPr>
        <p:spPr>
          <a:xfrm>
            <a:off x="-42284" y="11484"/>
            <a:ext cx="2325950" cy="307777"/>
          </a:xfrm>
          <a:prstGeom prst="rect">
            <a:avLst/>
          </a:prstGeom>
          <a:noFill/>
        </p:spPr>
        <p:txBody>
          <a:bodyPr wrap="square" rtlCol="0">
            <a:spAutoFit/>
          </a:bodyPr>
          <a:lstStyle/>
          <a:p>
            <a:r>
              <a:rPr lang="en-US" b="1" dirty="0" smtClean="0"/>
              <a:t>Strategical design</a:t>
            </a:r>
            <a:endParaRPr lang="en-GB"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028" y="2644666"/>
            <a:ext cx="284105" cy="28410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028" y="3964979"/>
            <a:ext cx="284105" cy="284105"/>
          </a:xfrm>
          <a:prstGeom prst="rect">
            <a:avLst/>
          </a:prstGeom>
        </p:spPr>
      </p:pic>
      <p:pic>
        <p:nvPicPr>
          <p:cNvPr id="9" name="Shape 130"/>
          <p:cNvPicPr preferRelativeResize="0"/>
          <p:nvPr/>
        </p:nvPicPr>
        <p:blipFill rotWithShape="1">
          <a:blip r:embed="rId4">
            <a:alphaModFix/>
          </a:blip>
          <a:srcRect/>
          <a:stretch/>
        </p:blipFill>
        <p:spPr>
          <a:xfrm>
            <a:off x="8253662" y="4451684"/>
            <a:ext cx="846841" cy="618427"/>
          </a:xfrm>
          <a:prstGeom prst="rect">
            <a:avLst/>
          </a:prstGeom>
          <a:noFill/>
          <a:ln>
            <a:noFill/>
          </a:ln>
        </p:spPr>
      </p:pic>
    </p:spTree>
    <p:extLst>
      <p:ext uri="{BB962C8B-B14F-4D97-AF65-F5344CB8AC3E}">
        <p14:creationId xmlns:p14="http://schemas.microsoft.com/office/powerpoint/2010/main" val="20650749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11233" y="890802"/>
            <a:ext cx="8367304" cy="4020831"/>
          </a:xfrm>
        </p:spPr>
        <p:txBody>
          <a:bodyPr/>
          <a:lstStyle/>
          <a:p>
            <a:r>
              <a:rPr lang="en-GB" sz="1400" dirty="0" smtClean="0"/>
              <a:t>Energy </a:t>
            </a:r>
            <a:r>
              <a:rPr lang="en-GB" sz="1400" dirty="0"/>
              <a:t>level reactor produces energy to power the Death Star and it's facilities. It's production as in real life is bound by time. Only a certain amount of energy can be produced in a unit of time (ex: 1 unit per second). Local storage capacity is of 20 units</a:t>
            </a:r>
            <a:r>
              <a:rPr lang="en-GB" sz="1400" dirty="0" smtClean="0"/>
              <a:t>.</a:t>
            </a:r>
            <a:endParaRPr lang="en-GB" sz="1400" dirty="0"/>
          </a:p>
          <a:p>
            <a:r>
              <a:rPr lang="en-GB" sz="1400" dirty="0"/>
              <a:t>The internal transport has a capacity of 6 units per second. Also it takes the resources and distributes them as required based on current priorities. The priorities can be either </a:t>
            </a:r>
            <a:r>
              <a:rPr lang="en-GB" sz="1400" dirty="0" err="1"/>
              <a:t>EnergyProducing</a:t>
            </a:r>
            <a:r>
              <a:rPr lang="en-GB" sz="1400" dirty="0"/>
              <a:t>, </a:t>
            </a:r>
            <a:r>
              <a:rPr lang="en-GB" sz="1400" dirty="0" err="1"/>
              <a:t>AmmunitionLoad</a:t>
            </a:r>
            <a:r>
              <a:rPr lang="en-GB" sz="1400" dirty="0"/>
              <a:t> or </a:t>
            </a:r>
            <a:r>
              <a:rPr lang="en-GB" sz="1400" dirty="0" err="1" smtClean="0"/>
              <a:t>BalancedEnergyAmmunition</a:t>
            </a:r>
            <a:endParaRPr lang="en-GB" sz="1400" dirty="0"/>
          </a:p>
          <a:p>
            <a:r>
              <a:rPr lang="en-GB" sz="1400" dirty="0"/>
              <a:t>The ammunition factory uses 1 unit of energy per ammunition type. And again based on Ammunition Priority it can produce Ammo type A, Ammo type B or both</a:t>
            </a:r>
            <a:r>
              <a:rPr lang="en-GB" sz="1400" dirty="0" smtClean="0"/>
              <a:t>.</a:t>
            </a:r>
            <a:endParaRPr lang="en-GB" sz="1400" dirty="0"/>
          </a:p>
          <a:p>
            <a:r>
              <a:rPr lang="en-GB" sz="1400" dirty="0"/>
              <a:t>The access to the system is provided by an existing system called FAR (Force </a:t>
            </a:r>
            <a:r>
              <a:rPr lang="en-GB" sz="1400" dirty="0" err="1" smtClean="0"/>
              <a:t>Fingerpring</a:t>
            </a:r>
            <a:r>
              <a:rPr lang="en-GB" sz="1400" dirty="0" smtClean="0"/>
              <a:t> Recognition</a:t>
            </a:r>
            <a:r>
              <a:rPr lang="en-GB" sz="1400" dirty="0"/>
              <a:t>). ( This is a good example how we interact with existing systems</a:t>
            </a:r>
            <a:r>
              <a:rPr lang="en-GB" sz="1400" dirty="0" smtClean="0"/>
              <a:t>)</a:t>
            </a:r>
            <a:endParaRPr lang="en-GB" sz="1400" dirty="0"/>
          </a:p>
          <a:p>
            <a:r>
              <a:rPr lang="en-GB" sz="1400" dirty="0"/>
              <a:t>During "</a:t>
            </a:r>
            <a:r>
              <a:rPr lang="en-GB" sz="1400" dirty="0" smtClean="0"/>
              <a:t>public </a:t>
            </a:r>
            <a:r>
              <a:rPr lang="en-GB" sz="1400" dirty="0"/>
              <a:t>holidays" the system can be shut down and then powered it again</a:t>
            </a:r>
            <a:r>
              <a:rPr lang="en-GB" sz="1400" dirty="0" smtClean="0"/>
              <a:t>.</a:t>
            </a:r>
            <a:endParaRPr lang="en-GB" sz="1400" dirty="0"/>
          </a:p>
          <a:p>
            <a:r>
              <a:rPr lang="en-GB" sz="1400" dirty="0"/>
              <a:t>Also each system has a safety mechanism of </a:t>
            </a:r>
            <a:r>
              <a:rPr lang="en-GB" sz="1400" dirty="0" smtClean="0"/>
              <a:t>hibernation: </a:t>
            </a:r>
            <a:r>
              <a:rPr lang="en-GB" sz="1400" dirty="0"/>
              <a:t>meaning the activity is stopping when the storage levels are full</a:t>
            </a:r>
          </a:p>
        </p:txBody>
      </p:sp>
      <p:sp>
        <p:nvSpPr>
          <p:cNvPr id="4" name="TextBox 3"/>
          <p:cNvSpPr txBox="1"/>
          <p:nvPr/>
        </p:nvSpPr>
        <p:spPr>
          <a:xfrm>
            <a:off x="0" y="82386"/>
            <a:ext cx="2325950" cy="307777"/>
          </a:xfrm>
          <a:prstGeom prst="rect">
            <a:avLst/>
          </a:prstGeom>
          <a:noFill/>
        </p:spPr>
        <p:txBody>
          <a:bodyPr wrap="square" rtlCol="0">
            <a:spAutoFit/>
          </a:bodyPr>
          <a:lstStyle/>
          <a:p>
            <a:r>
              <a:rPr lang="en-US" b="1" dirty="0" smtClean="0"/>
              <a:t>Strategical design</a:t>
            </a:r>
            <a:endParaRPr lang="en-GB" b="1" dirty="0"/>
          </a:p>
        </p:txBody>
      </p:sp>
      <p:pic>
        <p:nvPicPr>
          <p:cNvPr id="5" name="Shape 130"/>
          <p:cNvPicPr preferRelativeResize="0"/>
          <p:nvPr/>
        </p:nvPicPr>
        <p:blipFill rotWithShape="1">
          <a:blip r:embed="rId2">
            <a:alphaModFix/>
          </a:blip>
          <a:srcRect/>
          <a:stretch/>
        </p:blipFill>
        <p:spPr>
          <a:xfrm>
            <a:off x="8253662" y="4451684"/>
            <a:ext cx="846841" cy="618427"/>
          </a:xfrm>
          <a:prstGeom prst="rect">
            <a:avLst/>
          </a:prstGeom>
          <a:noFill/>
          <a:ln>
            <a:noFill/>
          </a:ln>
        </p:spPr>
      </p:pic>
      <p:sp>
        <p:nvSpPr>
          <p:cNvPr id="2" name="TextBox 1"/>
          <p:cNvSpPr txBox="1"/>
          <p:nvPr/>
        </p:nvSpPr>
        <p:spPr>
          <a:xfrm>
            <a:off x="76692" y="486594"/>
            <a:ext cx="4769254" cy="307777"/>
          </a:xfrm>
          <a:prstGeom prst="rect">
            <a:avLst/>
          </a:prstGeom>
          <a:noFill/>
        </p:spPr>
        <p:txBody>
          <a:bodyPr wrap="none" rtlCol="0">
            <a:spAutoFit/>
          </a:bodyPr>
          <a:lstStyle/>
          <a:p>
            <a:r>
              <a:rPr lang="en-GB" dirty="0"/>
              <a:t>Resume of the talk with our domain expert ( Darth Vader </a:t>
            </a:r>
            <a:r>
              <a:rPr lang="en-GB" dirty="0" smtClean="0"/>
              <a:t>)</a:t>
            </a:r>
            <a:endParaRPr lang="en-GB" dirty="0"/>
          </a:p>
        </p:txBody>
      </p:sp>
    </p:spTree>
    <p:extLst>
      <p:ext uri="{BB962C8B-B14F-4D97-AF65-F5344CB8AC3E}">
        <p14:creationId xmlns:p14="http://schemas.microsoft.com/office/powerpoint/2010/main" val="22340804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0" y="327389"/>
            <a:ext cx="7886698" cy="644688"/>
          </a:xfrm>
        </p:spPr>
        <p:txBody>
          <a:bodyPr/>
          <a:lstStyle/>
          <a:p>
            <a:r>
              <a:rPr lang="en-GB" dirty="0" smtClean="0"/>
              <a:t>Bounded context and context maps</a:t>
            </a:r>
            <a:endParaRPr lang="en-GB" dirty="0"/>
          </a:p>
        </p:txBody>
      </p:sp>
      <p:sp>
        <p:nvSpPr>
          <p:cNvPr id="4" name="Oval 3"/>
          <p:cNvSpPr/>
          <p:nvPr/>
        </p:nvSpPr>
        <p:spPr>
          <a:xfrm>
            <a:off x="181697" y="1070357"/>
            <a:ext cx="6496144" cy="338212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628650" y="2020389"/>
            <a:ext cx="1398140" cy="307777"/>
          </a:xfrm>
          <a:prstGeom prst="rect">
            <a:avLst/>
          </a:prstGeom>
          <a:noFill/>
        </p:spPr>
        <p:txBody>
          <a:bodyPr wrap="none" rtlCol="0">
            <a:spAutoFit/>
          </a:bodyPr>
          <a:lstStyle/>
          <a:p>
            <a:r>
              <a:rPr lang="en-GB" dirty="0" smtClean="0"/>
              <a:t>Energy Factory</a:t>
            </a:r>
            <a:endParaRPr lang="en-GB" dirty="0"/>
          </a:p>
        </p:txBody>
      </p:sp>
      <p:sp>
        <p:nvSpPr>
          <p:cNvPr id="7" name="TextBox 6"/>
          <p:cNvSpPr txBox="1"/>
          <p:nvPr/>
        </p:nvSpPr>
        <p:spPr>
          <a:xfrm>
            <a:off x="951655" y="2608217"/>
            <a:ext cx="752129" cy="307777"/>
          </a:xfrm>
          <a:prstGeom prst="rect">
            <a:avLst/>
          </a:prstGeom>
          <a:noFill/>
        </p:spPr>
        <p:txBody>
          <a:bodyPr wrap="none" rtlCol="0">
            <a:spAutoFit/>
          </a:bodyPr>
          <a:lstStyle/>
          <a:p>
            <a:r>
              <a:rPr lang="en-GB" dirty="0" smtClean="0"/>
              <a:t>Energy</a:t>
            </a:r>
            <a:endParaRPr lang="en-GB" dirty="0"/>
          </a:p>
        </p:txBody>
      </p:sp>
      <p:sp>
        <p:nvSpPr>
          <p:cNvPr id="8" name="TextBox 7"/>
          <p:cNvSpPr txBox="1"/>
          <p:nvPr/>
        </p:nvSpPr>
        <p:spPr>
          <a:xfrm>
            <a:off x="2259988" y="3865132"/>
            <a:ext cx="1438214" cy="307777"/>
          </a:xfrm>
          <a:prstGeom prst="rect">
            <a:avLst/>
          </a:prstGeom>
          <a:noFill/>
        </p:spPr>
        <p:txBody>
          <a:bodyPr wrap="none" rtlCol="0">
            <a:spAutoFit/>
          </a:bodyPr>
          <a:lstStyle/>
          <a:p>
            <a:r>
              <a:rPr lang="en-GB" dirty="0" smtClean="0"/>
              <a:t>Central Storage</a:t>
            </a:r>
            <a:endParaRPr lang="en-GB" dirty="0"/>
          </a:p>
        </p:txBody>
      </p:sp>
      <p:sp>
        <p:nvSpPr>
          <p:cNvPr id="9" name="TextBox 8"/>
          <p:cNvSpPr txBox="1"/>
          <p:nvPr/>
        </p:nvSpPr>
        <p:spPr>
          <a:xfrm>
            <a:off x="3900314" y="2020388"/>
            <a:ext cx="1130438" cy="307777"/>
          </a:xfrm>
          <a:prstGeom prst="rect">
            <a:avLst/>
          </a:prstGeom>
          <a:noFill/>
        </p:spPr>
        <p:txBody>
          <a:bodyPr wrap="none" rtlCol="0">
            <a:spAutoFit/>
          </a:bodyPr>
          <a:lstStyle/>
          <a:p>
            <a:r>
              <a:rPr lang="en-GB" dirty="0" smtClean="0"/>
              <a:t>Ammunition</a:t>
            </a:r>
            <a:endParaRPr lang="en-GB" dirty="0"/>
          </a:p>
        </p:txBody>
      </p:sp>
      <p:sp>
        <p:nvSpPr>
          <p:cNvPr id="10" name="TextBox 9"/>
          <p:cNvSpPr txBox="1"/>
          <p:nvPr/>
        </p:nvSpPr>
        <p:spPr>
          <a:xfrm>
            <a:off x="3930395" y="2428605"/>
            <a:ext cx="1747594" cy="307777"/>
          </a:xfrm>
          <a:prstGeom prst="rect">
            <a:avLst/>
          </a:prstGeom>
          <a:noFill/>
        </p:spPr>
        <p:txBody>
          <a:bodyPr wrap="none" rtlCol="0">
            <a:spAutoFit/>
          </a:bodyPr>
          <a:lstStyle/>
          <a:p>
            <a:r>
              <a:rPr lang="en-GB" dirty="0" smtClean="0"/>
              <a:t>Ammunition Type A</a:t>
            </a:r>
            <a:endParaRPr lang="en-GB" dirty="0"/>
          </a:p>
        </p:txBody>
      </p:sp>
      <p:sp>
        <p:nvSpPr>
          <p:cNvPr id="11" name="TextBox 10"/>
          <p:cNvSpPr txBox="1"/>
          <p:nvPr/>
        </p:nvSpPr>
        <p:spPr>
          <a:xfrm>
            <a:off x="3698202" y="2822384"/>
            <a:ext cx="1747594" cy="307777"/>
          </a:xfrm>
          <a:prstGeom prst="rect">
            <a:avLst/>
          </a:prstGeom>
          <a:noFill/>
        </p:spPr>
        <p:txBody>
          <a:bodyPr wrap="none" rtlCol="0">
            <a:spAutoFit/>
          </a:bodyPr>
          <a:lstStyle/>
          <a:p>
            <a:r>
              <a:rPr lang="en-GB" dirty="0" smtClean="0"/>
              <a:t>Ammunition Type B</a:t>
            </a:r>
          </a:p>
        </p:txBody>
      </p:sp>
      <p:sp>
        <p:nvSpPr>
          <p:cNvPr id="12" name="TextBox 11"/>
          <p:cNvSpPr txBox="1"/>
          <p:nvPr/>
        </p:nvSpPr>
        <p:spPr>
          <a:xfrm>
            <a:off x="1429769" y="2310762"/>
            <a:ext cx="1906291" cy="307777"/>
          </a:xfrm>
          <a:prstGeom prst="rect">
            <a:avLst/>
          </a:prstGeom>
          <a:noFill/>
        </p:spPr>
        <p:txBody>
          <a:bodyPr wrap="none" rtlCol="0">
            <a:spAutoFit/>
          </a:bodyPr>
          <a:lstStyle/>
          <a:p>
            <a:r>
              <a:rPr lang="en-GB" dirty="0" smtClean="0"/>
              <a:t>Energy Local Storage</a:t>
            </a:r>
            <a:endParaRPr lang="en-GB" dirty="0"/>
          </a:p>
        </p:txBody>
      </p:sp>
      <p:sp>
        <p:nvSpPr>
          <p:cNvPr id="13" name="TextBox 12"/>
          <p:cNvSpPr txBox="1"/>
          <p:nvPr/>
        </p:nvSpPr>
        <p:spPr>
          <a:xfrm>
            <a:off x="4263053" y="1635499"/>
            <a:ext cx="1776448" cy="307777"/>
          </a:xfrm>
          <a:prstGeom prst="rect">
            <a:avLst/>
          </a:prstGeom>
          <a:noFill/>
        </p:spPr>
        <p:txBody>
          <a:bodyPr wrap="none" rtlCol="0">
            <a:spAutoFit/>
          </a:bodyPr>
          <a:lstStyle/>
          <a:p>
            <a:r>
              <a:rPr lang="en-GB" dirty="0" smtClean="0"/>
              <a:t>Ammunition Factory</a:t>
            </a:r>
            <a:endParaRPr lang="en-GB" dirty="0"/>
          </a:p>
        </p:txBody>
      </p:sp>
      <p:sp>
        <p:nvSpPr>
          <p:cNvPr id="14" name="TextBox 13"/>
          <p:cNvSpPr txBox="1"/>
          <p:nvPr/>
        </p:nvSpPr>
        <p:spPr>
          <a:xfrm>
            <a:off x="2333860" y="3370913"/>
            <a:ext cx="1566454" cy="307777"/>
          </a:xfrm>
          <a:prstGeom prst="rect">
            <a:avLst/>
          </a:prstGeom>
          <a:noFill/>
        </p:spPr>
        <p:txBody>
          <a:bodyPr wrap="none" rtlCol="0">
            <a:spAutoFit/>
          </a:bodyPr>
          <a:lstStyle/>
          <a:p>
            <a:r>
              <a:rPr lang="en-GB" dirty="0" smtClean="0"/>
              <a:t>Transport system</a:t>
            </a:r>
            <a:endParaRPr lang="en-GB" dirty="0"/>
          </a:p>
        </p:txBody>
      </p:sp>
      <p:sp>
        <p:nvSpPr>
          <p:cNvPr id="15" name="TextBox 14"/>
          <p:cNvSpPr txBox="1"/>
          <p:nvPr/>
        </p:nvSpPr>
        <p:spPr>
          <a:xfrm>
            <a:off x="1967459" y="2969915"/>
            <a:ext cx="1467068" cy="307777"/>
          </a:xfrm>
          <a:prstGeom prst="rect">
            <a:avLst/>
          </a:prstGeom>
          <a:noFill/>
        </p:spPr>
        <p:txBody>
          <a:bodyPr wrap="none" rtlCol="0">
            <a:spAutoFit/>
          </a:bodyPr>
          <a:lstStyle/>
          <a:p>
            <a:r>
              <a:rPr lang="en-GB" dirty="0" smtClean="0"/>
              <a:t>Factory strategy</a:t>
            </a:r>
            <a:endParaRPr lang="en-GB" dirty="0"/>
          </a:p>
        </p:txBody>
      </p:sp>
      <p:sp>
        <p:nvSpPr>
          <p:cNvPr id="16" name="Oval 15"/>
          <p:cNvSpPr/>
          <p:nvPr/>
        </p:nvSpPr>
        <p:spPr>
          <a:xfrm>
            <a:off x="7050078" y="397157"/>
            <a:ext cx="1881052" cy="1741714"/>
          </a:xfrm>
          <a:prstGeom prst="ellipse">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p:cNvSpPr txBox="1"/>
          <p:nvPr/>
        </p:nvSpPr>
        <p:spPr>
          <a:xfrm>
            <a:off x="7333800" y="896835"/>
            <a:ext cx="1360562" cy="738664"/>
          </a:xfrm>
          <a:prstGeom prst="rect">
            <a:avLst/>
          </a:prstGeom>
          <a:noFill/>
        </p:spPr>
        <p:txBody>
          <a:bodyPr wrap="square" rtlCol="0">
            <a:spAutoFit/>
          </a:bodyPr>
          <a:lstStyle/>
          <a:p>
            <a:r>
              <a:rPr lang="en-GB" dirty="0" smtClean="0"/>
              <a:t>Force Fingerprint</a:t>
            </a:r>
          </a:p>
          <a:p>
            <a:r>
              <a:rPr lang="en-GB" dirty="0" smtClean="0"/>
              <a:t>System</a:t>
            </a:r>
            <a:endParaRPr lang="en-GB" dirty="0"/>
          </a:p>
        </p:txBody>
      </p:sp>
      <p:sp>
        <p:nvSpPr>
          <p:cNvPr id="18" name="Oval 17"/>
          <p:cNvSpPr/>
          <p:nvPr/>
        </p:nvSpPr>
        <p:spPr>
          <a:xfrm>
            <a:off x="7111848" y="2307800"/>
            <a:ext cx="1881052" cy="1557332"/>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7440214" y="2932577"/>
            <a:ext cx="1360562" cy="307777"/>
          </a:xfrm>
          <a:prstGeom prst="rect">
            <a:avLst/>
          </a:prstGeom>
          <a:noFill/>
        </p:spPr>
        <p:txBody>
          <a:bodyPr wrap="square" rtlCol="0">
            <a:spAutoFit/>
          </a:bodyPr>
          <a:lstStyle/>
          <a:p>
            <a:r>
              <a:rPr lang="en-GB" dirty="0" smtClean="0"/>
              <a:t>Navigation</a:t>
            </a:r>
            <a:endParaRPr lang="en-GB" dirty="0"/>
          </a:p>
        </p:txBody>
      </p:sp>
      <p:cxnSp>
        <p:nvCxnSpPr>
          <p:cNvPr id="23" name="Straight Connector 22"/>
          <p:cNvCxnSpPr>
            <a:stCxn id="4" idx="7"/>
          </p:cNvCxnSpPr>
          <p:nvPr/>
        </p:nvCxnSpPr>
        <p:spPr>
          <a:xfrm flipV="1">
            <a:off x="5726503" y="1271448"/>
            <a:ext cx="1367120" cy="29421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4" idx="6"/>
            <a:endCxn id="18" idx="2"/>
          </p:cNvCxnSpPr>
          <p:nvPr/>
        </p:nvCxnSpPr>
        <p:spPr>
          <a:xfrm>
            <a:off x="6677841" y="2761421"/>
            <a:ext cx="434007" cy="32504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6369614" y="3966164"/>
            <a:ext cx="1914251" cy="1043036"/>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p:cNvSpPr txBox="1"/>
          <p:nvPr/>
        </p:nvSpPr>
        <p:spPr>
          <a:xfrm>
            <a:off x="6540955" y="4241391"/>
            <a:ext cx="1617751" cy="523220"/>
          </a:xfrm>
          <a:prstGeom prst="rect">
            <a:avLst/>
          </a:prstGeom>
          <a:noFill/>
        </p:spPr>
        <p:txBody>
          <a:bodyPr wrap="none" rtlCol="0">
            <a:spAutoFit/>
          </a:bodyPr>
          <a:lstStyle/>
          <a:p>
            <a:r>
              <a:rPr lang="en-GB" dirty="0" smtClean="0"/>
              <a:t>Many other more </a:t>
            </a:r>
          </a:p>
          <a:p>
            <a:r>
              <a:rPr lang="en-GB" dirty="0" smtClean="0"/>
              <a:t>Bounded contexts</a:t>
            </a:r>
            <a:endParaRPr lang="en-GB" dirty="0"/>
          </a:p>
        </p:txBody>
      </p:sp>
      <p:sp>
        <p:nvSpPr>
          <p:cNvPr id="30" name="TextBox 29"/>
          <p:cNvSpPr txBox="1"/>
          <p:nvPr/>
        </p:nvSpPr>
        <p:spPr>
          <a:xfrm>
            <a:off x="7910" y="45611"/>
            <a:ext cx="2325950" cy="307777"/>
          </a:xfrm>
          <a:prstGeom prst="rect">
            <a:avLst/>
          </a:prstGeom>
          <a:noFill/>
        </p:spPr>
        <p:txBody>
          <a:bodyPr wrap="square" rtlCol="0">
            <a:spAutoFit/>
          </a:bodyPr>
          <a:lstStyle/>
          <a:p>
            <a:r>
              <a:rPr lang="en-US" b="1" dirty="0" smtClean="0"/>
              <a:t>Strategical design</a:t>
            </a:r>
            <a:endParaRPr lang="en-GB" b="1" dirty="0"/>
          </a:p>
        </p:txBody>
      </p:sp>
      <p:cxnSp>
        <p:nvCxnSpPr>
          <p:cNvPr id="24" name="Straight Connector 23"/>
          <p:cNvCxnSpPr>
            <a:stCxn id="4" idx="5"/>
            <a:endCxn id="28" idx="1"/>
          </p:cNvCxnSpPr>
          <p:nvPr/>
        </p:nvCxnSpPr>
        <p:spPr>
          <a:xfrm>
            <a:off x="5726503" y="3957184"/>
            <a:ext cx="923447" cy="161729"/>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pic>
        <p:nvPicPr>
          <p:cNvPr id="26" name="Shape 130"/>
          <p:cNvPicPr preferRelativeResize="0"/>
          <p:nvPr/>
        </p:nvPicPr>
        <p:blipFill rotWithShape="1">
          <a:blip r:embed="rId3">
            <a:alphaModFix/>
          </a:blip>
          <a:srcRect/>
          <a:stretch/>
        </p:blipFill>
        <p:spPr>
          <a:xfrm>
            <a:off x="8253662" y="4451684"/>
            <a:ext cx="846841" cy="618427"/>
          </a:xfrm>
          <a:prstGeom prst="rect">
            <a:avLst/>
          </a:prstGeom>
          <a:noFill/>
          <a:ln>
            <a:noFill/>
          </a:ln>
        </p:spPr>
      </p:pic>
    </p:spTree>
    <p:extLst>
      <p:ext uri="{BB962C8B-B14F-4D97-AF65-F5344CB8AC3E}">
        <p14:creationId xmlns:p14="http://schemas.microsoft.com/office/powerpoint/2010/main" val="7484240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13" y="67364"/>
            <a:ext cx="7886698" cy="994172"/>
          </a:xfrm>
        </p:spPr>
        <p:txBody>
          <a:bodyPr/>
          <a:lstStyle/>
          <a:p>
            <a:r>
              <a:rPr lang="en-US" dirty="0" smtClean="0"/>
              <a:t>Even if we are not doing DDD we can still take some good things:</a:t>
            </a:r>
            <a:endParaRPr lang="en-GB" dirty="0"/>
          </a:p>
        </p:txBody>
      </p:sp>
      <p:sp>
        <p:nvSpPr>
          <p:cNvPr id="3" name="Text Placeholder 2"/>
          <p:cNvSpPr>
            <a:spLocks noGrp="1"/>
          </p:cNvSpPr>
          <p:nvPr>
            <p:ph type="body" idx="1"/>
          </p:nvPr>
        </p:nvSpPr>
        <p:spPr>
          <a:xfrm>
            <a:off x="664046" y="1162740"/>
            <a:ext cx="7886698" cy="2317879"/>
          </a:xfrm>
        </p:spPr>
        <p:txBody>
          <a:bodyPr/>
          <a:lstStyle/>
          <a:p>
            <a:pPr>
              <a:buFont typeface="Wingdings" panose="05000000000000000000" pitchFamily="2" charset="2"/>
              <a:buChar char="Ø"/>
            </a:pPr>
            <a:r>
              <a:rPr lang="en-US" sz="1800" dirty="0" smtClean="0"/>
              <a:t> Promotes communication: </a:t>
            </a:r>
            <a:r>
              <a:rPr lang="en-US" sz="1800" dirty="0"/>
              <a:t>discuss </a:t>
            </a:r>
            <a:r>
              <a:rPr lang="en-US" sz="1800" dirty="0" smtClean="0"/>
              <a:t>or talk </a:t>
            </a:r>
            <a:r>
              <a:rPr lang="en-US" sz="1800" dirty="0" smtClean="0"/>
              <a:t>or chat about the domain</a:t>
            </a:r>
          </a:p>
          <a:p>
            <a:pPr>
              <a:buFont typeface="Wingdings" panose="05000000000000000000" pitchFamily="2" charset="2"/>
              <a:buChar char="Ø"/>
            </a:pPr>
            <a:r>
              <a:rPr lang="en-US" sz="1800" dirty="0" smtClean="0"/>
              <a:t> Focus on learning better the business knowledge of the project</a:t>
            </a:r>
          </a:p>
          <a:p>
            <a:pPr>
              <a:buFont typeface="Wingdings" panose="05000000000000000000" pitchFamily="2" charset="2"/>
              <a:buChar char="Ø"/>
            </a:pPr>
            <a:r>
              <a:rPr lang="en-US" sz="1800" dirty="0" smtClean="0"/>
              <a:t> </a:t>
            </a:r>
            <a:r>
              <a:rPr lang="en-US" sz="1800" dirty="0" smtClean="0"/>
              <a:t>Clarify the uncertainties by defining a well understood meaning for all parties involved ( role of the ubiquitous language ) </a:t>
            </a:r>
            <a:endParaRPr lang="en-GB" sz="1800" dirty="0"/>
          </a:p>
        </p:txBody>
      </p:sp>
      <p:pic>
        <p:nvPicPr>
          <p:cNvPr id="4" name="Shape 130"/>
          <p:cNvPicPr preferRelativeResize="0"/>
          <p:nvPr/>
        </p:nvPicPr>
        <p:blipFill rotWithShape="1">
          <a:blip r:embed="rId3">
            <a:alphaModFix/>
          </a:blip>
          <a:srcRect/>
          <a:stretch/>
        </p:blipFill>
        <p:spPr>
          <a:xfrm>
            <a:off x="8076219" y="4365581"/>
            <a:ext cx="1032387" cy="748481"/>
          </a:xfrm>
          <a:prstGeom prst="rect">
            <a:avLst/>
          </a:prstGeom>
          <a:noFill/>
          <a:ln>
            <a:noFill/>
          </a:ln>
        </p:spPr>
      </p:pic>
    </p:spTree>
    <p:extLst>
      <p:ext uri="{BB962C8B-B14F-4D97-AF65-F5344CB8AC3E}">
        <p14:creationId xmlns:p14="http://schemas.microsoft.com/office/powerpoint/2010/main" val="247538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 name="Text Placeholder 1"/>
          <p:cNvSpPr>
            <a:spLocks noGrp="1"/>
          </p:cNvSpPr>
          <p:nvPr>
            <p:ph type="body" idx="1"/>
          </p:nvPr>
        </p:nvSpPr>
        <p:spPr>
          <a:xfrm>
            <a:off x="546059" y="821943"/>
            <a:ext cx="7886698" cy="3263503"/>
          </a:xfrm>
        </p:spPr>
        <p:txBody>
          <a:bodyPr/>
          <a:lstStyle/>
          <a:p>
            <a:r>
              <a:rPr lang="en-GB" dirty="0" smtClean="0"/>
              <a:t> Value Objects</a:t>
            </a:r>
          </a:p>
          <a:p>
            <a:r>
              <a:rPr lang="en-GB" dirty="0" smtClean="0"/>
              <a:t> Entities </a:t>
            </a:r>
          </a:p>
          <a:p>
            <a:r>
              <a:rPr lang="en-GB" dirty="0" smtClean="0"/>
              <a:t> Aggregates and Aggregate root</a:t>
            </a:r>
          </a:p>
          <a:p>
            <a:r>
              <a:rPr lang="en-GB" dirty="0"/>
              <a:t> </a:t>
            </a:r>
            <a:r>
              <a:rPr lang="en-GB" dirty="0" smtClean="0"/>
              <a:t>Domain Services</a:t>
            </a:r>
          </a:p>
          <a:p>
            <a:r>
              <a:rPr lang="en-GB" dirty="0"/>
              <a:t> </a:t>
            </a:r>
            <a:r>
              <a:rPr lang="en-GB" dirty="0" smtClean="0"/>
              <a:t>Repositories </a:t>
            </a:r>
          </a:p>
          <a:p>
            <a:pPr indent="0">
              <a:buNone/>
            </a:pPr>
            <a:endParaRPr lang="en-GB" dirty="0" smtClean="0"/>
          </a:p>
          <a:p>
            <a:pPr indent="0">
              <a:buNone/>
            </a:pPr>
            <a:r>
              <a:rPr lang="en-GB" dirty="0" smtClean="0"/>
              <a:t>Purist </a:t>
            </a:r>
            <a:r>
              <a:rPr lang="en-GB" dirty="0" smtClean="0"/>
              <a:t>of DDD: inside the domain there is no automatic dependency injection (Spring context and Google </a:t>
            </a:r>
            <a:r>
              <a:rPr lang="en-GB" dirty="0" err="1" smtClean="0"/>
              <a:t>Guice</a:t>
            </a:r>
            <a:r>
              <a:rPr lang="en-GB" dirty="0" smtClean="0"/>
              <a:t> are banned :P ). The DI is controlled from constructors and when needed through method DI</a:t>
            </a:r>
            <a:endParaRPr lang="en-GB" dirty="0"/>
          </a:p>
        </p:txBody>
      </p:sp>
      <p:sp>
        <p:nvSpPr>
          <p:cNvPr id="6" name="TextBox 5"/>
          <p:cNvSpPr txBox="1"/>
          <p:nvPr/>
        </p:nvSpPr>
        <p:spPr>
          <a:xfrm>
            <a:off x="0" y="0"/>
            <a:ext cx="2325950" cy="307777"/>
          </a:xfrm>
          <a:prstGeom prst="rect">
            <a:avLst/>
          </a:prstGeom>
          <a:noFill/>
        </p:spPr>
        <p:txBody>
          <a:bodyPr wrap="square" rtlCol="0">
            <a:spAutoFit/>
          </a:bodyPr>
          <a:lstStyle/>
          <a:p>
            <a:r>
              <a:rPr lang="en-US" b="1" dirty="0" smtClean="0"/>
              <a:t>Tactical design</a:t>
            </a:r>
            <a:endParaRPr lang="en-GB" b="1" dirty="0"/>
          </a:p>
        </p:txBody>
      </p:sp>
      <p:sp>
        <p:nvSpPr>
          <p:cNvPr id="4" name="TextBox 3"/>
          <p:cNvSpPr txBox="1"/>
          <p:nvPr/>
        </p:nvSpPr>
        <p:spPr>
          <a:xfrm>
            <a:off x="0" y="279263"/>
            <a:ext cx="6984835" cy="461665"/>
          </a:xfrm>
          <a:prstGeom prst="rect">
            <a:avLst/>
          </a:prstGeom>
          <a:noFill/>
        </p:spPr>
        <p:txBody>
          <a:bodyPr wrap="square" rtlCol="0">
            <a:spAutoFit/>
          </a:bodyPr>
          <a:lstStyle/>
          <a:p>
            <a:r>
              <a:rPr lang="en-GB" sz="2400" dirty="0" smtClean="0"/>
              <a:t>“Building blocks” of DDD</a:t>
            </a:r>
            <a:endParaRPr lang="en-GB" sz="2400" dirty="0"/>
          </a:p>
        </p:txBody>
      </p:sp>
      <p:sp>
        <p:nvSpPr>
          <p:cNvPr id="5" name="TextBox 4"/>
          <p:cNvSpPr txBox="1"/>
          <p:nvPr/>
        </p:nvSpPr>
        <p:spPr>
          <a:xfrm>
            <a:off x="783915" y="4523057"/>
            <a:ext cx="7268005" cy="523220"/>
          </a:xfrm>
          <a:prstGeom prst="rect">
            <a:avLst/>
          </a:prstGeom>
          <a:noFill/>
        </p:spPr>
        <p:txBody>
          <a:bodyPr wrap="square" rtlCol="0">
            <a:spAutoFit/>
          </a:bodyPr>
          <a:lstStyle/>
          <a:p>
            <a:r>
              <a:rPr lang="en-GB" dirty="0" smtClean="0"/>
              <a:t>Note: automatic DI is used inside DDD applications but not in the domain. Above the domain layer ( in application or infrastructure ) is recommend to use automatic DI.</a:t>
            </a:r>
            <a:endParaRPr lang="en-GB" dirty="0"/>
          </a:p>
        </p:txBody>
      </p:sp>
      <p:pic>
        <p:nvPicPr>
          <p:cNvPr id="7" name="Shape 130"/>
          <p:cNvPicPr preferRelativeResize="0"/>
          <p:nvPr/>
        </p:nvPicPr>
        <p:blipFill rotWithShape="1">
          <a:blip r:embed="rId3">
            <a:alphaModFix/>
          </a:blip>
          <a:srcRect/>
          <a:stretch/>
        </p:blipFill>
        <p:spPr>
          <a:xfrm>
            <a:off x="8076219" y="4365581"/>
            <a:ext cx="1032387" cy="748481"/>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3240"/>
            <a:ext cx="7886698" cy="740847"/>
          </a:xfrm>
        </p:spPr>
        <p:txBody>
          <a:bodyPr/>
          <a:lstStyle/>
          <a:p>
            <a:r>
              <a:rPr lang="en-GB" dirty="0" smtClean="0"/>
              <a:t>Value objects</a:t>
            </a:r>
            <a:endParaRPr lang="en-GB" dirty="0"/>
          </a:p>
        </p:txBody>
      </p:sp>
      <p:sp>
        <p:nvSpPr>
          <p:cNvPr id="3" name="Text Placeholder 2"/>
          <p:cNvSpPr>
            <a:spLocks noGrp="1"/>
          </p:cNvSpPr>
          <p:nvPr>
            <p:ph type="body" idx="1"/>
          </p:nvPr>
        </p:nvSpPr>
        <p:spPr>
          <a:xfrm>
            <a:off x="723038" y="1341646"/>
            <a:ext cx="7886698" cy="3263503"/>
          </a:xfrm>
        </p:spPr>
        <p:txBody>
          <a:bodyPr/>
          <a:lstStyle/>
          <a:p>
            <a:pPr>
              <a:buFont typeface="Wingdings" panose="05000000000000000000" pitchFamily="2" charset="2"/>
              <a:buChar char="Ø"/>
            </a:pPr>
            <a:r>
              <a:rPr lang="en-GB" sz="1800" dirty="0" smtClean="0"/>
              <a:t> They do not have identity ( no unique id )</a:t>
            </a:r>
          </a:p>
          <a:p>
            <a:pPr>
              <a:buFont typeface="Wingdings" panose="05000000000000000000" pitchFamily="2" charset="2"/>
              <a:buChar char="Ø"/>
            </a:pPr>
            <a:r>
              <a:rPr lang="en-GB" sz="1800" dirty="0" smtClean="0"/>
              <a:t> They should be “thin” and simple</a:t>
            </a:r>
          </a:p>
          <a:p>
            <a:pPr>
              <a:buFont typeface="Wingdings" panose="05000000000000000000" pitchFamily="2" charset="2"/>
              <a:buChar char="Ø"/>
            </a:pPr>
            <a:r>
              <a:rPr lang="en-GB" sz="1800" dirty="0" smtClean="0"/>
              <a:t> Which means that they are easy to create and discard</a:t>
            </a:r>
          </a:p>
          <a:p>
            <a:pPr>
              <a:buFont typeface="Wingdings" panose="05000000000000000000" pitchFamily="2" charset="2"/>
              <a:buChar char="Ø"/>
            </a:pPr>
            <a:r>
              <a:rPr lang="en-GB" sz="1800" dirty="0"/>
              <a:t> </a:t>
            </a:r>
            <a:r>
              <a:rPr lang="en-GB" sz="1800" dirty="0" smtClean="0"/>
              <a:t>Highly recommended to be immutable </a:t>
            </a:r>
          </a:p>
          <a:p>
            <a:pPr>
              <a:buFont typeface="Wingdings" panose="05000000000000000000" pitchFamily="2" charset="2"/>
              <a:buChar char="Ø"/>
            </a:pPr>
            <a:r>
              <a:rPr lang="en-GB" sz="1800" dirty="0"/>
              <a:t> </a:t>
            </a:r>
            <a:r>
              <a:rPr lang="en-GB" sz="1800" dirty="0" smtClean="0"/>
              <a:t>Is good to override </a:t>
            </a:r>
            <a:r>
              <a:rPr lang="en-GB" sz="1800" b="1" dirty="0" smtClean="0"/>
              <a:t>equals</a:t>
            </a:r>
            <a:r>
              <a:rPr lang="en-GB" sz="1800" dirty="0" smtClean="0"/>
              <a:t> and </a:t>
            </a:r>
            <a:r>
              <a:rPr lang="en-GB" sz="1800" b="1" dirty="0" err="1" smtClean="0"/>
              <a:t>hashcode</a:t>
            </a:r>
            <a:r>
              <a:rPr lang="en-GB" sz="1800" dirty="0" smtClean="0"/>
              <a:t> methods</a:t>
            </a:r>
          </a:p>
          <a:p>
            <a:pPr>
              <a:buFont typeface="Wingdings" panose="05000000000000000000" pitchFamily="2" charset="2"/>
              <a:buChar char="Ø"/>
            </a:pPr>
            <a:r>
              <a:rPr lang="en-GB" sz="1800" dirty="0"/>
              <a:t> </a:t>
            </a:r>
            <a:r>
              <a:rPr lang="en-GB" sz="1800" dirty="0" smtClean="0"/>
              <a:t>Any business logic which is contained in a value object can not modify the state of it</a:t>
            </a:r>
          </a:p>
          <a:p>
            <a:endParaRPr lang="en-GB" dirty="0" smtClean="0"/>
          </a:p>
          <a:p>
            <a:endParaRPr lang="en-GB" dirty="0"/>
          </a:p>
        </p:txBody>
      </p:sp>
      <p:sp>
        <p:nvSpPr>
          <p:cNvPr id="4" name="TextBox 3"/>
          <p:cNvSpPr txBox="1"/>
          <p:nvPr/>
        </p:nvSpPr>
        <p:spPr>
          <a:xfrm>
            <a:off x="0" y="69352"/>
            <a:ext cx="2325950" cy="307777"/>
          </a:xfrm>
          <a:prstGeom prst="rect">
            <a:avLst/>
          </a:prstGeom>
          <a:noFill/>
        </p:spPr>
        <p:txBody>
          <a:bodyPr wrap="square" rtlCol="0">
            <a:spAutoFit/>
          </a:bodyPr>
          <a:lstStyle/>
          <a:p>
            <a:r>
              <a:rPr lang="en-US" b="1" dirty="0" smtClean="0"/>
              <a:t>Tactical design</a:t>
            </a:r>
            <a:endParaRPr lang="en-GB" b="1" dirty="0"/>
          </a:p>
        </p:txBody>
      </p:sp>
      <p:pic>
        <p:nvPicPr>
          <p:cNvPr id="5" name="Shape 130"/>
          <p:cNvPicPr preferRelativeResize="0"/>
          <p:nvPr/>
        </p:nvPicPr>
        <p:blipFill rotWithShape="1">
          <a:blip r:embed="rId2">
            <a:alphaModFix/>
          </a:blip>
          <a:srcRect/>
          <a:stretch/>
        </p:blipFill>
        <p:spPr>
          <a:xfrm>
            <a:off x="8076219" y="4365581"/>
            <a:ext cx="1032387" cy="748481"/>
          </a:xfrm>
          <a:prstGeom prst="rect">
            <a:avLst/>
          </a:prstGeom>
          <a:noFill/>
          <a:ln>
            <a:noFill/>
          </a:ln>
        </p:spPr>
      </p:pic>
    </p:spTree>
    <p:extLst>
      <p:ext uri="{BB962C8B-B14F-4D97-AF65-F5344CB8AC3E}">
        <p14:creationId xmlns:p14="http://schemas.microsoft.com/office/powerpoint/2010/main" val="35228447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5726"/>
            <a:ext cx="7886698" cy="642272"/>
          </a:xfrm>
        </p:spPr>
        <p:txBody>
          <a:bodyPr/>
          <a:lstStyle/>
          <a:p>
            <a:r>
              <a:rPr lang="en-GB" dirty="0" smtClean="0"/>
              <a:t>Example of value object</a:t>
            </a:r>
            <a:endParaRPr lang="en-GB" dirty="0"/>
          </a:p>
        </p:txBody>
      </p:sp>
      <p:sp>
        <p:nvSpPr>
          <p:cNvPr id="3" name="Text Placeholder 2"/>
          <p:cNvSpPr>
            <a:spLocks noGrp="1"/>
          </p:cNvSpPr>
          <p:nvPr>
            <p:ph type="body" idx="1"/>
          </p:nvPr>
        </p:nvSpPr>
        <p:spPr>
          <a:xfrm>
            <a:off x="392675" y="937997"/>
            <a:ext cx="7886698" cy="3958467"/>
          </a:xfrm>
        </p:spPr>
        <p:txBody>
          <a:bodyPr/>
          <a:lstStyle/>
          <a:p>
            <a:pPr indent="0">
              <a:buNone/>
            </a:pPr>
            <a:r>
              <a:rPr lang="en-GB" sz="1800" dirty="0"/>
              <a:t>@Immutable</a:t>
            </a:r>
          </a:p>
          <a:p>
            <a:pPr indent="0">
              <a:buNone/>
            </a:pPr>
            <a:r>
              <a:rPr lang="en-GB" sz="1800" dirty="0"/>
              <a:t>class Ammunition </a:t>
            </a:r>
            <a:r>
              <a:rPr lang="en-GB" sz="1800" dirty="0" smtClean="0"/>
              <a:t>{</a:t>
            </a:r>
            <a:endParaRPr lang="en-GB" sz="1800" dirty="0"/>
          </a:p>
          <a:p>
            <a:pPr indent="0">
              <a:buNone/>
            </a:pPr>
            <a:r>
              <a:rPr lang="en-GB" sz="1800" dirty="0"/>
              <a:t>    final private static double area = 1</a:t>
            </a:r>
          </a:p>
          <a:p>
            <a:pPr indent="0">
              <a:buNone/>
            </a:pPr>
            <a:r>
              <a:rPr lang="en-GB" sz="1800" dirty="0"/>
              <a:t>    </a:t>
            </a:r>
          </a:p>
          <a:p>
            <a:pPr indent="0">
              <a:buNone/>
            </a:pPr>
            <a:r>
              <a:rPr lang="en-GB" sz="1800" dirty="0"/>
              <a:t>    final private </a:t>
            </a:r>
            <a:r>
              <a:rPr lang="en-GB" sz="1800" dirty="0" err="1"/>
              <a:t>AmmunitionType</a:t>
            </a:r>
            <a:r>
              <a:rPr lang="en-GB" sz="1800" dirty="0"/>
              <a:t> </a:t>
            </a:r>
            <a:r>
              <a:rPr lang="en-GB" sz="1800" dirty="0" err="1"/>
              <a:t>ammunitionType</a:t>
            </a:r>
            <a:endParaRPr lang="en-GB" sz="1800" dirty="0"/>
          </a:p>
          <a:p>
            <a:pPr indent="0">
              <a:buNone/>
            </a:pPr>
            <a:r>
              <a:rPr lang="en-GB" sz="1800" dirty="0"/>
              <a:t>    final private double power</a:t>
            </a:r>
          </a:p>
          <a:p>
            <a:pPr indent="0">
              <a:buNone/>
            </a:pPr>
            <a:r>
              <a:rPr lang="en-GB" sz="1800" dirty="0"/>
              <a:t>    </a:t>
            </a:r>
          </a:p>
          <a:p>
            <a:pPr indent="0">
              <a:buNone/>
            </a:pPr>
            <a:r>
              <a:rPr lang="en-GB" sz="1800" dirty="0"/>
              <a:t>    public double </a:t>
            </a:r>
            <a:r>
              <a:rPr lang="en-GB" sz="1800" dirty="0" err="1"/>
              <a:t>calculateExplosiveArea</a:t>
            </a:r>
            <a:r>
              <a:rPr lang="en-GB" sz="1800" dirty="0"/>
              <a:t>() {</a:t>
            </a:r>
          </a:p>
          <a:p>
            <a:pPr indent="0">
              <a:buNone/>
            </a:pPr>
            <a:r>
              <a:rPr lang="en-GB" sz="1800" dirty="0"/>
              <a:t>        return area * power</a:t>
            </a:r>
          </a:p>
          <a:p>
            <a:pPr indent="0">
              <a:buNone/>
            </a:pPr>
            <a:r>
              <a:rPr lang="en-GB" sz="1800" dirty="0"/>
              <a:t>    }</a:t>
            </a:r>
          </a:p>
          <a:p>
            <a:pPr indent="0">
              <a:buNone/>
            </a:pPr>
            <a:r>
              <a:rPr lang="en-GB" sz="1800" dirty="0"/>
              <a:t>}</a:t>
            </a:r>
          </a:p>
        </p:txBody>
      </p:sp>
      <p:sp>
        <p:nvSpPr>
          <p:cNvPr id="6" name="TextBox 5"/>
          <p:cNvSpPr txBox="1"/>
          <p:nvPr/>
        </p:nvSpPr>
        <p:spPr>
          <a:xfrm>
            <a:off x="0" y="50210"/>
            <a:ext cx="2325950" cy="307777"/>
          </a:xfrm>
          <a:prstGeom prst="rect">
            <a:avLst/>
          </a:prstGeom>
          <a:noFill/>
        </p:spPr>
        <p:txBody>
          <a:bodyPr wrap="square" rtlCol="0">
            <a:spAutoFit/>
          </a:bodyPr>
          <a:lstStyle/>
          <a:p>
            <a:r>
              <a:rPr lang="en-US" b="1" dirty="0" smtClean="0"/>
              <a:t>Tactical design</a:t>
            </a:r>
            <a:endParaRPr lang="en-GB" b="1" dirty="0"/>
          </a:p>
        </p:txBody>
      </p:sp>
      <p:pic>
        <p:nvPicPr>
          <p:cNvPr id="7" name="Shape 130"/>
          <p:cNvPicPr preferRelativeResize="0"/>
          <p:nvPr/>
        </p:nvPicPr>
        <p:blipFill rotWithShape="1">
          <a:blip r:embed="rId3">
            <a:alphaModFix/>
          </a:blip>
          <a:srcRect/>
          <a:stretch/>
        </p:blipFill>
        <p:spPr>
          <a:xfrm>
            <a:off x="8076219" y="4365581"/>
            <a:ext cx="1032387" cy="748481"/>
          </a:xfrm>
          <a:prstGeom prst="rect">
            <a:avLst/>
          </a:prstGeom>
          <a:noFill/>
          <a:ln>
            <a:noFill/>
          </a:ln>
        </p:spPr>
      </p:pic>
    </p:spTree>
    <p:extLst>
      <p:ext uri="{BB962C8B-B14F-4D97-AF65-F5344CB8AC3E}">
        <p14:creationId xmlns:p14="http://schemas.microsoft.com/office/powerpoint/2010/main" val="3631243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2"/>
            <a:ext cx="7886698" cy="705451"/>
          </a:xfrm>
        </p:spPr>
        <p:txBody>
          <a:bodyPr/>
          <a:lstStyle/>
          <a:p>
            <a:r>
              <a:rPr lang="en-GB" dirty="0" smtClean="0"/>
              <a:t>Entities</a:t>
            </a:r>
            <a:endParaRPr lang="en-GB" dirty="0"/>
          </a:p>
        </p:txBody>
      </p:sp>
      <p:sp>
        <p:nvSpPr>
          <p:cNvPr id="3" name="Text Placeholder 2"/>
          <p:cNvSpPr>
            <a:spLocks noGrp="1"/>
          </p:cNvSpPr>
          <p:nvPr>
            <p:ph type="body" idx="1"/>
          </p:nvPr>
        </p:nvSpPr>
        <p:spPr>
          <a:xfrm>
            <a:off x="793832" y="1398146"/>
            <a:ext cx="7886698" cy="3263503"/>
          </a:xfrm>
        </p:spPr>
        <p:txBody>
          <a:bodyPr/>
          <a:lstStyle/>
          <a:p>
            <a:pPr>
              <a:buFont typeface="Wingdings" panose="05000000000000000000" pitchFamily="2" charset="2"/>
              <a:buChar char="Ø"/>
            </a:pPr>
            <a:r>
              <a:rPr lang="en-GB" sz="1800" dirty="0" smtClean="0"/>
              <a:t> the highlight of the object is his identity</a:t>
            </a:r>
          </a:p>
          <a:p>
            <a:pPr>
              <a:buFont typeface="Wingdings" panose="05000000000000000000" pitchFamily="2" charset="2"/>
              <a:buChar char="Ø"/>
            </a:pPr>
            <a:r>
              <a:rPr lang="en-GB" sz="1800" dirty="0"/>
              <a:t> </a:t>
            </a:r>
            <a:r>
              <a:rPr lang="en-GB" sz="1800" dirty="0" smtClean="0"/>
              <a:t>the identity is not changing </a:t>
            </a:r>
            <a:r>
              <a:rPr lang="en-GB" sz="1800" dirty="0" smtClean="0"/>
              <a:t>throughout states </a:t>
            </a:r>
            <a:r>
              <a:rPr lang="en-GB" sz="1800" dirty="0" smtClean="0"/>
              <a:t>of </a:t>
            </a:r>
            <a:r>
              <a:rPr lang="en-GB" sz="1800" dirty="0" smtClean="0"/>
              <a:t>object</a:t>
            </a:r>
            <a:endParaRPr lang="en-GB" sz="1800" dirty="0" smtClean="0"/>
          </a:p>
          <a:p>
            <a:pPr>
              <a:buFont typeface="Wingdings" panose="05000000000000000000" pitchFamily="2" charset="2"/>
              <a:buChar char="Ø"/>
            </a:pPr>
            <a:r>
              <a:rPr lang="en-GB" sz="1800" dirty="0" smtClean="0"/>
              <a:t> the business logic can change the object </a:t>
            </a:r>
            <a:r>
              <a:rPr lang="en-GB" sz="1800" dirty="0" smtClean="0"/>
              <a:t>state</a:t>
            </a:r>
            <a:endParaRPr lang="en-GB" sz="1800" dirty="0"/>
          </a:p>
        </p:txBody>
      </p:sp>
      <p:sp>
        <p:nvSpPr>
          <p:cNvPr id="4" name="TextBox 3"/>
          <p:cNvSpPr txBox="1"/>
          <p:nvPr/>
        </p:nvSpPr>
        <p:spPr>
          <a:xfrm>
            <a:off x="0" y="50210"/>
            <a:ext cx="2325950" cy="307777"/>
          </a:xfrm>
          <a:prstGeom prst="rect">
            <a:avLst/>
          </a:prstGeom>
          <a:noFill/>
        </p:spPr>
        <p:txBody>
          <a:bodyPr wrap="square" rtlCol="0">
            <a:spAutoFit/>
          </a:bodyPr>
          <a:lstStyle/>
          <a:p>
            <a:r>
              <a:rPr lang="en-US" b="1" dirty="0" smtClean="0"/>
              <a:t>Tactical design</a:t>
            </a:r>
            <a:endParaRPr lang="en-GB" b="1" dirty="0"/>
          </a:p>
        </p:txBody>
      </p:sp>
      <p:pic>
        <p:nvPicPr>
          <p:cNvPr id="5" name="Shape 130"/>
          <p:cNvPicPr preferRelativeResize="0"/>
          <p:nvPr/>
        </p:nvPicPr>
        <p:blipFill rotWithShape="1">
          <a:blip r:embed="rId3">
            <a:alphaModFix/>
          </a:blip>
          <a:srcRect/>
          <a:stretch/>
        </p:blipFill>
        <p:spPr>
          <a:xfrm>
            <a:off x="8076219" y="4365581"/>
            <a:ext cx="1032387" cy="748481"/>
          </a:xfrm>
          <a:prstGeom prst="rect">
            <a:avLst/>
          </a:prstGeom>
          <a:noFill/>
          <a:ln>
            <a:noFill/>
          </a:ln>
        </p:spPr>
      </p:pic>
    </p:spTree>
    <p:extLst>
      <p:ext uri="{BB962C8B-B14F-4D97-AF65-F5344CB8AC3E}">
        <p14:creationId xmlns:p14="http://schemas.microsoft.com/office/powerpoint/2010/main" val="40309811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7440"/>
            <a:ext cx="7886698" cy="622860"/>
          </a:xfrm>
        </p:spPr>
        <p:txBody>
          <a:bodyPr/>
          <a:lstStyle/>
          <a:p>
            <a:r>
              <a:rPr lang="en-GB" dirty="0"/>
              <a:t>Example of </a:t>
            </a:r>
            <a:r>
              <a:rPr lang="en-GB" dirty="0" smtClean="0"/>
              <a:t>an entity object</a:t>
            </a:r>
            <a:endParaRPr lang="en-GB" dirty="0"/>
          </a:p>
        </p:txBody>
      </p:sp>
      <p:sp>
        <p:nvSpPr>
          <p:cNvPr id="3" name="Text Placeholder 2"/>
          <p:cNvSpPr>
            <a:spLocks noGrp="1"/>
          </p:cNvSpPr>
          <p:nvPr>
            <p:ph type="body" idx="1"/>
          </p:nvPr>
        </p:nvSpPr>
        <p:spPr>
          <a:xfrm>
            <a:off x="540160" y="1138227"/>
            <a:ext cx="3995601" cy="3664337"/>
          </a:xfrm>
        </p:spPr>
        <p:txBody>
          <a:bodyPr/>
          <a:lstStyle/>
          <a:p>
            <a:pPr indent="0">
              <a:buNone/>
            </a:pPr>
            <a:r>
              <a:rPr lang="en-GB" sz="1200" dirty="0"/>
              <a:t>class </a:t>
            </a:r>
            <a:r>
              <a:rPr lang="en-GB" sz="1200" dirty="0" err="1"/>
              <a:t>EnergyFactory</a:t>
            </a:r>
            <a:r>
              <a:rPr lang="en-GB" sz="1200" dirty="0"/>
              <a:t> {</a:t>
            </a:r>
          </a:p>
          <a:p>
            <a:pPr indent="0">
              <a:buNone/>
            </a:pPr>
            <a:r>
              <a:rPr lang="en-GB" sz="1200" dirty="0"/>
              <a:t>    UUID </a:t>
            </a:r>
            <a:r>
              <a:rPr lang="en-GB" sz="1200" dirty="0" err="1"/>
              <a:t>uuid</a:t>
            </a:r>
            <a:endParaRPr lang="en-GB" sz="1200" dirty="0"/>
          </a:p>
          <a:p>
            <a:pPr indent="0">
              <a:buNone/>
            </a:pPr>
            <a:r>
              <a:rPr lang="en-GB" sz="1200" dirty="0"/>
              <a:t>    String name</a:t>
            </a:r>
          </a:p>
          <a:p>
            <a:pPr indent="0">
              <a:buNone/>
            </a:pPr>
            <a:r>
              <a:rPr lang="en-GB" sz="1200" dirty="0"/>
              <a:t>    Storage&lt;Energy&gt; </a:t>
            </a:r>
            <a:r>
              <a:rPr lang="en-GB" sz="1200" dirty="0" err="1"/>
              <a:t>factoryStorage</a:t>
            </a:r>
            <a:endParaRPr lang="en-GB" sz="1200" dirty="0"/>
          </a:p>
          <a:p>
            <a:pPr indent="0">
              <a:buNone/>
            </a:pPr>
            <a:endParaRPr lang="en-GB" sz="1200" dirty="0"/>
          </a:p>
          <a:p>
            <a:pPr indent="0">
              <a:buNone/>
            </a:pPr>
            <a:r>
              <a:rPr lang="en-GB" sz="1200" dirty="0"/>
              <a:t>    </a:t>
            </a:r>
            <a:r>
              <a:rPr lang="en-GB" sz="1200" dirty="0" err="1"/>
              <a:t>EnergyFactory</a:t>
            </a:r>
            <a:r>
              <a:rPr lang="en-GB" sz="1200" dirty="0"/>
              <a:t>(UUID </a:t>
            </a:r>
            <a:r>
              <a:rPr lang="en-GB" sz="1200" dirty="0" err="1"/>
              <a:t>uuid</a:t>
            </a:r>
            <a:r>
              <a:rPr lang="en-GB" sz="1200" dirty="0"/>
              <a:t>) {</a:t>
            </a:r>
          </a:p>
          <a:p>
            <a:pPr indent="0">
              <a:buNone/>
            </a:pPr>
            <a:r>
              <a:rPr lang="en-GB" sz="1200" dirty="0"/>
              <a:t>        </a:t>
            </a:r>
            <a:r>
              <a:rPr lang="en-GB" sz="1200" dirty="0" err="1"/>
              <a:t>this.uuid</a:t>
            </a:r>
            <a:r>
              <a:rPr lang="en-GB" sz="1200" dirty="0"/>
              <a:t> = </a:t>
            </a:r>
            <a:r>
              <a:rPr lang="en-GB" sz="1200" dirty="0" err="1"/>
              <a:t>uuid</a:t>
            </a:r>
            <a:endParaRPr lang="en-GB" sz="1200" dirty="0"/>
          </a:p>
          <a:p>
            <a:pPr indent="0">
              <a:buNone/>
            </a:pPr>
            <a:r>
              <a:rPr lang="en-GB" sz="1200" dirty="0"/>
              <a:t>    }</a:t>
            </a:r>
          </a:p>
          <a:p>
            <a:pPr indent="0">
              <a:buNone/>
            </a:pPr>
            <a:endParaRPr lang="en-GB" sz="1200" dirty="0"/>
          </a:p>
          <a:p>
            <a:pPr indent="0">
              <a:buNone/>
            </a:pPr>
            <a:r>
              <a:rPr lang="en-GB" sz="1200" dirty="0"/>
              <a:t>    public </a:t>
            </a:r>
            <a:r>
              <a:rPr lang="en-GB" sz="1200" dirty="0" err="1"/>
              <a:t>produceEnergy</a:t>
            </a:r>
            <a:r>
              <a:rPr lang="en-GB" sz="1200" dirty="0"/>
              <a:t>( ) {</a:t>
            </a:r>
          </a:p>
          <a:p>
            <a:pPr indent="0">
              <a:buNone/>
            </a:pPr>
            <a:r>
              <a:rPr lang="en-GB" sz="1200" dirty="0"/>
              <a:t>        //more complex logic can be added to produce energy based on a timer</a:t>
            </a:r>
          </a:p>
          <a:p>
            <a:pPr indent="0">
              <a:buNone/>
            </a:pPr>
            <a:r>
              <a:rPr lang="en-GB" sz="1200" dirty="0"/>
              <a:t>        </a:t>
            </a:r>
            <a:r>
              <a:rPr lang="en-GB" sz="1200" dirty="0" err="1"/>
              <a:t>factoryStorage.add</a:t>
            </a:r>
            <a:r>
              <a:rPr lang="en-GB" sz="1200" dirty="0"/>
              <a:t>(new Energy())</a:t>
            </a:r>
          </a:p>
          <a:p>
            <a:pPr indent="0">
              <a:buNone/>
            </a:pPr>
            <a:r>
              <a:rPr lang="en-GB" sz="1200" dirty="0"/>
              <a:t>    }</a:t>
            </a:r>
          </a:p>
          <a:p>
            <a:pPr indent="0">
              <a:buNone/>
            </a:pPr>
            <a:endParaRPr lang="en-GB" sz="1200" dirty="0"/>
          </a:p>
          <a:p>
            <a:pPr indent="0">
              <a:buNone/>
            </a:pPr>
            <a:r>
              <a:rPr lang="en-GB" sz="1200" dirty="0"/>
              <a:t>  </a:t>
            </a:r>
          </a:p>
        </p:txBody>
      </p:sp>
      <p:sp>
        <p:nvSpPr>
          <p:cNvPr id="4" name="Text Placeholder 2"/>
          <p:cNvSpPr txBox="1">
            <a:spLocks/>
          </p:cNvSpPr>
          <p:nvPr/>
        </p:nvSpPr>
        <p:spPr>
          <a:xfrm>
            <a:off x="4736338" y="1138227"/>
            <a:ext cx="3995601" cy="3664337"/>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177800" marR="0" lvl="0" indent="95250" algn="l" rtl="0">
              <a:lnSpc>
                <a:spcPct val="90000"/>
              </a:lnSpc>
              <a:spcBef>
                <a:spcPts val="800"/>
              </a:spcBef>
              <a:spcAft>
                <a:spcPts val="0"/>
              </a:spcAft>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50800" algn="l" rtl="0">
              <a:lnSpc>
                <a:spcPct val="90000"/>
              </a:lnSpc>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1905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pPr indent="0">
              <a:buFont typeface="Arial"/>
              <a:buNone/>
            </a:pPr>
            <a:r>
              <a:rPr lang="en-GB" sz="1200" dirty="0" smtClean="0"/>
              <a:t>    public Optional&lt;Energy&gt; </a:t>
            </a:r>
            <a:r>
              <a:rPr lang="en-GB" sz="1200" dirty="0" err="1" smtClean="0"/>
              <a:t>takeEnergyItem</a:t>
            </a:r>
            <a:r>
              <a:rPr lang="en-GB" sz="1200" dirty="0" smtClean="0"/>
              <a:t>() {</a:t>
            </a:r>
          </a:p>
          <a:p>
            <a:pPr indent="0">
              <a:buFont typeface="Arial"/>
              <a:buNone/>
            </a:pPr>
            <a:r>
              <a:rPr lang="en-GB" sz="1200" dirty="0" smtClean="0"/>
              <a:t>        </a:t>
            </a:r>
            <a:r>
              <a:rPr lang="en-GB" sz="1200" dirty="0" err="1" smtClean="0"/>
              <a:t>factoryStorage.takeOne</a:t>
            </a:r>
            <a:r>
              <a:rPr lang="en-GB" sz="1200" dirty="0" smtClean="0"/>
              <a:t>()</a:t>
            </a:r>
          </a:p>
          <a:p>
            <a:pPr indent="0">
              <a:buFont typeface="Arial"/>
              <a:buNone/>
            </a:pPr>
            <a:r>
              <a:rPr lang="en-GB" sz="1200" dirty="0" smtClean="0"/>
              <a:t>    }</a:t>
            </a:r>
          </a:p>
          <a:p>
            <a:pPr indent="0">
              <a:buFont typeface="Arial"/>
              <a:buNone/>
            </a:pPr>
            <a:endParaRPr lang="en-GB" sz="1200" dirty="0" smtClean="0"/>
          </a:p>
          <a:p>
            <a:pPr indent="0">
              <a:buFont typeface="Arial"/>
              <a:buNone/>
            </a:pPr>
            <a:r>
              <a:rPr lang="en-GB" sz="1200" dirty="0" smtClean="0"/>
              <a:t>    public List&lt;Energy&gt; </a:t>
            </a:r>
            <a:r>
              <a:rPr lang="en-GB" sz="1200" dirty="0" err="1" smtClean="0"/>
              <a:t>depleteFactoryStorage</a:t>
            </a:r>
            <a:r>
              <a:rPr lang="en-GB" sz="1200" dirty="0" smtClean="0"/>
              <a:t>() {</a:t>
            </a:r>
          </a:p>
          <a:p>
            <a:pPr indent="0">
              <a:buFont typeface="Arial"/>
              <a:buNone/>
            </a:pPr>
            <a:r>
              <a:rPr lang="en-GB" sz="1200" dirty="0" smtClean="0"/>
              <a:t>        </a:t>
            </a:r>
            <a:r>
              <a:rPr lang="en-GB" sz="1200" dirty="0" err="1" smtClean="0"/>
              <a:t>factoryStorage.depleteStorage</a:t>
            </a:r>
            <a:r>
              <a:rPr lang="en-GB" sz="1200" dirty="0" smtClean="0"/>
              <a:t>()</a:t>
            </a:r>
          </a:p>
          <a:p>
            <a:pPr indent="0">
              <a:buFont typeface="Arial"/>
              <a:buNone/>
            </a:pPr>
            <a:r>
              <a:rPr lang="en-GB" sz="1200" dirty="0" smtClean="0"/>
              <a:t>    }</a:t>
            </a:r>
          </a:p>
          <a:p>
            <a:pPr indent="0">
              <a:buFont typeface="Arial"/>
              <a:buNone/>
            </a:pPr>
            <a:r>
              <a:rPr lang="en-GB" sz="1200" dirty="0" smtClean="0"/>
              <a:t>}</a:t>
            </a:r>
            <a:endParaRPr lang="en-GB" sz="1200" dirty="0"/>
          </a:p>
        </p:txBody>
      </p:sp>
      <p:sp>
        <p:nvSpPr>
          <p:cNvPr id="5" name="TextBox 4"/>
          <p:cNvSpPr txBox="1"/>
          <p:nvPr/>
        </p:nvSpPr>
        <p:spPr>
          <a:xfrm>
            <a:off x="0" y="50210"/>
            <a:ext cx="2325950" cy="307777"/>
          </a:xfrm>
          <a:prstGeom prst="rect">
            <a:avLst/>
          </a:prstGeom>
          <a:noFill/>
        </p:spPr>
        <p:txBody>
          <a:bodyPr wrap="square" rtlCol="0">
            <a:spAutoFit/>
          </a:bodyPr>
          <a:lstStyle/>
          <a:p>
            <a:r>
              <a:rPr lang="en-US" b="1" dirty="0" smtClean="0"/>
              <a:t>Tactical design</a:t>
            </a:r>
            <a:endParaRPr lang="en-GB" b="1" dirty="0"/>
          </a:p>
        </p:txBody>
      </p:sp>
      <p:pic>
        <p:nvPicPr>
          <p:cNvPr id="6" name="Shape 130"/>
          <p:cNvPicPr preferRelativeResize="0"/>
          <p:nvPr/>
        </p:nvPicPr>
        <p:blipFill rotWithShape="1">
          <a:blip r:embed="rId3">
            <a:alphaModFix/>
          </a:blip>
          <a:srcRect/>
          <a:stretch/>
        </p:blipFill>
        <p:spPr>
          <a:xfrm>
            <a:off x="8076219" y="4365581"/>
            <a:ext cx="1032387" cy="748481"/>
          </a:xfrm>
          <a:prstGeom prst="rect">
            <a:avLst/>
          </a:prstGeom>
          <a:noFill/>
          <a:ln>
            <a:noFill/>
          </a:ln>
        </p:spPr>
      </p:pic>
    </p:spTree>
    <p:extLst>
      <p:ext uri="{BB962C8B-B14F-4D97-AF65-F5344CB8AC3E}">
        <p14:creationId xmlns:p14="http://schemas.microsoft.com/office/powerpoint/2010/main" val="36306851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6998"/>
            <a:ext cx="7886698" cy="646457"/>
          </a:xfrm>
        </p:spPr>
        <p:txBody>
          <a:bodyPr/>
          <a:lstStyle/>
          <a:p>
            <a:r>
              <a:rPr lang="en-GB" dirty="0" smtClean="0"/>
              <a:t>Aggregates and aggregates root ( part 1 )</a:t>
            </a:r>
            <a:endParaRPr lang="en-GB" dirty="0"/>
          </a:p>
        </p:txBody>
      </p:sp>
      <p:sp>
        <p:nvSpPr>
          <p:cNvPr id="3" name="Text Placeholder 2"/>
          <p:cNvSpPr>
            <a:spLocks noGrp="1"/>
          </p:cNvSpPr>
          <p:nvPr>
            <p:ph type="body" idx="1"/>
          </p:nvPr>
        </p:nvSpPr>
        <p:spPr>
          <a:xfrm>
            <a:off x="790090" y="1282048"/>
            <a:ext cx="7886698" cy="3263503"/>
          </a:xfrm>
        </p:spPr>
        <p:txBody>
          <a:bodyPr/>
          <a:lstStyle/>
          <a:p>
            <a:pPr>
              <a:buFont typeface="Wingdings" panose="05000000000000000000" pitchFamily="2" charset="2"/>
              <a:buChar char="Ø"/>
            </a:pPr>
            <a:r>
              <a:rPr lang="en-GB" sz="1800" dirty="0" smtClean="0"/>
              <a:t> an aggregate is no more then an entity which contains other entities and/or value objects ( a group of objects )</a:t>
            </a:r>
          </a:p>
          <a:p>
            <a:pPr>
              <a:buFont typeface="Wingdings" panose="05000000000000000000" pitchFamily="2" charset="2"/>
              <a:buChar char="Ø"/>
            </a:pPr>
            <a:r>
              <a:rPr lang="en-GB" sz="1800" dirty="0"/>
              <a:t> </a:t>
            </a:r>
            <a:r>
              <a:rPr lang="en-GB" sz="1800" dirty="0" smtClean="0"/>
              <a:t>it has identity</a:t>
            </a:r>
          </a:p>
          <a:p>
            <a:pPr>
              <a:buFont typeface="Wingdings" panose="05000000000000000000" pitchFamily="2" charset="2"/>
              <a:buChar char="Ø"/>
            </a:pPr>
            <a:r>
              <a:rPr lang="en-GB" sz="1800" dirty="0" smtClean="0"/>
              <a:t> the whole aggregate is seen as one </a:t>
            </a:r>
          </a:p>
          <a:p>
            <a:pPr>
              <a:buFont typeface="Wingdings" panose="05000000000000000000" pitchFamily="2" charset="2"/>
              <a:buChar char="Ø"/>
            </a:pPr>
            <a:r>
              <a:rPr lang="en-GB" sz="1800" dirty="0"/>
              <a:t> </a:t>
            </a:r>
            <a:r>
              <a:rPr lang="en-GB" sz="1800" dirty="0" smtClean="0"/>
              <a:t>due to his nature (seen as one unit) it is also providing boundaries </a:t>
            </a:r>
          </a:p>
          <a:p>
            <a:pPr>
              <a:buFont typeface="Wingdings" panose="05000000000000000000" pitchFamily="2" charset="2"/>
              <a:buChar char="Ø"/>
            </a:pPr>
            <a:r>
              <a:rPr lang="en-GB" sz="1800" dirty="0" smtClean="0"/>
              <a:t> it can hold references to other aggregates</a:t>
            </a:r>
          </a:p>
          <a:p>
            <a:pPr>
              <a:buFont typeface="Wingdings" panose="05000000000000000000" pitchFamily="2" charset="2"/>
              <a:buChar char="Ø"/>
            </a:pPr>
            <a:r>
              <a:rPr lang="en-GB" sz="1800" dirty="0"/>
              <a:t> </a:t>
            </a:r>
            <a:r>
              <a:rPr lang="en-GB" sz="1800" dirty="0" smtClean="0"/>
              <a:t>if </a:t>
            </a:r>
            <a:r>
              <a:rPr lang="en-GB" sz="1800" dirty="0"/>
              <a:t>there are other Entities inside the boundary, the identity of those entities is local, making sense only inside the aggregate.</a:t>
            </a:r>
          </a:p>
        </p:txBody>
      </p:sp>
      <p:sp>
        <p:nvSpPr>
          <p:cNvPr id="4" name="TextBox 3"/>
          <p:cNvSpPr txBox="1"/>
          <p:nvPr/>
        </p:nvSpPr>
        <p:spPr>
          <a:xfrm>
            <a:off x="0" y="50210"/>
            <a:ext cx="2325950" cy="307777"/>
          </a:xfrm>
          <a:prstGeom prst="rect">
            <a:avLst/>
          </a:prstGeom>
          <a:noFill/>
        </p:spPr>
        <p:txBody>
          <a:bodyPr wrap="square" rtlCol="0">
            <a:spAutoFit/>
          </a:bodyPr>
          <a:lstStyle/>
          <a:p>
            <a:r>
              <a:rPr lang="en-US" b="1" dirty="0" smtClean="0"/>
              <a:t>Tactical design</a:t>
            </a:r>
            <a:endParaRPr lang="en-GB" b="1" dirty="0"/>
          </a:p>
        </p:txBody>
      </p:sp>
      <p:pic>
        <p:nvPicPr>
          <p:cNvPr id="5" name="Shape 130"/>
          <p:cNvPicPr preferRelativeResize="0"/>
          <p:nvPr/>
        </p:nvPicPr>
        <p:blipFill rotWithShape="1">
          <a:blip r:embed="rId3">
            <a:alphaModFix/>
          </a:blip>
          <a:srcRect/>
          <a:stretch/>
        </p:blipFill>
        <p:spPr>
          <a:xfrm>
            <a:off x="8076219" y="4365581"/>
            <a:ext cx="1032387" cy="748481"/>
          </a:xfrm>
          <a:prstGeom prst="rect">
            <a:avLst/>
          </a:prstGeom>
          <a:noFill/>
          <a:ln>
            <a:noFill/>
          </a:ln>
        </p:spPr>
      </p:pic>
    </p:spTree>
    <p:extLst>
      <p:ext uri="{BB962C8B-B14F-4D97-AF65-F5344CB8AC3E}">
        <p14:creationId xmlns:p14="http://schemas.microsoft.com/office/powerpoint/2010/main" val="38944871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09" y="108659"/>
            <a:ext cx="7886698" cy="463578"/>
          </a:xfrm>
        </p:spPr>
        <p:txBody>
          <a:bodyPr/>
          <a:lstStyle/>
          <a:p>
            <a:r>
              <a:rPr lang="en-GB" sz="2800" dirty="0" smtClean="0"/>
              <a:t>What is DDD ?</a:t>
            </a:r>
            <a:endParaRPr lang="en-GB" sz="2800" dirty="0"/>
          </a:p>
        </p:txBody>
      </p:sp>
      <p:sp>
        <p:nvSpPr>
          <p:cNvPr id="3" name="Text Placeholder 2"/>
          <p:cNvSpPr>
            <a:spLocks noGrp="1"/>
          </p:cNvSpPr>
          <p:nvPr>
            <p:ph type="body" idx="1"/>
          </p:nvPr>
        </p:nvSpPr>
        <p:spPr>
          <a:xfrm>
            <a:off x="734838" y="1546198"/>
            <a:ext cx="7886698" cy="3263503"/>
          </a:xfrm>
        </p:spPr>
        <p:txBody>
          <a:bodyPr/>
          <a:lstStyle/>
          <a:p>
            <a:pPr indent="0">
              <a:buNone/>
            </a:pPr>
            <a:r>
              <a:rPr lang="en-GB" sz="1800" b="1" dirty="0"/>
              <a:t>Domain-driven design</a:t>
            </a:r>
            <a:r>
              <a:rPr lang="en-GB" sz="1800" dirty="0"/>
              <a:t> (</a:t>
            </a:r>
            <a:r>
              <a:rPr lang="en-GB" sz="1800" b="1" dirty="0"/>
              <a:t>DDD</a:t>
            </a:r>
            <a:r>
              <a:rPr lang="en-GB" sz="1800" dirty="0"/>
              <a:t>) is an approach to software development for complex needs by connecting </a:t>
            </a:r>
            <a:r>
              <a:rPr lang="en-GB" sz="1800" dirty="0" smtClean="0"/>
              <a:t>the implementation</a:t>
            </a:r>
            <a:r>
              <a:rPr lang="en-GB" sz="1800" dirty="0"/>
              <a:t> to an evolving model</a:t>
            </a:r>
            <a:r>
              <a:rPr lang="en-GB" sz="1800" dirty="0" smtClean="0"/>
              <a:t>. </a:t>
            </a:r>
          </a:p>
          <a:p>
            <a:pPr indent="0">
              <a:buNone/>
            </a:pPr>
            <a:r>
              <a:rPr lang="en-GB" sz="1800" dirty="0" smtClean="0"/>
              <a:t>(Wikipedia: </a:t>
            </a:r>
            <a:r>
              <a:rPr lang="en-GB" sz="1800" dirty="0" smtClean="0">
                <a:hlinkClick r:id="rId3"/>
              </a:rPr>
              <a:t>link</a:t>
            </a:r>
            <a:r>
              <a:rPr lang="en-GB" sz="1800" dirty="0" smtClean="0"/>
              <a:t> )</a:t>
            </a:r>
            <a:endParaRPr lang="en-GB" sz="1800" dirty="0"/>
          </a:p>
        </p:txBody>
      </p:sp>
      <p:sp>
        <p:nvSpPr>
          <p:cNvPr id="4" name="TextBox 3"/>
          <p:cNvSpPr txBox="1"/>
          <p:nvPr/>
        </p:nvSpPr>
        <p:spPr>
          <a:xfrm>
            <a:off x="914963" y="2931979"/>
            <a:ext cx="5756704" cy="307777"/>
          </a:xfrm>
          <a:prstGeom prst="rect">
            <a:avLst/>
          </a:prstGeom>
          <a:noFill/>
        </p:spPr>
        <p:txBody>
          <a:bodyPr wrap="none" rtlCol="0">
            <a:spAutoFit/>
          </a:bodyPr>
          <a:lstStyle/>
          <a:p>
            <a:r>
              <a:rPr lang="en-GB" dirty="0" smtClean="0"/>
              <a:t>My opinion: it is a way of building and delivering good quality software </a:t>
            </a:r>
            <a:endParaRPr lang="en-GB" dirty="0"/>
          </a:p>
        </p:txBody>
      </p:sp>
      <p:pic>
        <p:nvPicPr>
          <p:cNvPr id="6" name="Shape 130"/>
          <p:cNvPicPr preferRelativeResize="0"/>
          <p:nvPr/>
        </p:nvPicPr>
        <p:blipFill rotWithShape="1">
          <a:blip r:embed="rId4">
            <a:alphaModFix/>
          </a:blip>
          <a:srcRect/>
          <a:stretch/>
        </p:blipFill>
        <p:spPr>
          <a:xfrm>
            <a:off x="8109284" y="4391526"/>
            <a:ext cx="999322" cy="722536"/>
          </a:xfrm>
          <a:prstGeom prst="rect">
            <a:avLst/>
          </a:prstGeom>
          <a:noFill/>
          <a:ln>
            <a:noFill/>
          </a:ln>
        </p:spPr>
      </p:pic>
    </p:spTree>
    <p:extLst>
      <p:ext uri="{BB962C8B-B14F-4D97-AF65-F5344CB8AC3E}">
        <p14:creationId xmlns:p14="http://schemas.microsoft.com/office/powerpoint/2010/main" val="11931013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7440"/>
            <a:ext cx="7886698" cy="634802"/>
          </a:xfrm>
        </p:spPr>
        <p:txBody>
          <a:bodyPr/>
          <a:lstStyle/>
          <a:p>
            <a:r>
              <a:rPr lang="en-GB" dirty="0"/>
              <a:t>Aggregates and aggregates root ( part </a:t>
            </a:r>
            <a:r>
              <a:rPr lang="en-GB" dirty="0" smtClean="0"/>
              <a:t>2 </a:t>
            </a:r>
            <a:r>
              <a:rPr lang="en-GB" dirty="0"/>
              <a:t>)</a:t>
            </a:r>
          </a:p>
        </p:txBody>
      </p:sp>
      <p:sp>
        <p:nvSpPr>
          <p:cNvPr id="3" name="Text Placeholder 2"/>
          <p:cNvSpPr>
            <a:spLocks noGrp="1"/>
          </p:cNvSpPr>
          <p:nvPr>
            <p:ph type="body" idx="1"/>
          </p:nvPr>
        </p:nvSpPr>
        <p:spPr>
          <a:xfrm>
            <a:off x="705714" y="1476318"/>
            <a:ext cx="7886698" cy="3263503"/>
          </a:xfrm>
        </p:spPr>
        <p:txBody>
          <a:bodyPr/>
          <a:lstStyle/>
          <a:p>
            <a:pPr>
              <a:buFont typeface="Wingdings" panose="05000000000000000000" pitchFamily="2" charset="2"/>
              <a:buChar char="Ø"/>
            </a:pPr>
            <a:r>
              <a:rPr lang="en-GB" sz="1800" dirty="0" smtClean="0"/>
              <a:t> usually at the aggregate actions represent the transaction demarcations</a:t>
            </a:r>
          </a:p>
          <a:p>
            <a:pPr>
              <a:buFont typeface="Wingdings" panose="05000000000000000000" pitchFamily="2" charset="2"/>
              <a:buChar char="Ø"/>
            </a:pPr>
            <a:r>
              <a:rPr lang="en-GB" sz="1800" dirty="0"/>
              <a:t> </a:t>
            </a:r>
            <a:r>
              <a:rPr lang="en-GB" sz="1800" dirty="0" smtClean="0"/>
              <a:t>the </a:t>
            </a:r>
            <a:r>
              <a:rPr lang="en-GB" sz="1800" dirty="0"/>
              <a:t>aggregate is persisted as one through an </a:t>
            </a:r>
            <a:r>
              <a:rPr lang="en-GB" sz="1800" dirty="0" smtClean="0"/>
              <a:t>repository</a:t>
            </a:r>
          </a:p>
          <a:p>
            <a:pPr>
              <a:buFont typeface="Wingdings" panose="05000000000000000000" pitchFamily="2" charset="2"/>
              <a:buChar char="Ø"/>
            </a:pPr>
            <a:r>
              <a:rPr lang="en-GB" sz="1800" dirty="0"/>
              <a:t> </a:t>
            </a:r>
            <a:r>
              <a:rPr lang="en-GB" sz="1800" dirty="0" smtClean="0"/>
              <a:t>the aggregate which is persisted we call it the aggregate root</a:t>
            </a:r>
          </a:p>
          <a:p>
            <a:pPr>
              <a:buFont typeface="Wingdings" panose="05000000000000000000" pitchFamily="2" charset="2"/>
              <a:buChar char="Ø"/>
            </a:pPr>
            <a:r>
              <a:rPr lang="en-GB" sz="1800" dirty="0"/>
              <a:t> </a:t>
            </a:r>
            <a:r>
              <a:rPr lang="en-GB" sz="1800" dirty="0" smtClean="0"/>
              <a:t>an aggregate can have references to other aggregates but they are not part of the aggregate </a:t>
            </a:r>
            <a:endParaRPr lang="en-GB" sz="1800" dirty="0"/>
          </a:p>
          <a:p>
            <a:pPr>
              <a:buFont typeface="Wingdings" panose="05000000000000000000" pitchFamily="2" charset="2"/>
              <a:buChar char="Ø"/>
            </a:pPr>
            <a:endParaRPr lang="en-GB" sz="1800" dirty="0"/>
          </a:p>
        </p:txBody>
      </p:sp>
      <p:sp>
        <p:nvSpPr>
          <p:cNvPr id="4" name="TextBox 3"/>
          <p:cNvSpPr txBox="1"/>
          <p:nvPr/>
        </p:nvSpPr>
        <p:spPr>
          <a:xfrm>
            <a:off x="0" y="50210"/>
            <a:ext cx="2325950" cy="307777"/>
          </a:xfrm>
          <a:prstGeom prst="rect">
            <a:avLst/>
          </a:prstGeom>
          <a:noFill/>
        </p:spPr>
        <p:txBody>
          <a:bodyPr wrap="square" rtlCol="0">
            <a:spAutoFit/>
          </a:bodyPr>
          <a:lstStyle/>
          <a:p>
            <a:r>
              <a:rPr lang="en-US" b="1" dirty="0" smtClean="0"/>
              <a:t>Tactical design</a:t>
            </a:r>
            <a:endParaRPr lang="en-GB" b="1" dirty="0"/>
          </a:p>
        </p:txBody>
      </p:sp>
      <p:pic>
        <p:nvPicPr>
          <p:cNvPr id="5" name="Shape 130"/>
          <p:cNvPicPr preferRelativeResize="0"/>
          <p:nvPr/>
        </p:nvPicPr>
        <p:blipFill rotWithShape="1">
          <a:blip r:embed="rId3">
            <a:alphaModFix/>
          </a:blip>
          <a:srcRect/>
          <a:stretch/>
        </p:blipFill>
        <p:spPr>
          <a:xfrm>
            <a:off x="8076219" y="4365581"/>
            <a:ext cx="1032387" cy="748481"/>
          </a:xfrm>
          <a:prstGeom prst="rect">
            <a:avLst/>
          </a:prstGeom>
          <a:noFill/>
          <a:ln>
            <a:noFill/>
          </a:ln>
        </p:spPr>
      </p:pic>
    </p:spTree>
    <p:extLst>
      <p:ext uri="{BB962C8B-B14F-4D97-AF65-F5344CB8AC3E}">
        <p14:creationId xmlns:p14="http://schemas.microsoft.com/office/powerpoint/2010/main" val="2543569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7987"/>
            <a:ext cx="7886698" cy="532816"/>
          </a:xfrm>
        </p:spPr>
        <p:txBody>
          <a:bodyPr/>
          <a:lstStyle/>
          <a:p>
            <a:r>
              <a:rPr lang="en-GB" dirty="0" smtClean="0"/>
              <a:t>Domain services</a:t>
            </a:r>
            <a:endParaRPr lang="en-GB" dirty="0"/>
          </a:p>
        </p:txBody>
      </p:sp>
      <p:sp>
        <p:nvSpPr>
          <p:cNvPr id="3" name="Text Placeholder 2"/>
          <p:cNvSpPr>
            <a:spLocks noGrp="1"/>
          </p:cNvSpPr>
          <p:nvPr>
            <p:ph type="body" idx="1"/>
          </p:nvPr>
        </p:nvSpPr>
        <p:spPr>
          <a:xfrm>
            <a:off x="705714" y="1552097"/>
            <a:ext cx="7886698" cy="3263503"/>
          </a:xfrm>
        </p:spPr>
        <p:txBody>
          <a:bodyPr/>
          <a:lstStyle/>
          <a:p>
            <a:pPr>
              <a:buFont typeface="Wingdings" panose="05000000000000000000" pitchFamily="2" charset="2"/>
              <a:buChar char="Ø"/>
            </a:pPr>
            <a:r>
              <a:rPr lang="en-GB" sz="1800" dirty="0" smtClean="0"/>
              <a:t> usually they hold any other business logic which can not be places inside an entity or a value object</a:t>
            </a:r>
          </a:p>
          <a:p>
            <a:pPr>
              <a:buFont typeface="Wingdings" panose="05000000000000000000" pitchFamily="2" charset="2"/>
              <a:buChar char="Ø"/>
            </a:pPr>
            <a:r>
              <a:rPr lang="en-GB" sz="1800" dirty="0"/>
              <a:t> </a:t>
            </a:r>
            <a:r>
              <a:rPr lang="en-GB" sz="1800" dirty="0" smtClean="0"/>
              <a:t>they are stateless </a:t>
            </a:r>
          </a:p>
          <a:p>
            <a:pPr>
              <a:buFont typeface="Wingdings" panose="05000000000000000000" pitchFamily="2" charset="2"/>
              <a:buChar char="Ø"/>
            </a:pPr>
            <a:r>
              <a:rPr lang="en-GB" sz="1800" dirty="0"/>
              <a:t> </a:t>
            </a:r>
            <a:r>
              <a:rPr lang="en-GB" sz="1800" dirty="0" smtClean="0"/>
              <a:t>they can be seen as coordinators for high level functions which involve the aggregates and/or the entities</a:t>
            </a:r>
            <a:endParaRPr lang="en-GB" sz="1800" dirty="0"/>
          </a:p>
        </p:txBody>
      </p:sp>
      <p:sp>
        <p:nvSpPr>
          <p:cNvPr id="4" name="TextBox 3"/>
          <p:cNvSpPr txBox="1"/>
          <p:nvPr/>
        </p:nvSpPr>
        <p:spPr>
          <a:xfrm>
            <a:off x="0" y="50210"/>
            <a:ext cx="2325950" cy="307777"/>
          </a:xfrm>
          <a:prstGeom prst="rect">
            <a:avLst/>
          </a:prstGeom>
          <a:noFill/>
        </p:spPr>
        <p:txBody>
          <a:bodyPr wrap="square" rtlCol="0">
            <a:spAutoFit/>
          </a:bodyPr>
          <a:lstStyle/>
          <a:p>
            <a:r>
              <a:rPr lang="en-US" b="1" dirty="0" smtClean="0"/>
              <a:t>Tactical design</a:t>
            </a:r>
            <a:endParaRPr lang="en-GB" b="1" dirty="0"/>
          </a:p>
        </p:txBody>
      </p:sp>
      <p:pic>
        <p:nvPicPr>
          <p:cNvPr id="5" name="Shape 130"/>
          <p:cNvPicPr preferRelativeResize="0"/>
          <p:nvPr/>
        </p:nvPicPr>
        <p:blipFill rotWithShape="1">
          <a:blip r:embed="rId2">
            <a:alphaModFix/>
          </a:blip>
          <a:srcRect/>
          <a:stretch/>
        </p:blipFill>
        <p:spPr>
          <a:xfrm>
            <a:off x="8076219" y="4365581"/>
            <a:ext cx="1032387" cy="748481"/>
          </a:xfrm>
          <a:prstGeom prst="rect">
            <a:avLst/>
          </a:prstGeom>
          <a:noFill/>
          <a:ln>
            <a:noFill/>
          </a:ln>
        </p:spPr>
      </p:pic>
    </p:spTree>
    <p:extLst>
      <p:ext uri="{BB962C8B-B14F-4D97-AF65-F5344CB8AC3E}">
        <p14:creationId xmlns:p14="http://schemas.microsoft.com/office/powerpoint/2010/main" val="38316503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0742"/>
            <a:ext cx="7886698" cy="622860"/>
          </a:xfrm>
        </p:spPr>
        <p:txBody>
          <a:bodyPr/>
          <a:lstStyle/>
          <a:p>
            <a:r>
              <a:rPr lang="en-GB" dirty="0" smtClean="0"/>
              <a:t>Example of domain service</a:t>
            </a:r>
            <a:endParaRPr lang="en-GB" dirty="0"/>
          </a:p>
        </p:txBody>
      </p:sp>
      <p:sp>
        <p:nvSpPr>
          <p:cNvPr id="4" name="TextBox 3"/>
          <p:cNvSpPr txBox="1"/>
          <p:nvPr/>
        </p:nvSpPr>
        <p:spPr>
          <a:xfrm>
            <a:off x="0" y="50210"/>
            <a:ext cx="2325950" cy="307777"/>
          </a:xfrm>
          <a:prstGeom prst="rect">
            <a:avLst/>
          </a:prstGeom>
          <a:noFill/>
        </p:spPr>
        <p:txBody>
          <a:bodyPr wrap="square" rtlCol="0">
            <a:spAutoFit/>
          </a:bodyPr>
          <a:lstStyle/>
          <a:p>
            <a:r>
              <a:rPr lang="en-US" b="1" dirty="0" smtClean="0"/>
              <a:t>Tactical design</a:t>
            </a:r>
            <a:endParaRPr lang="en-GB" b="1" dirty="0"/>
          </a:p>
        </p:txBody>
      </p:sp>
      <p:sp>
        <p:nvSpPr>
          <p:cNvPr id="5" name="TextBox 4"/>
          <p:cNvSpPr txBox="1"/>
          <p:nvPr/>
        </p:nvSpPr>
        <p:spPr>
          <a:xfrm>
            <a:off x="713822" y="1758008"/>
            <a:ext cx="6229590" cy="2031325"/>
          </a:xfrm>
          <a:prstGeom prst="rect">
            <a:avLst/>
          </a:prstGeom>
          <a:noFill/>
        </p:spPr>
        <p:txBody>
          <a:bodyPr wrap="none" rtlCol="0">
            <a:spAutoFit/>
          </a:bodyPr>
          <a:lstStyle/>
          <a:p>
            <a:r>
              <a:rPr lang="en-GB" dirty="0"/>
              <a:t>class </a:t>
            </a:r>
            <a:r>
              <a:rPr lang="en-GB" dirty="0" err="1"/>
              <a:t>TransportSystem</a:t>
            </a:r>
            <a:r>
              <a:rPr lang="en-GB" dirty="0"/>
              <a:t> </a:t>
            </a:r>
            <a:r>
              <a:rPr lang="en-GB" dirty="0" smtClean="0"/>
              <a:t>{</a:t>
            </a:r>
          </a:p>
          <a:p>
            <a:endParaRPr lang="en-GB" dirty="0"/>
          </a:p>
          <a:p>
            <a:r>
              <a:rPr lang="en-GB" dirty="0"/>
              <a:t>    public </a:t>
            </a:r>
            <a:r>
              <a:rPr lang="en-GB" dirty="0" err="1"/>
              <a:t>transferResources</a:t>
            </a:r>
            <a:r>
              <a:rPr lang="en-GB" dirty="0"/>
              <a:t>(</a:t>
            </a:r>
            <a:r>
              <a:rPr lang="en-GB" dirty="0" err="1"/>
              <a:t>def</a:t>
            </a:r>
            <a:r>
              <a:rPr lang="en-GB" dirty="0"/>
              <a:t> source, </a:t>
            </a:r>
            <a:r>
              <a:rPr lang="en-GB" dirty="0" err="1"/>
              <a:t>def</a:t>
            </a:r>
            <a:r>
              <a:rPr lang="en-GB" dirty="0"/>
              <a:t> destination) {</a:t>
            </a:r>
          </a:p>
          <a:p>
            <a:r>
              <a:rPr lang="en-GB" dirty="0"/>
              <a:t>        // take resources from source</a:t>
            </a:r>
          </a:p>
          <a:p>
            <a:r>
              <a:rPr lang="en-GB" dirty="0"/>
              <a:t>        // and move them to destination based on a map/route/load strategy </a:t>
            </a:r>
            <a:r>
              <a:rPr lang="en-GB" dirty="0" err="1"/>
              <a:t>etc</a:t>
            </a:r>
            <a:endParaRPr lang="en-GB" dirty="0"/>
          </a:p>
          <a:p>
            <a:r>
              <a:rPr lang="en-GB" dirty="0"/>
              <a:t>    </a:t>
            </a:r>
            <a:r>
              <a:rPr lang="en-GB" dirty="0" smtClean="0"/>
              <a:t>}</a:t>
            </a:r>
          </a:p>
          <a:p>
            <a:endParaRPr lang="en-GB" dirty="0"/>
          </a:p>
          <a:p>
            <a:r>
              <a:rPr lang="en-GB" dirty="0" smtClean="0"/>
              <a:t>}</a:t>
            </a:r>
          </a:p>
          <a:p>
            <a:endParaRPr lang="en-GB" dirty="0"/>
          </a:p>
        </p:txBody>
      </p:sp>
      <p:pic>
        <p:nvPicPr>
          <p:cNvPr id="6" name="Shape 130"/>
          <p:cNvPicPr preferRelativeResize="0"/>
          <p:nvPr/>
        </p:nvPicPr>
        <p:blipFill rotWithShape="1">
          <a:blip r:embed="rId3">
            <a:alphaModFix/>
          </a:blip>
          <a:srcRect/>
          <a:stretch/>
        </p:blipFill>
        <p:spPr>
          <a:xfrm>
            <a:off x="8076219" y="4365581"/>
            <a:ext cx="1032387" cy="748481"/>
          </a:xfrm>
          <a:prstGeom prst="rect">
            <a:avLst/>
          </a:prstGeom>
          <a:noFill/>
          <a:ln>
            <a:noFill/>
          </a:ln>
        </p:spPr>
      </p:pic>
    </p:spTree>
    <p:extLst>
      <p:ext uri="{BB962C8B-B14F-4D97-AF65-F5344CB8AC3E}">
        <p14:creationId xmlns:p14="http://schemas.microsoft.com/office/powerpoint/2010/main" val="13493615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1979"/>
            <a:ext cx="7886698" cy="624723"/>
          </a:xfrm>
        </p:spPr>
        <p:txBody>
          <a:bodyPr/>
          <a:lstStyle/>
          <a:p>
            <a:r>
              <a:rPr lang="en-GB" dirty="0" smtClean="0"/>
              <a:t>Repositories ( part 1 )</a:t>
            </a:r>
            <a:endParaRPr lang="en-GB" dirty="0"/>
          </a:p>
        </p:txBody>
      </p:sp>
      <p:sp>
        <p:nvSpPr>
          <p:cNvPr id="3" name="Text Placeholder 2"/>
          <p:cNvSpPr>
            <a:spLocks noGrp="1"/>
          </p:cNvSpPr>
          <p:nvPr>
            <p:ph type="body" idx="1"/>
          </p:nvPr>
        </p:nvSpPr>
        <p:spPr>
          <a:xfrm>
            <a:off x="805630" y="1392194"/>
            <a:ext cx="7886698" cy="3061819"/>
          </a:xfrm>
        </p:spPr>
        <p:txBody>
          <a:bodyPr/>
          <a:lstStyle/>
          <a:p>
            <a:pPr>
              <a:buFont typeface="Wingdings" panose="05000000000000000000" pitchFamily="2" charset="2"/>
              <a:buChar char="Ø"/>
            </a:pPr>
            <a:r>
              <a:rPr lang="en-GB" sz="1800" dirty="0" smtClean="0"/>
              <a:t> is the gateway to persistence of the aggregate roots</a:t>
            </a:r>
          </a:p>
          <a:p>
            <a:pPr>
              <a:buFont typeface="Wingdings" panose="05000000000000000000" pitchFamily="2" charset="2"/>
              <a:buChar char="Ø"/>
            </a:pPr>
            <a:r>
              <a:rPr lang="en-GB" sz="1800" dirty="0"/>
              <a:t> </a:t>
            </a:r>
            <a:r>
              <a:rPr lang="en-GB" sz="1800" dirty="0" smtClean="0"/>
              <a:t>in the domain they are only provided as an interface but the whole implementation is on another layer</a:t>
            </a:r>
          </a:p>
          <a:p>
            <a:pPr>
              <a:buFont typeface="Wingdings" panose="05000000000000000000" pitchFamily="2" charset="2"/>
              <a:buChar char="Ø"/>
            </a:pPr>
            <a:r>
              <a:rPr lang="en-GB" sz="1800" dirty="0"/>
              <a:t> </a:t>
            </a:r>
            <a:r>
              <a:rPr lang="en-GB" sz="1800" dirty="0" smtClean="0"/>
              <a:t>his role is to mediate between domain objects and their persistent form</a:t>
            </a:r>
          </a:p>
          <a:p>
            <a:pPr>
              <a:buFont typeface="Wingdings" panose="05000000000000000000" pitchFamily="2" charset="2"/>
              <a:buChar char="Ø"/>
            </a:pPr>
            <a:r>
              <a:rPr lang="en-GB" sz="1800" dirty="0"/>
              <a:t> </a:t>
            </a:r>
            <a:r>
              <a:rPr lang="en-GB" sz="1800" dirty="0" smtClean="0"/>
              <a:t>the repository knows intimate details on how an aggregate root is persistent</a:t>
            </a:r>
          </a:p>
          <a:p>
            <a:pPr>
              <a:buFont typeface="Wingdings" panose="05000000000000000000" pitchFamily="2" charset="2"/>
              <a:buChar char="Ø"/>
            </a:pPr>
            <a:r>
              <a:rPr lang="en-GB" sz="1800" dirty="0"/>
              <a:t> </a:t>
            </a:r>
            <a:r>
              <a:rPr lang="en-GB" sz="1800" dirty="0" smtClean="0"/>
              <a:t>in the repository we can make decision to save the aggregate root in normalized </a:t>
            </a:r>
            <a:r>
              <a:rPr lang="en-GB" sz="1800" dirty="0" err="1" smtClean="0"/>
              <a:t>db</a:t>
            </a:r>
            <a:r>
              <a:rPr lang="en-GB" sz="1800" dirty="0"/>
              <a:t> </a:t>
            </a:r>
            <a:r>
              <a:rPr lang="en-GB" sz="1800" dirty="0" smtClean="0"/>
              <a:t>or in a </a:t>
            </a:r>
            <a:r>
              <a:rPr lang="en-GB" sz="1800" dirty="0" err="1" smtClean="0"/>
              <a:t>denormalized</a:t>
            </a:r>
            <a:r>
              <a:rPr lang="en-GB" sz="1800" dirty="0" smtClean="0"/>
              <a:t> form</a:t>
            </a:r>
          </a:p>
          <a:p>
            <a:pPr>
              <a:buFont typeface="Wingdings" panose="05000000000000000000" pitchFamily="2" charset="2"/>
              <a:buChar char="Ø"/>
            </a:pPr>
            <a:endParaRPr lang="en-GB" sz="1800" dirty="0"/>
          </a:p>
        </p:txBody>
      </p:sp>
      <p:sp>
        <p:nvSpPr>
          <p:cNvPr id="4" name="TextBox 3"/>
          <p:cNvSpPr txBox="1"/>
          <p:nvPr/>
        </p:nvSpPr>
        <p:spPr>
          <a:xfrm>
            <a:off x="0" y="50210"/>
            <a:ext cx="2325950" cy="307777"/>
          </a:xfrm>
          <a:prstGeom prst="rect">
            <a:avLst/>
          </a:prstGeom>
          <a:noFill/>
        </p:spPr>
        <p:txBody>
          <a:bodyPr wrap="square" rtlCol="0">
            <a:spAutoFit/>
          </a:bodyPr>
          <a:lstStyle/>
          <a:p>
            <a:r>
              <a:rPr lang="en-US" b="1" dirty="0" smtClean="0"/>
              <a:t>Tactical design</a:t>
            </a:r>
            <a:endParaRPr lang="en-GB" b="1" dirty="0"/>
          </a:p>
        </p:txBody>
      </p:sp>
      <p:pic>
        <p:nvPicPr>
          <p:cNvPr id="5" name="Shape 130"/>
          <p:cNvPicPr preferRelativeResize="0"/>
          <p:nvPr/>
        </p:nvPicPr>
        <p:blipFill rotWithShape="1">
          <a:blip r:embed="rId2">
            <a:alphaModFix/>
          </a:blip>
          <a:srcRect/>
          <a:stretch/>
        </p:blipFill>
        <p:spPr>
          <a:xfrm>
            <a:off x="8076219" y="4365581"/>
            <a:ext cx="1032387" cy="748481"/>
          </a:xfrm>
          <a:prstGeom prst="rect">
            <a:avLst/>
          </a:prstGeom>
          <a:noFill/>
          <a:ln>
            <a:noFill/>
          </a:ln>
        </p:spPr>
      </p:pic>
    </p:spTree>
    <p:extLst>
      <p:ext uri="{BB962C8B-B14F-4D97-AF65-F5344CB8AC3E}">
        <p14:creationId xmlns:p14="http://schemas.microsoft.com/office/powerpoint/2010/main" val="29995266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7987"/>
            <a:ext cx="7886698" cy="640558"/>
          </a:xfrm>
        </p:spPr>
        <p:txBody>
          <a:bodyPr/>
          <a:lstStyle/>
          <a:p>
            <a:r>
              <a:rPr lang="en-GB" dirty="0"/>
              <a:t>Repositories ( part </a:t>
            </a:r>
            <a:r>
              <a:rPr lang="en-GB" dirty="0" smtClean="0"/>
              <a:t>2 </a:t>
            </a:r>
            <a:r>
              <a:rPr lang="en-GB" dirty="0"/>
              <a:t>)</a:t>
            </a:r>
          </a:p>
        </p:txBody>
      </p:sp>
      <p:sp>
        <p:nvSpPr>
          <p:cNvPr id="3" name="Text Placeholder 2"/>
          <p:cNvSpPr>
            <a:spLocks noGrp="1"/>
          </p:cNvSpPr>
          <p:nvPr>
            <p:ph type="body" idx="1"/>
          </p:nvPr>
        </p:nvSpPr>
        <p:spPr>
          <a:xfrm>
            <a:off x="705714" y="1476318"/>
            <a:ext cx="7886698" cy="3263503"/>
          </a:xfrm>
        </p:spPr>
        <p:txBody>
          <a:bodyPr/>
          <a:lstStyle/>
          <a:p>
            <a:pPr>
              <a:buFont typeface="Wingdings" panose="05000000000000000000" pitchFamily="2" charset="2"/>
              <a:buChar char="Ø"/>
            </a:pPr>
            <a:r>
              <a:rPr lang="en-GB" sz="1800" dirty="0" smtClean="0"/>
              <a:t> </a:t>
            </a:r>
            <a:r>
              <a:rPr lang="en-GB" sz="1800" dirty="0"/>
              <a:t>we can swap quickly the persistence storage by providing a different implementation of the repository interface and thus protecting the domain of any storage decision </a:t>
            </a:r>
          </a:p>
          <a:p>
            <a:pPr>
              <a:buFont typeface="Wingdings" panose="05000000000000000000" pitchFamily="2" charset="2"/>
              <a:buChar char="Ø"/>
            </a:pPr>
            <a:r>
              <a:rPr lang="en-GB" sz="1800" dirty="0" smtClean="0"/>
              <a:t> under the repository Assemblers can be used to transform the domain object into a persistence form which is then serialized</a:t>
            </a:r>
          </a:p>
          <a:p>
            <a:pPr>
              <a:buFont typeface="Wingdings" panose="05000000000000000000" pitchFamily="2" charset="2"/>
              <a:buChar char="Ø"/>
            </a:pPr>
            <a:r>
              <a:rPr lang="en-GB" sz="1800" dirty="0"/>
              <a:t> </a:t>
            </a:r>
            <a:r>
              <a:rPr lang="en-GB" sz="1800" dirty="0" smtClean="0"/>
              <a:t>we do want to leak the domain object into the persistence layer and be changed by persistence needs </a:t>
            </a:r>
            <a:endParaRPr lang="en-GB" sz="1800" dirty="0"/>
          </a:p>
        </p:txBody>
      </p:sp>
      <p:sp>
        <p:nvSpPr>
          <p:cNvPr id="4" name="TextBox 3"/>
          <p:cNvSpPr txBox="1"/>
          <p:nvPr/>
        </p:nvSpPr>
        <p:spPr>
          <a:xfrm>
            <a:off x="0" y="50210"/>
            <a:ext cx="2325950" cy="307777"/>
          </a:xfrm>
          <a:prstGeom prst="rect">
            <a:avLst/>
          </a:prstGeom>
          <a:noFill/>
        </p:spPr>
        <p:txBody>
          <a:bodyPr wrap="square" rtlCol="0">
            <a:spAutoFit/>
          </a:bodyPr>
          <a:lstStyle/>
          <a:p>
            <a:r>
              <a:rPr lang="en-US" b="1" dirty="0" smtClean="0"/>
              <a:t>Tactical design</a:t>
            </a:r>
            <a:endParaRPr lang="en-GB" b="1" dirty="0"/>
          </a:p>
        </p:txBody>
      </p:sp>
      <p:pic>
        <p:nvPicPr>
          <p:cNvPr id="5" name="Shape 130"/>
          <p:cNvPicPr preferRelativeResize="0"/>
          <p:nvPr/>
        </p:nvPicPr>
        <p:blipFill rotWithShape="1">
          <a:blip r:embed="rId3">
            <a:alphaModFix/>
          </a:blip>
          <a:srcRect/>
          <a:stretch/>
        </p:blipFill>
        <p:spPr>
          <a:xfrm>
            <a:off x="8076219" y="4365581"/>
            <a:ext cx="1032387" cy="748481"/>
          </a:xfrm>
          <a:prstGeom prst="rect">
            <a:avLst/>
          </a:prstGeom>
          <a:noFill/>
          <a:ln>
            <a:noFill/>
          </a:ln>
        </p:spPr>
      </p:pic>
    </p:spTree>
    <p:extLst>
      <p:ext uri="{BB962C8B-B14F-4D97-AF65-F5344CB8AC3E}">
        <p14:creationId xmlns:p14="http://schemas.microsoft.com/office/powerpoint/2010/main" val="40737787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51243" y="1522313"/>
            <a:ext cx="7886698" cy="3263503"/>
          </a:xfrm>
        </p:spPr>
        <p:txBody>
          <a:bodyPr/>
          <a:lstStyle/>
          <a:p>
            <a:pPr indent="0">
              <a:buNone/>
            </a:pPr>
            <a:r>
              <a:rPr lang="en-GB" sz="1800" dirty="0"/>
              <a:t>interface </a:t>
            </a:r>
            <a:r>
              <a:rPr lang="en-GB" sz="1800" dirty="0" err="1"/>
              <a:t>EnergyFactoryRepository</a:t>
            </a:r>
            <a:r>
              <a:rPr lang="en-GB" sz="1800" dirty="0"/>
              <a:t> {</a:t>
            </a:r>
          </a:p>
          <a:p>
            <a:pPr indent="0">
              <a:buNone/>
            </a:pPr>
            <a:r>
              <a:rPr lang="en-GB" sz="1800" dirty="0"/>
              <a:t>    void </a:t>
            </a:r>
            <a:r>
              <a:rPr lang="en-GB" sz="1800" dirty="0" err="1"/>
              <a:t>saveFactory</a:t>
            </a:r>
            <a:r>
              <a:rPr lang="en-GB" sz="1800" dirty="0"/>
              <a:t>(</a:t>
            </a:r>
            <a:r>
              <a:rPr lang="en-GB" sz="1800" dirty="0" err="1"/>
              <a:t>EnergyFactory</a:t>
            </a:r>
            <a:r>
              <a:rPr lang="en-GB" sz="1800" dirty="0"/>
              <a:t> </a:t>
            </a:r>
            <a:r>
              <a:rPr lang="en-GB" sz="1800" dirty="0" err="1"/>
              <a:t>energyFactory</a:t>
            </a:r>
            <a:r>
              <a:rPr lang="en-GB" sz="1800" dirty="0"/>
              <a:t>)</a:t>
            </a:r>
          </a:p>
          <a:p>
            <a:pPr indent="0">
              <a:buNone/>
            </a:pPr>
            <a:r>
              <a:rPr lang="en-GB" sz="1800" dirty="0"/>
              <a:t>    </a:t>
            </a:r>
            <a:r>
              <a:rPr lang="en-GB" sz="1800" dirty="0" err="1"/>
              <a:t>EnergyFactory</a:t>
            </a:r>
            <a:r>
              <a:rPr lang="en-GB" sz="1800" dirty="0"/>
              <a:t> </a:t>
            </a:r>
            <a:r>
              <a:rPr lang="en-GB" sz="1800" dirty="0" err="1"/>
              <a:t>getFactory</a:t>
            </a:r>
            <a:r>
              <a:rPr lang="en-GB" sz="1800" dirty="0"/>
              <a:t>(String name)</a:t>
            </a:r>
          </a:p>
          <a:p>
            <a:pPr indent="0">
              <a:buNone/>
            </a:pPr>
            <a:r>
              <a:rPr lang="en-GB" sz="1800" dirty="0"/>
              <a:t>    </a:t>
            </a:r>
            <a:r>
              <a:rPr lang="en-GB" sz="1800" dirty="0" err="1"/>
              <a:t>EnergyFactory</a:t>
            </a:r>
            <a:r>
              <a:rPr lang="en-GB" sz="1800" dirty="0"/>
              <a:t> </a:t>
            </a:r>
            <a:r>
              <a:rPr lang="en-GB" sz="1800" dirty="0" err="1"/>
              <a:t>getFactory</a:t>
            </a:r>
            <a:r>
              <a:rPr lang="en-GB" sz="1800" dirty="0"/>
              <a:t>(UUID </a:t>
            </a:r>
            <a:r>
              <a:rPr lang="en-GB" sz="1800" dirty="0" err="1"/>
              <a:t>uuid</a:t>
            </a:r>
            <a:r>
              <a:rPr lang="en-GB" sz="1800" dirty="0"/>
              <a:t>)</a:t>
            </a:r>
          </a:p>
          <a:p>
            <a:pPr indent="0">
              <a:buNone/>
            </a:pPr>
            <a:r>
              <a:rPr lang="en-GB" sz="1800" dirty="0"/>
              <a:t>}</a:t>
            </a:r>
          </a:p>
        </p:txBody>
      </p:sp>
      <p:sp>
        <p:nvSpPr>
          <p:cNvPr id="5" name="Title 1"/>
          <p:cNvSpPr txBox="1">
            <a:spLocks/>
          </p:cNvSpPr>
          <p:nvPr/>
        </p:nvSpPr>
        <p:spPr>
          <a:xfrm>
            <a:off x="0" y="240742"/>
            <a:ext cx="7886698" cy="622860"/>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Font typeface="Arial"/>
              <a:buNone/>
              <a:defRPr sz="1400"/>
            </a:lvl2pPr>
            <a:lvl3pPr lvl="2" indent="0">
              <a:spcBef>
                <a:spcPts val="0"/>
              </a:spcBef>
              <a:buFont typeface="Arial"/>
              <a:buNone/>
              <a:defRPr sz="1400"/>
            </a:lvl3pPr>
            <a:lvl4pPr lvl="3" indent="0">
              <a:spcBef>
                <a:spcPts val="0"/>
              </a:spcBef>
              <a:buFont typeface="Arial"/>
              <a:buNone/>
              <a:defRPr sz="1400"/>
            </a:lvl4pPr>
            <a:lvl5pPr lvl="4" indent="0">
              <a:spcBef>
                <a:spcPts val="0"/>
              </a:spcBef>
              <a:buFont typeface="Arial"/>
              <a:buNone/>
              <a:defRPr sz="1400"/>
            </a:lvl5pPr>
            <a:lvl6pPr lvl="5" indent="0">
              <a:spcBef>
                <a:spcPts val="0"/>
              </a:spcBef>
              <a:buFont typeface="Arial"/>
              <a:buNone/>
              <a:defRPr sz="1400"/>
            </a:lvl6pPr>
            <a:lvl7pPr lvl="6" indent="0">
              <a:spcBef>
                <a:spcPts val="0"/>
              </a:spcBef>
              <a:buFont typeface="Arial"/>
              <a:buNone/>
              <a:defRPr sz="1400"/>
            </a:lvl7pPr>
            <a:lvl8pPr lvl="7" indent="0">
              <a:spcBef>
                <a:spcPts val="0"/>
              </a:spcBef>
              <a:buFont typeface="Arial"/>
              <a:buNone/>
              <a:defRPr sz="1400"/>
            </a:lvl8pPr>
            <a:lvl9pPr lvl="8" indent="0">
              <a:spcBef>
                <a:spcPts val="0"/>
              </a:spcBef>
              <a:buFont typeface="Arial"/>
              <a:buNone/>
              <a:defRPr sz="1400"/>
            </a:lvl9pPr>
          </a:lstStyle>
          <a:p>
            <a:r>
              <a:rPr lang="en-GB" dirty="0" smtClean="0"/>
              <a:t>Example of repository interface</a:t>
            </a:r>
            <a:endParaRPr lang="en-GB" dirty="0"/>
          </a:p>
        </p:txBody>
      </p:sp>
      <p:sp>
        <p:nvSpPr>
          <p:cNvPr id="6" name="TextBox 5"/>
          <p:cNvSpPr txBox="1"/>
          <p:nvPr/>
        </p:nvSpPr>
        <p:spPr>
          <a:xfrm>
            <a:off x="0" y="50210"/>
            <a:ext cx="2325950" cy="307777"/>
          </a:xfrm>
          <a:prstGeom prst="rect">
            <a:avLst/>
          </a:prstGeom>
          <a:noFill/>
        </p:spPr>
        <p:txBody>
          <a:bodyPr wrap="square" rtlCol="0">
            <a:spAutoFit/>
          </a:bodyPr>
          <a:lstStyle/>
          <a:p>
            <a:r>
              <a:rPr lang="en-US" b="1" dirty="0" smtClean="0"/>
              <a:t>Tactical design</a:t>
            </a:r>
            <a:endParaRPr lang="en-GB" b="1" dirty="0"/>
          </a:p>
        </p:txBody>
      </p:sp>
      <p:pic>
        <p:nvPicPr>
          <p:cNvPr id="7" name="Shape 130"/>
          <p:cNvPicPr preferRelativeResize="0"/>
          <p:nvPr/>
        </p:nvPicPr>
        <p:blipFill rotWithShape="1">
          <a:blip r:embed="rId2">
            <a:alphaModFix/>
          </a:blip>
          <a:srcRect/>
          <a:stretch/>
        </p:blipFill>
        <p:spPr>
          <a:xfrm>
            <a:off x="8076219" y="4365581"/>
            <a:ext cx="1032387" cy="748481"/>
          </a:xfrm>
          <a:prstGeom prst="rect">
            <a:avLst/>
          </a:prstGeom>
          <a:noFill/>
          <a:ln>
            <a:noFill/>
          </a:ln>
        </p:spPr>
      </p:pic>
    </p:spTree>
    <p:extLst>
      <p:ext uri="{BB962C8B-B14F-4D97-AF65-F5344CB8AC3E}">
        <p14:creationId xmlns:p14="http://schemas.microsoft.com/office/powerpoint/2010/main" val="17736458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698" cy="737419"/>
          </a:xfrm>
        </p:spPr>
        <p:txBody>
          <a:bodyPr/>
          <a:lstStyle/>
          <a:p>
            <a:r>
              <a:rPr lang="en-GB" dirty="0" smtClean="0"/>
              <a:t>More advanced topics</a:t>
            </a:r>
            <a:endParaRPr lang="en-GB" dirty="0"/>
          </a:p>
        </p:txBody>
      </p:sp>
      <p:sp>
        <p:nvSpPr>
          <p:cNvPr id="3" name="Text Placeholder 2"/>
          <p:cNvSpPr>
            <a:spLocks noGrp="1"/>
          </p:cNvSpPr>
          <p:nvPr>
            <p:ph type="body" idx="1"/>
          </p:nvPr>
        </p:nvSpPr>
        <p:spPr>
          <a:xfrm>
            <a:off x="782034" y="1345618"/>
            <a:ext cx="7886698" cy="3263503"/>
          </a:xfrm>
        </p:spPr>
        <p:txBody>
          <a:bodyPr/>
          <a:lstStyle/>
          <a:p>
            <a:pPr indent="0">
              <a:buNone/>
            </a:pPr>
            <a:r>
              <a:rPr lang="en-GB" sz="1800" dirty="0" smtClean="0"/>
              <a:t>Just to mention them: </a:t>
            </a:r>
          </a:p>
          <a:p>
            <a:pPr>
              <a:buFont typeface="Wingdings" panose="05000000000000000000" pitchFamily="2" charset="2"/>
              <a:buChar char="Ø"/>
            </a:pPr>
            <a:r>
              <a:rPr lang="en-GB" sz="1800" dirty="0" smtClean="0"/>
              <a:t> Event sourcing ( architectural pattern using domain events )</a:t>
            </a:r>
          </a:p>
          <a:p>
            <a:pPr>
              <a:buFont typeface="Wingdings" panose="05000000000000000000" pitchFamily="2" charset="2"/>
              <a:buChar char="Ø"/>
            </a:pPr>
            <a:r>
              <a:rPr lang="en-GB" sz="1800" dirty="0"/>
              <a:t> </a:t>
            </a:r>
            <a:r>
              <a:rPr lang="en-GB" sz="1800" dirty="0" smtClean="0"/>
              <a:t>CQRS ( </a:t>
            </a:r>
            <a:r>
              <a:rPr lang="en-GB" sz="1800" dirty="0" smtClean="0"/>
              <a:t>Command </a:t>
            </a:r>
            <a:r>
              <a:rPr lang="en-GB" sz="1800" dirty="0" smtClean="0"/>
              <a:t>Query Responsibility Segregation )</a:t>
            </a:r>
          </a:p>
          <a:p>
            <a:pPr>
              <a:buFont typeface="Wingdings" panose="05000000000000000000" pitchFamily="2" charset="2"/>
              <a:buChar char="Ø"/>
            </a:pPr>
            <a:r>
              <a:rPr lang="en-GB" sz="1800" dirty="0" smtClean="0"/>
              <a:t> Eventual consistency ( in distributed systems eventually everything will be consistent which is very different then ACID </a:t>
            </a:r>
            <a:r>
              <a:rPr lang="en-GB" sz="1800" dirty="0" err="1" smtClean="0"/>
              <a:t>tranzactionality</a:t>
            </a:r>
            <a:r>
              <a:rPr lang="en-GB" sz="1800" dirty="0" smtClean="0"/>
              <a:t>)</a:t>
            </a:r>
            <a:endParaRPr lang="en-GB" sz="1800" dirty="0"/>
          </a:p>
        </p:txBody>
      </p:sp>
      <p:pic>
        <p:nvPicPr>
          <p:cNvPr id="4" name="Shape 130"/>
          <p:cNvPicPr preferRelativeResize="0"/>
          <p:nvPr/>
        </p:nvPicPr>
        <p:blipFill rotWithShape="1">
          <a:blip r:embed="rId3">
            <a:alphaModFix/>
          </a:blip>
          <a:srcRect/>
          <a:stretch/>
        </p:blipFill>
        <p:spPr>
          <a:xfrm>
            <a:off x="8076219" y="4365581"/>
            <a:ext cx="1032387" cy="748481"/>
          </a:xfrm>
          <a:prstGeom prst="rect">
            <a:avLst/>
          </a:prstGeom>
          <a:noFill/>
          <a:ln>
            <a:noFill/>
          </a:ln>
        </p:spPr>
      </p:pic>
    </p:spTree>
    <p:extLst>
      <p:ext uri="{BB962C8B-B14F-4D97-AF65-F5344CB8AC3E}">
        <p14:creationId xmlns:p14="http://schemas.microsoft.com/office/powerpoint/2010/main" val="42568797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698" cy="994172"/>
          </a:xfrm>
        </p:spPr>
        <p:txBody>
          <a:bodyPr/>
          <a:lstStyle/>
          <a:p>
            <a:r>
              <a:rPr lang="en-US" dirty="0"/>
              <a:t>Even if we are not doing DDD we can still take some good things:</a:t>
            </a:r>
            <a:endParaRPr lang="en-GB" dirty="0"/>
          </a:p>
        </p:txBody>
      </p:sp>
      <p:sp>
        <p:nvSpPr>
          <p:cNvPr id="3" name="Text Placeholder 2"/>
          <p:cNvSpPr>
            <a:spLocks noGrp="1"/>
          </p:cNvSpPr>
          <p:nvPr>
            <p:ph type="body" idx="1"/>
          </p:nvPr>
        </p:nvSpPr>
        <p:spPr>
          <a:xfrm>
            <a:off x="823329" y="1581594"/>
            <a:ext cx="7886698" cy="3263503"/>
          </a:xfrm>
        </p:spPr>
        <p:txBody>
          <a:bodyPr/>
          <a:lstStyle/>
          <a:p>
            <a:pPr>
              <a:buFont typeface="Wingdings" panose="05000000000000000000" pitchFamily="2" charset="2"/>
              <a:buChar char="Ø"/>
            </a:pPr>
            <a:r>
              <a:rPr lang="en-GB" sz="1800" dirty="0" smtClean="0"/>
              <a:t> isolate better the business logic in our software</a:t>
            </a:r>
          </a:p>
          <a:p>
            <a:pPr>
              <a:buFont typeface="Wingdings" panose="05000000000000000000" pitchFamily="2" charset="2"/>
              <a:buChar char="Ø"/>
            </a:pPr>
            <a:r>
              <a:rPr lang="en-GB" sz="1800" dirty="0"/>
              <a:t> </a:t>
            </a:r>
            <a:r>
              <a:rPr lang="en-GB" sz="1800" dirty="0" smtClean="0"/>
              <a:t>give meaningful method names to methods ( preferably from our domain )</a:t>
            </a:r>
          </a:p>
          <a:p>
            <a:pPr>
              <a:buFont typeface="Wingdings" panose="05000000000000000000" pitchFamily="2" charset="2"/>
              <a:buChar char="Ø"/>
            </a:pPr>
            <a:r>
              <a:rPr lang="en-GB" sz="1800" dirty="0"/>
              <a:t> </a:t>
            </a:r>
            <a:r>
              <a:rPr lang="en-GB" sz="1800" dirty="0" smtClean="0"/>
              <a:t>test your business logic ( make sure those business invariants (</a:t>
            </a:r>
            <a:r>
              <a:rPr lang="en-GB" sz="1800" dirty="0" err="1" smtClean="0"/>
              <a:t>a.k.a</a:t>
            </a:r>
            <a:r>
              <a:rPr lang="en-GB" sz="1800" dirty="0" smtClean="0"/>
              <a:t> rules ) are respected and not </a:t>
            </a:r>
            <a:r>
              <a:rPr lang="en-GB" sz="1800" dirty="0" smtClean="0"/>
              <a:t>changed )</a:t>
            </a:r>
            <a:endParaRPr lang="en-GB" sz="1800" dirty="0" smtClean="0"/>
          </a:p>
          <a:p>
            <a:pPr>
              <a:buFont typeface="Wingdings" panose="05000000000000000000" pitchFamily="2" charset="2"/>
              <a:buChar char="Ø"/>
            </a:pPr>
            <a:r>
              <a:rPr lang="en-GB" sz="1800" dirty="0"/>
              <a:t> </a:t>
            </a:r>
            <a:r>
              <a:rPr lang="en-GB" sz="1800" dirty="0" smtClean="0"/>
              <a:t>use immutable objects where possible </a:t>
            </a:r>
            <a:endParaRPr lang="en-GB" sz="1800" dirty="0"/>
          </a:p>
        </p:txBody>
      </p:sp>
      <p:pic>
        <p:nvPicPr>
          <p:cNvPr id="4" name="Shape 130"/>
          <p:cNvPicPr preferRelativeResize="0"/>
          <p:nvPr/>
        </p:nvPicPr>
        <p:blipFill rotWithShape="1">
          <a:blip r:embed="rId3">
            <a:alphaModFix/>
          </a:blip>
          <a:srcRect/>
          <a:stretch/>
        </p:blipFill>
        <p:spPr>
          <a:xfrm>
            <a:off x="8076219" y="4365581"/>
            <a:ext cx="1032387" cy="748481"/>
          </a:xfrm>
          <a:prstGeom prst="rect">
            <a:avLst/>
          </a:prstGeom>
          <a:noFill/>
          <a:ln>
            <a:noFill/>
          </a:ln>
        </p:spPr>
      </p:pic>
    </p:spTree>
    <p:extLst>
      <p:ext uri="{BB962C8B-B14F-4D97-AF65-F5344CB8AC3E}">
        <p14:creationId xmlns:p14="http://schemas.microsoft.com/office/powerpoint/2010/main" val="27310687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3199" y="375046"/>
            <a:ext cx="4397600" cy="994172"/>
          </a:xfrm>
        </p:spPr>
        <p:txBody>
          <a:bodyPr/>
          <a:lstStyle/>
          <a:p>
            <a:r>
              <a:rPr lang="en-GB" dirty="0" smtClean="0"/>
              <a:t>Hexagonal architecture </a:t>
            </a:r>
            <a:br>
              <a:rPr lang="en-GB" dirty="0" smtClean="0"/>
            </a:br>
            <a:r>
              <a:rPr lang="en-GB" dirty="0" smtClean="0"/>
              <a:t>  (</a:t>
            </a:r>
            <a:r>
              <a:rPr lang="en-GB" dirty="0" smtClean="0"/>
              <a:t>Ports and adapters)</a:t>
            </a:r>
            <a:endParaRPr lang="en-GB" dirty="0"/>
          </a:p>
        </p:txBody>
      </p:sp>
      <p:sp>
        <p:nvSpPr>
          <p:cNvPr id="3" name="Text Placeholder 2"/>
          <p:cNvSpPr>
            <a:spLocks noGrp="1"/>
          </p:cNvSpPr>
          <p:nvPr>
            <p:ph type="body" idx="1"/>
          </p:nvPr>
        </p:nvSpPr>
        <p:spPr>
          <a:xfrm>
            <a:off x="1082900" y="1782173"/>
            <a:ext cx="7886698" cy="2406370"/>
          </a:xfrm>
        </p:spPr>
        <p:txBody>
          <a:bodyPr/>
          <a:lstStyle/>
          <a:p>
            <a:pPr indent="0">
              <a:buNone/>
            </a:pPr>
            <a:r>
              <a:rPr lang="en-GB" sz="1800" dirty="0" smtClean="0"/>
              <a:t>Problems it tries to solve: </a:t>
            </a:r>
          </a:p>
          <a:p>
            <a:pPr>
              <a:buFont typeface="Wingdings" panose="05000000000000000000" pitchFamily="2" charset="2"/>
              <a:buChar char="Ø"/>
            </a:pPr>
            <a:r>
              <a:rPr lang="en-GB" sz="1800" dirty="0" smtClean="0"/>
              <a:t> the business logic being entangled with infrastructure logic</a:t>
            </a:r>
          </a:p>
          <a:p>
            <a:pPr>
              <a:buFont typeface="Wingdings" panose="05000000000000000000" pitchFamily="2" charset="2"/>
              <a:buChar char="Ø"/>
            </a:pPr>
            <a:r>
              <a:rPr lang="en-GB" sz="1800" dirty="0"/>
              <a:t> </a:t>
            </a:r>
            <a:r>
              <a:rPr lang="en-GB" sz="1800" dirty="0" smtClean="0"/>
              <a:t>increased maintainability as it keeps the concerns separate </a:t>
            </a:r>
          </a:p>
          <a:p>
            <a:pPr>
              <a:buFont typeface="Wingdings" panose="05000000000000000000" pitchFamily="2" charset="2"/>
              <a:buChar char="Ø"/>
            </a:pPr>
            <a:r>
              <a:rPr lang="en-GB" sz="1800" dirty="0"/>
              <a:t> </a:t>
            </a:r>
            <a:r>
              <a:rPr lang="en-GB" sz="1800" dirty="0" smtClean="0"/>
              <a:t>adding flexibility</a:t>
            </a:r>
          </a:p>
          <a:p>
            <a:pPr>
              <a:buFont typeface="Wingdings" panose="05000000000000000000" pitchFamily="2" charset="2"/>
              <a:buChar char="Ø"/>
            </a:pPr>
            <a:r>
              <a:rPr lang="en-GB" sz="1800" dirty="0"/>
              <a:t> </a:t>
            </a:r>
            <a:r>
              <a:rPr lang="en-GB" sz="1800" dirty="0" smtClean="0"/>
              <a:t>ease of testing</a:t>
            </a:r>
            <a:endParaRPr lang="en-GB" sz="1800" dirty="0"/>
          </a:p>
        </p:txBody>
      </p:sp>
      <p:sp>
        <p:nvSpPr>
          <p:cNvPr id="4" name="TextBox 3"/>
          <p:cNvSpPr txBox="1"/>
          <p:nvPr/>
        </p:nvSpPr>
        <p:spPr>
          <a:xfrm>
            <a:off x="628650" y="4689986"/>
            <a:ext cx="5026250" cy="307777"/>
          </a:xfrm>
          <a:prstGeom prst="rect">
            <a:avLst/>
          </a:prstGeom>
          <a:noFill/>
        </p:spPr>
        <p:txBody>
          <a:bodyPr wrap="square" rtlCol="0">
            <a:spAutoFit/>
          </a:bodyPr>
          <a:lstStyle/>
          <a:p>
            <a:r>
              <a:rPr lang="en-GB" dirty="0"/>
              <a:t>Note: </a:t>
            </a:r>
            <a:r>
              <a:rPr lang="en-GB" dirty="0">
                <a:hlinkClick r:id="rId3"/>
              </a:rPr>
              <a:t>http://alistair.cockburn.us/Hexagonal+architecture</a:t>
            </a:r>
            <a:endParaRPr lang="en-GB" dirty="0"/>
          </a:p>
        </p:txBody>
      </p:sp>
      <p:pic>
        <p:nvPicPr>
          <p:cNvPr id="5" name="Shape 130"/>
          <p:cNvPicPr preferRelativeResize="0"/>
          <p:nvPr/>
        </p:nvPicPr>
        <p:blipFill rotWithShape="1">
          <a:blip r:embed="rId4">
            <a:alphaModFix/>
          </a:blip>
          <a:srcRect/>
          <a:stretch/>
        </p:blipFill>
        <p:spPr>
          <a:xfrm>
            <a:off x="8076219" y="4365581"/>
            <a:ext cx="1032387" cy="748481"/>
          </a:xfrm>
          <a:prstGeom prst="rect">
            <a:avLst/>
          </a:prstGeom>
          <a:noFill/>
          <a:ln>
            <a:noFill/>
          </a:ln>
        </p:spPr>
      </p:pic>
    </p:spTree>
    <p:extLst>
      <p:ext uri="{BB962C8B-B14F-4D97-AF65-F5344CB8AC3E}">
        <p14:creationId xmlns:p14="http://schemas.microsoft.com/office/powerpoint/2010/main" val="28922875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8457"/>
            <a:ext cx="7886698" cy="699540"/>
          </a:xfrm>
        </p:spPr>
        <p:txBody>
          <a:bodyPr/>
          <a:lstStyle/>
          <a:p>
            <a:r>
              <a:rPr lang="en-GB" dirty="0" smtClean="0"/>
              <a:t>High level view</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5872" y="1244911"/>
            <a:ext cx="4943818" cy="2908294"/>
          </a:xfrm>
          <a:prstGeom prst="rect">
            <a:avLst/>
          </a:prstGeom>
        </p:spPr>
      </p:pic>
      <p:sp>
        <p:nvSpPr>
          <p:cNvPr id="5" name="TextBox 4">
            <a:hlinkClick r:id="rId4"/>
          </p:cNvPr>
          <p:cNvSpPr txBox="1"/>
          <p:nvPr/>
        </p:nvSpPr>
        <p:spPr>
          <a:xfrm>
            <a:off x="561914" y="4835723"/>
            <a:ext cx="2901007" cy="400110"/>
          </a:xfrm>
          <a:prstGeom prst="rect">
            <a:avLst/>
          </a:prstGeom>
          <a:noFill/>
        </p:spPr>
        <p:txBody>
          <a:bodyPr wrap="square" rtlCol="0">
            <a:spAutoFit/>
          </a:bodyPr>
          <a:lstStyle/>
          <a:p>
            <a:r>
              <a:rPr lang="en-GB" sz="1000" dirty="0" smtClean="0"/>
              <a:t>Note: image </a:t>
            </a:r>
            <a:r>
              <a:rPr lang="en-GB" sz="1000" dirty="0"/>
              <a:t>f</a:t>
            </a:r>
            <a:r>
              <a:rPr lang="en-GB" sz="1000" dirty="0" smtClean="0"/>
              <a:t>rom from Victor </a:t>
            </a:r>
            <a:r>
              <a:rPr lang="en-GB" sz="1000" dirty="0" err="1" smtClean="0"/>
              <a:t>Savkin</a:t>
            </a:r>
            <a:r>
              <a:rPr lang="en-GB" sz="1000" dirty="0" smtClean="0"/>
              <a:t> blog </a:t>
            </a:r>
            <a:r>
              <a:rPr lang="en-GB" sz="1000" dirty="0">
                <a:hlinkClick r:id="rId4"/>
              </a:rPr>
              <a:t>link</a:t>
            </a:r>
            <a:endParaRPr lang="en-GB" sz="1000" dirty="0"/>
          </a:p>
          <a:p>
            <a:endParaRPr lang="en-GB" sz="1000" b="1" dirty="0"/>
          </a:p>
        </p:txBody>
      </p:sp>
      <p:sp>
        <p:nvSpPr>
          <p:cNvPr id="7" name="TextBox 6"/>
          <p:cNvSpPr txBox="1"/>
          <p:nvPr/>
        </p:nvSpPr>
        <p:spPr>
          <a:xfrm>
            <a:off x="0" y="13799"/>
            <a:ext cx="2024913" cy="307777"/>
          </a:xfrm>
          <a:prstGeom prst="rect">
            <a:avLst/>
          </a:prstGeom>
          <a:noFill/>
        </p:spPr>
        <p:txBody>
          <a:bodyPr wrap="none" rtlCol="0">
            <a:spAutoFit/>
          </a:bodyPr>
          <a:lstStyle/>
          <a:p>
            <a:r>
              <a:rPr lang="en-GB" dirty="0"/>
              <a:t>Hexagonal architecture</a:t>
            </a:r>
          </a:p>
        </p:txBody>
      </p:sp>
      <p:pic>
        <p:nvPicPr>
          <p:cNvPr id="8" name="Shape 130"/>
          <p:cNvPicPr preferRelativeResize="0"/>
          <p:nvPr/>
        </p:nvPicPr>
        <p:blipFill rotWithShape="1">
          <a:blip r:embed="rId5">
            <a:alphaModFix/>
          </a:blip>
          <a:srcRect/>
          <a:stretch/>
        </p:blipFill>
        <p:spPr>
          <a:xfrm>
            <a:off x="8076219" y="4365581"/>
            <a:ext cx="1032387" cy="748481"/>
          </a:xfrm>
          <a:prstGeom prst="rect">
            <a:avLst/>
          </a:prstGeom>
          <a:noFill/>
          <a:ln>
            <a:noFill/>
          </a:ln>
        </p:spPr>
      </p:pic>
    </p:spTree>
    <p:extLst>
      <p:ext uri="{BB962C8B-B14F-4D97-AF65-F5344CB8AC3E}">
        <p14:creationId xmlns:p14="http://schemas.microsoft.com/office/powerpoint/2010/main" val="28813191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698" cy="729048"/>
          </a:xfrm>
        </p:spPr>
        <p:txBody>
          <a:bodyPr/>
          <a:lstStyle/>
          <a:p>
            <a:r>
              <a:rPr lang="en-US" dirty="0" smtClean="0"/>
              <a:t>Why should I do DDD ?</a:t>
            </a:r>
            <a:endParaRPr lang="en-GB" dirty="0"/>
          </a:p>
        </p:txBody>
      </p:sp>
      <p:sp>
        <p:nvSpPr>
          <p:cNvPr id="3" name="Text Placeholder 2"/>
          <p:cNvSpPr>
            <a:spLocks noGrp="1"/>
          </p:cNvSpPr>
          <p:nvPr>
            <p:ph type="body" idx="1"/>
          </p:nvPr>
        </p:nvSpPr>
        <p:spPr>
          <a:xfrm>
            <a:off x="587355" y="944462"/>
            <a:ext cx="7886698" cy="3263503"/>
          </a:xfrm>
        </p:spPr>
        <p:txBody>
          <a:bodyPr/>
          <a:lstStyle/>
          <a:p>
            <a:pPr>
              <a:buFont typeface="Wingdings" panose="05000000000000000000" pitchFamily="2" charset="2"/>
              <a:buChar char="Ø"/>
            </a:pPr>
            <a:r>
              <a:rPr lang="en-US" sz="1800" dirty="0" smtClean="0"/>
              <a:t> it’s main goal is to deal/manage with the business complexity  </a:t>
            </a:r>
          </a:p>
          <a:p>
            <a:pPr>
              <a:buFont typeface="Wingdings" panose="05000000000000000000" pitchFamily="2" charset="2"/>
              <a:buChar char="Ø"/>
            </a:pPr>
            <a:r>
              <a:rPr lang="en-US" sz="1800" dirty="0" smtClean="0"/>
              <a:t> brings together domain experts and IT people ( from QA to DEV to Architects ) practically the whole business</a:t>
            </a:r>
          </a:p>
          <a:p>
            <a:pPr>
              <a:buFont typeface="Wingdings" panose="05000000000000000000" pitchFamily="2" charset="2"/>
              <a:buChar char="Ø"/>
            </a:pPr>
            <a:r>
              <a:rPr lang="en-US" sz="1800" dirty="0" smtClean="0"/>
              <a:t> the main “star” is the domain (</a:t>
            </a:r>
            <a:r>
              <a:rPr lang="en-US" sz="1800" dirty="0" err="1" smtClean="0"/>
              <a:t>a.k.a</a:t>
            </a:r>
            <a:r>
              <a:rPr lang="en-US" sz="1800" dirty="0" smtClean="0"/>
              <a:t> the business) knowledge </a:t>
            </a:r>
          </a:p>
          <a:p>
            <a:pPr>
              <a:buFont typeface="Wingdings" panose="05000000000000000000" pitchFamily="2" charset="2"/>
              <a:buChar char="Ø"/>
            </a:pPr>
            <a:r>
              <a:rPr lang="en-US" sz="1800" dirty="0" smtClean="0"/>
              <a:t> promotes collaboration and communication at all levels</a:t>
            </a:r>
          </a:p>
          <a:p>
            <a:pPr>
              <a:buFont typeface="Wingdings" panose="05000000000000000000" pitchFamily="2" charset="2"/>
              <a:buChar char="Ø"/>
            </a:pPr>
            <a:r>
              <a:rPr lang="en-US" sz="1800" dirty="0" smtClean="0"/>
              <a:t> creates a common understanding of what is required to be done (the ubiquitous language)</a:t>
            </a:r>
          </a:p>
          <a:p>
            <a:pPr>
              <a:buFont typeface="Wingdings" panose="05000000000000000000" pitchFamily="2" charset="2"/>
              <a:buChar char="Ø"/>
            </a:pPr>
            <a:r>
              <a:rPr lang="en-US" sz="1800" dirty="0" smtClean="0"/>
              <a:t> it is not a process ( like Scrum ) as it does not have “ceremonies”</a:t>
            </a:r>
          </a:p>
          <a:p>
            <a:pPr indent="0">
              <a:buNone/>
            </a:pPr>
            <a:endParaRPr lang="en-US" sz="1800" dirty="0" smtClean="0"/>
          </a:p>
        </p:txBody>
      </p:sp>
      <p:pic>
        <p:nvPicPr>
          <p:cNvPr id="5" name="Shape 130"/>
          <p:cNvPicPr preferRelativeResize="0"/>
          <p:nvPr/>
        </p:nvPicPr>
        <p:blipFill rotWithShape="1">
          <a:blip r:embed="rId3">
            <a:alphaModFix/>
          </a:blip>
          <a:srcRect/>
          <a:stretch/>
        </p:blipFill>
        <p:spPr>
          <a:xfrm>
            <a:off x="8109284" y="4391526"/>
            <a:ext cx="999322" cy="722536"/>
          </a:xfrm>
          <a:prstGeom prst="rect">
            <a:avLst/>
          </a:prstGeom>
          <a:noFill/>
          <a:ln>
            <a:noFill/>
          </a:ln>
        </p:spPr>
      </p:pic>
    </p:spTree>
    <p:extLst>
      <p:ext uri="{BB962C8B-B14F-4D97-AF65-F5344CB8AC3E}">
        <p14:creationId xmlns:p14="http://schemas.microsoft.com/office/powerpoint/2010/main" val="18950772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9030" y="908501"/>
            <a:ext cx="4123534" cy="3724219"/>
          </a:xfrm>
          <a:prstGeom prst="rect">
            <a:avLst/>
          </a:prstGeom>
        </p:spPr>
      </p:pic>
      <p:sp>
        <p:nvSpPr>
          <p:cNvPr id="5" name="TextBox 4"/>
          <p:cNvSpPr txBox="1"/>
          <p:nvPr/>
        </p:nvSpPr>
        <p:spPr>
          <a:xfrm>
            <a:off x="1126778" y="2031946"/>
            <a:ext cx="2312547" cy="1477328"/>
          </a:xfrm>
          <a:prstGeom prst="rect">
            <a:avLst/>
          </a:prstGeom>
          <a:noFill/>
        </p:spPr>
        <p:txBody>
          <a:bodyPr wrap="square" rtlCol="0">
            <a:spAutoFit/>
          </a:bodyPr>
          <a:lstStyle/>
          <a:p>
            <a:r>
              <a:rPr lang="en-GB" sz="1800" b="1" dirty="0" smtClean="0"/>
              <a:t>The layers:</a:t>
            </a:r>
          </a:p>
          <a:p>
            <a:pPr marL="285750" indent="-285750">
              <a:buFont typeface="Wingdings" panose="05000000000000000000" pitchFamily="2" charset="2"/>
              <a:buChar char="Ø"/>
            </a:pPr>
            <a:r>
              <a:rPr lang="en-GB" sz="1800" dirty="0" smtClean="0"/>
              <a:t>Domain</a:t>
            </a:r>
          </a:p>
          <a:p>
            <a:pPr marL="285750" indent="-285750">
              <a:buFont typeface="Wingdings" panose="05000000000000000000" pitchFamily="2" charset="2"/>
              <a:buChar char="Ø"/>
            </a:pPr>
            <a:r>
              <a:rPr lang="en-GB" sz="1800" dirty="0" smtClean="0"/>
              <a:t>Application </a:t>
            </a:r>
            <a:endParaRPr lang="en-GB" sz="1800" dirty="0"/>
          </a:p>
          <a:p>
            <a:pPr marL="285750" indent="-285750">
              <a:buFont typeface="Wingdings" panose="05000000000000000000" pitchFamily="2" charset="2"/>
              <a:buChar char="Ø"/>
            </a:pPr>
            <a:r>
              <a:rPr lang="en-GB" sz="1800" dirty="0" smtClean="0"/>
              <a:t>Infrastructure</a:t>
            </a:r>
            <a:endParaRPr lang="en-GB" sz="1800" dirty="0"/>
          </a:p>
          <a:p>
            <a:endParaRPr lang="en-GB" sz="1800" dirty="0"/>
          </a:p>
        </p:txBody>
      </p:sp>
      <p:sp>
        <p:nvSpPr>
          <p:cNvPr id="6" name="TextBox 5"/>
          <p:cNvSpPr txBox="1"/>
          <p:nvPr/>
        </p:nvSpPr>
        <p:spPr>
          <a:xfrm>
            <a:off x="0" y="261598"/>
            <a:ext cx="5264583" cy="523220"/>
          </a:xfrm>
          <a:prstGeom prst="rect">
            <a:avLst/>
          </a:prstGeom>
          <a:noFill/>
        </p:spPr>
        <p:txBody>
          <a:bodyPr wrap="none" rtlCol="0">
            <a:spAutoFit/>
          </a:bodyPr>
          <a:lstStyle/>
          <a:p>
            <a:r>
              <a:rPr lang="en-GB" sz="2800" dirty="0" smtClean="0"/>
              <a:t>Low level view of the hexagonal</a:t>
            </a:r>
            <a:endParaRPr lang="en-GB" sz="2800" dirty="0"/>
          </a:p>
        </p:txBody>
      </p:sp>
      <p:sp>
        <p:nvSpPr>
          <p:cNvPr id="7" name="Rectangle 6"/>
          <p:cNvSpPr/>
          <p:nvPr/>
        </p:nvSpPr>
        <p:spPr>
          <a:xfrm>
            <a:off x="0" y="18713"/>
            <a:ext cx="2024913" cy="307777"/>
          </a:xfrm>
          <a:prstGeom prst="rect">
            <a:avLst/>
          </a:prstGeom>
        </p:spPr>
        <p:txBody>
          <a:bodyPr wrap="none">
            <a:spAutoFit/>
          </a:bodyPr>
          <a:lstStyle/>
          <a:p>
            <a:r>
              <a:rPr lang="en-GB" dirty="0"/>
              <a:t>Hexagonal architecture</a:t>
            </a:r>
          </a:p>
        </p:txBody>
      </p:sp>
      <p:pic>
        <p:nvPicPr>
          <p:cNvPr id="8" name="Shape 130"/>
          <p:cNvPicPr preferRelativeResize="0"/>
          <p:nvPr/>
        </p:nvPicPr>
        <p:blipFill rotWithShape="1">
          <a:blip r:embed="rId4">
            <a:alphaModFix/>
          </a:blip>
          <a:srcRect/>
          <a:stretch/>
        </p:blipFill>
        <p:spPr>
          <a:xfrm>
            <a:off x="8076219" y="4365581"/>
            <a:ext cx="1032387" cy="748481"/>
          </a:xfrm>
          <a:prstGeom prst="rect">
            <a:avLst/>
          </a:prstGeom>
          <a:noFill/>
          <a:ln>
            <a:noFill/>
          </a:ln>
        </p:spPr>
      </p:pic>
    </p:spTree>
    <p:extLst>
      <p:ext uri="{BB962C8B-B14F-4D97-AF65-F5344CB8AC3E}">
        <p14:creationId xmlns:p14="http://schemas.microsoft.com/office/powerpoint/2010/main" val="33387812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22" y="309238"/>
            <a:ext cx="7886698" cy="717250"/>
          </a:xfrm>
        </p:spPr>
        <p:txBody>
          <a:bodyPr/>
          <a:lstStyle/>
          <a:p>
            <a:r>
              <a:rPr lang="en-GB" dirty="0" smtClean="0"/>
              <a:t>Application layer</a:t>
            </a:r>
            <a:endParaRPr lang="en-GB" dirty="0"/>
          </a:p>
        </p:txBody>
      </p:sp>
      <p:sp>
        <p:nvSpPr>
          <p:cNvPr id="3" name="Text Placeholder 2"/>
          <p:cNvSpPr>
            <a:spLocks noGrp="1"/>
          </p:cNvSpPr>
          <p:nvPr>
            <p:ph type="body" idx="1"/>
          </p:nvPr>
        </p:nvSpPr>
        <p:spPr>
          <a:xfrm>
            <a:off x="1067782" y="1723178"/>
            <a:ext cx="7886698" cy="3792718"/>
          </a:xfrm>
        </p:spPr>
        <p:txBody>
          <a:bodyPr/>
          <a:lstStyle/>
          <a:p>
            <a:pPr indent="0">
              <a:buNone/>
            </a:pPr>
            <a:r>
              <a:rPr lang="en-GB" sz="1800" dirty="0" smtClean="0"/>
              <a:t>It has non functional responsibilities like:</a:t>
            </a:r>
          </a:p>
          <a:p>
            <a:pPr>
              <a:buFont typeface="Wingdings" panose="05000000000000000000" pitchFamily="2" charset="2"/>
              <a:buChar char="Ø"/>
            </a:pPr>
            <a:r>
              <a:rPr lang="en-GB" sz="1800" dirty="0" smtClean="0"/>
              <a:t> provides the high level API of the application</a:t>
            </a:r>
          </a:p>
          <a:p>
            <a:pPr>
              <a:buFont typeface="Wingdings" panose="05000000000000000000" pitchFamily="2" charset="2"/>
              <a:buChar char="Ø"/>
            </a:pPr>
            <a:r>
              <a:rPr lang="en-GB" sz="1800" dirty="0" smtClean="0"/>
              <a:t> security ( authorization )</a:t>
            </a:r>
          </a:p>
          <a:p>
            <a:pPr>
              <a:buFont typeface="Wingdings" panose="05000000000000000000" pitchFamily="2" charset="2"/>
              <a:buChar char="Ø"/>
            </a:pPr>
            <a:r>
              <a:rPr lang="en-GB" sz="1800" dirty="0"/>
              <a:t> </a:t>
            </a:r>
            <a:r>
              <a:rPr lang="en-GB" sz="1800" dirty="0" err="1" smtClean="0"/>
              <a:t>tranzactionality</a:t>
            </a:r>
            <a:r>
              <a:rPr lang="en-GB" sz="1800" dirty="0" smtClean="0"/>
              <a:t> </a:t>
            </a:r>
          </a:p>
        </p:txBody>
      </p:sp>
      <p:sp>
        <p:nvSpPr>
          <p:cNvPr id="4" name="Rectangle 3"/>
          <p:cNvSpPr/>
          <p:nvPr/>
        </p:nvSpPr>
        <p:spPr>
          <a:xfrm>
            <a:off x="55326" y="46322"/>
            <a:ext cx="2024913" cy="307777"/>
          </a:xfrm>
          <a:prstGeom prst="rect">
            <a:avLst/>
          </a:prstGeom>
        </p:spPr>
        <p:txBody>
          <a:bodyPr wrap="none">
            <a:spAutoFit/>
          </a:bodyPr>
          <a:lstStyle/>
          <a:p>
            <a:r>
              <a:rPr lang="en-GB" dirty="0"/>
              <a:t>Hexagonal architecture</a:t>
            </a:r>
          </a:p>
        </p:txBody>
      </p:sp>
      <p:pic>
        <p:nvPicPr>
          <p:cNvPr id="5" name="Shape 130"/>
          <p:cNvPicPr preferRelativeResize="0"/>
          <p:nvPr/>
        </p:nvPicPr>
        <p:blipFill rotWithShape="1">
          <a:blip r:embed="rId3">
            <a:alphaModFix/>
          </a:blip>
          <a:srcRect/>
          <a:stretch/>
        </p:blipFill>
        <p:spPr>
          <a:xfrm>
            <a:off x="8076219" y="4365581"/>
            <a:ext cx="1032387" cy="748481"/>
          </a:xfrm>
          <a:prstGeom prst="rect">
            <a:avLst/>
          </a:prstGeom>
          <a:noFill/>
          <a:ln>
            <a:noFill/>
          </a:ln>
        </p:spPr>
      </p:pic>
    </p:spTree>
    <p:extLst>
      <p:ext uri="{BB962C8B-B14F-4D97-AF65-F5344CB8AC3E}">
        <p14:creationId xmlns:p14="http://schemas.microsoft.com/office/powerpoint/2010/main" val="15176091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2295"/>
            <a:ext cx="7886698" cy="632105"/>
          </a:xfrm>
        </p:spPr>
        <p:txBody>
          <a:bodyPr/>
          <a:lstStyle/>
          <a:p>
            <a:r>
              <a:rPr lang="en-GB" sz="3600" dirty="0"/>
              <a:t>Anatomy of a application service</a:t>
            </a:r>
            <a:r>
              <a:rPr lang="en-GB" sz="3600" dirty="0" smtClean="0"/>
              <a:t>:</a:t>
            </a:r>
            <a:endParaRPr lang="en-GB" dirty="0"/>
          </a:p>
        </p:txBody>
      </p:sp>
      <p:sp>
        <p:nvSpPr>
          <p:cNvPr id="3" name="Text Placeholder 2"/>
          <p:cNvSpPr>
            <a:spLocks noGrp="1"/>
          </p:cNvSpPr>
          <p:nvPr>
            <p:ph type="body" idx="1"/>
          </p:nvPr>
        </p:nvSpPr>
        <p:spPr>
          <a:xfrm>
            <a:off x="858726" y="1586926"/>
            <a:ext cx="7886698" cy="3263503"/>
          </a:xfrm>
        </p:spPr>
        <p:txBody>
          <a:bodyPr/>
          <a:lstStyle/>
          <a:p>
            <a:pPr>
              <a:buFont typeface="Wingdings" panose="05000000000000000000" pitchFamily="2" charset="2"/>
              <a:buChar char="Ø"/>
            </a:pPr>
            <a:r>
              <a:rPr lang="en-GB" sz="2000" dirty="0" smtClean="0"/>
              <a:t> uses </a:t>
            </a:r>
            <a:r>
              <a:rPr lang="en-GB" sz="2000" dirty="0"/>
              <a:t>the repository and aggregate factories to get an aggregate root</a:t>
            </a:r>
          </a:p>
          <a:p>
            <a:pPr>
              <a:buFont typeface="Wingdings" panose="05000000000000000000" pitchFamily="2" charset="2"/>
              <a:buChar char="Ø"/>
            </a:pPr>
            <a:r>
              <a:rPr lang="en-GB" sz="2000" dirty="0"/>
              <a:t> uses the aggregate root API ( public methods ) to perform an action</a:t>
            </a:r>
          </a:p>
          <a:p>
            <a:pPr>
              <a:buFont typeface="Wingdings" panose="05000000000000000000" pitchFamily="2" charset="2"/>
              <a:buChar char="Ø"/>
            </a:pPr>
            <a:r>
              <a:rPr lang="en-GB" sz="2000" dirty="0"/>
              <a:t> saves the aggregate root after his state has </a:t>
            </a:r>
            <a:r>
              <a:rPr lang="en-GB" sz="2000" dirty="0" smtClean="0"/>
              <a:t>changed</a:t>
            </a:r>
          </a:p>
          <a:p>
            <a:pPr>
              <a:buFont typeface="Wingdings" panose="05000000000000000000" pitchFamily="2" charset="2"/>
              <a:buChar char="Ø"/>
            </a:pPr>
            <a:r>
              <a:rPr lang="en-GB" sz="2000" dirty="0" smtClean="0"/>
              <a:t> the application service is stateless </a:t>
            </a:r>
          </a:p>
          <a:p>
            <a:pPr>
              <a:buFont typeface="Wingdings" panose="05000000000000000000" pitchFamily="2" charset="2"/>
              <a:buChar char="Ø"/>
            </a:pPr>
            <a:r>
              <a:rPr lang="en-GB" sz="2000" dirty="0"/>
              <a:t> </a:t>
            </a:r>
            <a:r>
              <a:rPr lang="en-GB" sz="2000" dirty="0" smtClean="0"/>
              <a:t>don’t confuse it with the domain service</a:t>
            </a:r>
            <a:endParaRPr lang="en-GB" sz="2000" dirty="0"/>
          </a:p>
        </p:txBody>
      </p:sp>
      <p:sp>
        <p:nvSpPr>
          <p:cNvPr id="4" name="Rectangle 3"/>
          <p:cNvSpPr/>
          <p:nvPr/>
        </p:nvSpPr>
        <p:spPr>
          <a:xfrm>
            <a:off x="0" y="58120"/>
            <a:ext cx="2024913" cy="307777"/>
          </a:xfrm>
          <a:prstGeom prst="rect">
            <a:avLst/>
          </a:prstGeom>
        </p:spPr>
        <p:txBody>
          <a:bodyPr wrap="none">
            <a:spAutoFit/>
          </a:bodyPr>
          <a:lstStyle/>
          <a:p>
            <a:r>
              <a:rPr lang="en-GB" dirty="0"/>
              <a:t>Hexagonal architecture</a:t>
            </a:r>
          </a:p>
        </p:txBody>
      </p:sp>
      <p:pic>
        <p:nvPicPr>
          <p:cNvPr id="5" name="Shape 130"/>
          <p:cNvPicPr preferRelativeResize="0"/>
          <p:nvPr/>
        </p:nvPicPr>
        <p:blipFill rotWithShape="1">
          <a:blip r:embed="rId2">
            <a:alphaModFix/>
          </a:blip>
          <a:srcRect/>
          <a:stretch/>
        </p:blipFill>
        <p:spPr>
          <a:xfrm>
            <a:off x="8076219" y="4365581"/>
            <a:ext cx="1032387" cy="748481"/>
          </a:xfrm>
          <a:prstGeom prst="rect">
            <a:avLst/>
          </a:prstGeom>
          <a:noFill/>
          <a:ln>
            <a:noFill/>
          </a:ln>
        </p:spPr>
      </p:pic>
    </p:spTree>
    <p:extLst>
      <p:ext uri="{BB962C8B-B14F-4D97-AF65-F5344CB8AC3E}">
        <p14:creationId xmlns:p14="http://schemas.microsoft.com/office/powerpoint/2010/main" val="14220117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903" y="90962"/>
            <a:ext cx="7886698" cy="439980"/>
          </a:xfrm>
        </p:spPr>
        <p:txBody>
          <a:bodyPr/>
          <a:lstStyle/>
          <a:p>
            <a:endParaRPr lang="en-GB" dirty="0"/>
          </a:p>
        </p:txBody>
      </p:sp>
      <p:sp>
        <p:nvSpPr>
          <p:cNvPr id="3" name="Text Placeholder 2"/>
          <p:cNvSpPr>
            <a:spLocks noGrp="1"/>
          </p:cNvSpPr>
          <p:nvPr>
            <p:ph type="body" idx="1"/>
          </p:nvPr>
        </p:nvSpPr>
        <p:spPr>
          <a:xfrm>
            <a:off x="262889" y="572805"/>
            <a:ext cx="8763123" cy="4518339"/>
          </a:xfrm>
        </p:spPr>
        <p:txBody>
          <a:bodyPr/>
          <a:lstStyle/>
          <a:p>
            <a:pPr indent="0">
              <a:buNone/>
            </a:pPr>
            <a:r>
              <a:rPr lang="en-GB" sz="1800" dirty="0"/>
              <a:t>class </a:t>
            </a:r>
            <a:r>
              <a:rPr lang="en-GB" sz="1800" dirty="0" err="1"/>
              <a:t>ProductionApplicationService</a:t>
            </a:r>
            <a:r>
              <a:rPr lang="en-GB" sz="1800" dirty="0"/>
              <a:t> </a:t>
            </a:r>
            <a:r>
              <a:rPr lang="en-GB" sz="1800" dirty="0" smtClean="0"/>
              <a:t>{</a:t>
            </a:r>
            <a:endParaRPr lang="en-GB" sz="1800" dirty="0"/>
          </a:p>
          <a:p>
            <a:pPr indent="0">
              <a:buNone/>
            </a:pPr>
            <a:r>
              <a:rPr lang="en-GB" sz="1800" dirty="0"/>
              <a:t>    @</a:t>
            </a:r>
            <a:r>
              <a:rPr lang="en-GB" sz="1800" dirty="0" err="1"/>
              <a:t>Autowired</a:t>
            </a:r>
            <a:endParaRPr lang="en-GB" sz="1800" dirty="0"/>
          </a:p>
          <a:p>
            <a:pPr indent="0">
              <a:buNone/>
            </a:pPr>
            <a:r>
              <a:rPr lang="en-GB" sz="1800" dirty="0"/>
              <a:t>    </a:t>
            </a:r>
            <a:r>
              <a:rPr lang="en-GB" sz="1800" dirty="0" err="1"/>
              <a:t>EnergyFactoryRepository</a:t>
            </a:r>
            <a:r>
              <a:rPr lang="en-GB" sz="1800" dirty="0"/>
              <a:t> </a:t>
            </a:r>
            <a:r>
              <a:rPr lang="en-GB" sz="1800" dirty="0" err="1"/>
              <a:t>energyFactoryRepository</a:t>
            </a:r>
            <a:endParaRPr lang="en-GB" sz="1800" dirty="0"/>
          </a:p>
          <a:p>
            <a:pPr indent="0">
              <a:buNone/>
            </a:pPr>
            <a:endParaRPr lang="en-GB" sz="1800" dirty="0"/>
          </a:p>
          <a:p>
            <a:pPr indent="0">
              <a:buNone/>
            </a:pPr>
            <a:r>
              <a:rPr lang="en-GB" sz="1800" dirty="0"/>
              <a:t>    public </a:t>
            </a:r>
            <a:r>
              <a:rPr lang="en-GB" sz="1800" dirty="0" err="1"/>
              <a:t>produceEnergy</a:t>
            </a:r>
            <a:r>
              <a:rPr lang="en-GB" sz="1800" dirty="0"/>
              <a:t>() </a:t>
            </a:r>
            <a:r>
              <a:rPr lang="en-GB" sz="1800" dirty="0" smtClean="0"/>
              <a:t>{</a:t>
            </a:r>
            <a:endParaRPr lang="en-GB" sz="1800" dirty="0"/>
          </a:p>
          <a:p>
            <a:pPr indent="0">
              <a:buNone/>
            </a:pPr>
            <a:r>
              <a:rPr lang="en-GB" sz="1800" dirty="0"/>
              <a:t>        //complex authorization here</a:t>
            </a:r>
          </a:p>
          <a:p>
            <a:pPr indent="0">
              <a:buNone/>
            </a:pPr>
            <a:endParaRPr lang="en-GB" sz="1800" dirty="0"/>
          </a:p>
          <a:p>
            <a:pPr indent="0">
              <a:buNone/>
            </a:pPr>
            <a:r>
              <a:rPr lang="en-GB" sz="1800" dirty="0"/>
              <a:t>        </a:t>
            </a:r>
            <a:r>
              <a:rPr lang="en-GB" sz="1800" dirty="0" err="1"/>
              <a:t>EnergyFactory</a:t>
            </a:r>
            <a:r>
              <a:rPr lang="en-GB" sz="1800" dirty="0"/>
              <a:t> </a:t>
            </a:r>
            <a:r>
              <a:rPr lang="en-GB" sz="1800" dirty="0" err="1"/>
              <a:t>energyFactory</a:t>
            </a:r>
            <a:r>
              <a:rPr lang="en-GB" sz="1800" dirty="0"/>
              <a:t> </a:t>
            </a:r>
            <a:r>
              <a:rPr lang="en-GB" sz="1800" dirty="0" smtClean="0"/>
              <a:t>= </a:t>
            </a:r>
            <a:r>
              <a:rPr lang="en-GB" sz="1800" dirty="0" err="1" smtClean="0"/>
              <a:t>energyFactoryRepository.getFactory</a:t>
            </a:r>
            <a:r>
              <a:rPr lang="en-GB" sz="1800" dirty="0"/>
              <a:t>("EnergyFactory_01")</a:t>
            </a:r>
          </a:p>
          <a:p>
            <a:pPr indent="0">
              <a:buNone/>
            </a:pPr>
            <a:r>
              <a:rPr lang="en-GB" sz="1800" dirty="0"/>
              <a:t>        </a:t>
            </a:r>
            <a:r>
              <a:rPr lang="en-GB" sz="1800" dirty="0" err="1"/>
              <a:t>energyFactory.produce</a:t>
            </a:r>
            <a:r>
              <a:rPr lang="en-GB" sz="1800" dirty="0"/>
              <a:t>()</a:t>
            </a:r>
          </a:p>
          <a:p>
            <a:pPr indent="0">
              <a:buNone/>
            </a:pPr>
            <a:r>
              <a:rPr lang="en-GB" sz="1800" dirty="0"/>
              <a:t>        </a:t>
            </a:r>
            <a:r>
              <a:rPr lang="en-GB" sz="1800" dirty="0" err="1"/>
              <a:t>energyFactoryRepository.saveFactory</a:t>
            </a:r>
            <a:r>
              <a:rPr lang="en-GB" sz="1800" dirty="0"/>
              <a:t>(</a:t>
            </a:r>
            <a:r>
              <a:rPr lang="en-GB" sz="1800" dirty="0" err="1"/>
              <a:t>energyFactory</a:t>
            </a:r>
            <a:r>
              <a:rPr lang="en-GB" sz="1800" dirty="0"/>
              <a:t>)</a:t>
            </a:r>
          </a:p>
          <a:p>
            <a:pPr indent="0">
              <a:buNone/>
            </a:pPr>
            <a:r>
              <a:rPr lang="en-GB" sz="1800" dirty="0"/>
              <a:t>    }</a:t>
            </a:r>
          </a:p>
          <a:p>
            <a:pPr indent="0">
              <a:buNone/>
            </a:pPr>
            <a:r>
              <a:rPr lang="en-GB" sz="1800" dirty="0"/>
              <a:t>}</a:t>
            </a:r>
          </a:p>
        </p:txBody>
      </p:sp>
      <p:pic>
        <p:nvPicPr>
          <p:cNvPr id="4" name="Shape 130"/>
          <p:cNvPicPr preferRelativeResize="0"/>
          <p:nvPr/>
        </p:nvPicPr>
        <p:blipFill rotWithShape="1">
          <a:blip r:embed="rId2">
            <a:alphaModFix/>
          </a:blip>
          <a:srcRect/>
          <a:stretch/>
        </p:blipFill>
        <p:spPr>
          <a:xfrm>
            <a:off x="8076219" y="4365581"/>
            <a:ext cx="1032387" cy="748481"/>
          </a:xfrm>
          <a:prstGeom prst="rect">
            <a:avLst/>
          </a:prstGeom>
          <a:noFill/>
          <a:ln>
            <a:noFill/>
          </a:ln>
        </p:spPr>
      </p:pic>
    </p:spTree>
    <p:extLst>
      <p:ext uri="{BB962C8B-B14F-4D97-AF65-F5344CB8AC3E}">
        <p14:creationId xmlns:p14="http://schemas.microsoft.com/office/powerpoint/2010/main" val="20115510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9741"/>
            <a:ext cx="7886698" cy="670055"/>
          </a:xfrm>
        </p:spPr>
        <p:txBody>
          <a:bodyPr/>
          <a:lstStyle/>
          <a:p>
            <a:r>
              <a:rPr lang="en-GB" dirty="0" smtClean="0"/>
              <a:t>Infrastructure layer</a:t>
            </a:r>
            <a:endParaRPr lang="en-GB" dirty="0"/>
          </a:p>
        </p:txBody>
      </p:sp>
      <p:sp>
        <p:nvSpPr>
          <p:cNvPr id="3" name="Text Placeholder 2"/>
          <p:cNvSpPr>
            <a:spLocks noGrp="1"/>
          </p:cNvSpPr>
          <p:nvPr>
            <p:ph type="body" idx="1"/>
          </p:nvPr>
        </p:nvSpPr>
        <p:spPr>
          <a:xfrm>
            <a:off x="439871" y="1675984"/>
            <a:ext cx="8592041" cy="2241188"/>
          </a:xfrm>
        </p:spPr>
        <p:txBody>
          <a:bodyPr/>
          <a:lstStyle/>
          <a:p>
            <a:pPr indent="0">
              <a:buNone/>
            </a:pPr>
            <a:r>
              <a:rPr lang="en-GB" dirty="0" smtClean="0"/>
              <a:t>On this layer resides the low level implementation of the infrastructure like:</a:t>
            </a:r>
          </a:p>
          <a:p>
            <a:pPr>
              <a:buFont typeface="Wingdings" panose="05000000000000000000" pitchFamily="2" charset="2"/>
              <a:buChar char="Ø"/>
            </a:pPr>
            <a:r>
              <a:rPr lang="en-GB" dirty="0" smtClean="0"/>
              <a:t> communication: calling an http client, calling </a:t>
            </a:r>
            <a:r>
              <a:rPr lang="en-GB" dirty="0" smtClean="0"/>
              <a:t>an </a:t>
            </a:r>
            <a:r>
              <a:rPr lang="en-GB" dirty="0" smtClean="0"/>
              <a:t>JMS </a:t>
            </a:r>
            <a:r>
              <a:rPr lang="en-GB" dirty="0" smtClean="0"/>
              <a:t>producer</a:t>
            </a:r>
          </a:p>
          <a:p>
            <a:pPr>
              <a:buFont typeface="Wingdings" panose="05000000000000000000" pitchFamily="2" charset="2"/>
              <a:buChar char="Ø"/>
            </a:pPr>
            <a:r>
              <a:rPr lang="en-GB" dirty="0" smtClean="0"/>
              <a:t> using the </a:t>
            </a:r>
            <a:r>
              <a:rPr lang="en-GB" dirty="0" smtClean="0"/>
              <a:t>client of a of a cache layer </a:t>
            </a:r>
          </a:p>
          <a:p>
            <a:pPr>
              <a:buFont typeface="Wingdings" panose="05000000000000000000" pitchFamily="2" charset="2"/>
              <a:buChar char="Ø"/>
            </a:pPr>
            <a:r>
              <a:rPr lang="en-GB" dirty="0"/>
              <a:t> </a:t>
            </a:r>
            <a:r>
              <a:rPr lang="en-GB" dirty="0" smtClean="0"/>
              <a:t>persistence: a wrapper of a persistence driver</a:t>
            </a:r>
          </a:p>
          <a:p>
            <a:pPr>
              <a:buFontTx/>
              <a:buChar char="-"/>
            </a:pPr>
            <a:endParaRPr lang="en-GB" dirty="0"/>
          </a:p>
        </p:txBody>
      </p:sp>
      <p:sp>
        <p:nvSpPr>
          <p:cNvPr id="4" name="Rectangle 3"/>
          <p:cNvSpPr/>
          <p:nvPr/>
        </p:nvSpPr>
        <p:spPr>
          <a:xfrm>
            <a:off x="0" y="54777"/>
            <a:ext cx="2024913" cy="307777"/>
          </a:xfrm>
          <a:prstGeom prst="rect">
            <a:avLst/>
          </a:prstGeom>
        </p:spPr>
        <p:txBody>
          <a:bodyPr wrap="none">
            <a:spAutoFit/>
          </a:bodyPr>
          <a:lstStyle/>
          <a:p>
            <a:r>
              <a:rPr lang="en-GB" dirty="0"/>
              <a:t>Hexagonal architecture</a:t>
            </a:r>
          </a:p>
        </p:txBody>
      </p:sp>
      <p:pic>
        <p:nvPicPr>
          <p:cNvPr id="5" name="Shape 130"/>
          <p:cNvPicPr preferRelativeResize="0"/>
          <p:nvPr/>
        </p:nvPicPr>
        <p:blipFill rotWithShape="1">
          <a:blip r:embed="rId3">
            <a:alphaModFix/>
          </a:blip>
          <a:srcRect/>
          <a:stretch/>
        </p:blipFill>
        <p:spPr>
          <a:xfrm>
            <a:off x="8076219" y="4365581"/>
            <a:ext cx="1032387" cy="748481"/>
          </a:xfrm>
          <a:prstGeom prst="rect">
            <a:avLst/>
          </a:prstGeom>
          <a:noFill/>
          <a:ln>
            <a:noFill/>
          </a:ln>
        </p:spPr>
      </p:pic>
    </p:spTree>
    <p:extLst>
      <p:ext uri="{BB962C8B-B14F-4D97-AF65-F5344CB8AC3E}">
        <p14:creationId xmlns:p14="http://schemas.microsoft.com/office/powerpoint/2010/main" val="41218283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698" cy="557561"/>
          </a:xfrm>
        </p:spPr>
        <p:txBody>
          <a:bodyPr/>
          <a:lstStyle/>
          <a:p>
            <a:r>
              <a:rPr lang="en-GB" dirty="0" smtClean="0"/>
              <a:t>Sources </a:t>
            </a:r>
            <a:endParaRPr lang="en-GB" dirty="0"/>
          </a:p>
        </p:txBody>
      </p:sp>
      <p:sp>
        <p:nvSpPr>
          <p:cNvPr id="3" name="Text Placeholder 2"/>
          <p:cNvSpPr>
            <a:spLocks noGrp="1"/>
          </p:cNvSpPr>
          <p:nvPr>
            <p:ph type="body" idx="1"/>
          </p:nvPr>
        </p:nvSpPr>
        <p:spPr/>
        <p:txBody>
          <a:bodyPr/>
          <a:lstStyle/>
          <a:p>
            <a:r>
              <a:rPr lang="en-GB" dirty="0"/>
              <a:t>Domain-driven Design: Tackling Complexity in the Heart of Software </a:t>
            </a:r>
            <a:r>
              <a:rPr lang="en-GB" dirty="0" smtClean="0"/>
              <a:t>( Eric Evans, author of DDD )</a:t>
            </a:r>
            <a:endParaRPr lang="en-GB" dirty="0"/>
          </a:p>
          <a:p>
            <a:r>
              <a:rPr lang="en-GB" dirty="0" smtClean="0"/>
              <a:t> Implementing Domain-Driven </a:t>
            </a:r>
            <a:r>
              <a:rPr lang="en-GB" dirty="0" err="1" smtClean="0"/>
              <a:t>Desing</a:t>
            </a:r>
            <a:r>
              <a:rPr lang="en-GB" dirty="0" smtClean="0"/>
              <a:t> ( Vaughn Vernon )</a:t>
            </a:r>
          </a:p>
          <a:p>
            <a:r>
              <a:rPr lang="en-GB" dirty="0"/>
              <a:t> </a:t>
            </a:r>
            <a:r>
              <a:rPr lang="en-GB" dirty="0" smtClean="0"/>
              <a:t>Domain Driven </a:t>
            </a:r>
            <a:r>
              <a:rPr lang="en-GB" dirty="0" err="1" smtClean="0"/>
              <a:t>Desing</a:t>
            </a:r>
            <a:r>
              <a:rPr lang="en-GB" dirty="0" smtClean="0"/>
              <a:t> Quickly ( Abel </a:t>
            </a:r>
            <a:r>
              <a:rPr lang="en-GB" dirty="0" err="1" smtClean="0"/>
              <a:t>Avram</a:t>
            </a:r>
            <a:r>
              <a:rPr lang="en-GB" dirty="0" smtClean="0"/>
              <a:t> and Floyd </a:t>
            </a:r>
            <a:r>
              <a:rPr lang="en-GB" dirty="0" err="1" smtClean="0"/>
              <a:t>Marinescu</a:t>
            </a:r>
            <a:r>
              <a:rPr lang="en-GB" dirty="0" smtClean="0"/>
              <a:t> )</a:t>
            </a:r>
          </a:p>
          <a:p>
            <a:r>
              <a:rPr lang="en-GB" dirty="0" smtClean="0"/>
              <a:t> Hexagonal Architecture ( Alistair Cockburn )</a:t>
            </a:r>
          </a:p>
          <a:p>
            <a:r>
              <a:rPr lang="en-GB" dirty="0"/>
              <a:t> </a:t>
            </a:r>
            <a:r>
              <a:rPr lang="en-GB" dirty="0" smtClean="0"/>
              <a:t>Various </a:t>
            </a:r>
            <a:r>
              <a:rPr lang="en-GB" dirty="0"/>
              <a:t>blogs of DDD ( Google </a:t>
            </a:r>
            <a:r>
              <a:rPr lang="en-GB" dirty="0">
                <a:sym typeface="Wingdings" panose="05000000000000000000" pitchFamily="2" charset="2"/>
              </a:rPr>
              <a:t> </a:t>
            </a:r>
            <a:r>
              <a:rPr lang="en-GB" dirty="0" smtClean="0">
                <a:sym typeface="Wingdings" panose="05000000000000000000" pitchFamily="2" charset="2"/>
              </a:rPr>
              <a:t>)</a:t>
            </a:r>
          </a:p>
          <a:p>
            <a:r>
              <a:rPr lang="en-GB" dirty="0">
                <a:sym typeface="Wingdings" panose="05000000000000000000" pitchFamily="2" charset="2"/>
              </a:rPr>
              <a:t> </a:t>
            </a:r>
            <a:r>
              <a:rPr lang="en-GB" dirty="0" smtClean="0">
                <a:sym typeface="Wingdings" panose="05000000000000000000" pitchFamily="2" charset="2"/>
              </a:rPr>
              <a:t>Sample classes can be found at my public repo </a:t>
            </a:r>
            <a:r>
              <a:rPr lang="en-GB" dirty="0" smtClean="0">
                <a:sym typeface="Wingdings" panose="05000000000000000000" pitchFamily="2" charset="2"/>
                <a:hlinkClick r:id="rId3"/>
              </a:rPr>
              <a:t>link</a:t>
            </a:r>
            <a:endParaRPr lang="en-GB" dirty="0"/>
          </a:p>
          <a:p>
            <a:pPr indent="0">
              <a:buNone/>
            </a:pPr>
            <a:endParaRPr lang="en-GB" dirty="0" smtClean="0"/>
          </a:p>
          <a:p>
            <a:pPr indent="0">
              <a:buNone/>
            </a:pPr>
            <a:endParaRPr lang="en-GB" dirty="0"/>
          </a:p>
        </p:txBody>
      </p:sp>
      <p:pic>
        <p:nvPicPr>
          <p:cNvPr id="4" name="Shape 130"/>
          <p:cNvPicPr preferRelativeResize="0"/>
          <p:nvPr/>
        </p:nvPicPr>
        <p:blipFill rotWithShape="1">
          <a:blip r:embed="rId4">
            <a:alphaModFix/>
          </a:blip>
          <a:srcRect/>
          <a:stretch/>
        </p:blipFill>
        <p:spPr>
          <a:xfrm>
            <a:off x="8076219" y="4365581"/>
            <a:ext cx="1032387" cy="748481"/>
          </a:xfrm>
          <a:prstGeom prst="rect">
            <a:avLst/>
          </a:prstGeom>
          <a:noFill/>
          <a:ln>
            <a:noFill/>
          </a:ln>
        </p:spPr>
      </p:pic>
    </p:spTree>
    <p:extLst>
      <p:ext uri="{BB962C8B-B14F-4D97-AF65-F5344CB8AC3E}">
        <p14:creationId xmlns:p14="http://schemas.microsoft.com/office/powerpoint/2010/main" val="14496887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0918" y="1772278"/>
            <a:ext cx="2439015" cy="994172"/>
          </a:xfrm>
        </p:spPr>
        <p:txBody>
          <a:bodyPr/>
          <a:lstStyle/>
          <a:p>
            <a:r>
              <a:rPr lang="en-GB" dirty="0" smtClean="0"/>
              <a:t>Thank you !</a:t>
            </a:r>
            <a:endParaRPr lang="en-GB" dirty="0"/>
          </a:p>
        </p:txBody>
      </p:sp>
      <p:pic>
        <p:nvPicPr>
          <p:cNvPr id="4" name="Shape 130"/>
          <p:cNvPicPr preferRelativeResize="0"/>
          <p:nvPr/>
        </p:nvPicPr>
        <p:blipFill rotWithShape="1">
          <a:blip r:embed="rId2">
            <a:alphaModFix/>
          </a:blip>
          <a:srcRect/>
          <a:stretch/>
        </p:blipFill>
        <p:spPr>
          <a:xfrm>
            <a:off x="8076219" y="4365581"/>
            <a:ext cx="1032387" cy="748481"/>
          </a:xfrm>
          <a:prstGeom prst="rect">
            <a:avLst/>
          </a:prstGeom>
          <a:noFill/>
          <a:ln>
            <a:noFill/>
          </a:ln>
        </p:spPr>
      </p:pic>
    </p:spTree>
    <p:extLst>
      <p:ext uri="{BB962C8B-B14F-4D97-AF65-F5344CB8AC3E}">
        <p14:creationId xmlns:p14="http://schemas.microsoft.com/office/powerpoint/2010/main" val="20347750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3220" y="181791"/>
            <a:ext cx="3591804" cy="4790627"/>
          </a:xfrm>
          <a:prstGeom prst="rect">
            <a:avLst/>
          </a:prstGeom>
        </p:spPr>
      </p:pic>
      <p:sp>
        <p:nvSpPr>
          <p:cNvPr id="5" name="TextBox 4"/>
          <p:cNvSpPr txBox="1"/>
          <p:nvPr/>
        </p:nvSpPr>
        <p:spPr>
          <a:xfrm>
            <a:off x="566337" y="2392438"/>
            <a:ext cx="3480440" cy="369332"/>
          </a:xfrm>
          <a:prstGeom prst="rect">
            <a:avLst/>
          </a:prstGeom>
          <a:noFill/>
        </p:spPr>
        <p:txBody>
          <a:bodyPr wrap="none" rtlCol="0">
            <a:spAutoFit/>
          </a:bodyPr>
          <a:lstStyle/>
          <a:p>
            <a:r>
              <a:rPr lang="en-GB" sz="1800" dirty="0" smtClean="0"/>
              <a:t> And may the force be with you !</a:t>
            </a:r>
            <a:endParaRPr lang="en-GB" sz="1800" dirty="0"/>
          </a:p>
        </p:txBody>
      </p:sp>
      <p:sp>
        <p:nvSpPr>
          <p:cNvPr id="6" name="TextBox 5"/>
          <p:cNvSpPr txBox="1"/>
          <p:nvPr/>
        </p:nvSpPr>
        <p:spPr>
          <a:xfrm>
            <a:off x="77337" y="4620280"/>
            <a:ext cx="3895618" cy="523220"/>
          </a:xfrm>
          <a:prstGeom prst="rect">
            <a:avLst/>
          </a:prstGeom>
          <a:noFill/>
        </p:spPr>
        <p:txBody>
          <a:bodyPr wrap="none" rtlCol="0">
            <a:spAutoFit/>
          </a:bodyPr>
          <a:lstStyle/>
          <a:p>
            <a:r>
              <a:rPr lang="en-GB" dirty="0" smtClean="0"/>
              <a:t>Note: this picture is so funny I could not resist </a:t>
            </a:r>
          </a:p>
          <a:p>
            <a:r>
              <a:rPr lang="en-GB" dirty="0" smtClean="0"/>
              <a:t>not to add it to the presentation</a:t>
            </a:r>
            <a:endParaRPr lang="en-GB" dirty="0"/>
          </a:p>
        </p:txBody>
      </p:sp>
      <p:pic>
        <p:nvPicPr>
          <p:cNvPr id="7" name="Shape 130"/>
          <p:cNvPicPr preferRelativeResize="0"/>
          <p:nvPr/>
        </p:nvPicPr>
        <p:blipFill rotWithShape="1">
          <a:blip r:embed="rId4">
            <a:alphaModFix/>
          </a:blip>
          <a:srcRect/>
          <a:stretch/>
        </p:blipFill>
        <p:spPr>
          <a:xfrm>
            <a:off x="8076219" y="4365581"/>
            <a:ext cx="1032387" cy="748481"/>
          </a:xfrm>
          <a:prstGeom prst="rect">
            <a:avLst/>
          </a:prstGeom>
          <a:noFill/>
          <a:ln>
            <a:noFill/>
          </a:ln>
        </p:spPr>
      </p:pic>
    </p:spTree>
    <p:extLst>
      <p:ext uri="{BB962C8B-B14F-4D97-AF65-F5344CB8AC3E}">
        <p14:creationId xmlns:p14="http://schemas.microsoft.com/office/powerpoint/2010/main" val="4200626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08606" cy="994172"/>
          </a:xfrm>
        </p:spPr>
        <p:txBody>
          <a:bodyPr/>
          <a:lstStyle/>
          <a:p>
            <a:r>
              <a:rPr lang="en-US" dirty="0"/>
              <a:t>When should be used and why it is not </a:t>
            </a:r>
            <a:r>
              <a:rPr lang="en-US" dirty="0" smtClean="0"/>
              <a:t>a silver bullet </a:t>
            </a:r>
            <a:r>
              <a:rPr lang="en-US" dirty="0"/>
              <a:t>?</a:t>
            </a:r>
          </a:p>
        </p:txBody>
      </p:sp>
      <p:sp>
        <p:nvSpPr>
          <p:cNvPr id="3" name="Text Placeholder 2"/>
          <p:cNvSpPr>
            <a:spLocks noGrp="1"/>
          </p:cNvSpPr>
          <p:nvPr>
            <p:ph type="body" idx="1"/>
          </p:nvPr>
        </p:nvSpPr>
        <p:spPr>
          <a:xfrm>
            <a:off x="697685" y="1456043"/>
            <a:ext cx="7972609" cy="2447666"/>
          </a:xfrm>
        </p:spPr>
        <p:txBody>
          <a:bodyPr/>
          <a:lstStyle/>
          <a:p>
            <a:pPr indent="0">
              <a:buNone/>
            </a:pPr>
            <a:r>
              <a:rPr lang="en-US" dirty="0" smtClean="0"/>
              <a:t>When there is no business complexity:</a:t>
            </a:r>
          </a:p>
          <a:p>
            <a:pPr>
              <a:buFont typeface="Wingdings" panose="05000000000000000000" pitchFamily="2" charset="2"/>
              <a:buChar char="Ø"/>
            </a:pPr>
            <a:r>
              <a:rPr lang="en-US" dirty="0" smtClean="0"/>
              <a:t> like pure CRUD applications </a:t>
            </a:r>
          </a:p>
          <a:p>
            <a:pPr>
              <a:buFont typeface="Wingdings" panose="05000000000000000000" pitchFamily="2" charset="2"/>
              <a:buChar char="Ø"/>
            </a:pPr>
            <a:r>
              <a:rPr lang="en-US" dirty="0" smtClean="0"/>
              <a:t> where there is only technical complexity but not business complexity ( example: using the API of a graphic card to draw a circle)</a:t>
            </a:r>
            <a:endParaRPr lang="en-GB" dirty="0"/>
          </a:p>
        </p:txBody>
      </p:sp>
      <p:pic>
        <p:nvPicPr>
          <p:cNvPr id="6" name="Shape 130"/>
          <p:cNvPicPr preferRelativeResize="0"/>
          <p:nvPr/>
        </p:nvPicPr>
        <p:blipFill rotWithShape="1">
          <a:blip r:embed="rId3">
            <a:alphaModFix/>
          </a:blip>
          <a:srcRect/>
          <a:stretch/>
        </p:blipFill>
        <p:spPr>
          <a:xfrm>
            <a:off x="8109284" y="4391526"/>
            <a:ext cx="999322" cy="722536"/>
          </a:xfrm>
          <a:prstGeom prst="rect">
            <a:avLst/>
          </a:prstGeom>
          <a:noFill/>
          <a:ln>
            <a:noFill/>
          </a:ln>
        </p:spPr>
      </p:pic>
    </p:spTree>
    <p:extLst>
      <p:ext uri="{BB962C8B-B14F-4D97-AF65-F5344CB8AC3E}">
        <p14:creationId xmlns:p14="http://schemas.microsoft.com/office/powerpoint/2010/main" val="19193251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698" cy="994172"/>
          </a:xfrm>
        </p:spPr>
        <p:txBody>
          <a:bodyPr/>
          <a:lstStyle/>
          <a:p>
            <a:r>
              <a:rPr lang="en-US" dirty="0" smtClean="0"/>
              <a:t>Let’s get our hands dirty </a:t>
            </a:r>
            <a:r>
              <a:rPr lang="en-US" dirty="0" smtClean="0">
                <a:sym typeface="Wingdings" panose="05000000000000000000" pitchFamily="2" charset="2"/>
              </a:rPr>
              <a:t> </a:t>
            </a:r>
            <a:endParaRPr lang="en-GB" dirty="0"/>
          </a:p>
        </p:txBody>
      </p:sp>
      <p:sp>
        <p:nvSpPr>
          <p:cNvPr id="3" name="Text Placeholder 2"/>
          <p:cNvSpPr>
            <a:spLocks noGrp="1"/>
          </p:cNvSpPr>
          <p:nvPr>
            <p:ph type="body" idx="1"/>
          </p:nvPr>
        </p:nvSpPr>
        <p:spPr>
          <a:xfrm>
            <a:off x="607791" y="891369"/>
            <a:ext cx="7886698" cy="3263503"/>
          </a:xfrm>
        </p:spPr>
        <p:txBody>
          <a:bodyPr/>
          <a:lstStyle/>
          <a:p>
            <a:pPr indent="0">
              <a:buNone/>
            </a:pPr>
            <a:r>
              <a:rPr lang="en-US" b="1" dirty="0" smtClean="0"/>
              <a:t>Strategical design </a:t>
            </a:r>
            <a:r>
              <a:rPr lang="en-US" dirty="0" smtClean="0"/>
              <a:t>and </a:t>
            </a:r>
            <a:r>
              <a:rPr lang="en-US" b="1" dirty="0" smtClean="0"/>
              <a:t>Tactical design </a:t>
            </a:r>
          </a:p>
          <a:p>
            <a:pPr indent="0">
              <a:buNone/>
            </a:pPr>
            <a:endParaRPr lang="en-US" dirty="0"/>
          </a:p>
          <a:p>
            <a:pPr indent="0">
              <a:buNone/>
            </a:pPr>
            <a:r>
              <a:rPr lang="en-US" dirty="0" smtClean="0"/>
              <a:t>The best way to talk and learn about DDD is through an example</a:t>
            </a:r>
          </a:p>
          <a:p>
            <a:pPr indent="0">
              <a:buNone/>
            </a:pPr>
            <a:endParaRPr lang="en-US" dirty="0" smtClean="0"/>
          </a:p>
        </p:txBody>
      </p:sp>
      <p:pic>
        <p:nvPicPr>
          <p:cNvPr id="4" name="Shape 130"/>
          <p:cNvPicPr preferRelativeResize="0"/>
          <p:nvPr/>
        </p:nvPicPr>
        <p:blipFill rotWithShape="1">
          <a:blip r:embed="rId3">
            <a:alphaModFix/>
          </a:blip>
          <a:srcRect/>
          <a:stretch/>
        </p:blipFill>
        <p:spPr>
          <a:xfrm>
            <a:off x="8076219" y="4365581"/>
            <a:ext cx="1032387" cy="748481"/>
          </a:xfrm>
          <a:prstGeom prst="rect">
            <a:avLst/>
          </a:prstGeom>
          <a:noFill/>
          <a:ln>
            <a:noFill/>
          </a:ln>
        </p:spPr>
      </p:pic>
      <p:sp>
        <p:nvSpPr>
          <p:cNvPr id="5" name="TextBox 4"/>
          <p:cNvSpPr txBox="1"/>
          <p:nvPr/>
        </p:nvSpPr>
        <p:spPr>
          <a:xfrm>
            <a:off x="761998" y="2318657"/>
            <a:ext cx="8292177" cy="1631216"/>
          </a:xfrm>
          <a:prstGeom prst="rect">
            <a:avLst/>
          </a:prstGeom>
          <a:noFill/>
        </p:spPr>
        <p:txBody>
          <a:bodyPr wrap="square" rtlCol="0">
            <a:spAutoFit/>
          </a:bodyPr>
          <a:lstStyle/>
          <a:p>
            <a:r>
              <a:rPr lang="en-US" sz="2000" dirty="0"/>
              <a:t>For this presentation I’ve invited a special client: </a:t>
            </a:r>
            <a:endParaRPr lang="en-US" sz="2000" dirty="0" smtClean="0"/>
          </a:p>
          <a:p>
            <a:endParaRPr lang="en-US" sz="2000" dirty="0"/>
          </a:p>
          <a:p>
            <a:r>
              <a:rPr lang="en-US" sz="2000" dirty="0"/>
              <a:t>Darth Vader the 3</a:t>
            </a:r>
            <a:r>
              <a:rPr lang="en-US" sz="2000" baseline="30000" dirty="0"/>
              <a:t>rd</a:t>
            </a:r>
            <a:r>
              <a:rPr lang="en-US" sz="2000" dirty="0"/>
              <a:t> needs help in building a management system for the Death Star ship production and storage of energy and ammo.</a:t>
            </a:r>
            <a:endParaRPr lang="en-GB" sz="2000" dirty="0"/>
          </a:p>
          <a:p>
            <a:endParaRPr lang="en-GB" sz="2000" dirty="0"/>
          </a:p>
        </p:txBody>
      </p:sp>
    </p:spTree>
    <p:extLst>
      <p:ext uri="{BB962C8B-B14F-4D97-AF65-F5344CB8AC3E}">
        <p14:creationId xmlns:p14="http://schemas.microsoft.com/office/powerpoint/2010/main" val="871983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ubiquitous language is important ?</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426" y="1434856"/>
            <a:ext cx="3810206" cy="314917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9484" y="1434856"/>
            <a:ext cx="4003952" cy="3149176"/>
          </a:xfrm>
          <a:prstGeom prst="rect">
            <a:avLst/>
          </a:prstGeom>
        </p:spPr>
      </p:pic>
      <p:pic>
        <p:nvPicPr>
          <p:cNvPr id="6" name="Shape 130"/>
          <p:cNvPicPr preferRelativeResize="0"/>
          <p:nvPr/>
        </p:nvPicPr>
        <p:blipFill rotWithShape="1">
          <a:blip r:embed="rId5">
            <a:alphaModFix/>
          </a:blip>
          <a:srcRect/>
          <a:stretch/>
        </p:blipFill>
        <p:spPr>
          <a:xfrm>
            <a:off x="8515347" y="4750874"/>
            <a:ext cx="653377" cy="392626"/>
          </a:xfrm>
          <a:prstGeom prst="rect">
            <a:avLst/>
          </a:prstGeom>
          <a:noFill/>
          <a:ln>
            <a:noFill/>
          </a:ln>
        </p:spPr>
      </p:pic>
    </p:spTree>
    <p:extLst>
      <p:ext uri="{BB962C8B-B14F-4D97-AF65-F5344CB8AC3E}">
        <p14:creationId xmlns:p14="http://schemas.microsoft.com/office/powerpoint/2010/main" val="2401538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7364"/>
            <a:ext cx="7886698" cy="717250"/>
          </a:xfrm>
        </p:spPr>
        <p:txBody>
          <a:bodyPr/>
          <a:lstStyle/>
          <a:p>
            <a:r>
              <a:rPr lang="en-GB" dirty="0" smtClean="0"/>
              <a:t>Ubiquitous </a:t>
            </a:r>
            <a:r>
              <a:rPr lang="en-GB" dirty="0"/>
              <a:t>language</a:t>
            </a:r>
          </a:p>
        </p:txBody>
      </p:sp>
      <p:sp>
        <p:nvSpPr>
          <p:cNvPr id="3" name="Text Placeholder 2"/>
          <p:cNvSpPr>
            <a:spLocks noGrp="1"/>
          </p:cNvSpPr>
          <p:nvPr>
            <p:ph type="body" idx="1"/>
          </p:nvPr>
        </p:nvSpPr>
        <p:spPr>
          <a:xfrm>
            <a:off x="634550" y="973960"/>
            <a:ext cx="7886698" cy="3263503"/>
          </a:xfrm>
        </p:spPr>
        <p:txBody>
          <a:bodyPr/>
          <a:lstStyle/>
          <a:p>
            <a:pPr>
              <a:buFont typeface="Wingdings" panose="05000000000000000000" pitchFamily="2" charset="2"/>
              <a:buChar char="Ø"/>
            </a:pPr>
            <a:r>
              <a:rPr lang="en-GB" sz="1800" dirty="0" smtClean="0"/>
              <a:t> should be the same language spoke by developer and domain experts to avoid miscommunication, delays and errors</a:t>
            </a:r>
          </a:p>
          <a:p>
            <a:pPr>
              <a:buFont typeface="Wingdings" panose="05000000000000000000" pitchFamily="2" charset="2"/>
              <a:buChar char="Ø"/>
            </a:pPr>
            <a:r>
              <a:rPr lang="en-GB" sz="1800" dirty="0"/>
              <a:t> </a:t>
            </a:r>
            <a:r>
              <a:rPr lang="en-GB" sz="1800" dirty="0" smtClean="0"/>
              <a:t>is not a static and it should evolve once the domain is being explored and understood</a:t>
            </a:r>
          </a:p>
          <a:p>
            <a:pPr>
              <a:buFont typeface="Wingdings" panose="05000000000000000000" pitchFamily="2" charset="2"/>
              <a:buChar char="Ø"/>
            </a:pPr>
            <a:r>
              <a:rPr lang="en-GB" sz="1800" dirty="0"/>
              <a:t> </a:t>
            </a:r>
            <a:r>
              <a:rPr lang="en-GB" sz="1800" b="1" i="1" dirty="0" smtClean="0"/>
              <a:t>reflect the language </a:t>
            </a:r>
            <a:r>
              <a:rPr lang="en-GB" sz="1800" b="1" i="1" dirty="0"/>
              <a:t>in code how users of the </a:t>
            </a:r>
            <a:r>
              <a:rPr lang="en-GB" sz="1800" b="1" i="1" dirty="0" smtClean="0"/>
              <a:t>software think</a:t>
            </a:r>
            <a:r>
              <a:rPr lang="en-GB" sz="1800" b="1" i="1" dirty="0"/>
              <a:t> and speak about their </a:t>
            </a:r>
            <a:r>
              <a:rPr lang="en-GB" sz="1800" b="1" i="1" dirty="0" smtClean="0"/>
              <a:t>work</a:t>
            </a:r>
          </a:p>
          <a:p>
            <a:pPr>
              <a:buFont typeface="Wingdings" panose="05000000000000000000" pitchFamily="2" charset="2"/>
              <a:buChar char="Ø"/>
            </a:pPr>
            <a:r>
              <a:rPr lang="en-GB" sz="1800" dirty="0" smtClean="0"/>
              <a:t> once a discrepancy is found this constitute the invitation to dialog and clear it out</a:t>
            </a:r>
          </a:p>
          <a:p>
            <a:pPr>
              <a:buFont typeface="Wingdings" panose="05000000000000000000" pitchFamily="2" charset="2"/>
              <a:buChar char="Ø"/>
            </a:pPr>
            <a:r>
              <a:rPr lang="en-GB" sz="1800" dirty="0"/>
              <a:t> </a:t>
            </a:r>
            <a:r>
              <a:rPr lang="en-GB" sz="1800" dirty="0" smtClean="0"/>
              <a:t>users of the ubiquitous language: everybody in the </a:t>
            </a:r>
            <a:r>
              <a:rPr lang="en-GB" sz="1800" dirty="0" smtClean="0"/>
              <a:t>same project</a:t>
            </a:r>
            <a:endParaRPr lang="en-GB" sz="1800" dirty="0"/>
          </a:p>
        </p:txBody>
      </p:sp>
      <p:pic>
        <p:nvPicPr>
          <p:cNvPr id="4" name="Shape 130"/>
          <p:cNvPicPr preferRelativeResize="0"/>
          <p:nvPr/>
        </p:nvPicPr>
        <p:blipFill rotWithShape="1">
          <a:blip r:embed="rId2">
            <a:alphaModFix/>
          </a:blip>
          <a:srcRect/>
          <a:stretch/>
        </p:blipFill>
        <p:spPr>
          <a:xfrm>
            <a:off x="8076219" y="4365581"/>
            <a:ext cx="1032387" cy="748481"/>
          </a:xfrm>
          <a:prstGeom prst="rect">
            <a:avLst/>
          </a:prstGeom>
          <a:noFill/>
          <a:ln>
            <a:noFill/>
          </a:ln>
        </p:spPr>
      </p:pic>
    </p:spTree>
    <p:extLst>
      <p:ext uri="{BB962C8B-B14F-4D97-AF65-F5344CB8AC3E}">
        <p14:creationId xmlns:p14="http://schemas.microsoft.com/office/powerpoint/2010/main" val="11833398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497"/>
            <a:ext cx="7886698" cy="684325"/>
          </a:xfrm>
        </p:spPr>
        <p:txBody>
          <a:bodyPr/>
          <a:lstStyle/>
          <a:p>
            <a:r>
              <a:rPr lang="en-GB" dirty="0" smtClean="0"/>
              <a:t>Example:</a:t>
            </a:r>
            <a:endParaRPr lang="en-GB" dirty="0"/>
          </a:p>
        </p:txBody>
      </p:sp>
      <p:pic>
        <p:nvPicPr>
          <p:cNvPr id="4" name="Shape 130"/>
          <p:cNvPicPr preferRelativeResize="0"/>
          <p:nvPr/>
        </p:nvPicPr>
        <p:blipFill rotWithShape="1">
          <a:blip r:embed="rId3">
            <a:alphaModFix/>
          </a:blip>
          <a:srcRect/>
          <a:stretch/>
        </p:blipFill>
        <p:spPr>
          <a:xfrm>
            <a:off x="8076219" y="4365581"/>
            <a:ext cx="1032387" cy="748481"/>
          </a:xfrm>
          <a:prstGeom prst="rect">
            <a:avLst/>
          </a:prstGeom>
          <a:noFill/>
          <a:ln>
            <a:no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724" y="648839"/>
            <a:ext cx="7972977" cy="3910156"/>
          </a:xfrm>
          <a:prstGeom prst="rect">
            <a:avLst/>
          </a:prstGeom>
        </p:spPr>
      </p:pic>
    </p:spTree>
    <p:extLst>
      <p:ext uri="{BB962C8B-B14F-4D97-AF65-F5344CB8AC3E}">
        <p14:creationId xmlns:p14="http://schemas.microsoft.com/office/powerpoint/2010/main" val="24942508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 y="468201"/>
            <a:ext cx="7886698" cy="994172"/>
          </a:xfrm>
        </p:spPr>
        <p:txBody>
          <a:bodyPr/>
          <a:lstStyle/>
          <a:p>
            <a:r>
              <a:rPr lang="en-GB" sz="3200" dirty="0" smtClean="0"/>
              <a:t>Subdomains, bounded context and context maps</a:t>
            </a:r>
            <a:endParaRPr lang="en-GB" sz="3200" dirty="0"/>
          </a:p>
        </p:txBody>
      </p:sp>
      <p:sp>
        <p:nvSpPr>
          <p:cNvPr id="3" name="Text Placeholder 2"/>
          <p:cNvSpPr>
            <a:spLocks noGrp="1"/>
          </p:cNvSpPr>
          <p:nvPr>
            <p:ph type="body" idx="1"/>
          </p:nvPr>
        </p:nvSpPr>
        <p:spPr>
          <a:xfrm>
            <a:off x="557857" y="1592826"/>
            <a:ext cx="7886698" cy="2927806"/>
          </a:xfrm>
        </p:spPr>
        <p:txBody>
          <a:bodyPr/>
          <a:lstStyle/>
          <a:p>
            <a:pPr>
              <a:buFont typeface="Wingdings" panose="05000000000000000000" pitchFamily="2" charset="2"/>
              <a:buChar char="Ø"/>
            </a:pPr>
            <a:r>
              <a:rPr lang="en-GB" sz="1800" dirty="0" smtClean="0"/>
              <a:t> the entire business of Death Star is considered the business domain</a:t>
            </a:r>
          </a:p>
          <a:p>
            <a:pPr>
              <a:buFont typeface="Wingdings" panose="05000000000000000000" pitchFamily="2" charset="2"/>
              <a:buChar char="Ø"/>
            </a:pPr>
            <a:r>
              <a:rPr lang="en-GB" sz="1800" dirty="0"/>
              <a:t> </a:t>
            </a:r>
            <a:r>
              <a:rPr lang="en-GB" sz="1800" dirty="0" smtClean="0"/>
              <a:t>we are dealing with only a part of it, a subdomain </a:t>
            </a:r>
          </a:p>
          <a:p>
            <a:pPr>
              <a:buFont typeface="Wingdings" panose="05000000000000000000" pitchFamily="2" charset="2"/>
              <a:buChar char="Ø"/>
            </a:pPr>
            <a:r>
              <a:rPr lang="en-GB" sz="1800" dirty="0" smtClean="0"/>
              <a:t> a </a:t>
            </a:r>
            <a:r>
              <a:rPr lang="en-GB" sz="1800" dirty="0"/>
              <a:t>Bounded Context is not a Module. A Bounded </a:t>
            </a:r>
            <a:r>
              <a:rPr lang="en-GB" sz="1800" dirty="0" smtClean="0"/>
              <a:t>Context provides </a:t>
            </a:r>
            <a:r>
              <a:rPr lang="en-GB" sz="1800" dirty="0"/>
              <a:t>the logical frame inside of which the model </a:t>
            </a:r>
            <a:r>
              <a:rPr lang="en-GB" sz="1800" dirty="0" smtClean="0"/>
              <a:t>evolves. Without the Bounded Context we loose the meaning and all things start to get confuse</a:t>
            </a:r>
            <a:endParaRPr lang="en-GB" sz="1800" dirty="0" smtClean="0"/>
          </a:p>
          <a:p>
            <a:pPr>
              <a:buFont typeface="Wingdings" panose="05000000000000000000" pitchFamily="2" charset="2"/>
              <a:buChar char="Ø"/>
            </a:pPr>
            <a:r>
              <a:rPr lang="en-GB" sz="1800" dirty="0" smtClean="0"/>
              <a:t> In most cases the bounded context overlaps with the subdomain</a:t>
            </a:r>
            <a:endParaRPr lang="en-GB" sz="1800" dirty="0"/>
          </a:p>
        </p:txBody>
      </p:sp>
      <p:sp>
        <p:nvSpPr>
          <p:cNvPr id="4" name="TextBox 3"/>
          <p:cNvSpPr txBox="1"/>
          <p:nvPr/>
        </p:nvSpPr>
        <p:spPr>
          <a:xfrm>
            <a:off x="80010" y="124923"/>
            <a:ext cx="2325950" cy="307777"/>
          </a:xfrm>
          <a:prstGeom prst="rect">
            <a:avLst/>
          </a:prstGeom>
          <a:noFill/>
        </p:spPr>
        <p:txBody>
          <a:bodyPr wrap="square" rtlCol="0">
            <a:spAutoFit/>
          </a:bodyPr>
          <a:lstStyle/>
          <a:p>
            <a:r>
              <a:rPr lang="en-US" b="1" dirty="0" smtClean="0"/>
              <a:t>Strategical design</a:t>
            </a:r>
            <a:endParaRPr lang="en-GB" b="1" dirty="0"/>
          </a:p>
        </p:txBody>
      </p:sp>
      <p:pic>
        <p:nvPicPr>
          <p:cNvPr id="6" name="Shape 130"/>
          <p:cNvPicPr preferRelativeResize="0"/>
          <p:nvPr/>
        </p:nvPicPr>
        <p:blipFill rotWithShape="1">
          <a:blip r:embed="rId3">
            <a:alphaModFix/>
          </a:blip>
          <a:srcRect/>
          <a:stretch/>
        </p:blipFill>
        <p:spPr>
          <a:xfrm>
            <a:off x="8253662" y="4451684"/>
            <a:ext cx="846841" cy="618427"/>
          </a:xfrm>
          <a:prstGeom prst="rect">
            <a:avLst/>
          </a:prstGeom>
          <a:noFill/>
          <a:ln>
            <a:noFill/>
          </a:ln>
        </p:spPr>
      </p:pic>
    </p:spTree>
    <p:extLst>
      <p:ext uri="{BB962C8B-B14F-4D97-AF65-F5344CB8AC3E}">
        <p14:creationId xmlns:p14="http://schemas.microsoft.com/office/powerpoint/2010/main" val="1158008974"/>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8088</TotalTime>
  <Words>2790</Words>
  <Application>Microsoft Office PowerPoint</Application>
  <PresentationFormat>On-screen Show (16:9)</PresentationFormat>
  <Paragraphs>310</Paragraphs>
  <Slides>37</Slides>
  <Notes>28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37</vt:i4>
      </vt:variant>
    </vt:vector>
  </HeadingPairs>
  <TitlesOfParts>
    <vt:vector size="42" baseType="lpstr">
      <vt:lpstr>Arial</vt:lpstr>
      <vt:lpstr>Calibri</vt:lpstr>
      <vt:lpstr>Wingdings</vt:lpstr>
      <vt:lpstr>simple-light-2</vt:lpstr>
      <vt:lpstr>Office Theme</vt:lpstr>
      <vt:lpstr>PowerPoint Presentation</vt:lpstr>
      <vt:lpstr>What is DDD ?</vt:lpstr>
      <vt:lpstr>Why should I do DDD ?</vt:lpstr>
      <vt:lpstr>When should be used and why it is not a silver bullet ?</vt:lpstr>
      <vt:lpstr>Let’s get our hands dirty  </vt:lpstr>
      <vt:lpstr>Why ubiquitous language is important ?</vt:lpstr>
      <vt:lpstr>Ubiquitous language</vt:lpstr>
      <vt:lpstr>Example:</vt:lpstr>
      <vt:lpstr>Subdomains, bounded context and context maps</vt:lpstr>
      <vt:lpstr>Building domain knowledge and defining parts of the ubiquitous language</vt:lpstr>
      <vt:lpstr>PowerPoint Presentation</vt:lpstr>
      <vt:lpstr>Bounded context and context maps</vt:lpstr>
      <vt:lpstr>Even if we are not doing DDD we can still take some good things:</vt:lpstr>
      <vt:lpstr>PowerPoint Presentation</vt:lpstr>
      <vt:lpstr>Value objects</vt:lpstr>
      <vt:lpstr>Example of value object</vt:lpstr>
      <vt:lpstr>Entities</vt:lpstr>
      <vt:lpstr>Example of an entity object</vt:lpstr>
      <vt:lpstr>Aggregates and aggregates root ( part 1 )</vt:lpstr>
      <vt:lpstr>Aggregates and aggregates root ( part 2 )</vt:lpstr>
      <vt:lpstr>Domain services</vt:lpstr>
      <vt:lpstr>Example of domain service</vt:lpstr>
      <vt:lpstr>Repositories ( part 1 )</vt:lpstr>
      <vt:lpstr>Repositories ( part 2 )</vt:lpstr>
      <vt:lpstr>PowerPoint Presentation</vt:lpstr>
      <vt:lpstr>More advanced topics</vt:lpstr>
      <vt:lpstr>Even if we are not doing DDD we can still take some good things:</vt:lpstr>
      <vt:lpstr>Hexagonal architecture    (Ports and adapters)</vt:lpstr>
      <vt:lpstr>High level view</vt:lpstr>
      <vt:lpstr>PowerPoint Presentation</vt:lpstr>
      <vt:lpstr>Application layer</vt:lpstr>
      <vt:lpstr>Anatomy of a application service:</vt:lpstr>
      <vt:lpstr>PowerPoint Presentation</vt:lpstr>
      <vt:lpstr>Infrastructure layer</vt:lpstr>
      <vt:lpstr>Sources </vt:lpstr>
      <vt:lpstr>Thank you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Aruna Govindashetty</dc:creator>
  <cp:lastModifiedBy>Dragos Luca</cp:lastModifiedBy>
  <cp:revision>271</cp:revision>
  <dcterms:modified xsi:type="dcterms:W3CDTF">2016-04-28T10:39:01Z</dcterms:modified>
</cp:coreProperties>
</file>