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2226161" y="3344093"/>
            <a:ext cx="10464801" cy="1582292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2226161" y="5015284"/>
            <a:ext cx="10464801" cy="3479405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228600" algn="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457200" algn="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685800" algn="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914400" algn="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5900" y="164734"/>
            <a:ext cx="3585062" cy="15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10279" y="7960122"/>
            <a:ext cx="1580683" cy="158315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Image"/>
          <p:cNvSpPr/>
          <p:nvPr>
            <p:ph type="pic" sz="quarter" idx="13"/>
          </p:nvPr>
        </p:nvSpPr>
        <p:spPr>
          <a:xfrm>
            <a:off x="6718300" y="50927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56365" y="7538987"/>
            <a:ext cx="2095980" cy="2086685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9157" y="3334494"/>
            <a:ext cx="4801992" cy="2120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651" y="3334494"/>
            <a:ext cx="2117236" cy="212054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1270000" y="3345308"/>
            <a:ext cx="10464800" cy="1582292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1270000" y="5029200"/>
            <a:ext cx="10464800" cy="36544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0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0579" y="202834"/>
            <a:ext cx="3585062" cy="158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159" y="202834"/>
            <a:ext cx="1580683" cy="1583153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4224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65" y="9341565"/>
            <a:ext cx="368574" cy="381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685800" indent="-342900">
              <a:spcBef>
                <a:spcPts val="3200"/>
              </a:spcBef>
              <a:defRPr sz="2800"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1028700" indent="-342900">
              <a:spcBef>
                <a:spcPts val="3200"/>
              </a:spcBef>
              <a:defRPr sz="2800"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1371600" indent="-342900">
              <a:spcBef>
                <a:spcPts val="3200"/>
              </a:spcBef>
              <a:defRPr sz="2800"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1714500" indent="-342900">
              <a:spcBef>
                <a:spcPts val="3200"/>
              </a:spcBef>
              <a:defRPr sz="2800"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8342" y="9347359"/>
            <a:ext cx="371058" cy="3694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3">
            <a:alphaModFix amt="20000"/>
            <a:extLst/>
          </a:blip>
          <a:stretch>
            <a:fillRect/>
          </a:stretch>
        </p:blipFill>
        <p:spPr>
          <a:xfrm>
            <a:off x="300" y="9307693"/>
            <a:ext cx="13004201" cy="44874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-35" y="9341565"/>
            <a:ext cx="36857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OLI-Gui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POLI-Guide</a:t>
            </a:r>
          </a:p>
        </p:txBody>
      </p:sp>
      <p:sp>
        <p:nvSpPr>
          <p:cNvPr id="138" name="Autor: Ionuț Oprea…"/>
          <p:cNvSpPr txBox="1"/>
          <p:nvPr>
            <p:ph type="subTitle" sz="quarter" idx="1"/>
          </p:nvPr>
        </p:nvSpPr>
        <p:spPr>
          <a:xfrm>
            <a:off x="2226161" y="5035550"/>
            <a:ext cx="10464801" cy="2113211"/>
          </a:xfrm>
          <a:prstGeom prst="rect">
            <a:avLst/>
          </a:prstGeom>
        </p:spPr>
        <p:txBody>
          <a:bodyPr/>
          <a:lstStyle/>
          <a:p>
            <a:pPr algn="l" defTabSz="537463">
              <a:defRPr sz="3680"/>
            </a:pPr>
            <a:r>
              <a:t>Autor: Ionuț Oprea</a:t>
            </a:r>
          </a:p>
          <a:p>
            <a:pPr algn="l" defTabSz="537463">
              <a:defRPr sz="3680"/>
            </a:pPr>
          </a:p>
          <a:p>
            <a:pPr algn="l" defTabSz="537463">
              <a:defRPr sz="3680"/>
            </a:pPr>
            <a:r>
              <a:t>Coordonator științific: Prof.dr.ing. Alin Moldoveanu</a:t>
            </a:r>
          </a:p>
        </p:txBody>
      </p:sp>
      <p:sp>
        <p:nvSpPr>
          <p:cNvPr id="139" name="University Politehnica of Bucharest"/>
          <p:cNvSpPr txBox="1"/>
          <p:nvPr/>
        </p:nvSpPr>
        <p:spPr>
          <a:xfrm>
            <a:off x="3858037" y="8401902"/>
            <a:ext cx="7201050" cy="69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/>
            </a:lvl1pPr>
          </a:lstStyle>
          <a:p>
            <a:pPr/>
            <a:r>
              <a:t>University Politehnica of Bucharest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PU"/>
          <p:cNvSpPr txBox="1"/>
          <p:nvPr>
            <p:ph type="body" sz="quarter" idx="1"/>
          </p:nvPr>
        </p:nvSpPr>
        <p:spPr>
          <a:xfrm>
            <a:off x="1497756" y="2668339"/>
            <a:ext cx="1570138" cy="733922"/>
          </a:xfrm>
          <a:prstGeom prst="rect">
            <a:avLst/>
          </a:prstGeom>
        </p:spPr>
        <p:txBody>
          <a:bodyPr/>
          <a:lstStyle/>
          <a:p>
            <a:pPr/>
            <a:r>
              <a:t>CPU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Performanțe"/>
          <p:cNvSpPr txBox="1"/>
          <p:nvPr>
            <p:ph type="title" idx="4294967295"/>
          </p:nvPr>
        </p:nvSpPr>
        <p:spPr>
          <a:xfrm>
            <a:off x="952500" y="139700"/>
            <a:ext cx="11099800" cy="105777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Performanțe</a:t>
            </a:r>
          </a:p>
        </p:txBody>
      </p:sp>
      <p:sp>
        <p:nvSpPr>
          <p:cNvPr id="176" name="Memory"/>
          <p:cNvSpPr txBox="1"/>
          <p:nvPr/>
        </p:nvSpPr>
        <p:spPr>
          <a:xfrm>
            <a:off x="1251793" y="6299200"/>
            <a:ext cx="2062064" cy="733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413384" indent="-413384" algn="l" defTabSz="543305">
              <a:spcBef>
                <a:spcPts val="3900"/>
              </a:spcBef>
              <a:buSzPct val="75000"/>
              <a:buChar char="•"/>
              <a:defRPr sz="3348"/>
            </a:lvl1pPr>
          </a:lstStyle>
          <a:p>
            <a:pPr/>
            <a:r>
              <a:t>Memory</a:t>
            </a:r>
          </a:p>
        </p:txBody>
      </p:sp>
      <p:pic>
        <p:nvPicPr>
          <p:cNvPr id="177" name="Screen Shot 2018-07-02 at 14.31.13.png" descr="Screen Shot 2018-07-02 at 14.31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7506" y="1974850"/>
            <a:ext cx="5905501" cy="212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 Shot 2018-07-02 at 14.31.51.png" descr="Screen Shot 2018-07-02 at 14.31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4056" y="5427910"/>
            <a:ext cx="5232401" cy="204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plicație ușor de folosit, cu o intefață simplă, intuitivă…"/>
          <p:cNvSpPr txBox="1"/>
          <p:nvPr>
            <p:ph type="body" sz="half" idx="1"/>
          </p:nvPr>
        </p:nvSpPr>
        <p:spPr>
          <a:xfrm>
            <a:off x="1497756" y="2668339"/>
            <a:ext cx="10009288" cy="4734422"/>
          </a:xfrm>
          <a:prstGeom prst="rect">
            <a:avLst/>
          </a:prstGeom>
        </p:spPr>
        <p:txBody>
          <a:bodyPr/>
          <a:lstStyle/>
          <a:p>
            <a:pPr/>
            <a:r>
              <a:t>Aplicație ușor de folosit, cu o intefață simplă, intuitivă</a:t>
            </a:r>
          </a:p>
          <a:p>
            <a:pPr/>
            <a:r>
              <a:t>Realizează ghidarea în interiorul campusului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8392" y="9341565"/>
            <a:ext cx="351719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Concluzii"/>
          <p:cNvSpPr txBox="1"/>
          <p:nvPr>
            <p:ph type="title" idx="4294967295"/>
          </p:nvPr>
        </p:nvSpPr>
        <p:spPr>
          <a:xfrm>
            <a:off x="952500" y="977900"/>
            <a:ext cx="11099800" cy="105777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Concluzii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onut.oprea0203@stud.acs.upb.ro"/>
          <p:cNvSpPr/>
          <p:nvPr/>
        </p:nvSpPr>
        <p:spPr>
          <a:xfrm>
            <a:off x="1270000" y="6719433"/>
            <a:ext cx="1046480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ionut.oprea0203@stud.acs.upb.ro</a:t>
            </a:r>
          </a:p>
        </p:txBody>
      </p:sp>
      <p:sp>
        <p:nvSpPr>
          <p:cNvPr id="185" name="Thank you for your attention."/>
          <p:cNvSpPr/>
          <p:nvPr/>
        </p:nvSpPr>
        <p:spPr>
          <a:xfrm>
            <a:off x="1270000" y="1206500"/>
            <a:ext cx="1046480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Thank you for your attention.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prins"/>
          <p:cNvSpPr txBox="1"/>
          <p:nvPr>
            <p:ph type="title"/>
          </p:nvPr>
        </p:nvSpPr>
        <p:spPr>
          <a:xfrm>
            <a:off x="4152900" y="1414908"/>
            <a:ext cx="4699000" cy="1286918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Cuprins</a:t>
            </a:r>
          </a:p>
        </p:txBody>
      </p:sp>
      <p:sp>
        <p:nvSpPr>
          <p:cNvPr id="142" name="1. Problematica…"/>
          <p:cNvSpPr txBox="1"/>
          <p:nvPr>
            <p:ph type="body" idx="1"/>
          </p:nvPr>
        </p:nvSpPr>
        <p:spPr>
          <a:xfrm>
            <a:off x="1270000" y="3213100"/>
            <a:ext cx="10464800" cy="5664548"/>
          </a:xfrm>
          <a:prstGeom prst="rect">
            <a:avLst/>
          </a:prstGeom>
        </p:spPr>
        <p:txBody>
          <a:bodyPr/>
          <a:lstStyle/>
          <a:p>
            <a:pPr algn="just"/>
            <a:r>
              <a:t>1. Problematica</a:t>
            </a:r>
          </a:p>
          <a:p>
            <a:pPr algn="just"/>
            <a:r>
              <a:t>3. Soluția propusă</a:t>
            </a:r>
          </a:p>
          <a:p>
            <a:pPr algn="just"/>
            <a:r>
              <a:t>4. Alternative</a:t>
            </a:r>
          </a:p>
          <a:p>
            <a:pPr algn="just"/>
            <a:r>
              <a:t>5. Tehnologii</a:t>
            </a:r>
          </a:p>
          <a:p>
            <a:pPr algn="just"/>
            <a:r>
              <a:t>6. Performanțe</a:t>
            </a:r>
          </a:p>
          <a:p>
            <a:pPr algn="just"/>
            <a:r>
              <a:t>7. Concluzii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4708" t="0" r="24708" b="0"/>
          <a:stretch>
            <a:fillRect/>
          </a:stretch>
        </p:blipFill>
        <p:spPr>
          <a:xfrm>
            <a:off x="6254750" y="3015059"/>
            <a:ext cx="6152303" cy="3723343"/>
          </a:xfrm>
          <a:prstGeom prst="rect">
            <a:avLst/>
          </a:prstGeom>
        </p:spPr>
      </p:pic>
      <p:sp>
        <p:nvSpPr>
          <p:cNvPr id="145" name="Problema inițială"/>
          <p:cNvSpPr txBox="1"/>
          <p:nvPr>
            <p:ph type="title"/>
          </p:nvPr>
        </p:nvSpPr>
        <p:spPr>
          <a:xfrm>
            <a:off x="1358900" y="4191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Problema inițială</a:t>
            </a:r>
          </a:p>
        </p:txBody>
      </p:sp>
      <p:sp>
        <p:nvSpPr>
          <p:cNvPr id="146" name="Ghidarea în interiorul campusului ”Universității Politehnica din București”"/>
          <p:cNvSpPr txBox="1"/>
          <p:nvPr>
            <p:ph type="body" sz="quarter" idx="1"/>
          </p:nvPr>
        </p:nvSpPr>
        <p:spPr>
          <a:xfrm>
            <a:off x="190500" y="3973735"/>
            <a:ext cx="5727304" cy="1806130"/>
          </a:xfrm>
          <a:prstGeom prst="rect">
            <a:avLst/>
          </a:prstGeom>
        </p:spPr>
        <p:txBody>
          <a:bodyPr/>
          <a:lstStyle/>
          <a:p>
            <a:pPr/>
            <a:r>
              <a:t>Ghidarea în interiorul campusului ”Universității Politehnica din București”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roblema inițial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 inițială</a:t>
            </a:r>
          </a:p>
        </p:txBody>
      </p:sp>
      <p:sp>
        <p:nvSpPr>
          <p:cNvPr id="149" name="Localizarea punctelor de interes în interiorul campusului universitar…"/>
          <p:cNvSpPr txBox="1"/>
          <p:nvPr>
            <p:ph type="body" idx="1"/>
          </p:nvPr>
        </p:nvSpPr>
        <p:spPr>
          <a:xfrm>
            <a:off x="952500" y="2541587"/>
            <a:ext cx="11099800" cy="5154613"/>
          </a:xfrm>
          <a:prstGeom prst="rect">
            <a:avLst/>
          </a:prstGeom>
        </p:spPr>
        <p:txBody>
          <a:bodyPr/>
          <a:lstStyle/>
          <a:p>
            <a:pPr/>
            <a:r>
              <a:t>Localizarea punctelor de interes în interiorul campusului universitar</a:t>
            </a:r>
          </a:p>
          <a:p>
            <a:pPr/>
            <a:r>
              <a:t>Trasarea rutelor către un punct de interes</a:t>
            </a:r>
          </a:p>
          <a:p>
            <a:pPr/>
            <a:r>
              <a:t>Vizualizarea unei hărți interactive a campusului</a:t>
            </a:r>
          </a:p>
          <a:p>
            <a:pPr/>
            <a:r>
              <a:t>Lipsa unei metode de ghidare în interiorul campusului UPB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63533" y="9341565"/>
            <a:ext cx="2414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oluție"/>
          <p:cNvSpPr txBox="1"/>
          <p:nvPr>
            <p:ph type="title"/>
          </p:nvPr>
        </p:nvSpPr>
        <p:spPr>
          <a:xfrm>
            <a:off x="-1930400" y="5461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Soluție</a:t>
            </a:r>
          </a:p>
        </p:txBody>
      </p:sp>
      <p:sp>
        <p:nvSpPr>
          <p:cNvPr id="153" name="Dezvoltarea unei aplicații pentru telefonul mobil…"/>
          <p:cNvSpPr txBox="1"/>
          <p:nvPr>
            <p:ph type="body" sz="quarter" idx="1"/>
          </p:nvPr>
        </p:nvSpPr>
        <p:spPr>
          <a:xfrm>
            <a:off x="1155700" y="2929086"/>
            <a:ext cx="5334000" cy="3895428"/>
          </a:xfrm>
          <a:prstGeom prst="rect">
            <a:avLst/>
          </a:prstGeom>
        </p:spPr>
        <p:txBody>
          <a:bodyPr/>
          <a:lstStyle/>
          <a:p>
            <a:pPr/>
            <a:r>
              <a:t>Dezvoltarea unei aplicații pentru telefonul mobil</a:t>
            </a:r>
          </a:p>
          <a:p>
            <a:pPr/>
            <a:r>
              <a:t>Aplicația va facilita căutarea punctelor de interes din interiorul campusului și ghidarea către acestea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63533" y="9341565"/>
            <a:ext cx="2414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5" name="MbuZvzHxTgugK1%kVKci%w_thumb_4f9.jpg" descr="MbuZvzHxTgugK1%kVKci%w_thumb_4f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77075" y="755848"/>
            <a:ext cx="4616451" cy="77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63533" y="9341565"/>
            <a:ext cx="2414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UNADJUSTEDNONRAW_thumb_4e8.jpg" descr="UNADJUSTEDNONRAW_thumb_4e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6654" y="890240"/>
            <a:ext cx="4385692" cy="779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UNADJUSTEDNONRAW_thumb_4e6.jpg" descr="UNADJUSTEDNONRAW_thumb_4e6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2454" y="890240"/>
            <a:ext cx="4385692" cy="7795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63533" y="9341565"/>
            <a:ext cx="2414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UNADJUSTEDNONRAW_thumb_4e9.jpg" descr="UNADJUSTEDNONRAW_thumb_4e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722" y="611302"/>
            <a:ext cx="4699556" cy="83531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UNADJUSTEDNONRAW_thumb_4ea.jpg" descr="UNADJUSTEDNONRAW_thumb_4ea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5522" y="700202"/>
            <a:ext cx="4699556" cy="8353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lternative"/>
          <p:cNvSpPr txBox="1"/>
          <p:nvPr>
            <p:ph type="title"/>
          </p:nvPr>
        </p:nvSpPr>
        <p:spPr>
          <a:xfrm>
            <a:off x="952500" y="635000"/>
            <a:ext cx="11099800" cy="1383953"/>
          </a:xfrm>
          <a:prstGeom prst="rect">
            <a:avLst/>
          </a:prstGeom>
        </p:spPr>
        <p:txBody>
          <a:bodyPr/>
          <a:lstStyle/>
          <a:p>
            <a:pPr/>
            <a:r>
              <a:t>Alternative</a:t>
            </a:r>
          </a:p>
        </p:txBody>
      </p:sp>
      <p:sp>
        <p:nvSpPr>
          <p:cNvPr id="166" name="În lume:…"/>
          <p:cNvSpPr txBox="1"/>
          <p:nvPr>
            <p:ph type="body" idx="1"/>
          </p:nvPr>
        </p:nvSpPr>
        <p:spPr>
          <a:xfrm>
            <a:off x="1054100" y="2679575"/>
            <a:ext cx="10896600" cy="4673254"/>
          </a:xfrm>
          <a:prstGeom prst="rect">
            <a:avLst/>
          </a:prstGeom>
        </p:spPr>
        <p:txBody>
          <a:bodyPr/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În lume:</a:t>
            </a:r>
          </a:p>
          <a:p>
            <a:pPr lvl="5" marL="0" indent="1143000">
              <a:buSzTx/>
              <a:buNone/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 ”Campus Maps”, ”Make your way on campus”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În România: </a:t>
            </a:r>
          </a:p>
          <a:p>
            <a:pPr lvl="7" marL="0" indent="1600200">
              <a:buSzTx/>
              <a:buNone/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t>nu există nicio soluție de acest tip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63833" y="9341565"/>
            <a:ext cx="2414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hnologii folosite"/>
          <p:cNvSpPr txBox="1"/>
          <p:nvPr>
            <p:ph type="title"/>
          </p:nvPr>
        </p:nvSpPr>
        <p:spPr>
          <a:xfrm>
            <a:off x="952500" y="635000"/>
            <a:ext cx="11099800" cy="1383953"/>
          </a:xfrm>
          <a:prstGeom prst="rect">
            <a:avLst/>
          </a:prstGeom>
        </p:spPr>
        <p:txBody>
          <a:bodyPr/>
          <a:lstStyle/>
          <a:p>
            <a:pPr/>
            <a:r>
              <a:t>Tehnologii folosite</a:t>
            </a:r>
          </a:p>
        </p:txBody>
      </p:sp>
      <p:sp>
        <p:nvSpPr>
          <p:cNvPr id="170" name="Swift 4…"/>
          <p:cNvSpPr txBox="1"/>
          <p:nvPr>
            <p:ph type="body" sz="quarter" idx="1"/>
          </p:nvPr>
        </p:nvSpPr>
        <p:spPr>
          <a:xfrm>
            <a:off x="3543300" y="2750170"/>
            <a:ext cx="4256981" cy="4253260"/>
          </a:xfrm>
          <a:prstGeom prst="rect">
            <a:avLst/>
          </a:prstGeom>
        </p:spPr>
        <p:txBody>
          <a:bodyPr/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Swift 4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MapKit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Cocoa Touch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3600"/>
            </a:pPr>
            <a:r>
              <a:t>Core Location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63833" y="9341565"/>
            <a:ext cx="241437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